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  <p:sldMasterId id="2147483705" r:id="rId2"/>
  </p:sldMasterIdLst>
  <p:notesMasterIdLst>
    <p:notesMasterId r:id="rId65"/>
  </p:notesMasterIdLst>
  <p:sldIdLst>
    <p:sldId id="256" r:id="rId3"/>
    <p:sldId id="257" r:id="rId4"/>
    <p:sldId id="258" r:id="rId5"/>
    <p:sldId id="259" r:id="rId6"/>
    <p:sldId id="315" r:id="rId7"/>
    <p:sldId id="260" r:id="rId8"/>
    <p:sldId id="261" r:id="rId9"/>
    <p:sldId id="316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317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charset="0"/>
        <a:cs typeface="DejaVu Sans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charset="0"/>
        <a:cs typeface="DejaVu Sans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charset="0"/>
        <a:cs typeface="DejaVu Sans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charset="0"/>
        <a:cs typeface="DejaVu Sans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charset="0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ejaVu Sans" charset="0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ejaVu Sans" charset="0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ejaVu Sans" charset="0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ejaVu Sans" charset="0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307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5588" y="-11796713"/>
            <a:ext cx="16651288" cy="1249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299025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2160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38534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8208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6693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9617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4665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1821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0152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8372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9197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3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9912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9844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8806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6455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4288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2800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52700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4136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791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0246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5707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9202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024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NI" altLang="en-US" smtClean="0"/>
          </a:p>
        </p:txBody>
      </p:sp>
    </p:spTree>
    <p:extLst>
      <p:ext uri="{BB962C8B-B14F-4D97-AF65-F5344CB8AC3E}">
        <p14:creationId xmlns:p14="http://schemas.microsoft.com/office/powerpoint/2010/main" val="30793642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024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NI" altLang="en-US" smtClean="0"/>
          </a:p>
        </p:txBody>
      </p:sp>
    </p:spTree>
    <p:extLst>
      <p:ext uri="{BB962C8B-B14F-4D97-AF65-F5344CB8AC3E}">
        <p14:creationId xmlns:p14="http://schemas.microsoft.com/office/powerpoint/2010/main" val="2580398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024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NI" altLang="en-US" smtClean="0"/>
          </a:p>
        </p:txBody>
      </p:sp>
    </p:spTree>
    <p:extLst>
      <p:ext uri="{BB962C8B-B14F-4D97-AF65-F5344CB8AC3E}">
        <p14:creationId xmlns:p14="http://schemas.microsoft.com/office/powerpoint/2010/main" val="23879073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024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NI" altLang="en-US" smtClean="0"/>
          </a:p>
        </p:txBody>
      </p:sp>
    </p:spTree>
    <p:extLst>
      <p:ext uri="{BB962C8B-B14F-4D97-AF65-F5344CB8AC3E}">
        <p14:creationId xmlns:p14="http://schemas.microsoft.com/office/powerpoint/2010/main" val="39653745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024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NI" altLang="en-US" smtClean="0"/>
          </a:p>
        </p:txBody>
      </p:sp>
    </p:spTree>
    <p:extLst>
      <p:ext uri="{BB962C8B-B14F-4D97-AF65-F5344CB8AC3E}">
        <p14:creationId xmlns:p14="http://schemas.microsoft.com/office/powerpoint/2010/main" val="1766814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024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NI" altLang="en-US" smtClean="0"/>
          </a:p>
        </p:txBody>
      </p:sp>
    </p:spTree>
    <p:extLst>
      <p:ext uri="{BB962C8B-B14F-4D97-AF65-F5344CB8AC3E}">
        <p14:creationId xmlns:p14="http://schemas.microsoft.com/office/powerpoint/2010/main" val="150014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4160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6084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1575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1788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1522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958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3009467"/>
            <a:ext cx="5958300" cy="12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5200">
                <a:solidFill>
                  <a:srgbClr val="EBB55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2382267"/>
            <a:ext cx="3908700" cy="6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8" y="4890267"/>
            <a:ext cx="1802354" cy="240313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" y="1"/>
            <a:ext cx="1540587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79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1693500" y="2565400"/>
            <a:ext cx="5757000" cy="14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/>
          <p:nvPr/>
        </p:nvSpPr>
        <p:spPr>
          <a:xfrm flipH="1">
            <a:off x="7603427" y="1"/>
            <a:ext cx="1540587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/>
          <p:nvPr/>
        </p:nvSpPr>
        <p:spPr>
          <a:xfrm rot="10800000" flipH="1">
            <a:off x="2" y="4803967"/>
            <a:ext cx="1540587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697400" y="3797300"/>
            <a:ext cx="5757000" cy="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 flipH="1">
            <a:off x="720062" y="720000"/>
            <a:ext cx="4908900" cy="3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3515112" y="5788233"/>
            <a:ext cx="4908900" cy="3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48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12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">
  <p:cSld name="Bullet point"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 rot="10800000">
            <a:off x="7603427" y="4803967"/>
            <a:ext cx="1540587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4572000" y="720000"/>
            <a:ext cx="38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4830800" y="2086267"/>
            <a:ext cx="3436800" cy="32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rabicPeriod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58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571771"/>
            <a:ext cx="1802529" cy="2403372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8" y="4890267"/>
            <a:ext cx="1802354" cy="240313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222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900108">
            <a:off x="7586328" y="4890267"/>
            <a:ext cx="1802354" cy="240313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35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072413" y="3049200"/>
            <a:ext cx="158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2"/>
          </p:nvPr>
        </p:nvSpPr>
        <p:spPr>
          <a:xfrm>
            <a:off x="1072413" y="2626167"/>
            <a:ext cx="15852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3"/>
          </p:nvPr>
        </p:nvSpPr>
        <p:spPr>
          <a:xfrm>
            <a:off x="1072413" y="4865300"/>
            <a:ext cx="158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4"/>
          </p:nvPr>
        </p:nvSpPr>
        <p:spPr>
          <a:xfrm>
            <a:off x="1072413" y="4442267"/>
            <a:ext cx="15852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5"/>
          </p:nvPr>
        </p:nvSpPr>
        <p:spPr>
          <a:xfrm>
            <a:off x="3831785" y="3049200"/>
            <a:ext cx="158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6"/>
          </p:nvPr>
        </p:nvSpPr>
        <p:spPr>
          <a:xfrm>
            <a:off x="3831785" y="2626167"/>
            <a:ext cx="15852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7"/>
          </p:nvPr>
        </p:nvSpPr>
        <p:spPr>
          <a:xfrm>
            <a:off x="3831785" y="4865300"/>
            <a:ext cx="158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8"/>
          </p:nvPr>
        </p:nvSpPr>
        <p:spPr>
          <a:xfrm>
            <a:off x="3831785" y="4442267"/>
            <a:ext cx="15852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9"/>
          </p:nvPr>
        </p:nvSpPr>
        <p:spPr>
          <a:xfrm>
            <a:off x="6591160" y="3049200"/>
            <a:ext cx="158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3"/>
          </p:nvPr>
        </p:nvSpPr>
        <p:spPr>
          <a:xfrm>
            <a:off x="6591160" y="2626167"/>
            <a:ext cx="15852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4"/>
          </p:nvPr>
        </p:nvSpPr>
        <p:spPr>
          <a:xfrm>
            <a:off x="6591160" y="4865300"/>
            <a:ext cx="158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5"/>
          </p:nvPr>
        </p:nvSpPr>
        <p:spPr>
          <a:xfrm>
            <a:off x="6591160" y="4442267"/>
            <a:ext cx="15852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515050" y="720000"/>
            <a:ext cx="4908900" cy="3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35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2992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876525" y="2490133"/>
            <a:ext cx="923700" cy="11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047875" y="2402467"/>
            <a:ext cx="25242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2047875" y="2796167"/>
            <a:ext cx="2285700" cy="8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 hasCustomPrompt="1"/>
          </p:nvPr>
        </p:nvSpPr>
        <p:spPr>
          <a:xfrm>
            <a:off x="876525" y="4712633"/>
            <a:ext cx="923700" cy="11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2047875" y="4624967"/>
            <a:ext cx="25242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2047875" y="5018667"/>
            <a:ext cx="2285700" cy="8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 hasCustomPrompt="1"/>
          </p:nvPr>
        </p:nvSpPr>
        <p:spPr>
          <a:xfrm>
            <a:off x="4695825" y="2490133"/>
            <a:ext cx="923700" cy="11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67175" y="2402467"/>
            <a:ext cx="25242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9"/>
          </p:nvPr>
        </p:nvSpPr>
        <p:spPr>
          <a:xfrm>
            <a:off x="5867175" y="2796167"/>
            <a:ext cx="2285700" cy="8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4695825" y="4712633"/>
            <a:ext cx="923700" cy="11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67175" y="4624967"/>
            <a:ext cx="25242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5"/>
          </p:nvPr>
        </p:nvSpPr>
        <p:spPr>
          <a:xfrm>
            <a:off x="5867175" y="5018667"/>
            <a:ext cx="2285700" cy="8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515050" y="720000"/>
            <a:ext cx="4908900" cy="30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80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2992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1552725" y="3430200"/>
            <a:ext cx="22857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515050" y="720000"/>
            <a:ext cx="4908900" cy="30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2"/>
          </p:nvPr>
        </p:nvSpPr>
        <p:spPr>
          <a:xfrm>
            <a:off x="5410350" y="3430200"/>
            <a:ext cx="22857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3"/>
          </p:nvPr>
        </p:nvSpPr>
        <p:spPr>
          <a:xfrm>
            <a:off x="3481525" y="5195500"/>
            <a:ext cx="22857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 rot="900108">
            <a:off x="7586328" y="4890267"/>
            <a:ext cx="1802354" cy="240313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 rot="-900108" flipH="1">
            <a:off x="-152805" y="4890267"/>
            <a:ext cx="1802354" cy="240313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0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rot="-9387396">
            <a:off x="-70379" y="-571771"/>
            <a:ext cx="1802529" cy="2403372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5360825" y="720000"/>
            <a:ext cx="3063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1026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657825" y="720000"/>
            <a:ext cx="47661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" y="1"/>
            <a:ext cx="1540587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060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156850" y="4779833"/>
            <a:ext cx="4830600" cy="1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2" y="1"/>
            <a:ext cx="1540587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84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2180600"/>
            <a:ext cx="1714500" cy="12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3208833"/>
            <a:ext cx="4457700" cy="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3000"/>
              <a:buNone/>
              <a:defRPr sz="3000">
                <a:solidFill>
                  <a:srgbClr val="EBB55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720000"/>
            <a:ext cx="4908900" cy="3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5788233"/>
            <a:ext cx="4908900" cy="3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2" y="1"/>
            <a:ext cx="1540587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7" y="4803967"/>
            <a:ext cx="1540587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3861200"/>
            <a:ext cx="4457700" cy="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6034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35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 rot="900108">
            <a:off x="7586328" y="4890267"/>
            <a:ext cx="1802354" cy="240313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867275" y="720000"/>
            <a:ext cx="3556800" cy="30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536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Big number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 rot="9387396" flipH="1">
            <a:off x="7503728" y="-571771"/>
            <a:ext cx="1802529" cy="2403372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 rot="-900108" flipH="1">
            <a:off x="-152805" y="4890267"/>
            <a:ext cx="1802354" cy="240313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38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86300"/>
            <a:ext cx="1985400" cy="14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>
            <a:off x="721345" y="3715000"/>
            <a:ext cx="1985400" cy="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title" idx="3" hasCustomPrompt="1"/>
          </p:nvPr>
        </p:nvSpPr>
        <p:spPr>
          <a:xfrm>
            <a:off x="3578625" y="2686300"/>
            <a:ext cx="1985400" cy="14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4"/>
          </p:nvPr>
        </p:nvSpPr>
        <p:spPr>
          <a:xfrm>
            <a:off x="3579970" y="3715000"/>
            <a:ext cx="1985400" cy="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title" idx="5" hasCustomPrompt="1"/>
          </p:nvPr>
        </p:nvSpPr>
        <p:spPr>
          <a:xfrm>
            <a:off x="6437250" y="2686300"/>
            <a:ext cx="1985400" cy="14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6"/>
          </p:nvPr>
        </p:nvSpPr>
        <p:spPr>
          <a:xfrm>
            <a:off x="6438595" y="3715000"/>
            <a:ext cx="1985400" cy="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 flipH="1">
            <a:off x="3515112" y="5788233"/>
            <a:ext cx="4908900" cy="3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520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 rot="-9387396">
            <a:off x="-70379" y="-571771"/>
            <a:ext cx="1802529" cy="2403372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4930625" y="720000"/>
            <a:ext cx="349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723900" y="2768600"/>
            <a:ext cx="2790900" cy="21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2055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One column text 3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subTitle" idx="1"/>
          </p:nvPr>
        </p:nvSpPr>
        <p:spPr>
          <a:xfrm>
            <a:off x="723900" y="2768600"/>
            <a:ext cx="2790900" cy="16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2992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 rot="10800000" flipH="1">
            <a:off x="2" y="4803967"/>
            <a:ext cx="1540587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4250775" y="720000"/>
            <a:ext cx="4173300" cy="3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2678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 rot="10800000">
            <a:off x="7603427" y="4803967"/>
            <a:ext cx="1540587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ubTitle" idx="1"/>
          </p:nvPr>
        </p:nvSpPr>
        <p:spPr>
          <a:xfrm>
            <a:off x="5686200" y="2024333"/>
            <a:ext cx="2737800" cy="21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4966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63793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2992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3515050" y="720000"/>
            <a:ext cx="4908900" cy="3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1"/>
          </p:nvPr>
        </p:nvSpPr>
        <p:spPr>
          <a:xfrm>
            <a:off x="2314725" y="3328600"/>
            <a:ext cx="22857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2"/>
          </p:nvPr>
        </p:nvSpPr>
        <p:spPr>
          <a:xfrm>
            <a:off x="5943750" y="3328600"/>
            <a:ext cx="22857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3"/>
          </p:nvPr>
        </p:nvSpPr>
        <p:spPr>
          <a:xfrm>
            <a:off x="2314725" y="2905567"/>
            <a:ext cx="22857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4"/>
          </p:nvPr>
        </p:nvSpPr>
        <p:spPr>
          <a:xfrm>
            <a:off x="5943750" y="2905567"/>
            <a:ext cx="22857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5"/>
          </p:nvPr>
        </p:nvSpPr>
        <p:spPr>
          <a:xfrm>
            <a:off x="2314725" y="5144700"/>
            <a:ext cx="22857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6"/>
          </p:nvPr>
        </p:nvSpPr>
        <p:spPr>
          <a:xfrm>
            <a:off x="5943750" y="5144700"/>
            <a:ext cx="22857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7"/>
          </p:nvPr>
        </p:nvSpPr>
        <p:spPr>
          <a:xfrm>
            <a:off x="2314725" y="4721667"/>
            <a:ext cx="22857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8"/>
          </p:nvPr>
        </p:nvSpPr>
        <p:spPr>
          <a:xfrm>
            <a:off x="5943750" y="4721667"/>
            <a:ext cx="22857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 rot="10800000" flipH="1">
            <a:off x="2" y="4803967"/>
            <a:ext cx="1540587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553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 1">
  <p:cSld name="Bullet Point 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 rot="-9387396">
            <a:off x="-70379" y="-571771"/>
            <a:ext cx="1802529" cy="2403372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5360825" y="720000"/>
            <a:ext cx="3063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1"/>
          </p:nvPr>
        </p:nvSpPr>
        <p:spPr>
          <a:xfrm>
            <a:off x="1160550" y="2159000"/>
            <a:ext cx="4758900" cy="33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64" name="Google Shape;164;p27"/>
          <p:cNvSpPr/>
          <p:nvPr/>
        </p:nvSpPr>
        <p:spPr>
          <a:xfrm flipH="1">
            <a:off x="3515112" y="5788233"/>
            <a:ext cx="4908900" cy="3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1789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 2">
  <p:cSld name="Bullet Point 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subTitle" idx="1"/>
          </p:nvPr>
        </p:nvSpPr>
        <p:spPr>
          <a:xfrm>
            <a:off x="1160550" y="2159000"/>
            <a:ext cx="4758900" cy="3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38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4250775" y="720000"/>
            <a:ext cx="4173300" cy="3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/>
          <p:nvPr/>
        </p:nvSpPr>
        <p:spPr>
          <a:xfrm rot="10800000">
            <a:off x="7603427" y="4803967"/>
            <a:ext cx="1540587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3376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2861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2293625" y="4882933"/>
            <a:ext cx="455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subTitle" idx="1"/>
          </p:nvPr>
        </p:nvSpPr>
        <p:spPr>
          <a:xfrm>
            <a:off x="3101850" y="1999533"/>
            <a:ext cx="2940300" cy="1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74" name="Google Shape;174;p29"/>
          <p:cNvSpPr/>
          <p:nvPr/>
        </p:nvSpPr>
        <p:spPr>
          <a:xfrm flipH="1">
            <a:off x="7603427" y="1"/>
            <a:ext cx="1540587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9"/>
          <p:cNvSpPr/>
          <p:nvPr/>
        </p:nvSpPr>
        <p:spPr>
          <a:xfrm rot="10800000" flipH="1">
            <a:off x="2" y="4803967"/>
            <a:ext cx="1540587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357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ctrTitle"/>
          </p:nvPr>
        </p:nvSpPr>
        <p:spPr>
          <a:xfrm>
            <a:off x="2646000" y="3659067"/>
            <a:ext cx="3852000" cy="19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78" name="Google Shape;178;p30"/>
          <p:cNvSpPr/>
          <p:nvPr/>
        </p:nvSpPr>
        <p:spPr>
          <a:xfrm rot="-9387396">
            <a:off x="-70379" y="-571771"/>
            <a:ext cx="1802529" cy="2403372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0"/>
          <p:cNvSpPr/>
          <p:nvPr/>
        </p:nvSpPr>
        <p:spPr>
          <a:xfrm rot="900108">
            <a:off x="7586328" y="4890267"/>
            <a:ext cx="1802354" cy="240313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77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192350" y="1715833"/>
            <a:ext cx="6759300" cy="4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Google Shape;23;p4"/>
          <p:cNvSpPr/>
          <p:nvPr/>
        </p:nvSpPr>
        <p:spPr>
          <a:xfrm rot="-9387396">
            <a:off x="-70379" y="-571771"/>
            <a:ext cx="1802529" cy="2403372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410375" y="720000"/>
            <a:ext cx="6013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3831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1" y="990602"/>
            <a:ext cx="7769225" cy="13684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85801" y="6248402"/>
            <a:ext cx="1901825" cy="4540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xfrm>
            <a:off x="3124201" y="6248402"/>
            <a:ext cx="2892425" cy="4540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xfrm>
            <a:off x="6553201" y="6248402"/>
            <a:ext cx="1901825" cy="4540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1912D-8648-443C-8E8B-E7EB2EC1B30F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4452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xfrm>
            <a:off x="609601" y="6245227"/>
            <a:ext cx="1978025" cy="473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xfrm>
            <a:off x="3124201" y="6245227"/>
            <a:ext cx="2892425" cy="473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xfrm>
            <a:off x="6553201" y="6245227"/>
            <a:ext cx="1978025" cy="473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56635-C220-42E8-B97D-6EECCC4BE65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165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6" y="304800"/>
            <a:ext cx="7997825" cy="12128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566739" y="1752602"/>
            <a:ext cx="7997825" cy="42640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xfrm>
            <a:off x="609601" y="6245227"/>
            <a:ext cx="1978025" cy="473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xfrm>
            <a:off x="3124201" y="6245227"/>
            <a:ext cx="2892425" cy="473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xfrm>
            <a:off x="6553201" y="6245227"/>
            <a:ext cx="1978025" cy="473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3BF39-565A-4330-8F5A-FA2922821FA3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638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55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38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976600" y="3938200"/>
            <a:ext cx="22857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748500" y="3938200"/>
            <a:ext cx="22857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4867275" y="720000"/>
            <a:ext cx="3556800" cy="30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976925" y="3515167"/>
            <a:ext cx="22857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748500" y="3515167"/>
            <a:ext cx="22857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 flipH="1">
            <a:off x="2" y="4803967"/>
            <a:ext cx="1540587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12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 rot="-9387396">
            <a:off x="-70379" y="-571771"/>
            <a:ext cx="1802529" cy="2403372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657825" y="720000"/>
            <a:ext cx="47661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410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 rot="-9387396">
            <a:off x="-70379" y="-571771"/>
            <a:ext cx="1802529" cy="2403372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657825" y="720000"/>
            <a:ext cx="47661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4278250" y="1677733"/>
            <a:ext cx="4145700" cy="9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449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ctrTitle"/>
          </p:nvPr>
        </p:nvSpPr>
        <p:spPr>
          <a:xfrm>
            <a:off x="1566750" y="2051000"/>
            <a:ext cx="6010500" cy="2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6000"/>
              <a:buNone/>
              <a:defRPr sz="6000">
                <a:solidFill>
                  <a:srgbClr val="EBB55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2" name="Google Shape;42;p8"/>
          <p:cNvSpPr/>
          <p:nvPr/>
        </p:nvSpPr>
        <p:spPr>
          <a:xfrm flipH="1">
            <a:off x="720062" y="720000"/>
            <a:ext cx="4908900" cy="3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 flipH="1">
            <a:off x="3515112" y="5788233"/>
            <a:ext cx="4908900" cy="3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/>
          <p:nvPr/>
        </p:nvSpPr>
        <p:spPr>
          <a:xfrm rot="9387396" flipH="1">
            <a:off x="7503728" y="-571771"/>
            <a:ext cx="1802529" cy="2403372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-900108" flipH="1">
            <a:off x="-152805" y="4890267"/>
            <a:ext cx="1802354" cy="240313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68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584033"/>
            <a:ext cx="3790500" cy="4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8" name="Google Shape;48;p9"/>
          <p:cNvSpPr/>
          <p:nvPr/>
        </p:nvSpPr>
        <p:spPr>
          <a:xfrm>
            <a:off x="3515050" y="720000"/>
            <a:ext cx="4908900" cy="30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4890267"/>
            <a:ext cx="1802354" cy="240313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2992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972600"/>
            <a:ext cx="2992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375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206250" y="2503356"/>
            <a:ext cx="4737300" cy="1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3003125" y="4079356"/>
            <a:ext cx="3142800" cy="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rot="9387396" flipH="1">
            <a:off x="7503728" y="-571771"/>
            <a:ext cx="1802529" cy="2403372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/>
          <p:nvPr/>
        </p:nvSpPr>
        <p:spPr>
          <a:xfrm rot="-900108" flipH="1">
            <a:off x="-152805" y="4890267"/>
            <a:ext cx="1802354" cy="240313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4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71041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7" r:id="rId31"/>
    <p:sldLayoutId id="2147483708" r:id="rId3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78324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onomist.com/node/2019967" TargetMode="Externa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dirty="0" err="1"/>
              <a:t>Modelos</a:t>
            </a:r>
            <a:r>
              <a:rPr lang="en-US" altLang="en-US" sz="4400" dirty="0"/>
              <a:t> de </a:t>
            </a:r>
            <a:r>
              <a:rPr lang="en-US" altLang="en-US" sz="4400" dirty="0" err="1"/>
              <a:t>Referencia</a:t>
            </a:r>
            <a:endParaRPr lang="en-US" altLang="en-US" sz="4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600" dirty="0"/>
              <a:t>Su función básica es recibir mensajes de la capa superior y si son muy grandes partirlos en mensajes más pequeños, asegurarse de enviarlos y que en el otro extremo puedan ensamblarse.</a:t>
            </a:r>
          </a:p>
          <a:p>
            <a:pPr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600" dirty="0"/>
              <a:t>Se dice que es una capa de fin a fin donde se comunican el origen con el destinatario, a diferencia de las capas 1-3, donde podrán haber muchos intermediarios.</a:t>
            </a:r>
          </a:p>
        </p:txBody>
      </p:sp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Capa de Transporte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92349" y="1715833"/>
            <a:ext cx="7231525" cy="4230400"/>
          </a:xfrm>
        </p:spPr>
        <p:txBody>
          <a:bodyPr/>
          <a:lstStyle/>
          <a:p>
            <a:pPr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600" dirty="0">
                <a:latin typeface="Source Sans Pro" panose="020B0604020202020204" charset="0"/>
              </a:rPr>
              <a:t>Permite a los usuarios establecer sesiones.</a:t>
            </a:r>
          </a:p>
          <a:p>
            <a:pPr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600" dirty="0">
                <a:latin typeface="Source Sans Pro" panose="020B0604020202020204" charset="0"/>
              </a:rPr>
              <a:t>Ofrece servicios:</a:t>
            </a:r>
          </a:p>
          <a:p>
            <a:pPr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600" dirty="0">
                <a:latin typeface="Source Sans Pro" panose="020B0604020202020204" charset="0"/>
              </a:rPr>
              <a:t>Control del diálogo (quien habla primero?)</a:t>
            </a:r>
            <a:r>
              <a:rPr lang="ar-SA" altLang="en-US" sz="2600" dirty="0">
                <a:latin typeface="Source Sans Pro" panose="020B0604020202020204" charset="0"/>
                <a:cs typeface="Arial" panose="020B0604020202020204" pitchFamily="34" charset="0"/>
              </a:rPr>
              <a:t>‏</a:t>
            </a:r>
            <a:endParaRPr lang="es-NI" altLang="en-US" sz="2600" dirty="0">
              <a:latin typeface="Source Sans Pro" panose="020B0604020202020204" charset="0"/>
            </a:endParaRPr>
          </a:p>
          <a:p>
            <a:pPr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600" dirty="0">
                <a:latin typeface="Source Sans Pro" panose="020B0604020202020204" charset="0"/>
              </a:rPr>
              <a:t>Gestión de </a:t>
            </a:r>
            <a:r>
              <a:rPr lang="es-NI" altLang="en-US" sz="2600" dirty="0" err="1">
                <a:latin typeface="Source Sans Pro" panose="020B0604020202020204" charset="0"/>
              </a:rPr>
              <a:t>tokens</a:t>
            </a:r>
            <a:r>
              <a:rPr lang="es-NI" altLang="en-US" sz="2600" dirty="0">
                <a:latin typeface="Source Sans Pro" panose="020B0604020202020204" charset="0"/>
              </a:rPr>
              <a:t>.</a:t>
            </a:r>
          </a:p>
          <a:p>
            <a:pPr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600" dirty="0">
                <a:latin typeface="Source Sans Pro" panose="020B0604020202020204" charset="0"/>
              </a:rPr>
              <a:t>Sincronización y gestión de puntos de verificación para transmisiones largas, para permitir que continúen a partir de donde estaban después de sufrir una falla en la transmisión.</a:t>
            </a:r>
          </a:p>
        </p:txBody>
      </p:sp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Capa de Sesión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2600" dirty="0" smtClean="0"/>
              <a:t>Se </a:t>
            </a:r>
            <a:r>
              <a:rPr lang="en-US" altLang="en-US" sz="2600" dirty="0" err="1" smtClean="0"/>
              <a:t>encarga</a:t>
            </a:r>
            <a:r>
              <a:rPr lang="en-US" altLang="en-US" sz="2600" dirty="0" smtClean="0"/>
              <a:t> de la </a:t>
            </a:r>
            <a:r>
              <a:rPr lang="en-US" altLang="en-US" sz="2600" dirty="0" err="1" smtClean="0"/>
              <a:t>sintaxis</a:t>
            </a:r>
            <a:r>
              <a:rPr lang="en-US" altLang="en-US" sz="2600" dirty="0" smtClean="0"/>
              <a:t> y </a:t>
            </a:r>
            <a:r>
              <a:rPr lang="en-US" altLang="en-US" sz="2600" dirty="0" err="1" smtClean="0"/>
              <a:t>semántica</a:t>
            </a:r>
            <a:r>
              <a:rPr lang="en-US" altLang="en-US" sz="2600" dirty="0" smtClean="0"/>
              <a:t> de la </a:t>
            </a:r>
            <a:r>
              <a:rPr lang="en-US" altLang="en-US" sz="2600" dirty="0" err="1" smtClean="0"/>
              <a:t>información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transmitida</a:t>
            </a:r>
            <a:r>
              <a:rPr lang="en-US" altLang="en-US" sz="2600" dirty="0" smtClean="0"/>
              <a:t>.</a:t>
            </a:r>
          </a:p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n-US" altLang="en-US" sz="2600" dirty="0" smtClean="0"/>
          </a:p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2600" dirty="0" err="1" smtClean="0"/>
              <a:t>Permite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que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computadoras</a:t>
            </a:r>
            <a:r>
              <a:rPr lang="en-US" altLang="en-US" sz="2600" dirty="0" smtClean="0"/>
              <a:t> con </a:t>
            </a:r>
            <a:r>
              <a:rPr lang="en-US" altLang="en-US" sz="2600" dirty="0" err="1" smtClean="0"/>
              <a:t>diferentes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formatos</a:t>
            </a:r>
            <a:r>
              <a:rPr lang="en-US" altLang="en-US" sz="2600" dirty="0" smtClean="0"/>
              <a:t> de </a:t>
            </a:r>
            <a:r>
              <a:rPr lang="en-US" altLang="en-US" sz="2600" dirty="0" err="1" smtClean="0"/>
              <a:t>representación</a:t>
            </a:r>
            <a:r>
              <a:rPr lang="en-US" altLang="en-US" sz="2600" dirty="0" smtClean="0"/>
              <a:t> de la </a:t>
            </a:r>
            <a:r>
              <a:rPr lang="en-US" altLang="en-US" sz="2600" dirty="0" err="1" smtClean="0"/>
              <a:t>información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puedan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comunicarse</a:t>
            </a:r>
            <a:r>
              <a:rPr lang="en-US" altLang="en-US" sz="2600" dirty="0" smtClean="0"/>
              <a:t>.</a:t>
            </a:r>
          </a:p>
        </p:txBody>
      </p:sp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Capa de Presentación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800" dirty="0" smtClean="0"/>
              <a:t>Contiene una variedad de protocolos </a:t>
            </a:r>
            <a:r>
              <a:rPr lang="es-NI" altLang="en-US" sz="2800" dirty="0" err="1" smtClean="0"/>
              <a:t>comunmente</a:t>
            </a:r>
            <a:r>
              <a:rPr lang="es-NI" altLang="en-US" sz="2800" dirty="0" smtClean="0"/>
              <a:t> usados (Ej. http, ftp, </a:t>
            </a:r>
            <a:r>
              <a:rPr lang="es-NI" altLang="en-US" sz="2800" dirty="0" err="1" smtClean="0"/>
              <a:t>smtp</a:t>
            </a:r>
            <a:r>
              <a:rPr lang="es-NI" altLang="en-US" sz="2800" dirty="0" smtClean="0"/>
              <a:t>).</a:t>
            </a:r>
          </a:p>
        </p:txBody>
      </p:sp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Capa de Aplicación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400" dirty="0" smtClean="0"/>
              <a:t>Capa Host-</a:t>
            </a:r>
            <a:r>
              <a:rPr lang="es-MX" altLang="en-US" sz="2400" dirty="0" err="1" smtClean="0"/>
              <a:t>to</a:t>
            </a:r>
            <a:r>
              <a:rPr lang="es-MX" altLang="en-US" sz="2400" dirty="0" smtClean="0"/>
              <a:t>-Network</a:t>
            </a:r>
          </a:p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400" dirty="0" smtClean="0"/>
              <a:t>Capa Internet</a:t>
            </a:r>
          </a:p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400" dirty="0" smtClean="0"/>
              <a:t>Capa Transporte</a:t>
            </a:r>
          </a:p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400" dirty="0" smtClean="0"/>
              <a:t>Capa Aplicación</a:t>
            </a:r>
          </a:p>
          <a:p>
            <a:pPr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s-MX" altLang="en-US" sz="2400" dirty="0" smtClean="0"/>
          </a:p>
        </p:txBody>
      </p:sp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MX" altLang="en-US" smtClean="0"/>
              <a:t>Modelo de Referencia de TCP/IP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800" dirty="0" smtClean="0"/>
              <a:t>Esta capa debe permitir que un host pueda conectarse a una red de cualquier tipo y ser capaz de enviar paquetes IP.</a:t>
            </a:r>
          </a:p>
        </p:txBody>
      </p:sp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MX" altLang="en-US" smtClean="0"/>
              <a:t>La Capa Host-to-Network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800" dirty="0" smtClean="0"/>
              <a:t>Permite que los hosts envíen paquetes por cualquier red y que viajen independientemente del destinatario.</a:t>
            </a:r>
          </a:p>
          <a:p>
            <a:pPr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800" dirty="0" smtClean="0"/>
              <a:t>No hay garantía de que se mantenga el orden.</a:t>
            </a:r>
          </a:p>
          <a:p>
            <a:pPr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800" dirty="0" smtClean="0"/>
              <a:t>Esta capa define el Protocolo Internet y el formato del paquete que se intercambia es el paquete IP.</a:t>
            </a:r>
          </a:p>
        </p:txBody>
      </p:sp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MX" altLang="en-US" smtClean="0"/>
              <a:t>La Capa Internet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600" dirty="0"/>
              <a:t>Permite que las contrapartes conversen.</a:t>
            </a:r>
          </a:p>
          <a:p>
            <a:pPr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600" dirty="0"/>
              <a:t>Dos protocolos de fin-a-fin están definidos aquí:</a:t>
            </a:r>
          </a:p>
          <a:p>
            <a:pPr lvl="1">
              <a:spcBef>
                <a:spcPts val="5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200" dirty="0" err="1"/>
              <a:t>Transmission</a:t>
            </a:r>
            <a:r>
              <a:rPr lang="es-MX" altLang="en-US" sz="2200" dirty="0"/>
              <a:t> Control </a:t>
            </a:r>
            <a:r>
              <a:rPr lang="es-MX" altLang="en-US" sz="2200" dirty="0" err="1"/>
              <a:t>Protocol</a:t>
            </a:r>
            <a:r>
              <a:rPr lang="es-MX" altLang="en-US" sz="2200" dirty="0"/>
              <a:t>: Protocolo confiable orientado a conexión y libre de errores. También tiene control del flujo.</a:t>
            </a:r>
          </a:p>
          <a:p>
            <a:pPr lvl="1">
              <a:spcBef>
                <a:spcPts val="5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200" dirty="0" err="1"/>
              <a:t>User</a:t>
            </a:r>
            <a:r>
              <a:rPr lang="es-MX" altLang="en-US" sz="2200" dirty="0"/>
              <a:t> </a:t>
            </a:r>
            <a:r>
              <a:rPr lang="es-MX" altLang="en-US" sz="2200" dirty="0" err="1"/>
              <a:t>Datagram</a:t>
            </a:r>
            <a:r>
              <a:rPr lang="es-MX" altLang="en-US" sz="2200" dirty="0"/>
              <a:t> </a:t>
            </a:r>
            <a:r>
              <a:rPr lang="es-MX" altLang="en-US" sz="2200" dirty="0" err="1"/>
              <a:t>Protocol</a:t>
            </a:r>
            <a:r>
              <a:rPr lang="es-MX" altLang="en-US" sz="2200" dirty="0"/>
              <a:t>: No confiable y orientado a sin conexión. No hay orden en la entrega y es muy útil en aplicaciones tipo </a:t>
            </a:r>
            <a:r>
              <a:rPr lang="es-MX" altLang="en-US" sz="2200" dirty="0" err="1"/>
              <a:t>request-reply</a:t>
            </a:r>
            <a:r>
              <a:rPr lang="es-MX" altLang="en-US" sz="2200" dirty="0"/>
              <a:t>.</a:t>
            </a:r>
          </a:p>
        </p:txBody>
      </p:sp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MX" altLang="en-US" smtClean="0"/>
              <a:t>Capa Transporte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800" dirty="0" smtClean="0">
                <a:latin typeface="Source Sans Pro" panose="020B0604020202020204" charset="0"/>
              </a:rPr>
              <a:t>Esta encima de la capa de transporte.</a:t>
            </a:r>
          </a:p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800" dirty="0" smtClean="0">
                <a:latin typeface="Source Sans Pro" panose="020B0604020202020204" charset="0"/>
              </a:rPr>
              <a:t>Contiene los protocolos de alto nivel (ej. Telnet, Ftp, SMTP, DNS, NNTP, HTTP, </a:t>
            </a:r>
            <a:r>
              <a:rPr lang="es-MX" altLang="en-US" sz="2800" dirty="0" err="1" smtClean="0">
                <a:latin typeface="Source Sans Pro" panose="020B0604020202020204" charset="0"/>
              </a:rPr>
              <a:t>etc</a:t>
            </a:r>
            <a:r>
              <a:rPr lang="es-MX" altLang="en-US" sz="2800" dirty="0" smtClean="0">
                <a:latin typeface="Source Sans Pro" panose="020B0604020202020204" charset="0"/>
              </a:rPr>
              <a:t>)</a:t>
            </a:r>
            <a:r>
              <a:rPr lang="ar-SA" altLang="en-US" sz="2800" dirty="0" smtClean="0">
                <a:latin typeface="Source Sans Pro" panose="020B0604020202020204" charset="0"/>
                <a:cs typeface="Arial" panose="020B0604020202020204" pitchFamily="34" charset="0"/>
              </a:rPr>
              <a:t>‏</a:t>
            </a:r>
            <a:endParaRPr lang="es-MX" altLang="en-US" sz="2800" dirty="0" smtClean="0">
              <a:latin typeface="Source Sans Pro" panose="020B0604020202020204" charset="0"/>
            </a:endParaRPr>
          </a:p>
        </p:txBody>
      </p:sp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MX" altLang="en-US" smtClean="0"/>
              <a:t>Capa Aplicación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MX" altLang="en-US" smtClean="0"/>
              <a:t>Protocolos TCP/IP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420940"/>
            <a:ext cx="7258050" cy="31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2483768" y="2180600"/>
            <a:ext cx="4235943" cy="12976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err="1" smtClean="0"/>
              <a:t>Modelo</a:t>
            </a:r>
            <a:r>
              <a:rPr lang="en-US" altLang="en-US" dirty="0" smtClean="0"/>
              <a:t> OSI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55576" y="3645024"/>
            <a:ext cx="6909520" cy="1079968"/>
          </a:xfrm>
        </p:spPr>
        <p:txBody>
          <a:bodyPr/>
          <a:lstStyle/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000" dirty="0" smtClean="0"/>
              <a:t>Propuesto por International </a:t>
            </a:r>
            <a:r>
              <a:rPr lang="es-NI" altLang="en-US" sz="2000" dirty="0" err="1" smtClean="0"/>
              <a:t>Standards</a:t>
            </a:r>
            <a:r>
              <a:rPr lang="es-NI" altLang="en-US" sz="2000" dirty="0" smtClean="0"/>
              <a:t> </a:t>
            </a:r>
            <a:r>
              <a:rPr lang="es-NI" altLang="en-US" sz="2000" dirty="0" err="1" smtClean="0"/>
              <a:t>Organization</a:t>
            </a:r>
            <a:r>
              <a:rPr lang="es-NI" altLang="en-US" sz="2000" dirty="0" smtClean="0"/>
              <a:t> (ISO)</a:t>
            </a:r>
            <a:r>
              <a:rPr lang="ar-SA" altLang="en-US" sz="2000" dirty="0" smtClean="0">
                <a:cs typeface="Arial" panose="020B0604020202020204" pitchFamily="34" charset="0"/>
              </a:rPr>
              <a:t>‏</a:t>
            </a:r>
            <a:endParaRPr lang="es-NI" altLang="en-US" sz="2000" dirty="0" smtClean="0"/>
          </a:p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s-NI" altLang="en-US" sz="2000" dirty="0"/>
          </a:p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000" dirty="0" smtClean="0"/>
              <a:t>OSI viene de Open </a:t>
            </a:r>
            <a:r>
              <a:rPr lang="es-NI" altLang="en-US" sz="2000" dirty="0" err="1" smtClean="0"/>
              <a:t>Systems</a:t>
            </a:r>
            <a:r>
              <a:rPr lang="es-NI" altLang="en-US" sz="2000" dirty="0" smtClean="0"/>
              <a:t> </a:t>
            </a:r>
            <a:r>
              <a:rPr lang="es-NI" altLang="en-US" sz="2000" dirty="0" err="1" smtClean="0"/>
              <a:t>Interconnection</a:t>
            </a:r>
            <a:endParaRPr lang="es-NI" alt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MX" altLang="en-US" smtClean="0"/>
              <a:t>Diferencias entre OSI  y TCP/IP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4" y="1671884"/>
            <a:ext cx="5514553" cy="424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7492037" y="2996952"/>
            <a:ext cx="1235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742950" indent="-285750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 marL="1143000" indent="-228600">
              <a:spcBef>
                <a:spcPts val="575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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 marL="1600200" indent="-228600">
              <a:spcBef>
                <a:spcPts val="5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 marL="2057400" indent="-228600">
              <a:spcBef>
                <a:spcPts val="625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US" altLang="en-US" sz="1800" dirty="0" err="1"/>
              <a:t>Ausentes</a:t>
            </a:r>
            <a:endParaRPr lang="en-US" alt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25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800" dirty="0"/>
              <a:t>El modelo OSI ofrece los servicios orientados a conexión y orientados a sin conexión en la capa de red. Pero en la capa de transporte solo ofrece el servicio orientado a conexión. Como resultado éste es el servicio que está disponible para los usuarios</a:t>
            </a:r>
            <a:r>
              <a:rPr lang="es-MX" altLang="en-US" sz="2800" dirty="0" smtClean="0"/>
              <a:t>.</a:t>
            </a:r>
            <a:endParaRPr lang="es-MX" altLang="en-US" sz="2800" dirty="0"/>
          </a:p>
        </p:txBody>
      </p:sp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MX" altLang="en-US" smtClean="0"/>
              <a:t>Diferencias entre OSI  y TCP/IP</a:t>
            </a:r>
          </a:p>
        </p:txBody>
      </p:sp>
      <p:sp>
        <p:nvSpPr>
          <p:cNvPr id="2" name="Flecha derecha 1"/>
          <p:cNvSpPr/>
          <p:nvPr/>
        </p:nvSpPr>
        <p:spPr>
          <a:xfrm>
            <a:off x="6660232" y="6093296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25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800" dirty="0" smtClean="0"/>
              <a:t>El </a:t>
            </a:r>
            <a:r>
              <a:rPr lang="es-MX" altLang="en-US" sz="2800" dirty="0"/>
              <a:t>modelo TCP/IP tiene un sólo tipo de servicio en la capa de red (sin conexión), pero ofrece los dos servicios en la capa de transporte, dándole a los usuarios la oportunidad de elegir. Esto ha resultado vital para poder implementar protocolos del tipo </a:t>
            </a:r>
            <a:r>
              <a:rPr lang="es-MX" altLang="en-US" sz="2800" dirty="0" err="1"/>
              <a:t>request-reply</a:t>
            </a:r>
            <a:r>
              <a:rPr lang="es-MX" altLang="en-US" sz="2800" dirty="0"/>
              <a:t>.</a:t>
            </a:r>
          </a:p>
        </p:txBody>
      </p:sp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MX" altLang="en-US" smtClean="0"/>
              <a:t>Diferencias entre OSI  y TCP/IP</a:t>
            </a:r>
          </a:p>
        </p:txBody>
      </p:sp>
    </p:spTree>
    <p:extLst>
      <p:ext uri="{BB962C8B-B14F-4D97-AF65-F5344CB8AC3E}">
        <p14:creationId xmlns:p14="http://schemas.microsoft.com/office/powerpoint/2010/main" val="67053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92350" y="2492895"/>
            <a:ext cx="6759300" cy="3453337"/>
          </a:xfrm>
        </p:spPr>
        <p:txBody>
          <a:bodyPr/>
          <a:lstStyle/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2800" dirty="0" err="1" smtClean="0"/>
              <a:t>Apareció</a:t>
            </a:r>
            <a:r>
              <a:rPr lang="en-US" altLang="en-US" sz="2800" dirty="0" smtClean="0"/>
              <a:t> a </a:t>
            </a:r>
            <a:r>
              <a:rPr lang="en-US" altLang="en-US" sz="2800" dirty="0" err="1" smtClean="0"/>
              <a:t>destiempo</a:t>
            </a:r>
            <a:r>
              <a:rPr lang="en-US" altLang="en-US" sz="2800" dirty="0" smtClean="0"/>
              <a:t>: </a:t>
            </a:r>
          </a:p>
          <a:p>
            <a:pPr lvl="1"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2800" dirty="0" err="1" smtClean="0"/>
              <a:t>Ya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habían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productos</a:t>
            </a:r>
            <a:r>
              <a:rPr lang="en-US" altLang="en-US" sz="2800" dirty="0" smtClean="0"/>
              <a:t> con TCP/IP y </a:t>
            </a:r>
            <a:r>
              <a:rPr lang="en-US" altLang="en-US" sz="2800" dirty="0" err="1" smtClean="0"/>
              <a:t>muy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pocos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fabricantes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estaban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interesados</a:t>
            </a:r>
            <a:r>
              <a:rPr lang="en-US" altLang="en-US" sz="2800" dirty="0" smtClean="0"/>
              <a:t> en </a:t>
            </a:r>
            <a:r>
              <a:rPr lang="en-US" altLang="en-US" sz="2800" dirty="0" err="1" smtClean="0"/>
              <a:t>apoyar</a:t>
            </a:r>
            <a:r>
              <a:rPr lang="en-US" altLang="en-US" sz="2800" dirty="0" smtClean="0"/>
              <a:t> un </a:t>
            </a:r>
            <a:r>
              <a:rPr lang="en-US" altLang="en-US" sz="2800" dirty="0" err="1" smtClean="0"/>
              <a:t>segundo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protocolo</a:t>
            </a:r>
            <a:r>
              <a:rPr lang="en-US" altLang="en-US" sz="2800" dirty="0" smtClean="0"/>
              <a:t>.</a:t>
            </a:r>
          </a:p>
        </p:txBody>
      </p:sp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400"/>
              <a:t>¿Porqué no hay implementaciones del modelo OSI?</a:t>
            </a:r>
          </a:p>
        </p:txBody>
      </p:sp>
      <p:sp>
        <p:nvSpPr>
          <p:cNvPr id="2" name="Flecha derecha 1"/>
          <p:cNvSpPr/>
          <p:nvPr/>
        </p:nvSpPr>
        <p:spPr>
          <a:xfrm>
            <a:off x="6588224" y="6093296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92350" y="2150928"/>
            <a:ext cx="6759300" cy="4230400"/>
          </a:xfrm>
        </p:spPr>
        <p:txBody>
          <a:bodyPr/>
          <a:lstStyle/>
          <a:p>
            <a:pPr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2600" dirty="0"/>
              <a:t>Mala </a:t>
            </a:r>
            <a:r>
              <a:rPr lang="en-US" altLang="en-US" sz="2600" dirty="0" err="1"/>
              <a:t>tecnología</a:t>
            </a:r>
            <a:r>
              <a:rPr lang="en-US" altLang="en-US" sz="2600" dirty="0"/>
              <a:t>: </a:t>
            </a:r>
          </a:p>
          <a:p>
            <a:pPr lvl="1">
              <a:spcBef>
                <a:spcPts val="5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2200" dirty="0" err="1"/>
              <a:t>Tiene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capas</a:t>
            </a:r>
            <a:r>
              <a:rPr lang="en-US" altLang="en-US" sz="2200" dirty="0"/>
              <a:t> con </a:t>
            </a:r>
            <a:r>
              <a:rPr lang="en-US" altLang="en-US" sz="2200" dirty="0" err="1"/>
              <a:t>muchos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servicios</a:t>
            </a:r>
            <a:r>
              <a:rPr lang="en-US" altLang="en-US" sz="2200" dirty="0"/>
              <a:t> (enlace y red) y </a:t>
            </a:r>
            <a:r>
              <a:rPr lang="en-US" altLang="en-US" sz="2200" dirty="0" err="1"/>
              <a:t>capas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casi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vacías</a:t>
            </a:r>
            <a:r>
              <a:rPr lang="en-US" altLang="en-US" sz="2200" dirty="0"/>
              <a:t> (</a:t>
            </a:r>
            <a:r>
              <a:rPr lang="en-US" altLang="en-US" sz="2200" dirty="0" err="1"/>
              <a:t>sesión</a:t>
            </a:r>
            <a:r>
              <a:rPr lang="en-US" altLang="en-US" sz="2200" dirty="0"/>
              <a:t> y </a:t>
            </a:r>
            <a:r>
              <a:rPr lang="en-US" altLang="en-US" sz="2200" dirty="0" err="1"/>
              <a:t>presentación</a:t>
            </a:r>
            <a:r>
              <a:rPr lang="en-US" altLang="en-US" sz="2200" dirty="0"/>
              <a:t>).</a:t>
            </a:r>
          </a:p>
          <a:p>
            <a:pPr lvl="1">
              <a:spcBef>
                <a:spcPts val="5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2200" dirty="0"/>
              <a:t>Las </a:t>
            </a:r>
            <a:r>
              <a:rPr lang="en-US" altLang="en-US" sz="2200" dirty="0" err="1"/>
              <a:t>definiciones</a:t>
            </a:r>
            <a:r>
              <a:rPr lang="en-US" altLang="en-US" sz="2200" dirty="0"/>
              <a:t> de los </a:t>
            </a:r>
            <a:r>
              <a:rPr lang="en-US" altLang="en-US" sz="2200" dirty="0" err="1"/>
              <a:t>servicios</a:t>
            </a:r>
            <a:r>
              <a:rPr lang="en-US" altLang="en-US" sz="2200" dirty="0"/>
              <a:t> y </a:t>
            </a:r>
            <a:r>
              <a:rPr lang="en-US" altLang="en-US" sz="2200" dirty="0" err="1"/>
              <a:t>protocolos</a:t>
            </a:r>
            <a:r>
              <a:rPr lang="en-US" altLang="en-US" sz="2200" dirty="0"/>
              <a:t> </a:t>
            </a:r>
            <a:r>
              <a:rPr lang="en-US" altLang="en-US" sz="2200" dirty="0" err="1"/>
              <a:t>es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muy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compleja</a:t>
            </a:r>
            <a:r>
              <a:rPr lang="en-US" altLang="en-US" sz="2200" dirty="0"/>
              <a:t>, lo </a:t>
            </a:r>
            <a:r>
              <a:rPr lang="en-US" altLang="en-US" sz="2200" dirty="0" err="1"/>
              <a:t>cual</a:t>
            </a:r>
            <a:r>
              <a:rPr lang="en-US" altLang="en-US" sz="2200" dirty="0"/>
              <a:t> lo </a:t>
            </a:r>
            <a:r>
              <a:rPr lang="en-US" altLang="en-US" sz="2200" dirty="0" err="1"/>
              <a:t>vuelve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muy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complejo</a:t>
            </a:r>
            <a:r>
              <a:rPr lang="en-US" altLang="en-US" sz="2200" dirty="0"/>
              <a:t> de </a:t>
            </a:r>
            <a:r>
              <a:rPr lang="en-US" altLang="en-US" sz="2200" dirty="0" err="1"/>
              <a:t>implementar</a:t>
            </a:r>
            <a:r>
              <a:rPr lang="en-US" altLang="en-US" sz="2200" dirty="0"/>
              <a:t>.</a:t>
            </a:r>
          </a:p>
          <a:p>
            <a:pPr lvl="1">
              <a:spcBef>
                <a:spcPts val="5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2200" dirty="0" err="1"/>
              <a:t>Algunas</a:t>
            </a:r>
            <a:r>
              <a:rPr lang="en-US" altLang="en-US" sz="2200" dirty="0"/>
              <a:t> </a:t>
            </a:r>
            <a:r>
              <a:rPr lang="en-US" altLang="en-US" sz="2200" dirty="0" err="1"/>
              <a:t>funciones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como</a:t>
            </a:r>
            <a:r>
              <a:rPr lang="en-US" altLang="en-US" sz="2200" dirty="0"/>
              <a:t>: </a:t>
            </a:r>
            <a:r>
              <a:rPr lang="en-US" altLang="en-US" sz="2200" dirty="0" err="1"/>
              <a:t>direccionamiento</a:t>
            </a:r>
            <a:r>
              <a:rPr lang="en-US" altLang="en-US" sz="2200" dirty="0"/>
              <a:t>, control del </a:t>
            </a:r>
            <a:r>
              <a:rPr lang="en-US" altLang="en-US" sz="2200" dirty="0" err="1"/>
              <a:t>flujo</a:t>
            </a:r>
            <a:r>
              <a:rPr lang="en-US" altLang="en-US" sz="2200" dirty="0"/>
              <a:t> y control de </a:t>
            </a:r>
            <a:r>
              <a:rPr lang="en-US" altLang="en-US" sz="2200" dirty="0" err="1"/>
              <a:t>errores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aparecen</a:t>
            </a:r>
            <a:r>
              <a:rPr lang="en-US" altLang="en-US" sz="2200" dirty="0"/>
              <a:t> en </a:t>
            </a:r>
            <a:r>
              <a:rPr lang="en-US" altLang="en-US" sz="2200" dirty="0" err="1"/>
              <a:t>muchas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capas</a:t>
            </a:r>
            <a:r>
              <a:rPr lang="en-US" altLang="en-US" sz="2200" dirty="0"/>
              <a:t>, lo </a:t>
            </a:r>
            <a:r>
              <a:rPr lang="en-US" altLang="en-US" sz="2200" dirty="0" err="1"/>
              <a:t>cual</a:t>
            </a:r>
            <a:r>
              <a:rPr lang="en-US" altLang="en-US" sz="2200" dirty="0"/>
              <a:t> lo </a:t>
            </a:r>
            <a:r>
              <a:rPr lang="en-US" altLang="en-US" sz="2200" dirty="0" err="1"/>
              <a:t>vuelve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muy</a:t>
            </a:r>
            <a:r>
              <a:rPr lang="en-US" altLang="en-US" sz="2200" dirty="0"/>
              <a:t> </a:t>
            </a:r>
            <a:r>
              <a:rPr lang="en-US" altLang="en-US" sz="2200" dirty="0" err="1"/>
              <a:t>ineficiente</a:t>
            </a:r>
            <a:r>
              <a:rPr lang="en-US" altLang="en-US" sz="2200" dirty="0"/>
              <a:t>.</a:t>
            </a:r>
          </a:p>
          <a:p>
            <a:pPr>
              <a:spcBef>
                <a:spcPts val="550"/>
              </a:spcBef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n-US" altLang="en-US" sz="2200" dirty="0"/>
          </a:p>
        </p:txBody>
      </p:sp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400"/>
              <a:t>¿Porqué no hay implementaciones del modelo OSI?</a:t>
            </a:r>
          </a:p>
        </p:txBody>
      </p:sp>
      <p:sp>
        <p:nvSpPr>
          <p:cNvPr id="4" name="Flecha derecha 3"/>
          <p:cNvSpPr/>
          <p:nvPr/>
        </p:nvSpPr>
        <p:spPr>
          <a:xfrm>
            <a:off x="6588224" y="6093296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92350" y="2222936"/>
            <a:ext cx="6759300" cy="42304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400" dirty="0" smtClean="0"/>
              <a:t>Mala implementación: </a:t>
            </a:r>
          </a:p>
          <a:p>
            <a:pPr lvl="1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400" dirty="0" smtClean="0"/>
              <a:t>Las primeras implementaciones resultaron, enormes, inmanejables y lentas. Muchos asociaban OSI con mala calidad, y aunque los productos mejoraron, la primera imagen nunca desapareció.</a:t>
            </a:r>
          </a:p>
          <a:p>
            <a:pPr lvl="1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400" dirty="0" smtClean="0"/>
              <a:t>TCP/IP en cambio venía con UNIX de Berkeley y era muy bueno, pero además gratis.</a:t>
            </a:r>
          </a:p>
        </p:txBody>
      </p:sp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400"/>
              <a:t>¿Porqué no hay implementaciones del modelo OSI?</a:t>
            </a:r>
          </a:p>
        </p:txBody>
      </p:sp>
      <p:sp>
        <p:nvSpPr>
          <p:cNvPr id="4" name="Flecha derecha 3"/>
          <p:cNvSpPr/>
          <p:nvPr/>
        </p:nvSpPr>
        <p:spPr>
          <a:xfrm>
            <a:off x="6588224" y="6093296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92350" y="2366952"/>
            <a:ext cx="6759300" cy="423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2400" dirty="0"/>
              <a:t>Mala </a:t>
            </a:r>
            <a:r>
              <a:rPr lang="en-US" altLang="en-US" sz="2400" dirty="0" err="1"/>
              <a:t>Política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Mientras</a:t>
            </a:r>
            <a:r>
              <a:rPr lang="en-US" altLang="en-US" sz="2400" dirty="0"/>
              <a:t> TCP/IP era parte de UNIX, el </a:t>
            </a:r>
            <a:r>
              <a:rPr lang="en-US" altLang="en-US" sz="2400" dirty="0" err="1"/>
              <a:t>cual</a:t>
            </a:r>
            <a:r>
              <a:rPr lang="en-US" altLang="en-US" sz="2400" dirty="0"/>
              <a:t> era </a:t>
            </a:r>
            <a:r>
              <a:rPr lang="en-US" altLang="en-US" sz="2400" dirty="0" err="1"/>
              <a:t>muy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aceptado</a:t>
            </a:r>
            <a:r>
              <a:rPr lang="en-US" altLang="en-US" sz="2400" dirty="0"/>
              <a:t> en la academia, OSI se </a:t>
            </a:r>
            <a:r>
              <a:rPr lang="en-US" altLang="en-US" sz="2400" dirty="0" err="1"/>
              <a:t>percibía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como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criatura</a:t>
            </a:r>
            <a:r>
              <a:rPr lang="en-US" altLang="en-US" sz="2400" dirty="0"/>
              <a:t> de los </a:t>
            </a:r>
            <a:r>
              <a:rPr lang="en-US" altLang="en-US" sz="2400" dirty="0" err="1"/>
              <a:t>ministerios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comunicación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europeos</a:t>
            </a:r>
            <a:r>
              <a:rPr lang="en-US" altLang="en-US" sz="2400" dirty="0"/>
              <a:t> y </a:t>
            </a:r>
            <a:r>
              <a:rPr lang="en-US" altLang="en-US" sz="2400" dirty="0" err="1"/>
              <a:t>apoyados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por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otros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gobiernos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como</a:t>
            </a:r>
            <a:r>
              <a:rPr lang="en-US" altLang="en-US" sz="2400" dirty="0"/>
              <a:t> el de </a:t>
            </a:r>
            <a:r>
              <a:rPr lang="en-US" altLang="en-US" sz="2400" dirty="0" err="1"/>
              <a:t>Estados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Unidos</a:t>
            </a:r>
            <a:r>
              <a:rPr lang="en-US" altLang="en-US" sz="2400" dirty="0"/>
              <a:t>. </a:t>
            </a:r>
          </a:p>
          <a:p>
            <a:pPr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2400" dirty="0"/>
              <a:t>Un </a:t>
            </a:r>
            <a:r>
              <a:rPr lang="en-US" altLang="en-US" sz="2400" dirty="0" err="1"/>
              <a:t>grupo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burócratas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intentó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forzar</a:t>
            </a:r>
            <a:r>
              <a:rPr lang="en-US" altLang="en-US" sz="2400" dirty="0"/>
              <a:t> a los </a:t>
            </a:r>
            <a:r>
              <a:rPr lang="en-US" altLang="en-US" sz="2400" dirty="0" err="1"/>
              <a:t>investigadores</a:t>
            </a:r>
            <a:r>
              <a:rPr lang="en-US" altLang="en-US" sz="2400" dirty="0"/>
              <a:t> y </a:t>
            </a:r>
            <a:r>
              <a:rPr lang="en-US" altLang="en-US" sz="2400" dirty="0" err="1"/>
              <a:t>programadores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que</a:t>
            </a:r>
            <a:r>
              <a:rPr lang="en-US" altLang="en-US" sz="2400" dirty="0"/>
              <a:t>  </a:t>
            </a:r>
            <a:r>
              <a:rPr lang="en-US" altLang="en-US" sz="2400" dirty="0" err="1"/>
              <a:t>desarrollaban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redes</a:t>
            </a:r>
            <a:r>
              <a:rPr lang="en-US" altLang="en-US" sz="2400" dirty="0"/>
              <a:t>, para </a:t>
            </a:r>
            <a:r>
              <a:rPr lang="en-US" altLang="en-US" sz="2400" dirty="0" err="1"/>
              <a:t>que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adoptaran</a:t>
            </a:r>
            <a:r>
              <a:rPr lang="en-US" altLang="en-US" sz="2400" dirty="0"/>
              <a:t> un </a:t>
            </a:r>
            <a:r>
              <a:rPr lang="en-US" altLang="en-US" sz="2400" dirty="0" err="1"/>
              <a:t>estándar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técnicamente</a:t>
            </a:r>
            <a:r>
              <a:rPr lang="en-US" altLang="en-US" sz="2400" dirty="0"/>
              <a:t> inferior.</a:t>
            </a:r>
          </a:p>
        </p:txBody>
      </p:sp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400"/>
              <a:t>¿Porqué no hay implementaciones del modelo OSI?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spcFirstLastPara="1" wrap="square" lIns="0" tIns="0" rIns="0" bIns="0" anchor="t" anchorCtr="0">
            <a:noAutofit/>
          </a:bodyPr>
          <a:lstStyle/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2800" dirty="0" smtClean="0"/>
              <a:t>No hay </a:t>
            </a:r>
            <a:r>
              <a:rPr lang="es-MX" altLang="en-US" sz="2800" dirty="0" smtClean="0"/>
              <a:t>distinción</a:t>
            </a:r>
            <a:r>
              <a:rPr lang="en-US" altLang="en-US" sz="2800" dirty="0" smtClean="0"/>
              <a:t> entre </a:t>
            </a:r>
            <a:r>
              <a:rPr lang="en-US" altLang="en-US" sz="2800" dirty="0" err="1" smtClean="0"/>
              <a:t>servicio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interfaz</a:t>
            </a:r>
            <a:r>
              <a:rPr lang="en-US" altLang="en-US" sz="2800" dirty="0" smtClean="0"/>
              <a:t> y </a:t>
            </a:r>
            <a:r>
              <a:rPr lang="en-US" altLang="en-US" sz="2800" dirty="0" err="1" smtClean="0"/>
              <a:t>protocolo</a:t>
            </a:r>
            <a:r>
              <a:rPr lang="en-US" altLang="en-US" sz="2800" dirty="0" smtClean="0"/>
              <a:t>. Entre </a:t>
            </a:r>
            <a:r>
              <a:rPr lang="en-US" altLang="en-US" sz="2800" dirty="0" err="1" smtClean="0"/>
              <a:t>implementación</a:t>
            </a:r>
            <a:r>
              <a:rPr lang="en-US" altLang="en-US" sz="2800" dirty="0" smtClean="0"/>
              <a:t> y </a:t>
            </a:r>
            <a:r>
              <a:rPr lang="en-US" altLang="en-US" sz="2800" dirty="0" err="1" smtClean="0"/>
              <a:t>especificación</a:t>
            </a:r>
            <a:r>
              <a:rPr lang="en-US" altLang="en-US" sz="2800" dirty="0" smtClean="0"/>
              <a:t>.</a:t>
            </a:r>
          </a:p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2800" dirty="0" smtClean="0"/>
              <a:t>Como </a:t>
            </a:r>
            <a:r>
              <a:rPr lang="en-US" altLang="en-US" sz="2800" dirty="0" err="1" smtClean="0"/>
              <a:t>modelo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referencia</a:t>
            </a:r>
            <a:r>
              <a:rPr lang="en-US" altLang="en-US" sz="2800" dirty="0" smtClean="0"/>
              <a:t> solo </a:t>
            </a:r>
            <a:r>
              <a:rPr lang="en-US" altLang="en-US" sz="2800" dirty="0" err="1" smtClean="0"/>
              <a:t>sirve</a:t>
            </a:r>
            <a:r>
              <a:rPr lang="en-US" altLang="en-US" sz="2800" dirty="0" smtClean="0"/>
              <a:t> para </a:t>
            </a:r>
            <a:r>
              <a:rPr lang="en-US" altLang="en-US" sz="2800" dirty="0" err="1" smtClean="0"/>
              <a:t>describir</a:t>
            </a:r>
            <a:r>
              <a:rPr lang="en-US" altLang="en-US" sz="2800" dirty="0" smtClean="0"/>
              <a:t> el stack de </a:t>
            </a:r>
            <a:r>
              <a:rPr lang="en-US" altLang="en-US" sz="2800" dirty="0" err="1" smtClean="0"/>
              <a:t>protocolos</a:t>
            </a:r>
            <a:r>
              <a:rPr lang="en-US" altLang="en-US" sz="2800" dirty="0" smtClean="0"/>
              <a:t> TCP/IP.</a:t>
            </a:r>
          </a:p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2800" dirty="0" smtClean="0"/>
              <a:t>No </a:t>
            </a:r>
            <a:r>
              <a:rPr lang="en-US" altLang="en-US" sz="2800" dirty="0" err="1" smtClean="0"/>
              <a:t>menciona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ni</a:t>
            </a:r>
            <a:r>
              <a:rPr lang="en-US" altLang="en-US" sz="2800" dirty="0" smtClean="0"/>
              <a:t> distingue </a:t>
            </a:r>
            <a:r>
              <a:rPr lang="en-US" altLang="en-US" sz="2800" dirty="0" err="1" smtClean="0"/>
              <a:t>las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capas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físicas</a:t>
            </a:r>
            <a:r>
              <a:rPr lang="en-US" altLang="en-US" sz="2800" dirty="0" smtClean="0"/>
              <a:t> y de enlace.</a:t>
            </a:r>
          </a:p>
        </p:txBody>
      </p:sp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Inconvenientes de TCP/IP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spcFirstLastPara="1" wrap="square" lIns="0" tIns="0" rIns="0" bIns="0" anchor="t" anchorCtr="0">
            <a:noAutofit/>
          </a:bodyPr>
          <a:lstStyle/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2800" dirty="0" smtClean="0"/>
              <a:t>Internet:</a:t>
            </a:r>
          </a:p>
          <a:p>
            <a:pPr lvl="1"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2800" dirty="0" smtClean="0"/>
              <a:t>ARPANET</a:t>
            </a:r>
          </a:p>
        </p:txBody>
      </p:sp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Ejemplo de redes</a:t>
            </a:r>
          </a:p>
        </p:txBody>
      </p:sp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28927"/>
            <a:ext cx="43434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3253" name="AutoShape 4"/>
          <p:cNvSpPr>
            <a:spLocks noChangeArrowheads="1"/>
          </p:cNvSpPr>
          <p:nvPr/>
        </p:nvSpPr>
        <p:spPr bwMode="auto">
          <a:xfrm>
            <a:off x="5715000" y="1828800"/>
            <a:ext cx="2514600" cy="1143000"/>
          </a:xfrm>
          <a:prstGeom prst="wedgeRoundRectCallout">
            <a:avLst>
              <a:gd name="adj1" fmla="val 6181"/>
              <a:gd name="adj2" fmla="val 73361"/>
              <a:gd name="adj3" fmla="val 1666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/>
          <a:lstStyle>
            <a:lvl1pPr>
              <a:spcBef>
                <a:spcPts val="7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742950" indent="-285750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 marL="1143000" indent="-228600">
              <a:spcBef>
                <a:spcPts val="575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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 marL="1600200" indent="-228600">
              <a:spcBef>
                <a:spcPts val="5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 marL="2057400" indent="-228600">
              <a:spcBef>
                <a:spcPts val="625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1800">
                <a:latin typeface="Arial" panose="020B0604020202020204" pitchFamily="34" charset="0"/>
              </a:rPr>
              <a:t>Modelo de Red Packed Switched propuesta por Paul Baran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Diseño ARPANET</a:t>
            </a:r>
          </a:p>
        </p:txBody>
      </p:sp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5" y="2057402"/>
            <a:ext cx="5803731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1143000" y="5670552"/>
            <a:ext cx="37988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ts val="7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742950" indent="-285750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 marL="1143000" indent="-228600">
              <a:spcBef>
                <a:spcPts val="575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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 marL="1600200" indent="-228600">
              <a:spcBef>
                <a:spcPts val="5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 marL="2057400" indent="-228600">
              <a:spcBef>
                <a:spcPts val="625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1800">
                <a:latin typeface="Arial" panose="020B0604020202020204" pitchFamily="34" charset="0"/>
              </a:rPr>
              <a:t>IMP: Interface Message Processors</a:t>
            </a:r>
          </a:p>
        </p:txBody>
      </p:sp>
      <p:sp>
        <p:nvSpPr>
          <p:cNvPr id="55302" name="AutoShape 5"/>
          <p:cNvSpPr>
            <a:spLocks/>
          </p:cNvSpPr>
          <p:nvPr/>
        </p:nvSpPr>
        <p:spPr bwMode="auto">
          <a:xfrm flipH="1">
            <a:off x="658813" y="3429000"/>
            <a:ext cx="1079500" cy="1079500"/>
          </a:xfrm>
          <a:prstGeom prst="borderCallout1">
            <a:avLst>
              <a:gd name="adj1" fmla="val 18519"/>
              <a:gd name="adj2" fmla="val -8333"/>
              <a:gd name="adj3" fmla="val 42366"/>
              <a:gd name="adj4" fmla="val -15650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/>
          <a:lstStyle>
            <a:lvl1pPr>
              <a:spcBef>
                <a:spcPts val="7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742950" indent="-285750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 marL="1143000" indent="-228600">
              <a:spcBef>
                <a:spcPts val="575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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 marL="1600200" indent="-228600">
              <a:spcBef>
                <a:spcPts val="5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 marL="2057400" indent="-228600">
              <a:spcBef>
                <a:spcPts val="625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s-MX" altLang="en-US" sz="1800">
                <a:latin typeface="Arial" panose="020B0604020202020204" pitchFamily="34" charset="0"/>
              </a:rPr>
              <a:t>56 kbps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Modelo OSI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5" y="1593852"/>
            <a:ext cx="4897437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MX" altLang="en-US" smtClean="0"/>
              <a:t>Evolución de ARPANET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47840"/>
            <a:ext cx="5901457" cy="4079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1260477" y="5934099"/>
            <a:ext cx="712946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ts val="7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742950" indent="-285750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 marL="1143000" indent="-228600">
              <a:spcBef>
                <a:spcPts val="575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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 marL="1600200" indent="-228600">
              <a:spcBef>
                <a:spcPts val="5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 marL="2057400" indent="-228600">
              <a:spcBef>
                <a:spcPts val="625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s-MX" altLang="en-US" sz="1400" dirty="0">
                <a:latin typeface="Arial" panose="020B0604020202020204" pitchFamily="34" charset="0"/>
              </a:rPr>
              <a:t>(a) Diciembre 1969. (b) Julio 1970. (c) Marzo 1971. (d) Abril 1972. (e) Septiembre 1972.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MX" altLang="en-US" smtClean="0"/>
              <a:t>Evolución de ARPANET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835696" y="2204615"/>
            <a:ext cx="6163717" cy="2880569"/>
          </a:xfr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dirty="0" smtClean="0"/>
              <a:t>En los 80's ya se conectaban redes LAN</a:t>
            </a:r>
          </a:p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s-MX" altLang="en-US" dirty="0"/>
          </a:p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s-MX" altLang="en-US" dirty="0" smtClean="0"/>
          </a:p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dirty="0" smtClean="0"/>
              <a:t>Creció tanto que encontrar un host podía tomar mucho tiempo, entonces apareció el DNS (</a:t>
            </a:r>
            <a:r>
              <a:rPr lang="es-MX" altLang="en-US" dirty="0" err="1" smtClean="0"/>
              <a:t>Domain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Name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System</a:t>
            </a:r>
            <a:r>
              <a:rPr lang="es-MX" altLang="en-US" dirty="0" smtClean="0"/>
              <a:t>)</a:t>
            </a:r>
            <a:r>
              <a:rPr lang="ar-SA" altLang="en-US" dirty="0" smtClean="0">
                <a:cs typeface="Arial" panose="020B0604020202020204" pitchFamily="34" charset="0"/>
              </a:rPr>
              <a:t>‏</a:t>
            </a:r>
            <a:endParaRPr lang="es-MX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MX" altLang="en-US" smtClean="0"/>
              <a:t>NSFNET</a:t>
            </a:r>
            <a:br>
              <a:rPr lang="es-MX" altLang="en-US" smtClean="0"/>
            </a:br>
            <a:endParaRPr lang="es-MX" alt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475656" y="1752600"/>
            <a:ext cx="6523757" cy="4176713"/>
          </a:xfr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600" dirty="0"/>
              <a:t>1970's únicamente las universidades que tenían convenios con </a:t>
            </a:r>
            <a:r>
              <a:rPr lang="es-MX" altLang="en-US" sz="2600" dirty="0" err="1"/>
              <a:t>Advanced</a:t>
            </a:r>
            <a:r>
              <a:rPr lang="es-MX" altLang="en-US" sz="2600" dirty="0"/>
              <a:t> </a:t>
            </a:r>
            <a:r>
              <a:rPr lang="es-MX" altLang="en-US" sz="2600" dirty="0" err="1"/>
              <a:t>Research</a:t>
            </a:r>
            <a:r>
              <a:rPr lang="es-MX" altLang="en-US" sz="2600" dirty="0"/>
              <a:t> </a:t>
            </a:r>
            <a:r>
              <a:rPr lang="es-MX" altLang="en-US" sz="2600" dirty="0" err="1"/>
              <a:t>Projects</a:t>
            </a:r>
            <a:r>
              <a:rPr lang="es-MX" altLang="en-US" sz="2600" dirty="0"/>
              <a:t> Agency tenían acceso a ARPANET.</a:t>
            </a:r>
          </a:p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600" dirty="0"/>
              <a:t>NSF (</a:t>
            </a:r>
            <a:r>
              <a:rPr lang="es-MX" altLang="en-US" sz="2600" dirty="0" err="1"/>
              <a:t>National</a:t>
            </a:r>
            <a:r>
              <a:rPr lang="es-MX" altLang="en-US" sz="2600" dirty="0"/>
              <a:t> </a:t>
            </a:r>
            <a:r>
              <a:rPr lang="es-MX" altLang="en-US" sz="2600" dirty="0" err="1"/>
              <a:t>Science</a:t>
            </a:r>
            <a:r>
              <a:rPr lang="es-MX" altLang="en-US" sz="2600" dirty="0"/>
              <a:t> </a:t>
            </a:r>
            <a:r>
              <a:rPr lang="es-MX" altLang="en-US" sz="2600" dirty="0" err="1"/>
              <a:t>Foundation</a:t>
            </a:r>
            <a:r>
              <a:rPr lang="es-MX" altLang="en-US" sz="2600" dirty="0"/>
              <a:t>) crea un </a:t>
            </a:r>
            <a:r>
              <a:rPr lang="es-MX" altLang="en-US" sz="2600" dirty="0" err="1"/>
              <a:t>backbone</a:t>
            </a:r>
            <a:r>
              <a:rPr lang="es-MX" altLang="en-US" sz="2600" dirty="0"/>
              <a:t> para conectar a la red sus supercomputadoras en  San Diego, Boulder, Champaign, Pittsburgh, </a:t>
            </a:r>
            <a:r>
              <a:rPr lang="es-MX" altLang="en-US" sz="2600" dirty="0" err="1"/>
              <a:t>Ithaca</a:t>
            </a:r>
            <a:r>
              <a:rPr lang="es-MX" altLang="en-US" sz="2600" dirty="0"/>
              <a:t>, and Princeton.</a:t>
            </a:r>
          </a:p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600" dirty="0"/>
              <a:t>NSFNET permite que otras universidades se conecten a la red.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MX" altLang="en-US" smtClean="0"/>
              <a:t>Cobertura de NSFNET</a:t>
            </a:r>
          </a:p>
        </p:txBody>
      </p:sp>
      <p:pic>
        <p:nvPicPr>
          <p:cNvPr id="634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92327"/>
            <a:ext cx="7315200" cy="41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MX" altLang="en-US" smtClean="0"/>
              <a:t>NSFNET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187624" y="1752600"/>
            <a:ext cx="6811789" cy="4176713"/>
          </a:xfr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600" dirty="0"/>
              <a:t>Se contrataron líneas de fibra a MCI con 448 Kbps.</a:t>
            </a:r>
          </a:p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600" dirty="0"/>
              <a:t>En 1990 se actualizó el </a:t>
            </a:r>
            <a:r>
              <a:rPr lang="es-MX" altLang="en-US" sz="2600" dirty="0" err="1"/>
              <a:t>backbone</a:t>
            </a:r>
            <a:r>
              <a:rPr lang="es-MX" altLang="en-US" sz="2600" dirty="0"/>
              <a:t> a 1.5 Mbps.</a:t>
            </a:r>
          </a:p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600" dirty="0"/>
              <a:t>NSF no permitía que las empresas participaran en la red.</a:t>
            </a:r>
          </a:p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600" dirty="0"/>
              <a:t>NSF promovió que MERIT, MCI e IBM formaran una corporación sin fines de lucro,  ANS (</a:t>
            </a:r>
            <a:r>
              <a:rPr lang="es-MX" altLang="en-US" sz="2600" dirty="0" err="1"/>
              <a:t>Advanced</a:t>
            </a:r>
            <a:r>
              <a:rPr lang="es-MX" altLang="en-US" sz="2600" dirty="0"/>
              <a:t> Networks and </a:t>
            </a:r>
            <a:r>
              <a:rPr lang="es-MX" altLang="en-US" sz="2600" dirty="0" err="1"/>
              <a:t>Services</a:t>
            </a:r>
            <a:r>
              <a:rPr lang="es-MX" altLang="en-US" sz="2600" dirty="0"/>
              <a:t>)</a:t>
            </a:r>
            <a:r>
              <a:rPr lang="ar-SA" altLang="en-US" sz="2600" dirty="0">
                <a:cs typeface="Arial" panose="020B0604020202020204" pitchFamily="34" charset="0"/>
              </a:rPr>
              <a:t>‏</a:t>
            </a:r>
            <a:endParaRPr lang="es-MX" altLang="en-US" sz="2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MX" altLang="en-US" smtClean="0"/>
              <a:t>ANSNET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187624" y="1752600"/>
            <a:ext cx="6811789" cy="4176713"/>
          </a:xfr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600" dirty="0"/>
              <a:t>45 Mbps</a:t>
            </a:r>
          </a:p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MX" altLang="en-US" sz="2600" dirty="0"/>
              <a:t>Funcionó por 5 años y fue vendida a </a:t>
            </a:r>
            <a:r>
              <a:rPr lang="es-MX" altLang="en-US" sz="2600" dirty="0" err="1"/>
              <a:t>America</a:t>
            </a:r>
            <a:r>
              <a:rPr lang="es-MX" altLang="en-US" sz="2600" dirty="0"/>
              <a:t> Online.</a:t>
            </a:r>
          </a:p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600" dirty="0"/>
              <a:t>NSF firmó contratos con 4 compañías para establecer un NAP (Network Access Point).</a:t>
            </a:r>
          </a:p>
          <a:p>
            <a:pPr lvl="1"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200" dirty="0" err="1"/>
              <a:t>PacBell</a:t>
            </a:r>
            <a:r>
              <a:rPr lang="es-NI" altLang="en-US" sz="2200" dirty="0"/>
              <a:t> -- San Francisco,</a:t>
            </a:r>
          </a:p>
          <a:p>
            <a:pPr lvl="1"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200" dirty="0" err="1"/>
              <a:t>Ameritech</a:t>
            </a:r>
            <a:r>
              <a:rPr lang="es-NI" altLang="en-US" sz="2200" dirty="0"/>
              <a:t> -- Chicago, </a:t>
            </a:r>
          </a:p>
          <a:p>
            <a:pPr lvl="1"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200" dirty="0"/>
              <a:t>MFS --Washington, D.C., y</a:t>
            </a:r>
          </a:p>
          <a:p>
            <a:pPr lvl="1"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200" dirty="0"/>
              <a:t>Sprint -- New York City.</a:t>
            </a:r>
            <a:endParaRPr lang="es-MX" altLang="en-US" sz="2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mtClean="0"/>
              <a:t>Arquitectura del Internet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78" y="1916832"/>
            <a:ext cx="6696598" cy="425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mtClean="0"/>
              <a:t>Redes Orientadas a Conexión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2204864"/>
            <a:ext cx="7190060" cy="3886374"/>
          </a:xfrm>
        </p:spPr>
        <p:txBody>
          <a:bodyPr/>
          <a:lstStyle/>
          <a:p>
            <a:pPr eaLnBrk="1" hangingPunct="1"/>
            <a:r>
              <a:rPr lang="es-NI" altLang="en-US" sz="3200" dirty="0" smtClean="0"/>
              <a:t>Propuesto por las compañías de teléfonos.</a:t>
            </a:r>
          </a:p>
          <a:p>
            <a:pPr eaLnBrk="1" hangingPunct="1"/>
            <a:r>
              <a:rPr lang="es-NI" altLang="en-US" sz="3200" dirty="0" smtClean="0"/>
              <a:t>Argumentos:</a:t>
            </a:r>
          </a:p>
          <a:p>
            <a:pPr lvl="1" eaLnBrk="1" hangingPunct="1"/>
            <a:r>
              <a:rPr lang="es-NI" altLang="en-US" sz="2400" dirty="0" err="1" smtClean="0"/>
              <a:t>QoS</a:t>
            </a:r>
            <a:r>
              <a:rPr lang="es-NI" altLang="en-US" sz="2400" dirty="0" smtClean="0"/>
              <a:t> (</a:t>
            </a:r>
            <a:r>
              <a:rPr lang="es-NI" altLang="en-US" sz="2400" dirty="0" err="1" smtClean="0"/>
              <a:t>Quality</a:t>
            </a:r>
            <a:r>
              <a:rPr lang="es-NI" altLang="en-US" sz="2400" dirty="0" smtClean="0"/>
              <a:t> of </a:t>
            </a:r>
            <a:r>
              <a:rPr lang="es-NI" altLang="en-US" sz="2400" dirty="0" err="1" smtClean="0"/>
              <a:t>Service</a:t>
            </a:r>
            <a:r>
              <a:rPr lang="es-NI" altLang="en-US" sz="2400" dirty="0" smtClean="0"/>
              <a:t>) vital para transmitir audio y video</a:t>
            </a:r>
          </a:p>
          <a:p>
            <a:pPr lvl="1" eaLnBrk="1" hangingPunct="1"/>
            <a:r>
              <a:rPr lang="es-NI" altLang="en-US" sz="2400" dirty="0" smtClean="0"/>
              <a:t>Cobranza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mtClean="0"/>
              <a:t>X.25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71600" y="2204864"/>
            <a:ext cx="7550100" cy="3886374"/>
          </a:xfrm>
        </p:spPr>
        <p:txBody>
          <a:bodyPr/>
          <a:lstStyle/>
          <a:p>
            <a:pPr eaLnBrk="1" hangingPunct="1"/>
            <a:r>
              <a:rPr lang="es-NI" altLang="en-US" sz="2800" dirty="0" smtClean="0"/>
              <a:t>La primera en aparecer (1970).</a:t>
            </a:r>
          </a:p>
          <a:p>
            <a:pPr eaLnBrk="1" hangingPunct="1"/>
            <a:r>
              <a:rPr lang="es-NI" altLang="en-US" sz="2800" dirty="0" smtClean="0"/>
              <a:t>Para intercambiar datos las computadoras debían establecer una conexión (hacer llamada).</a:t>
            </a:r>
          </a:p>
          <a:p>
            <a:pPr eaLnBrk="1" hangingPunct="1"/>
            <a:r>
              <a:rPr lang="es-NI" altLang="en-US" sz="2800" dirty="0" smtClean="0"/>
              <a:t>Se intercambiaban paquetes con una cabecera de 3 bytes y hasta 128 bytes de datos.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mtClean="0"/>
              <a:t>Frame Relay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2060848"/>
            <a:ext cx="7406084" cy="4030390"/>
          </a:xfrm>
        </p:spPr>
        <p:txBody>
          <a:bodyPr/>
          <a:lstStyle/>
          <a:p>
            <a:pPr eaLnBrk="1" hangingPunct="1"/>
            <a:r>
              <a:rPr lang="es-NI" altLang="en-US" sz="2800" dirty="0" smtClean="0"/>
              <a:t>Aparece en 1980.</a:t>
            </a:r>
          </a:p>
          <a:p>
            <a:pPr eaLnBrk="1" hangingPunct="1"/>
            <a:r>
              <a:rPr lang="es-NI" altLang="en-US" sz="2800" dirty="0" smtClean="0"/>
              <a:t>Sin control de errores y de flujo.</a:t>
            </a:r>
          </a:p>
          <a:p>
            <a:pPr eaLnBrk="1" hangingPunct="1"/>
            <a:r>
              <a:rPr lang="es-NI" altLang="en-US" sz="2800" dirty="0" smtClean="0"/>
              <a:t>Garantiza el orden en la entrega.</a:t>
            </a:r>
          </a:p>
          <a:p>
            <a:pPr eaLnBrk="1" hangingPunct="1"/>
            <a:r>
              <a:rPr lang="es-NI" altLang="en-US" sz="2800" dirty="0" smtClean="0"/>
              <a:t>Usado por compañías para interconectar sus redes LAN y así enlazar sus oficinas.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92350" y="1862896"/>
            <a:ext cx="6759300" cy="423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2400" dirty="0"/>
              <a:t>Se </a:t>
            </a:r>
            <a:r>
              <a:rPr lang="en-US" altLang="en-US" sz="2400" dirty="0" err="1"/>
              <a:t>crea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capa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vez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que</a:t>
            </a:r>
            <a:r>
              <a:rPr lang="en-US" altLang="en-US" sz="2400" dirty="0"/>
              <a:t> se </a:t>
            </a:r>
            <a:r>
              <a:rPr lang="en-US" altLang="en-US" sz="2400" dirty="0" err="1"/>
              <a:t>necesita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abstracción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diferente</a:t>
            </a:r>
            <a:r>
              <a:rPr lang="en-US" altLang="en-US" sz="2400" dirty="0" smtClean="0"/>
              <a:t>.</a:t>
            </a:r>
          </a:p>
          <a:p>
            <a:pPr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n-US" altLang="en-US" sz="2400" dirty="0"/>
          </a:p>
          <a:p>
            <a:pPr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2400" dirty="0" err="1"/>
              <a:t>Cada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capa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debe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realizar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función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definida</a:t>
            </a:r>
            <a:r>
              <a:rPr lang="en-US" altLang="en-US" sz="2400" dirty="0"/>
              <a:t>.</a:t>
            </a:r>
          </a:p>
          <a:p>
            <a:pPr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n-US" altLang="en-US" sz="2400" dirty="0" smtClean="0"/>
          </a:p>
          <a:p>
            <a:pPr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2400" dirty="0" smtClean="0"/>
              <a:t>La </a:t>
            </a:r>
            <a:r>
              <a:rPr lang="en-US" altLang="en-US" sz="2400" dirty="0" err="1"/>
              <a:t>función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cada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capa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debe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elegida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observando</a:t>
            </a:r>
            <a:r>
              <a:rPr lang="en-US" altLang="en-US" sz="2400" dirty="0"/>
              <a:t> los </a:t>
            </a:r>
            <a:r>
              <a:rPr lang="en-US" altLang="en-US" sz="2400" dirty="0" err="1"/>
              <a:t>protocolos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estandarizados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internacionalmente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400"/>
              <a:t>Principios aplicados para construir el modelo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z="3400"/>
              <a:t>ATM (Asynchronous Transfer Mode)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99592" y="2114822"/>
            <a:ext cx="7262068" cy="4554538"/>
          </a:xfrm>
        </p:spPr>
        <p:txBody>
          <a:bodyPr/>
          <a:lstStyle/>
          <a:p>
            <a:pPr eaLnBrk="1" hangingPunct="1"/>
            <a:r>
              <a:rPr lang="es-NI" altLang="en-US" sz="2800" dirty="0" smtClean="0"/>
              <a:t>Uniría voz, datos, televisión por cable, </a:t>
            </a:r>
            <a:r>
              <a:rPr lang="es-NI" altLang="en-US" sz="2800" dirty="0" err="1" smtClean="0"/>
              <a:t>telex</a:t>
            </a:r>
            <a:r>
              <a:rPr lang="es-NI" altLang="en-US" sz="2800" dirty="0" smtClean="0"/>
              <a:t>, telégrafos, palomas mensajeras, vasitos conectados por hilos, señales de humo, etc…</a:t>
            </a:r>
          </a:p>
          <a:p>
            <a:pPr eaLnBrk="1" hangingPunct="1"/>
            <a:endParaRPr lang="es-NI" altLang="en-US" sz="2800" dirty="0" smtClean="0"/>
          </a:p>
          <a:p>
            <a:pPr eaLnBrk="1" hangingPunct="1"/>
            <a:r>
              <a:rPr lang="es-NI" altLang="en-US" sz="2800" dirty="0" smtClean="0"/>
              <a:t>A pesar de su fracaso sigue usándose por las compañías telefónicas en sus redes internas.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z="3400"/>
              <a:t>Circuitos Virtuales en redes ATM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15616" y="1988840"/>
            <a:ext cx="7406084" cy="4102398"/>
          </a:xfrm>
        </p:spPr>
        <p:txBody>
          <a:bodyPr/>
          <a:lstStyle/>
          <a:p>
            <a:pPr eaLnBrk="1" hangingPunct="1"/>
            <a:r>
              <a:rPr lang="es-NI" altLang="en-US" sz="2400" dirty="0"/>
              <a:t>Se crea la conexión entre cada par de </a:t>
            </a:r>
            <a:r>
              <a:rPr lang="es-NI" altLang="en-US" sz="2400" dirty="0" err="1"/>
              <a:t>routers</a:t>
            </a:r>
            <a:r>
              <a:rPr lang="es-NI" altLang="en-US" sz="2400" dirty="0"/>
              <a:t> participantes en el circuito, reservando los recursos necesarios para garantizar una buena comunicación.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747541"/>
            <a:ext cx="7848600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mtClean="0"/>
              <a:t>Redes ATM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27584" y="2060848"/>
            <a:ext cx="7694116" cy="403039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NI" altLang="en-US" sz="2400" dirty="0"/>
              <a:t>Célula: Unidad de transmisión de tamaño fijo 53 bytes (5 de cabecera y 48 para datos).</a:t>
            </a:r>
          </a:p>
          <a:p>
            <a:pPr eaLnBrk="1" hangingPunct="1">
              <a:lnSpc>
                <a:spcPct val="90000"/>
              </a:lnSpc>
            </a:pPr>
            <a:r>
              <a:rPr lang="es-NI" altLang="en-US" sz="2400" dirty="0"/>
              <a:t>Era más eficiente </a:t>
            </a:r>
            <a:r>
              <a:rPr lang="es-NI" altLang="en-US" sz="2400" dirty="0" err="1"/>
              <a:t>enrutar</a:t>
            </a:r>
            <a:r>
              <a:rPr lang="es-NI" altLang="en-US" sz="2400" dirty="0"/>
              <a:t> (por hardware) estas células, que enviar paquetes IP de tamaño variable, lo cual era por software.</a:t>
            </a:r>
          </a:p>
          <a:p>
            <a:pPr eaLnBrk="1" hangingPunct="1">
              <a:lnSpc>
                <a:spcPct val="90000"/>
              </a:lnSpc>
            </a:pPr>
            <a:r>
              <a:rPr lang="es-NI" altLang="en-US" sz="2400" dirty="0"/>
              <a:t>Permite hacer </a:t>
            </a:r>
            <a:r>
              <a:rPr lang="es-NI" altLang="en-US" sz="2400" dirty="0" err="1"/>
              <a:t>broadcast</a:t>
            </a:r>
            <a:r>
              <a:rPr lang="es-NI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s-NI" altLang="en-US" sz="2400" dirty="0"/>
              <a:t>Una célula chica no satura el canal por mucho tiempo (mejor </a:t>
            </a:r>
            <a:r>
              <a:rPr lang="es-NI" altLang="en-US" sz="2400" dirty="0" err="1"/>
              <a:t>QoS</a:t>
            </a:r>
            <a:r>
              <a:rPr lang="es-NI" altLang="en-US" sz="2400" dirty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s-NI" altLang="en-US" sz="2400" dirty="0"/>
              <a:t>No garantiza la entrega, pero si garantiza que las que lleguen, lleguen en </a:t>
            </a:r>
            <a:r>
              <a:rPr lang="es-NI" altLang="en-US" sz="2400" dirty="0" err="1"/>
              <a:t>órden</a:t>
            </a:r>
            <a:r>
              <a:rPr lang="es-NI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s-NI" altLang="en-US" sz="2400" dirty="0"/>
              <a:t>Tasas de transferencia: 155 Mbps y 622 Mbps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mtClean="0"/>
              <a:t>Modelo de Referencia de ATM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2564904"/>
            <a:ext cx="7334076" cy="403039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NI" altLang="en-US" sz="1200" dirty="0"/>
              <a:t>AAL: ATM </a:t>
            </a:r>
            <a:r>
              <a:rPr lang="es-NI" altLang="en-US" sz="1200" dirty="0" err="1"/>
              <a:t>Adaptation</a:t>
            </a:r>
            <a:r>
              <a:rPr lang="es-NI" altLang="en-US" sz="1200" dirty="0"/>
              <a:t> </a:t>
            </a:r>
            <a:r>
              <a:rPr lang="es-NI" altLang="en-US" sz="1200" dirty="0" err="1"/>
              <a:t>Layer</a:t>
            </a:r>
            <a:endParaRPr lang="es-NI" altLang="en-US" sz="1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dirty="0"/>
              <a:t>SAR: Segmentation And Reassembly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dirty="0"/>
              <a:t>CS: Convergence </a:t>
            </a:r>
            <a:r>
              <a:rPr lang="en-US" altLang="en-US" sz="1200" dirty="0" err="1"/>
              <a:t>Sublayer</a:t>
            </a:r>
            <a:endParaRPr lang="en-US" altLang="en-US" sz="1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NI" altLang="en-US" sz="1200" dirty="0"/>
              <a:t>TC: </a:t>
            </a:r>
            <a:r>
              <a:rPr lang="es-NI" altLang="en-US" sz="1200" dirty="0" err="1"/>
              <a:t>Transmission</a:t>
            </a:r>
            <a:r>
              <a:rPr lang="es-NI" altLang="en-US" sz="1200" dirty="0"/>
              <a:t> </a:t>
            </a:r>
            <a:r>
              <a:rPr lang="es-NI" altLang="en-US" sz="1200" dirty="0" err="1"/>
              <a:t>Convergence</a:t>
            </a:r>
            <a:endParaRPr lang="es-NI" altLang="en-US" sz="1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NI" altLang="en-US" sz="1200" dirty="0"/>
              <a:t>PMD: </a:t>
            </a:r>
            <a:r>
              <a:rPr lang="es-NI" altLang="en-US" sz="1200" dirty="0" err="1"/>
              <a:t>Physical</a:t>
            </a:r>
            <a:r>
              <a:rPr lang="es-NI" altLang="en-US" sz="1200" dirty="0"/>
              <a:t> Medium </a:t>
            </a:r>
            <a:r>
              <a:rPr lang="es-NI" altLang="en-US" sz="1200" dirty="0" err="1"/>
              <a:t>Dependent</a:t>
            </a:r>
            <a:endParaRPr lang="es-NI" altLang="en-US" sz="1200" dirty="0"/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454" y="2564904"/>
            <a:ext cx="50419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mtClean="0"/>
              <a:t>Ethernet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2132856"/>
            <a:ext cx="7910140" cy="3958382"/>
          </a:xfrm>
        </p:spPr>
        <p:txBody>
          <a:bodyPr/>
          <a:lstStyle/>
          <a:p>
            <a:pPr eaLnBrk="1" hangingPunct="1"/>
            <a:r>
              <a:rPr lang="es-NI" altLang="en-US" smtClean="0"/>
              <a:t>ALOHANET (Norman Abramson, University of Hawaii, 1970’s)</a:t>
            </a:r>
          </a:p>
          <a:p>
            <a:pPr eaLnBrk="1" hangingPunct="1"/>
            <a:r>
              <a:rPr lang="es-MX" altLang="en-US" smtClean="0"/>
              <a:t>Ethernet (Bob Metcalfe y </a:t>
            </a:r>
            <a:r>
              <a:rPr lang="es-NI" altLang="en-US" smtClean="0"/>
              <a:t>David Boggs, 1976, Xerox Palo Alto Research Center)</a:t>
            </a:r>
          </a:p>
          <a:p>
            <a:pPr eaLnBrk="1" hangingPunct="1"/>
            <a:endParaRPr lang="es-NI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MX" sz="2000"/>
              <a:t>The economist,¨”Out of the ether” (2003) Available: </a:t>
            </a:r>
            <a:r>
              <a:rPr lang="es-NI" altLang="en-US" sz="2000">
                <a:hlinkClick r:id="rId2"/>
              </a:rPr>
              <a:t>http://www.economist.com/node/2019967</a:t>
            </a:r>
            <a:r>
              <a:rPr lang="es-NI" altLang="en-US" sz="2000"/>
              <a:t> [Online]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mtClean="0"/>
              <a:t>Ethernet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2060848"/>
            <a:ext cx="7478092" cy="403039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Cable coaxial de 2.5 km (con </a:t>
            </a:r>
            <a:r>
              <a:rPr lang="en-US" altLang="en-US" dirty="0" err="1" smtClean="0"/>
              <a:t>repetidores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cada</a:t>
            </a:r>
            <a:r>
              <a:rPr lang="en-US" altLang="en-US" dirty="0" smtClean="0"/>
              <a:t> 500 m). </a:t>
            </a:r>
          </a:p>
          <a:p>
            <a:pPr eaLnBrk="1" hangingPunct="1"/>
            <a:r>
              <a:rPr lang="en-US" altLang="en-US" dirty="0" smtClean="0"/>
              <a:t>Hasta 256 </a:t>
            </a:r>
            <a:r>
              <a:rPr lang="en-US" altLang="en-US" dirty="0" err="1" smtClean="0"/>
              <a:t>estaciones</a:t>
            </a:r>
            <a:r>
              <a:rPr lang="en-US" altLang="en-US" dirty="0" smtClean="0"/>
              <a:t> en </a:t>
            </a:r>
            <a:r>
              <a:rPr lang="en-US" altLang="en-US" dirty="0" smtClean="0"/>
              <a:t>red </a:t>
            </a:r>
            <a:r>
              <a:rPr lang="en-US" altLang="en-US" dirty="0" err="1" smtClean="0"/>
              <a:t>por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medio</a:t>
            </a:r>
            <a:r>
              <a:rPr lang="en-US" altLang="en-US" dirty="0" smtClean="0"/>
              <a:t> de transceivers</a:t>
            </a:r>
          </a:p>
          <a:p>
            <a:pPr eaLnBrk="1" hangingPunct="1"/>
            <a:r>
              <a:rPr lang="en-US" altLang="en-US" dirty="0" err="1" smtClean="0"/>
              <a:t>Tasa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transferencia</a:t>
            </a:r>
            <a:r>
              <a:rPr lang="en-US" altLang="en-US" dirty="0" smtClean="0"/>
              <a:t> de 2.94 Mbps.</a:t>
            </a:r>
          </a:p>
          <a:p>
            <a:pPr eaLnBrk="1" hangingPunct="1"/>
            <a:r>
              <a:rPr lang="en-US" altLang="en-US" dirty="0" err="1" smtClean="0"/>
              <a:t>Cada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computadora</a:t>
            </a:r>
            <a:r>
              <a:rPr lang="en-US" altLang="en-US" dirty="0" smtClean="0"/>
              <a:t> antes de </a:t>
            </a:r>
            <a:r>
              <a:rPr lang="en-US" altLang="en-US" dirty="0" err="1" smtClean="0"/>
              <a:t>transmitir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escucha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si</a:t>
            </a:r>
            <a:r>
              <a:rPr lang="en-US" altLang="en-US" dirty="0" smtClean="0"/>
              <a:t> no hay </a:t>
            </a:r>
            <a:r>
              <a:rPr lang="en-US" altLang="en-US" dirty="0" err="1" smtClean="0"/>
              <a:t>otra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usando</a:t>
            </a:r>
            <a:r>
              <a:rPr lang="en-US" altLang="en-US" dirty="0" smtClean="0"/>
              <a:t> el cable.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mtClean="0"/>
              <a:t>Ethernet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18234"/>
            <a:ext cx="6874721" cy="189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mtClean="0"/>
              <a:t>Estandarización de Ethernet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71600" y="2132856"/>
            <a:ext cx="7550100" cy="3958382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DEC, Intel y Xerox </a:t>
            </a:r>
            <a:r>
              <a:rPr lang="en-US" altLang="en-US" sz="2400" dirty="0" err="1" smtClean="0"/>
              <a:t>elaboraron</a:t>
            </a:r>
            <a:r>
              <a:rPr lang="en-US" altLang="en-US" sz="2400" dirty="0" smtClean="0"/>
              <a:t> un </a:t>
            </a:r>
            <a:r>
              <a:rPr lang="en-US" altLang="en-US" sz="2400" dirty="0" err="1" smtClean="0"/>
              <a:t>estándar</a:t>
            </a:r>
            <a:r>
              <a:rPr lang="en-US" altLang="en-US" sz="2400" dirty="0" smtClean="0"/>
              <a:t> (DIX) en 1978 para </a:t>
            </a:r>
            <a:r>
              <a:rPr lang="en-US" altLang="en-US" sz="2400" dirty="0" err="1" smtClean="0"/>
              <a:t>una</a:t>
            </a:r>
            <a:r>
              <a:rPr lang="en-US" altLang="en-US" sz="2400" dirty="0" smtClean="0"/>
              <a:t> Ethernet de 10-Mbps.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En 1983 con </a:t>
            </a:r>
            <a:r>
              <a:rPr lang="en-US" altLang="en-US" sz="2400" dirty="0" err="1" smtClean="0"/>
              <a:t>ligeros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cambios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pasó</a:t>
            </a:r>
            <a:r>
              <a:rPr lang="en-US" altLang="en-US" sz="2400" dirty="0" smtClean="0"/>
              <a:t> a </a:t>
            </a:r>
            <a:r>
              <a:rPr lang="en-US" altLang="en-US" sz="2400" dirty="0" err="1" smtClean="0"/>
              <a:t>ser</a:t>
            </a:r>
            <a:r>
              <a:rPr lang="en-US" altLang="en-US" sz="2400" dirty="0" smtClean="0"/>
              <a:t> el </a:t>
            </a:r>
            <a:r>
              <a:rPr lang="en-US" altLang="en-US" sz="2400" dirty="0" err="1" smtClean="0"/>
              <a:t>estándar</a:t>
            </a:r>
            <a:r>
              <a:rPr lang="en-US" altLang="en-US" sz="2400" dirty="0" smtClean="0"/>
              <a:t> 802.3 de IEEE.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s-NI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mtClean="0"/>
              <a:t>Desarrollo de Ethernet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99592" y="2132856"/>
            <a:ext cx="7622108" cy="39583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NI" altLang="en-US" sz="2800" dirty="0" err="1" smtClean="0"/>
              <a:t>Metcalfe</a:t>
            </a:r>
            <a:r>
              <a:rPr lang="es-NI" altLang="en-US" sz="2800" dirty="0" smtClean="0"/>
              <a:t> </a:t>
            </a:r>
            <a:r>
              <a:rPr lang="es-NI" altLang="en-US" sz="2800" dirty="0"/>
              <a:t>fundó </a:t>
            </a:r>
            <a:r>
              <a:rPr lang="es-NI" altLang="en-US" sz="2800" dirty="0" smtClean="0"/>
              <a:t>una empresa para vender adaptadores de red a la que llamó 3Com.</a:t>
            </a:r>
          </a:p>
          <a:p>
            <a:pPr eaLnBrk="1" hangingPunct="1">
              <a:lnSpc>
                <a:spcPct val="90000"/>
              </a:lnSpc>
            </a:pPr>
            <a:r>
              <a:rPr lang="es-NI" altLang="en-US" sz="2800" dirty="0" smtClean="0"/>
              <a:t>Siguió evolucionando de los 10 Mbps a los 100 Mbps y ahora a los 1000 Mbps.</a:t>
            </a:r>
          </a:p>
          <a:p>
            <a:pPr eaLnBrk="1" hangingPunct="1">
              <a:lnSpc>
                <a:spcPct val="90000"/>
              </a:lnSpc>
            </a:pPr>
            <a:r>
              <a:rPr lang="es-NI" altLang="en-US" sz="2800" dirty="0" smtClean="0"/>
              <a:t>Surgieron mejoras en el cableado y aparecieron diversos dispositivos como </a:t>
            </a:r>
            <a:r>
              <a:rPr lang="es-NI" altLang="en-US" sz="2800" dirty="0" err="1" smtClean="0"/>
              <a:t>hubs</a:t>
            </a:r>
            <a:r>
              <a:rPr lang="es-NI" altLang="en-US" sz="2800" dirty="0" smtClean="0"/>
              <a:t>, </a:t>
            </a:r>
            <a:r>
              <a:rPr lang="es-NI" altLang="en-US" sz="2800" dirty="0" err="1" smtClean="0"/>
              <a:t>switchs</a:t>
            </a:r>
            <a:r>
              <a:rPr lang="es-NI" altLang="en-US" sz="2800" dirty="0" smtClean="0"/>
              <a:t>, etc.</a:t>
            </a:r>
          </a:p>
          <a:p>
            <a:pPr eaLnBrk="1" hangingPunct="1">
              <a:lnSpc>
                <a:spcPct val="90000"/>
              </a:lnSpc>
            </a:pPr>
            <a:endParaRPr lang="es-NI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mtClean="0"/>
              <a:t>Otros estándares Ethernet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2060848"/>
            <a:ext cx="7910140" cy="4030390"/>
          </a:xfrm>
        </p:spPr>
        <p:txBody>
          <a:bodyPr/>
          <a:lstStyle/>
          <a:p>
            <a:pPr eaLnBrk="1" hangingPunct="1"/>
            <a:r>
              <a:rPr lang="es-NI" altLang="en-US" sz="2800" smtClean="0"/>
              <a:t>802.4: </a:t>
            </a:r>
            <a:r>
              <a:rPr lang="es-NI" altLang="en-US" sz="2800" dirty="0" err="1" smtClean="0"/>
              <a:t>Token</a:t>
            </a:r>
            <a:r>
              <a:rPr lang="es-NI" altLang="en-US" sz="2800" dirty="0" smtClean="0"/>
              <a:t> bus, apoyado por General Motors.</a:t>
            </a:r>
          </a:p>
          <a:p>
            <a:pPr eaLnBrk="1" hangingPunct="1"/>
            <a:r>
              <a:rPr lang="es-NI" altLang="en-US" sz="2800" dirty="0" smtClean="0"/>
              <a:t>802.5: </a:t>
            </a:r>
            <a:r>
              <a:rPr lang="es-NI" altLang="en-US" sz="2800" dirty="0" err="1" smtClean="0"/>
              <a:t>Token</a:t>
            </a:r>
            <a:r>
              <a:rPr lang="es-NI" altLang="en-US" sz="2800" dirty="0" smtClean="0"/>
              <a:t> Ring propuesto por IBM y prácticamente solo usado por IBM a pesar de su nueva versión gigabit 802.5v.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92350" y="1934904"/>
            <a:ext cx="6759300" cy="423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2400" dirty="0" smtClean="0"/>
              <a:t>Las </a:t>
            </a:r>
            <a:r>
              <a:rPr lang="en-US" altLang="en-US" sz="2400" dirty="0" err="1"/>
              <a:t>fronteras</a:t>
            </a:r>
            <a:r>
              <a:rPr lang="en-US" altLang="en-US" sz="2400" dirty="0"/>
              <a:t> entre </a:t>
            </a:r>
            <a:r>
              <a:rPr lang="en-US" altLang="en-US" sz="2400" dirty="0" err="1"/>
              <a:t>las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capas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deben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seleccionadas</a:t>
            </a:r>
            <a:r>
              <a:rPr lang="en-US" altLang="en-US" sz="2400" dirty="0"/>
              <a:t> para </a:t>
            </a:r>
            <a:r>
              <a:rPr lang="en-US" altLang="en-US" sz="2400" dirty="0" err="1"/>
              <a:t>minimizar</a:t>
            </a:r>
            <a:r>
              <a:rPr lang="en-US" altLang="en-US" sz="2400" dirty="0"/>
              <a:t> el </a:t>
            </a:r>
            <a:r>
              <a:rPr lang="en-US" altLang="en-US" sz="2400" dirty="0" err="1"/>
              <a:t>flujo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información</a:t>
            </a:r>
            <a:r>
              <a:rPr lang="en-US" altLang="en-US" sz="2400" dirty="0"/>
              <a:t> entre </a:t>
            </a:r>
            <a:r>
              <a:rPr lang="en-US" altLang="en-US" sz="2400" dirty="0" err="1"/>
              <a:t>las</a:t>
            </a:r>
            <a:r>
              <a:rPr lang="en-US" altLang="en-US" sz="2400" dirty="0"/>
              <a:t> interfaces</a:t>
            </a:r>
            <a:r>
              <a:rPr lang="en-US" altLang="en-US" sz="2400" dirty="0" smtClean="0"/>
              <a:t>.</a:t>
            </a:r>
          </a:p>
          <a:p>
            <a:pPr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n-US" altLang="en-US" sz="2400" dirty="0"/>
          </a:p>
          <a:p>
            <a:pPr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altLang="en-US" sz="2400" dirty="0"/>
              <a:t>El </a:t>
            </a:r>
            <a:r>
              <a:rPr lang="en-US" altLang="en-US" sz="2400" dirty="0" err="1"/>
              <a:t>número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capas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debe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ser</a:t>
            </a:r>
            <a:r>
              <a:rPr lang="en-US" altLang="en-US" sz="2400" dirty="0"/>
              <a:t> lo </a:t>
            </a:r>
            <a:r>
              <a:rPr lang="en-US" altLang="en-US" sz="2400" dirty="0" err="1"/>
              <a:t>suficientemente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grande</a:t>
            </a:r>
            <a:r>
              <a:rPr lang="en-US" altLang="en-US" sz="2400" dirty="0"/>
              <a:t> para </a:t>
            </a:r>
            <a:r>
              <a:rPr lang="en-US" altLang="en-US" sz="2400" dirty="0" err="1"/>
              <a:t>que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funciones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distintas</a:t>
            </a:r>
            <a:r>
              <a:rPr lang="en-US" altLang="en-US" sz="2400" dirty="0"/>
              <a:t> no </a:t>
            </a:r>
            <a:r>
              <a:rPr lang="en-US" altLang="en-US" sz="2400" dirty="0" err="1"/>
              <a:t>queden</a:t>
            </a:r>
            <a:r>
              <a:rPr lang="en-US" altLang="en-US" sz="2400" dirty="0"/>
              <a:t> en la </a:t>
            </a:r>
            <a:r>
              <a:rPr lang="en-US" altLang="en-US" sz="2400" dirty="0" err="1"/>
              <a:t>misma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capa</a:t>
            </a:r>
            <a:r>
              <a:rPr lang="en-US" altLang="en-US" sz="2400" dirty="0"/>
              <a:t>, sin </a:t>
            </a:r>
            <a:r>
              <a:rPr lang="en-US" altLang="en-US" sz="2400" dirty="0" err="1"/>
              <a:t>necesidad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alguna</a:t>
            </a:r>
            <a:r>
              <a:rPr lang="en-US" altLang="en-US" sz="2400" dirty="0"/>
              <a:t>; y  lo </a:t>
            </a:r>
            <a:r>
              <a:rPr lang="en-US" altLang="en-US" sz="2400" dirty="0" err="1"/>
              <a:t>suficientemente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pequeño</a:t>
            </a:r>
            <a:r>
              <a:rPr lang="en-US" altLang="en-US" sz="2400" dirty="0"/>
              <a:t> para </a:t>
            </a:r>
            <a:r>
              <a:rPr lang="en-US" altLang="en-US" sz="2400" dirty="0" err="1"/>
              <a:t>que</a:t>
            </a:r>
            <a:r>
              <a:rPr lang="en-US" altLang="en-US" sz="2400" dirty="0"/>
              <a:t> no se </a:t>
            </a:r>
            <a:r>
              <a:rPr lang="en-US" altLang="en-US" sz="2400" dirty="0" err="1"/>
              <a:t>vuelva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difícil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manejar</a:t>
            </a:r>
            <a:r>
              <a:rPr lang="en-US" altLang="en-US" sz="2400" dirty="0"/>
              <a:t>.</a:t>
            </a:r>
          </a:p>
        </p:txBody>
      </p:sp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400"/>
              <a:t>Principios aplicados para construir el modelo</a:t>
            </a:r>
          </a:p>
        </p:txBody>
      </p:sp>
    </p:spTree>
    <p:extLst>
      <p:ext uri="{BB962C8B-B14F-4D97-AF65-F5344CB8AC3E}">
        <p14:creationId xmlns:p14="http://schemas.microsoft.com/office/powerpoint/2010/main" val="1496930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mtClean="0"/>
              <a:t>Redes LAN Inalámbricas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55576" y="2060848"/>
            <a:ext cx="7766124" cy="4030390"/>
          </a:xfrm>
        </p:spPr>
        <p:txBody>
          <a:bodyPr/>
          <a:lstStyle/>
          <a:p>
            <a:pPr eaLnBrk="1" hangingPunct="1"/>
            <a:r>
              <a:rPr lang="es-NI" altLang="en-US" sz="2800" dirty="0" smtClean="0"/>
              <a:t>Transmisores de radio: Lo bueno de los estándares es que cada quien puede tener el suyo!!!!</a:t>
            </a:r>
          </a:p>
          <a:p>
            <a:pPr eaLnBrk="1" hangingPunct="1"/>
            <a:r>
              <a:rPr lang="es-NI" altLang="en-US" sz="2800" dirty="0" smtClean="0"/>
              <a:t>IEEE 802.11 (</a:t>
            </a:r>
            <a:r>
              <a:rPr lang="es-NI" altLang="en-US" sz="2800" dirty="0" err="1" smtClean="0"/>
              <a:t>WiFi</a:t>
            </a:r>
            <a:r>
              <a:rPr lang="es-NI" altLang="en-US" sz="2800" dirty="0" smtClean="0"/>
              <a:t>)</a:t>
            </a:r>
          </a:p>
          <a:p>
            <a:pPr eaLnBrk="1" hangingPunct="1"/>
            <a:r>
              <a:rPr lang="es-NI" altLang="en-US" sz="2800" dirty="0" smtClean="0"/>
              <a:t>1997 : 1 y 2 Mbps</a:t>
            </a:r>
          </a:p>
          <a:p>
            <a:pPr eaLnBrk="1" hangingPunct="1"/>
            <a:r>
              <a:rPr lang="es-NI" altLang="en-US" sz="2800" dirty="0" smtClean="0"/>
              <a:t>1999: 802.11a  </a:t>
            </a:r>
          </a:p>
          <a:p>
            <a:pPr eaLnBrk="1" hangingPunct="1"/>
            <a:r>
              <a:rPr lang="es-NI" altLang="en-US" sz="2800" dirty="0" smtClean="0"/>
              <a:t>Velocidades de 11, 54 y 108Mbps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mtClean="0"/>
              <a:t>Modos de operación 802.11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58890" y="2060848"/>
            <a:ext cx="7262810" cy="4030390"/>
          </a:xfrm>
        </p:spPr>
        <p:txBody>
          <a:bodyPr/>
          <a:lstStyle/>
          <a:p>
            <a:pPr eaLnBrk="1" hangingPunct="1"/>
            <a:r>
              <a:rPr lang="es-NI" altLang="en-US" dirty="0" smtClean="0"/>
              <a:t>Con estación base</a:t>
            </a:r>
          </a:p>
        </p:txBody>
      </p:sp>
      <p:grpSp>
        <p:nvGrpSpPr>
          <p:cNvPr id="84996" name="Group 14"/>
          <p:cNvGrpSpPr>
            <a:grpSpLocks/>
          </p:cNvGrpSpPr>
          <p:nvPr/>
        </p:nvGrpSpPr>
        <p:grpSpPr bwMode="auto">
          <a:xfrm>
            <a:off x="1258890" y="2420940"/>
            <a:ext cx="6994525" cy="3557587"/>
            <a:chOff x="288" y="1008"/>
            <a:chExt cx="5184" cy="2851"/>
          </a:xfrm>
        </p:grpSpPr>
        <p:sp>
          <p:nvSpPr>
            <p:cNvPr id="84997" name="Rectangle 3"/>
            <p:cNvSpPr>
              <a:spLocks noChangeArrowheads="1"/>
            </p:cNvSpPr>
            <p:nvPr/>
          </p:nvSpPr>
          <p:spPr bwMode="auto">
            <a:xfrm>
              <a:off x="288" y="1008"/>
              <a:ext cx="5184" cy="2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66725" indent="-466725">
                <a:spcBef>
                  <a:spcPts val="750"/>
                </a:spcBef>
                <a:buClr>
                  <a:srgbClr val="CC0000"/>
                </a:buClr>
                <a:buSzPct val="65000"/>
                <a:buFont typeface="Wingdings" panose="05000000000000000000" pitchFamily="2" charset="2"/>
                <a:buChar char=""/>
                <a:defRPr sz="3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 marL="742950" indent="-285750">
                <a:spcBef>
                  <a:spcPts val="650"/>
                </a:spcBef>
                <a:buClr>
                  <a:srgbClr val="CC0000"/>
                </a:buClr>
                <a:buSzPct val="65000"/>
                <a:buFont typeface="Wingdings" panose="05000000000000000000" pitchFamily="2" charset="2"/>
                <a:buChar char=""/>
                <a:defRPr sz="26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 marL="1143000" indent="-228600">
                <a:spcBef>
                  <a:spcPts val="575"/>
                </a:spcBef>
                <a:buClr>
                  <a:srgbClr val="CC0000"/>
                </a:buClr>
                <a:buSzPct val="60000"/>
                <a:buFont typeface="Wingdings" panose="05000000000000000000" pitchFamily="2" charset="2"/>
                <a:buChar char=""/>
                <a:defRPr sz="23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CC0000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 marL="2057400" indent="-228600">
                <a:spcBef>
                  <a:spcPts val="625"/>
                </a:spcBef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 eaLnBrk="1" hangingPunct="1"/>
              <a:endParaRPr lang="es-NI" altLang="en-US"/>
            </a:p>
          </p:txBody>
        </p:sp>
        <p:pic>
          <p:nvPicPr>
            <p:cNvPr id="849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1008"/>
              <a:ext cx="1158" cy="1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00" name="7 Rayo"/>
            <p:cNvSpPr>
              <a:spLocks noChangeArrowheads="1"/>
            </p:cNvSpPr>
            <p:nvPr/>
          </p:nvSpPr>
          <p:spPr bwMode="auto">
            <a:xfrm rot="5664798">
              <a:off x="1403" y="1610"/>
              <a:ext cx="528" cy="624"/>
            </a:xfrm>
            <a:prstGeom prst="lightningBolt">
              <a:avLst/>
            </a:prstGeom>
            <a:solidFill>
              <a:schemeClr val="accent1"/>
            </a:solidFill>
            <a:ln w="25400" algn="ctr">
              <a:solidFill>
                <a:srgbClr val="89A4A7"/>
              </a:solidFill>
              <a:miter lim="800000"/>
              <a:headEnd/>
              <a:tailEnd/>
            </a:ln>
          </p:spPr>
          <p:txBody>
            <a:bodyPr rot="10800000" vert="eaVert" anchor="ctr"/>
            <a:lstStyle>
              <a:lvl1pPr>
                <a:spcBef>
                  <a:spcPts val="750"/>
                </a:spcBef>
                <a:buClr>
                  <a:srgbClr val="CC0000"/>
                </a:buClr>
                <a:buSzPct val="65000"/>
                <a:buFont typeface="Wingdings" panose="05000000000000000000" pitchFamily="2" charset="2"/>
                <a:buChar char=""/>
                <a:defRPr sz="3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 marL="742950" indent="-285750">
                <a:spcBef>
                  <a:spcPts val="650"/>
                </a:spcBef>
                <a:buClr>
                  <a:srgbClr val="CC0000"/>
                </a:buClr>
                <a:buSzPct val="65000"/>
                <a:buFont typeface="Wingdings" panose="05000000000000000000" pitchFamily="2" charset="2"/>
                <a:buChar char=""/>
                <a:defRPr sz="26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 marL="1143000" indent="-228600">
                <a:spcBef>
                  <a:spcPts val="575"/>
                </a:spcBef>
                <a:buClr>
                  <a:srgbClr val="CC0000"/>
                </a:buClr>
                <a:buSzPct val="60000"/>
                <a:buFont typeface="Wingdings" panose="05000000000000000000" pitchFamily="2" charset="2"/>
                <a:buChar char=""/>
                <a:defRPr sz="23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CC0000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 marL="2057400" indent="-228600">
                <a:spcBef>
                  <a:spcPts val="625"/>
                </a:spcBef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NI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03" name="16 Rayo"/>
            <p:cNvSpPr>
              <a:spLocks noChangeArrowheads="1"/>
            </p:cNvSpPr>
            <p:nvPr/>
          </p:nvSpPr>
          <p:spPr bwMode="auto">
            <a:xfrm rot="5664798">
              <a:off x="1507" y="2087"/>
              <a:ext cx="528" cy="624"/>
            </a:xfrm>
            <a:prstGeom prst="lightningBolt">
              <a:avLst/>
            </a:prstGeom>
            <a:solidFill>
              <a:schemeClr val="accent1"/>
            </a:solidFill>
            <a:ln w="25400" algn="ctr">
              <a:solidFill>
                <a:srgbClr val="89A4A7"/>
              </a:solidFill>
              <a:miter lim="800000"/>
              <a:headEnd/>
              <a:tailEnd/>
            </a:ln>
          </p:spPr>
          <p:txBody>
            <a:bodyPr rot="10800000" vert="eaVert" anchor="ctr"/>
            <a:lstStyle>
              <a:lvl1pPr>
                <a:spcBef>
                  <a:spcPts val="750"/>
                </a:spcBef>
                <a:buClr>
                  <a:srgbClr val="CC0000"/>
                </a:buClr>
                <a:buSzPct val="65000"/>
                <a:buFont typeface="Wingdings" panose="05000000000000000000" pitchFamily="2" charset="2"/>
                <a:buChar char=""/>
                <a:defRPr sz="3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 marL="742950" indent="-285750">
                <a:spcBef>
                  <a:spcPts val="650"/>
                </a:spcBef>
                <a:buClr>
                  <a:srgbClr val="CC0000"/>
                </a:buClr>
                <a:buSzPct val="65000"/>
                <a:buFont typeface="Wingdings" panose="05000000000000000000" pitchFamily="2" charset="2"/>
                <a:buChar char=""/>
                <a:defRPr sz="26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 marL="1143000" indent="-228600">
                <a:spcBef>
                  <a:spcPts val="575"/>
                </a:spcBef>
                <a:buClr>
                  <a:srgbClr val="CC0000"/>
                </a:buClr>
                <a:buSzPct val="60000"/>
                <a:buFont typeface="Wingdings" panose="05000000000000000000" pitchFamily="2" charset="2"/>
                <a:buChar char=""/>
                <a:defRPr sz="23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CC0000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 marL="2057400" indent="-228600">
                <a:spcBef>
                  <a:spcPts val="625"/>
                </a:spcBef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NI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18 Rayo"/>
            <p:cNvSpPr/>
            <p:nvPr/>
          </p:nvSpPr>
          <p:spPr>
            <a:xfrm rot="2697470">
              <a:off x="2419" y="2087"/>
              <a:ext cx="528" cy="625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s-NI">
                <a:solidFill>
                  <a:schemeClr val="bg1"/>
                </a:solidFill>
                <a:latin typeface="Arial" charset="0"/>
              </a:endParaRPr>
            </a:p>
          </p:txBody>
        </p:sp>
        <p:cxnSp>
          <p:nvCxnSpPr>
            <p:cNvPr id="21" name="20 Conector recto"/>
            <p:cNvCxnSpPr/>
            <p:nvPr/>
          </p:nvCxnSpPr>
          <p:spPr>
            <a:xfrm>
              <a:off x="3264" y="1680"/>
              <a:ext cx="1728" cy="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21 Llamada rectangular"/>
            <p:cNvSpPr/>
            <p:nvPr/>
          </p:nvSpPr>
          <p:spPr>
            <a:xfrm>
              <a:off x="3984" y="2208"/>
              <a:ext cx="865" cy="912"/>
            </a:xfrm>
            <a:prstGeom prst="wedgeRectCallout">
              <a:avLst>
                <a:gd name="adj1" fmla="val -1641"/>
                <a:gd name="adj2" fmla="val -1059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r>
                <a:rPr lang="en-US">
                  <a:solidFill>
                    <a:schemeClr val="tx1"/>
                  </a:solidFill>
                  <a:latin typeface="Arial" charset="0"/>
                </a:rPr>
                <a:t>Cable de red</a:t>
              </a:r>
              <a:endParaRPr lang="es-NI">
                <a:solidFill>
                  <a:schemeClr val="bg1"/>
                </a:solidFill>
                <a:latin typeface="Arial" charset="0"/>
              </a:endParaRPr>
            </a:p>
          </p:txBody>
        </p:sp>
      </p:grpSp>
      <p:pic>
        <p:nvPicPr>
          <p:cNvPr id="1026" name="Picture 2" descr="Sky Photo SmartPhone Previ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47" y="4543708"/>
            <a:ext cx="1392094" cy="129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65" y="4922025"/>
            <a:ext cx="2483768" cy="1676058"/>
          </a:xfrm>
          <a:prstGeom prst="rect">
            <a:avLst/>
          </a:prstGeom>
        </p:spPr>
      </p:pic>
      <p:sp>
        <p:nvSpPr>
          <p:cNvPr id="16" name="18 Rayo"/>
          <p:cNvSpPr/>
          <p:nvPr/>
        </p:nvSpPr>
        <p:spPr bwMode="auto">
          <a:xfrm rot="817998">
            <a:off x="5070589" y="3803253"/>
            <a:ext cx="712405" cy="77989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s-NI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896" y="4701988"/>
            <a:ext cx="1979712" cy="13146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27" y="2853375"/>
            <a:ext cx="1525424" cy="1525424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mtClean="0"/>
              <a:t>Modos de operación 802.11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5054" y="2410336"/>
            <a:ext cx="3822930" cy="3680902"/>
          </a:xfrm>
        </p:spPr>
        <p:txBody>
          <a:bodyPr/>
          <a:lstStyle/>
          <a:p>
            <a:pPr eaLnBrk="1" hangingPunct="1"/>
            <a:r>
              <a:rPr lang="es-NI" altLang="en-US" sz="2800" dirty="0"/>
              <a:t>Sin estación base (ad hoc </a:t>
            </a:r>
            <a:r>
              <a:rPr lang="es-NI" altLang="en-US" sz="2800" dirty="0" err="1"/>
              <a:t>networking</a:t>
            </a:r>
            <a:r>
              <a:rPr lang="es-NI" altLang="en-US" sz="2800" dirty="0"/>
              <a:t>)</a:t>
            </a:r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6725" indent="-466725">
              <a:spcBef>
                <a:spcPts val="7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defRPr sz="3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742950" indent="-285750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defRPr sz="26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 marL="1143000" indent="-228600">
              <a:spcBef>
                <a:spcPts val="575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"/>
              <a:defRPr sz="23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 marL="1600200" indent="-228600">
              <a:spcBef>
                <a:spcPts val="5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 marL="2057400" indent="-228600">
              <a:spcBef>
                <a:spcPts val="625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endParaRPr lang="es-NI" altLang="en-US"/>
          </a:p>
        </p:txBody>
      </p:sp>
      <p:sp>
        <p:nvSpPr>
          <p:cNvPr id="86022" name="7 Rayo"/>
          <p:cNvSpPr>
            <a:spLocks noChangeArrowheads="1"/>
          </p:cNvSpPr>
          <p:nvPr/>
        </p:nvSpPr>
        <p:spPr bwMode="auto">
          <a:xfrm rot="4209120">
            <a:off x="4329025" y="4019322"/>
            <a:ext cx="838200" cy="990600"/>
          </a:xfrm>
          <a:prstGeom prst="lightningBolt">
            <a:avLst/>
          </a:prstGeom>
          <a:solidFill>
            <a:schemeClr val="accent1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vert="eaVert" anchor="ctr"/>
          <a:lstStyle>
            <a:lvl1pPr>
              <a:spcBef>
                <a:spcPts val="7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defRPr sz="3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742950" indent="-285750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defRPr sz="26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 marL="1143000" indent="-228600">
              <a:spcBef>
                <a:spcPts val="575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"/>
              <a:defRPr sz="23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 marL="1600200" indent="-228600">
              <a:spcBef>
                <a:spcPts val="5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 marL="2057400" indent="-228600">
              <a:spcBef>
                <a:spcPts val="625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s-NI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6024" name="16 Rayo"/>
          <p:cNvSpPr>
            <a:spLocks noChangeArrowheads="1"/>
          </p:cNvSpPr>
          <p:nvPr/>
        </p:nvSpPr>
        <p:spPr bwMode="auto">
          <a:xfrm rot="17812844">
            <a:off x="5249819" y="5216261"/>
            <a:ext cx="838200" cy="990600"/>
          </a:xfrm>
          <a:prstGeom prst="lightningBolt">
            <a:avLst/>
          </a:prstGeom>
          <a:solidFill>
            <a:schemeClr val="accent1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spcBef>
                <a:spcPts val="7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defRPr sz="3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742950" indent="-285750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defRPr sz="26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 marL="1143000" indent="-228600">
              <a:spcBef>
                <a:spcPts val="575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"/>
              <a:defRPr sz="23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 marL="1600200" indent="-228600">
              <a:spcBef>
                <a:spcPts val="5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 marL="2057400" indent="-228600">
              <a:spcBef>
                <a:spcPts val="625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s-NI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6025" name="18 Rayo"/>
          <p:cNvSpPr>
            <a:spLocks noChangeArrowheads="1"/>
          </p:cNvSpPr>
          <p:nvPr/>
        </p:nvSpPr>
        <p:spPr bwMode="auto">
          <a:xfrm rot="9860334">
            <a:off x="6856014" y="3879622"/>
            <a:ext cx="838200" cy="990600"/>
          </a:xfrm>
          <a:prstGeom prst="lightningBolt">
            <a:avLst/>
          </a:prstGeom>
          <a:solidFill>
            <a:schemeClr val="accent1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>
            <a:lvl1pPr>
              <a:spcBef>
                <a:spcPts val="7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defRPr sz="3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742950" indent="-285750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defRPr sz="26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 marL="1143000" indent="-228600">
              <a:spcBef>
                <a:spcPts val="575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"/>
              <a:defRPr sz="23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 marL="1600200" indent="-228600">
              <a:spcBef>
                <a:spcPts val="5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 marL="2057400" indent="-228600">
              <a:spcBef>
                <a:spcPts val="625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s-NI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20" y="5066675"/>
            <a:ext cx="1979712" cy="131465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696" y="4964969"/>
            <a:ext cx="1979712" cy="131465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16" y="2410336"/>
            <a:ext cx="1525424" cy="152542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z="3400"/>
              <a:t>Problemas en redes inalámbricas.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55576" y="2204864"/>
            <a:ext cx="7766124" cy="388637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NI" altLang="en-US" sz="2800" dirty="0" smtClean="0"/>
              <a:t>Arbitraje y acceso al medio: Detectar silencio no garantiza que otra estación no esté empezando a transmitir.</a:t>
            </a:r>
          </a:p>
          <a:p>
            <a:pPr eaLnBrk="1" hangingPunct="1">
              <a:lnSpc>
                <a:spcPct val="90000"/>
              </a:lnSpc>
            </a:pPr>
            <a:endParaRPr lang="es-NI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s-NI" altLang="en-US" sz="2800" dirty="0" smtClean="0"/>
              <a:t>Eco (</a:t>
            </a:r>
            <a:r>
              <a:rPr lang="es-NI" altLang="en-US" sz="2800" dirty="0" err="1" smtClean="0"/>
              <a:t>multipath</a:t>
            </a:r>
            <a:r>
              <a:rPr lang="es-NI" altLang="en-US" sz="2800" dirty="0" smtClean="0"/>
              <a:t> fading): La señal puede rebotar en los objetos.</a:t>
            </a:r>
          </a:p>
          <a:p>
            <a:pPr eaLnBrk="1" hangingPunct="1">
              <a:lnSpc>
                <a:spcPct val="90000"/>
              </a:lnSpc>
            </a:pPr>
            <a:endParaRPr lang="es-NI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s-NI" altLang="en-US" sz="2800" dirty="0" smtClean="0"/>
              <a:t>El software debe detectar cuando aparecen y desaparecen dispositivos en la red.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z="3400"/>
              <a:t>Problemas en redes inalámbricas.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915400"/>
            <a:ext cx="8521700" cy="4175837"/>
          </a:xfrm>
        </p:spPr>
        <p:txBody>
          <a:bodyPr/>
          <a:lstStyle/>
          <a:p>
            <a:pPr eaLnBrk="1" hangingPunct="1"/>
            <a:r>
              <a:rPr lang="es-NI" altLang="en-US" sz="2000" dirty="0"/>
              <a:t>Movilidad: Si una laptop se aleja de la base donde estableció su conexión y entra en el radio de alcance de otra base; no debe perder su conexión.</a:t>
            </a:r>
          </a:p>
          <a:p>
            <a:pPr eaLnBrk="1" hangingPunct="1"/>
            <a:endParaRPr lang="es-NI" altLang="en-US" sz="2000" dirty="0"/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1258890" y="2420940"/>
            <a:ext cx="6994525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6725" indent="-466725">
              <a:spcBef>
                <a:spcPts val="7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defRPr sz="3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742950" indent="-285750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defRPr sz="26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 marL="1143000" indent="-228600">
              <a:spcBef>
                <a:spcPts val="575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"/>
              <a:defRPr sz="23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 marL="1600200" indent="-228600">
              <a:spcBef>
                <a:spcPts val="5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 marL="2057400" indent="-228600">
              <a:spcBef>
                <a:spcPts val="625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endParaRPr lang="es-NI" altLang="en-US"/>
          </a:p>
        </p:txBody>
      </p:sp>
      <p:cxnSp>
        <p:nvCxnSpPr>
          <p:cNvPr id="21" name="20 Conector recto"/>
          <p:cNvCxnSpPr/>
          <p:nvPr/>
        </p:nvCxnSpPr>
        <p:spPr>
          <a:xfrm>
            <a:off x="1258888" y="3213100"/>
            <a:ext cx="72009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70" name="21 Llamada rectangular"/>
          <p:cNvSpPr>
            <a:spLocks noChangeArrowheads="1"/>
          </p:cNvSpPr>
          <p:nvPr/>
        </p:nvSpPr>
        <p:spPr bwMode="auto">
          <a:xfrm>
            <a:off x="6300788" y="3500438"/>
            <a:ext cx="1350962" cy="519112"/>
          </a:xfrm>
          <a:prstGeom prst="wedgeRectCallout">
            <a:avLst>
              <a:gd name="adj1" fmla="val 21444"/>
              <a:gd name="adj2" fmla="val -104435"/>
            </a:avLst>
          </a:prstGeom>
          <a:solidFill>
            <a:schemeClr val="accent1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ts val="7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defRPr sz="3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742950" indent="-285750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defRPr sz="26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 marL="1143000" indent="-228600">
              <a:spcBef>
                <a:spcPts val="575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"/>
              <a:defRPr sz="23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 marL="1600200" indent="-228600">
              <a:spcBef>
                <a:spcPts val="5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 marL="2057400" indent="-228600">
              <a:spcBef>
                <a:spcPts val="625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Red Ethernet</a:t>
            </a:r>
            <a:endParaRPr lang="es-NI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8071" name="Line 16"/>
          <p:cNvSpPr>
            <a:spLocks noChangeShapeType="1"/>
          </p:cNvSpPr>
          <p:nvPr/>
        </p:nvSpPr>
        <p:spPr bwMode="auto">
          <a:xfrm>
            <a:off x="1692275" y="3213102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88072" name="Group 19"/>
          <p:cNvGrpSpPr>
            <a:grpSpLocks/>
          </p:cNvGrpSpPr>
          <p:nvPr/>
        </p:nvGrpSpPr>
        <p:grpSpPr bwMode="auto">
          <a:xfrm>
            <a:off x="2" y="3573463"/>
            <a:ext cx="3203575" cy="2519362"/>
            <a:chOff x="0" y="2251"/>
            <a:chExt cx="2018" cy="1587"/>
          </a:xfrm>
        </p:grpSpPr>
        <p:pic>
          <p:nvPicPr>
            <p:cNvPr id="8808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2251"/>
              <a:ext cx="408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9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840"/>
              <a:ext cx="499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18 Rayo"/>
            <p:cNvSpPr/>
            <p:nvPr/>
          </p:nvSpPr>
          <p:spPr>
            <a:xfrm rot="2697470">
              <a:off x="793" y="2659"/>
              <a:ext cx="273" cy="318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s-NI">
                <a:solidFill>
                  <a:schemeClr val="bg1"/>
                </a:solidFill>
                <a:latin typeface="Arial" charset="0"/>
              </a:endParaRPr>
            </a:p>
          </p:txBody>
        </p:sp>
        <p:pic>
          <p:nvPicPr>
            <p:cNvPr id="8809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2840"/>
              <a:ext cx="499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93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3294"/>
              <a:ext cx="499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4" name="Oval 18"/>
            <p:cNvSpPr>
              <a:spLocks noChangeArrowheads="1"/>
            </p:cNvSpPr>
            <p:nvPr/>
          </p:nvSpPr>
          <p:spPr bwMode="auto">
            <a:xfrm>
              <a:off x="0" y="2251"/>
              <a:ext cx="2018" cy="15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750"/>
                </a:spcBef>
                <a:buClr>
                  <a:srgbClr val="CC0000"/>
                </a:buClr>
                <a:buSzPct val="65000"/>
                <a:buFont typeface="Wingdings" panose="05000000000000000000" pitchFamily="2" charset="2"/>
                <a:buChar char=""/>
                <a:defRPr sz="3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 marL="742950" indent="-285750">
                <a:spcBef>
                  <a:spcPts val="650"/>
                </a:spcBef>
                <a:buClr>
                  <a:srgbClr val="CC0000"/>
                </a:buClr>
                <a:buSzPct val="65000"/>
                <a:buFont typeface="Wingdings" panose="05000000000000000000" pitchFamily="2" charset="2"/>
                <a:buChar char=""/>
                <a:defRPr sz="26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 marL="1143000" indent="-228600">
                <a:spcBef>
                  <a:spcPts val="575"/>
                </a:spcBef>
                <a:buClr>
                  <a:srgbClr val="CC0000"/>
                </a:buClr>
                <a:buSzPct val="60000"/>
                <a:buFont typeface="Wingdings" panose="05000000000000000000" pitchFamily="2" charset="2"/>
                <a:buChar char=""/>
                <a:defRPr sz="23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CC0000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 marL="2057400" indent="-228600">
                <a:spcBef>
                  <a:spcPts val="625"/>
                </a:spcBef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8073" name="Group 20"/>
          <p:cNvGrpSpPr>
            <a:grpSpLocks/>
          </p:cNvGrpSpPr>
          <p:nvPr/>
        </p:nvGrpSpPr>
        <p:grpSpPr bwMode="auto">
          <a:xfrm>
            <a:off x="3851277" y="3644902"/>
            <a:ext cx="3203575" cy="2519363"/>
            <a:chOff x="0" y="2251"/>
            <a:chExt cx="2018" cy="1587"/>
          </a:xfrm>
        </p:grpSpPr>
        <p:pic>
          <p:nvPicPr>
            <p:cNvPr id="8808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2251"/>
              <a:ext cx="408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84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840"/>
              <a:ext cx="499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18 Rayo"/>
            <p:cNvSpPr/>
            <p:nvPr/>
          </p:nvSpPr>
          <p:spPr>
            <a:xfrm rot="2697470">
              <a:off x="793" y="2659"/>
              <a:ext cx="273" cy="318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s-NI">
                <a:solidFill>
                  <a:schemeClr val="bg1"/>
                </a:solidFill>
                <a:latin typeface="Arial" charset="0"/>
              </a:endParaRPr>
            </a:p>
          </p:txBody>
        </p:sp>
        <p:pic>
          <p:nvPicPr>
            <p:cNvPr id="8808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2840"/>
              <a:ext cx="499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8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3294"/>
              <a:ext cx="499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88" name="Oval 26"/>
            <p:cNvSpPr>
              <a:spLocks noChangeArrowheads="1"/>
            </p:cNvSpPr>
            <p:nvPr/>
          </p:nvSpPr>
          <p:spPr bwMode="auto">
            <a:xfrm>
              <a:off x="0" y="2251"/>
              <a:ext cx="2018" cy="15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750"/>
                </a:spcBef>
                <a:buClr>
                  <a:srgbClr val="CC0000"/>
                </a:buClr>
                <a:buSzPct val="65000"/>
                <a:buFont typeface="Wingdings" panose="05000000000000000000" pitchFamily="2" charset="2"/>
                <a:buChar char=""/>
                <a:defRPr sz="3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 marL="742950" indent="-285750">
                <a:spcBef>
                  <a:spcPts val="650"/>
                </a:spcBef>
                <a:buClr>
                  <a:srgbClr val="CC0000"/>
                </a:buClr>
                <a:buSzPct val="65000"/>
                <a:buFont typeface="Wingdings" panose="05000000000000000000" pitchFamily="2" charset="2"/>
                <a:buChar char=""/>
                <a:defRPr sz="26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 marL="1143000" indent="-228600">
                <a:spcBef>
                  <a:spcPts val="575"/>
                </a:spcBef>
                <a:buClr>
                  <a:srgbClr val="CC0000"/>
                </a:buClr>
                <a:buSzPct val="60000"/>
                <a:buFont typeface="Wingdings" panose="05000000000000000000" pitchFamily="2" charset="2"/>
                <a:buChar char=""/>
                <a:defRPr sz="23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CC0000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 marL="2057400" indent="-228600">
                <a:spcBef>
                  <a:spcPts val="625"/>
                </a:spcBef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ts val="625"/>
                </a:spcBef>
                <a:spcAft>
                  <a:spcPct val="0"/>
                </a:spcAft>
                <a:buClr>
                  <a:srgbClr val="CC0000"/>
                </a:buClr>
                <a:buSzPct val="90000"/>
                <a:buFont typeface="Wingdings" panose="05000000000000000000" pitchFamily="2" charset="2"/>
                <a:buChar char=""/>
                <a:defRPr sz="2000">
                  <a:solidFill>
                    <a:srgbClr val="000000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8074" name="Line 27"/>
          <p:cNvSpPr>
            <a:spLocks noChangeShapeType="1"/>
          </p:cNvSpPr>
          <p:nvPr/>
        </p:nvSpPr>
        <p:spPr bwMode="auto">
          <a:xfrm>
            <a:off x="5508625" y="3213100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8075" name="Text Box 28"/>
          <p:cNvSpPr txBox="1">
            <a:spLocks noChangeArrowheads="1"/>
          </p:cNvSpPr>
          <p:nvPr/>
        </p:nvSpPr>
        <p:spPr bwMode="auto">
          <a:xfrm>
            <a:off x="2987675" y="5661027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defRPr sz="3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742950" indent="-285750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defRPr sz="26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 marL="1143000" indent="-228600">
              <a:spcBef>
                <a:spcPts val="575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"/>
              <a:defRPr sz="23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 marL="1600200" indent="-228600">
              <a:spcBef>
                <a:spcPts val="5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 marL="2057400" indent="-228600">
              <a:spcBef>
                <a:spcPts val="625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s-NI" altLang="en-US" sz="1800">
                <a:solidFill>
                  <a:schemeClr val="tx1"/>
                </a:solidFill>
                <a:latin typeface="Arial" panose="020B0604020202020204" pitchFamily="34" charset="0"/>
              </a:rPr>
              <a:t>célula</a:t>
            </a:r>
          </a:p>
        </p:txBody>
      </p:sp>
      <p:sp>
        <p:nvSpPr>
          <p:cNvPr id="88076" name="Line 29"/>
          <p:cNvSpPr>
            <a:spLocks noChangeShapeType="1"/>
          </p:cNvSpPr>
          <p:nvPr/>
        </p:nvSpPr>
        <p:spPr bwMode="auto">
          <a:xfrm flipV="1">
            <a:off x="3563938" y="5373690"/>
            <a:ext cx="3603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8077" name="Line 30"/>
          <p:cNvSpPr>
            <a:spLocks noChangeShapeType="1"/>
          </p:cNvSpPr>
          <p:nvPr/>
        </p:nvSpPr>
        <p:spPr bwMode="auto">
          <a:xfrm flipH="1" flipV="1">
            <a:off x="3059113" y="5300665"/>
            <a:ext cx="1444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8078" name="Text Box 31"/>
          <p:cNvSpPr txBox="1">
            <a:spLocks noChangeArrowheads="1"/>
          </p:cNvSpPr>
          <p:nvPr/>
        </p:nvSpPr>
        <p:spPr bwMode="auto">
          <a:xfrm>
            <a:off x="2463800" y="3376613"/>
            <a:ext cx="67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defRPr sz="3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742950" indent="-285750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defRPr sz="26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 marL="1143000" indent="-228600">
              <a:spcBef>
                <a:spcPts val="575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"/>
              <a:defRPr sz="23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 marL="1600200" indent="-228600">
              <a:spcBef>
                <a:spcPts val="5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 marL="2057400" indent="-228600">
              <a:spcBef>
                <a:spcPts val="625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s-NI" altLang="en-US" sz="1800">
                <a:solidFill>
                  <a:schemeClr val="tx1"/>
                </a:solidFill>
                <a:latin typeface="Arial" panose="020B0604020202020204" pitchFamily="34" charset="0"/>
              </a:rPr>
              <a:t>base</a:t>
            </a:r>
          </a:p>
        </p:txBody>
      </p:sp>
      <p:sp>
        <p:nvSpPr>
          <p:cNvPr id="88079" name="Line 32"/>
          <p:cNvSpPr>
            <a:spLocks noChangeShapeType="1"/>
          </p:cNvSpPr>
          <p:nvPr/>
        </p:nvSpPr>
        <p:spPr bwMode="auto">
          <a:xfrm flipH="1">
            <a:off x="1908175" y="3716340"/>
            <a:ext cx="503238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8080" name="Rectangle 33"/>
          <p:cNvSpPr>
            <a:spLocks noChangeArrowheads="1"/>
          </p:cNvSpPr>
          <p:nvPr/>
        </p:nvSpPr>
        <p:spPr bwMode="auto">
          <a:xfrm>
            <a:off x="7740650" y="2997200"/>
            <a:ext cx="503238" cy="431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7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defRPr sz="3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742950" indent="-285750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defRPr sz="26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 marL="1143000" indent="-228600">
              <a:spcBef>
                <a:spcPts val="575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"/>
              <a:defRPr sz="23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 marL="1600200" indent="-228600">
              <a:spcBef>
                <a:spcPts val="5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 marL="2057400" indent="-228600">
              <a:spcBef>
                <a:spcPts val="625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8081" name="Text Box 34"/>
          <p:cNvSpPr txBox="1">
            <a:spLocks noChangeArrowheads="1"/>
          </p:cNvSpPr>
          <p:nvPr/>
        </p:nvSpPr>
        <p:spPr bwMode="auto">
          <a:xfrm>
            <a:off x="7648575" y="4097338"/>
            <a:ext cx="92845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defRPr sz="3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742950" indent="-285750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defRPr sz="26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 marL="1143000" indent="-228600">
              <a:spcBef>
                <a:spcPts val="575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"/>
              <a:defRPr sz="23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 marL="1600200" indent="-228600">
              <a:spcBef>
                <a:spcPts val="5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 marL="2057400" indent="-228600">
              <a:spcBef>
                <a:spcPts val="625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s-NI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Puerta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s-NI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de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s-NI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enlace</a:t>
            </a:r>
            <a:endParaRPr lang="es-NI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82" name="Line 35"/>
          <p:cNvSpPr>
            <a:spLocks noChangeShapeType="1"/>
          </p:cNvSpPr>
          <p:nvPr/>
        </p:nvSpPr>
        <p:spPr bwMode="auto">
          <a:xfrm flipV="1">
            <a:off x="7956550" y="350044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mtClean="0"/>
              <a:t>Estándares de Redes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3568" y="2132856"/>
            <a:ext cx="7838132" cy="3958382"/>
          </a:xfrm>
        </p:spPr>
        <p:txBody>
          <a:bodyPr/>
          <a:lstStyle/>
          <a:p>
            <a:pPr eaLnBrk="1" hangingPunct="1"/>
            <a:r>
              <a:rPr lang="es-NI" altLang="en-US" sz="2800" dirty="0" smtClean="0"/>
              <a:t>Permiten que computadoras distintas se comuniquen.</a:t>
            </a:r>
          </a:p>
          <a:p>
            <a:pPr eaLnBrk="1" hangingPunct="1"/>
            <a:endParaRPr lang="es-NI" altLang="en-US" sz="2800" dirty="0" smtClean="0"/>
          </a:p>
          <a:p>
            <a:pPr eaLnBrk="1" hangingPunct="1"/>
            <a:r>
              <a:rPr lang="es-NI" altLang="en-US" sz="2800" dirty="0" smtClean="0"/>
              <a:t>Tienen un impacto en el mercado.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mtClean="0"/>
              <a:t>Tipos de estándares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3568" y="2060848"/>
            <a:ext cx="7838132" cy="4030390"/>
          </a:xfrm>
        </p:spPr>
        <p:txBody>
          <a:bodyPr/>
          <a:lstStyle/>
          <a:p>
            <a:pPr eaLnBrk="1" hangingPunct="1"/>
            <a:r>
              <a:rPr lang="es-NI" altLang="en-US" sz="2800" dirty="0" smtClean="0"/>
              <a:t>De facto: Simplemente ocurren por que la mayoría de la población los acepta: </a:t>
            </a:r>
            <a:r>
              <a:rPr lang="es-NI" altLang="en-US" sz="2800" dirty="0" err="1" smtClean="0"/>
              <a:t>windows</a:t>
            </a:r>
            <a:r>
              <a:rPr lang="es-NI" altLang="en-US" sz="2800" dirty="0" smtClean="0"/>
              <a:t>, IBM PC, etc.</a:t>
            </a:r>
          </a:p>
          <a:p>
            <a:pPr eaLnBrk="1" hangingPunct="1"/>
            <a:endParaRPr lang="es-NI" altLang="en-US" sz="2800" dirty="0" smtClean="0"/>
          </a:p>
          <a:p>
            <a:pPr eaLnBrk="1" hangingPunct="1"/>
            <a:r>
              <a:rPr lang="es-NI" altLang="en-US" sz="2800" dirty="0" smtClean="0"/>
              <a:t>De jure: Son propuestos por un comité con el poder legal, para hacerlo.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mtClean="0"/>
              <a:t>Orígenes de las Organizaciones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2348880"/>
            <a:ext cx="7910140" cy="3742358"/>
          </a:xfrm>
        </p:spPr>
        <p:txBody>
          <a:bodyPr/>
          <a:lstStyle/>
          <a:p>
            <a:pPr eaLnBrk="1" hangingPunct="1"/>
            <a:r>
              <a:rPr lang="es-NI" altLang="en-US" sz="2800" dirty="0" smtClean="0"/>
              <a:t>1865: Países de Europa intentan estandarizar telégrafo.</a:t>
            </a:r>
          </a:p>
          <a:p>
            <a:pPr eaLnBrk="1" hangingPunct="1"/>
            <a:endParaRPr lang="es-NI" altLang="en-US" sz="2800" dirty="0" smtClean="0"/>
          </a:p>
          <a:p>
            <a:pPr eaLnBrk="1" hangingPunct="1"/>
            <a:r>
              <a:rPr lang="es-NI" altLang="en-US" sz="2800" dirty="0" smtClean="0"/>
              <a:t>1947: ITU (International </a:t>
            </a:r>
            <a:r>
              <a:rPr lang="es-NI" altLang="en-US" sz="2800" dirty="0" err="1" smtClean="0"/>
              <a:t>Telecommunication</a:t>
            </a:r>
            <a:r>
              <a:rPr lang="es-NI" altLang="en-US" sz="2800" dirty="0" smtClean="0"/>
              <a:t> </a:t>
            </a:r>
            <a:r>
              <a:rPr lang="es-NI" altLang="en-US" sz="2800" dirty="0" err="1" smtClean="0"/>
              <a:t>Union</a:t>
            </a:r>
            <a:r>
              <a:rPr lang="es-NI" altLang="en-US" sz="2800" dirty="0" smtClean="0"/>
              <a:t>) agencia de las Naciones Unidas.</a:t>
            </a:r>
          </a:p>
          <a:p>
            <a:pPr eaLnBrk="1" hangingPunct="1"/>
            <a:endParaRPr lang="es-NI" altLang="en-US" sz="2800" dirty="0" smtClean="0"/>
          </a:p>
          <a:p>
            <a:pPr eaLnBrk="1" hangingPunct="1"/>
            <a:r>
              <a:rPr lang="es-NI" altLang="en-US" sz="2800" dirty="0" smtClean="0"/>
              <a:t>1956-1993: </a:t>
            </a:r>
            <a:r>
              <a:rPr lang="fr-FR" altLang="en-US" sz="2800" dirty="0" smtClean="0"/>
              <a:t>CCITT (Comité Consultatif International Télégraphique et Téléphonique)</a:t>
            </a:r>
            <a:endParaRPr lang="es-NI" altLang="en-US" sz="2800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mtClean="0"/>
              <a:t>Divisiones de ITU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27584" y="2060848"/>
            <a:ext cx="7694116" cy="4030390"/>
          </a:xfrm>
        </p:spPr>
        <p:txBody>
          <a:bodyPr/>
          <a:lstStyle/>
          <a:p>
            <a:pPr eaLnBrk="1" hangingPunct="1"/>
            <a:r>
              <a:rPr lang="es-NI" altLang="en-US" sz="2800" dirty="0" smtClean="0"/>
              <a:t>Radiocomunicaciones (ITU-R).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NI" altLang="en-US" sz="2800" dirty="0" smtClean="0"/>
          </a:p>
          <a:p>
            <a:pPr eaLnBrk="1" hangingPunct="1"/>
            <a:r>
              <a:rPr lang="es-NI" altLang="en-US" sz="2800" dirty="0" smtClean="0"/>
              <a:t>Telecomunicaciones (ITU-T).</a:t>
            </a:r>
          </a:p>
          <a:p>
            <a:pPr eaLnBrk="1" hangingPunct="1"/>
            <a:endParaRPr lang="es-NI" altLang="en-US" sz="2800" dirty="0" smtClean="0"/>
          </a:p>
          <a:p>
            <a:pPr eaLnBrk="1" hangingPunct="1"/>
            <a:r>
              <a:rPr lang="es-NI" altLang="en-US" sz="2800" dirty="0" smtClean="0"/>
              <a:t>Desarrollo (ITU-D).</a:t>
            </a:r>
          </a:p>
          <a:p>
            <a:pPr eaLnBrk="1" hangingPunct="1"/>
            <a:endParaRPr lang="es-NI" altLang="en-US" sz="2800" dirty="0" smtClean="0"/>
          </a:p>
          <a:p>
            <a:pPr eaLnBrk="1" hangingPunct="1"/>
            <a:endParaRPr lang="es-NI" altLang="en-US" sz="2800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mtClean="0"/>
              <a:t>¿Quiénes pertenecen a ITU-T ?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3568" y="2060848"/>
            <a:ext cx="7838132" cy="403039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Gobiernos</a:t>
            </a:r>
            <a:r>
              <a:rPr lang="en-US" altLang="en-US" sz="2400" dirty="0"/>
              <a:t>: (200) </a:t>
            </a:r>
            <a:r>
              <a:rPr lang="en-US" altLang="en-US" sz="2400" dirty="0" err="1"/>
              <a:t>miembros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Naciones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Unidas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Miembros</a:t>
            </a:r>
            <a:r>
              <a:rPr lang="en-US" altLang="en-US" sz="2400" dirty="0"/>
              <a:t> del Sector: </a:t>
            </a:r>
            <a:r>
              <a:rPr lang="en-US" altLang="en-US" sz="2400" dirty="0" err="1"/>
              <a:t>Compañías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telecomunicaciones</a:t>
            </a:r>
            <a:r>
              <a:rPr lang="en-US" altLang="en-US" sz="2400" dirty="0"/>
              <a:t> (500): </a:t>
            </a:r>
            <a:r>
              <a:rPr lang="en-US" altLang="en-US" sz="2400" dirty="0" err="1"/>
              <a:t>proveedoras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servicios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fabricantes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equipos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componentes</a:t>
            </a:r>
            <a:r>
              <a:rPr lang="en-US" altLang="en-US" sz="2400" dirty="0"/>
              <a:t> e </a:t>
            </a:r>
            <a:r>
              <a:rPr lang="en-US" altLang="en-US" sz="2400" dirty="0" err="1"/>
              <a:t>incluso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organizaciones</a:t>
            </a:r>
            <a:r>
              <a:rPr lang="en-US" altLang="en-US" sz="2400" dirty="0"/>
              <a:t> sin fines de </a:t>
            </a:r>
            <a:r>
              <a:rPr lang="en-US" altLang="en-US" sz="2400" dirty="0" err="1"/>
              <a:t>lucro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Associate members: </a:t>
            </a:r>
            <a:r>
              <a:rPr lang="en-US" altLang="en-US" sz="2400" dirty="0" err="1"/>
              <a:t>Organizaciones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pequeñas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interesadas</a:t>
            </a:r>
            <a:r>
              <a:rPr lang="en-US" altLang="en-US" sz="2400" dirty="0"/>
              <a:t> en el </a:t>
            </a:r>
            <a:r>
              <a:rPr lang="en-US" altLang="en-US" sz="2400" dirty="0" err="1"/>
              <a:t>estudio</a:t>
            </a:r>
            <a:r>
              <a:rPr lang="en-US" altLang="en-US" sz="2400" dirty="0"/>
              <a:t> de un campo </a:t>
            </a:r>
            <a:r>
              <a:rPr lang="en-US" altLang="en-US" sz="2400" dirty="0" err="1"/>
              <a:t>específico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Agencias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reguladoras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Organismos</a:t>
            </a:r>
            <a:r>
              <a:rPr lang="en-US" altLang="en-US" sz="2400" dirty="0"/>
              <a:t> de los </a:t>
            </a:r>
            <a:r>
              <a:rPr lang="en-US" altLang="en-US" sz="2400" dirty="0" err="1"/>
              <a:t>gobiernos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regulan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actividades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las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compañías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Ejemplo</a:t>
            </a:r>
            <a:r>
              <a:rPr lang="en-US" altLang="en-US" sz="2400" dirty="0"/>
              <a:t>: U.S. Federal Communications Commission)</a:t>
            </a:r>
          </a:p>
          <a:p>
            <a:pPr eaLnBrk="1" hangingPunct="1">
              <a:lnSpc>
                <a:spcPct val="80000"/>
              </a:lnSpc>
            </a:pPr>
            <a:endParaRPr lang="es-NI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Capa Física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0550" y="1700808"/>
            <a:ext cx="4758900" cy="3823792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es-NI" altLang="en-US" sz="2400" dirty="0"/>
              <a:t>¿Cuántos volts son un 1?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es-NI" altLang="en-US" sz="2400" dirty="0"/>
              <a:t>¿Cuántos volts son un 0?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es-NI" altLang="en-US" sz="2400" dirty="0"/>
              <a:t>¿Cuánto tiempo dura un bit?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es-NI" altLang="en-US" sz="2400" dirty="0"/>
              <a:t>¿Se puede usar el medio para transmitir </a:t>
            </a:r>
            <a:r>
              <a:rPr lang="es-NI" altLang="en-US" sz="2400" dirty="0" smtClean="0"/>
              <a:t>simultáneamente </a:t>
            </a:r>
            <a:r>
              <a:rPr lang="es-NI" altLang="en-US" sz="2400" dirty="0"/>
              <a:t>en los dos sentidos?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es-NI" altLang="en-US" sz="2400" dirty="0"/>
              <a:t>¿Cuántos pines tiene el conector?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es-NI" altLang="en-US" sz="2400" dirty="0"/>
              <a:t>¿Cuáles son </a:t>
            </a:r>
            <a:r>
              <a:rPr lang="es-NI" altLang="en-US" sz="2400" dirty="0" smtClean="0"/>
              <a:t>líneas </a:t>
            </a:r>
            <a:r>
              <a:rPr lang="es-NI" altLang="en-US" sz="2400" dirty="0"/>
              <a:t>de transmisión</a:t>
            </a:r>
            <a:r>
              <a:rPr lang="es-NI" altLang="en-US" sz="2400" dirty="0" smtClean="0"/>
              <a:t>?</a:t>
            </a:r>
            <a:endParaRPr lang="es-ES" sz="2400" dirty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50" y="1460756"/>
            <a:ext cx="2321015" cy="165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53" y="3697421"/>
            <a:ext cx="2061473" cy="1827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Flecha abajo 3"/>
          <p:cNvSpPr/>
          <p:nvPr/>
        </p:nvSpPr>
        <p:spPr>
          <a:xfrm>
            <a:off x="7020272" y="3212976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z="3400"/>
              <a:t>ITU-T Solo hace recomendaciones técnicas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27584" y="2348880"/>
            <a:ext cx="7694116" cy="374235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NI" altLang="en-US" sz="3200" dirty="0" smtClean="0"/>
              <a:t>Ejemplo: </a:t>
            </a:r>
          </a:p>
          <a:p>
            <a:pPr eaLnBrk="1" hangingPunct="1"/>
            <a:r>
              <a:rPr lang="en-US" altLang="en-US" sz="3200" dirty="0" smtClean="0"/>
              <a:t>V.24 (EIA RS-232)</a:t>
            </a:r>
          </a:p>
          <a:p>
            <a:pPr eaLnBrk="1" hangingPunct="1"/>
            <a:r>
              <a:rPr lang="es-NI" altLang="en-US" sz="3200" dirty="0" smtClean="0"/>
              <a:t>V.90 56-kbps modem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z="3400"/>
              <a:t>Entonces: ¿Quién hace los estándares internacionales?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3568" y="2492896"/>
            <a:ext cx="7838132" cy="3598342"/>
          </a:xfrm>
        </p:spPr>
        <p:txBody>
          <a:bodyPr/>
          <a:lstStyle/>
          <a:p>
            <a:pPr eaLnBrk="1" hangingPunct="1"/>
            <a:r>
              <a:rPr lang="es-NI" altLang="en-US" sz="2800" dirty="0" smtClean="0"/>
              <a:t>ISO (International </a:t>
            </a:r>
            <a:r>
              <a:rPr lang="es-NI" altLang="en-US" sz="2800" dirty="0" err="1" smtClean="0"/>
              <a:t>Standards</a:t>
            </a:r>
            <a:r>
              <a:rPr lang="es-NI" altLang="en-US" sz="2800" dirty="0" smtClean="0"/>
              <a:t> </a:t>
            </a:r>
            <a:r>
              <a:rPr lang="es-NI" altLang="en-US" sz="2800" dirty="0" err="1" smtClean="0"/>
              <a:t>Organization</a:t>
            </a:r>
            <a:r>
              <a:rPr lang="es-NI" altLang="en-US" sz="2800" dirty="0" smtClean="0"/>
              <a:t>), compuesta por organizaciones de estándares de diversos países (89).</a:t>
            </a:r>
          </a:p>
          <a:p>
            <a:pPr eaLnBrk="1" hangingPunct="1"/>
            <a:r>
              <a:rPr lang="es-NI" altLang="en-US" sz="2800" dirty="0" smtClean="0"/>
              <a:t>ANSI (U.S.), BSI (Gran Bretaña), AFNOR (Francia), DIN (Alemania) y los demás. </a:t>
            </a:r>
          </a:p>
          <a:p>
            <a:pPr eaLnBrk="1" hangingPunct="1"/>
            <a:r>
              <a:rPr lang="es-NI" altLang="en-US" sz="2800" dirty="0" smtClean="0"/>
              <a:t>ISO es miembro de ITU-T.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908720"/>
            <a:ext cx="7668424" cy="574880"/>
          </a:xfrm>
        </p:spPr>
        <p:txBody>
          <a:bodyPr/>
          <a:lstStyle/>
          <a:p>
            <a:pPr eaLnBrk="1" hangingPunct="1"/>
            <a:r>
              <a:rPr lang="es-NI" altLang="en-US" sz="2400" dirty="0"/>
              <a:t>IEEE (</a:t>
            </a:r>
            <a:r>
              <a:rPr lang="es-NI" altLang="en-US" sz="2400" dirty="0" err="1"/>
              <a:t>Institute</a:t>
            </a:r>
            <a:r>
              <a:rPr lang="es-NI" altLang="en-US" sz="2400" dirty="0"/>
              <a:t> of </a:t>
            </a:r>
            <a:r>
              <a:rPr lang="es-NI" altLang="en-US" sz="2400" dirty="0" err="1"/>
              <a:t>Electrical</a:t>
            </a:r>
            <a:r>
              <a:rPr lang="es-NI" altLang="en-US" sz="2400" dirty="0"/>
              <a:t> and </a:t>
            </a:r>
            <a:r>
              <a:rPr lang="es-NI" altLang="en-US" sz="2400" dirty="0" err="1"/>
              <a:t>Electronics</a:t>
            </a:r>
            <a:r>
              <a:rPr lang="es-NI" altLang="en-US" sz="2400" dirty="0"/>
              <a:t> </a:t>
            </a:r>
            <a:r>
              <a:rPr lang="es-NI" altLang="en-US" sz="2400" dirty="0" err="1"/>
              <a:t>Engineers</a:t>
            </a:r>
            <a:r>
              <a:rPr lang="es-NI" altLang="en-US" sz="2400" dirty="0"/>
              <a:t> )</a:t>
            </a:r>
          </a:p>
        </p:txBody>
      </p:sp>
      <p:graphicFrame>
        <p:nvGraphicFramePr>
          <p:cNvPr id="96332" name="Group 76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601050488"/>
              </p:ext>
            </p:extLst>
          </p:nvPr>
        </p:nvGraphicFramePr>
        <p:xfrm>
          <a:off x="1259633" y="1556792"/>
          <a:ext cx="6552727" cy="4937220"/>
        </p:xfrm>
        <a:graphic>
          <a:graphicData uri="http://schemas.openxmlformats.org/drawingml/2006/table">
            <a:tbl>
              <a:tblPr/>
              <a:tblGrid>
                <a:gridCol w="1394307"/>
                <a:gridCol w="5158420"/>
              </a:tblGrid>
              <a:tr h="2742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No.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Tema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802.1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Descripción general y la arquitectura de las LAN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802.2 </a:t>
                      </a: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  <a:sym typeface="Wingdings 2" pitchFamily="18" charset="2"/>
                        </a:rPr>
                        <a:t>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Control de enlace lógico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802.3 </a:t>
                      </a: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  <a:sym typeface="Wingdings" pitchFamily="2" charset="2"/>
                        </a:rPr>
                        <a:t>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Ethernet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802.4 </a:t>
                      </a: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  <a:sym typeface="Wingdings 2" pitchFamily="18" charset="2"/>
                        </a:rPr>
                        <a:t>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Token bus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802.5 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Token Ring (LAN de IBM)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802.6 </a:t>
                      </a: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  <a:sym typeface="Wingdings 2" pitchFamily="18" charset="2"/>
                        </a:rPr>
                        <a:t>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Dual queue dual bus (primera MAN)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802.7 </a:t>
                      </a: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  <a:sym typeface="Wingdings 2" pitchFamily="18" charset="2"/>
                        </a:rPr>
                        <a:t>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Grupo de asesoría técnica en tecnologías de banda ancha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802.8 </a:t>
                      </a: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  <a:sym typeface="Wingdings" pitchFamily="2" charset="2"/>
                        </a:rPr>
                        <a:t>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Grupo de asesoría técnica en tecnologías de fibra óptica.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802.9 </a:t>
                      </a: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  <a:sym typeface="Wingdings 2" pitchFamily="18" charset="2"/>
                        </a:rPr>
                        <a:t>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LANs Isocrónicas (para aplicaciones tiempo real)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802.10 </a:t>
                      </a: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  <a:sym typeface="Wingdings 2" pitchFamily="18" charset="2"/>
                        </a:rPr>
                        <a:t>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LANs virtuales y seguridad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802.11 </a:t>
                      </a: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  <a:sym typeface="Wingdings" pitchFamily="2" charset="2"/>
                        </a:rPr>
                        <a:t>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LANs Inalámbricas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802.12 </a:t>
                      </a: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  <a:sym typeface="Wingdings 2" pitchFamily="18" charset="2"/>
                        </a:rPr>
                        <a:t>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Prioridad de demanda (HP AnyLAN)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802.13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Nadie lo quiere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802.14 </a:t>
                      </a: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  <a:sym typeface="Wingdings 2" pitchFamily="18" charset="2"/>
                        </a:rPr>
                        <a:t>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Cable modems (La industria llego primero)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802.15 </a:t>
                      </a: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  <a:sym typeface="Wingdings" pitchFamily="2" charset="2"/>
                        </a:rPr>
                        <a:t>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Personal area Networks (Bluetooth)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802.16 </a:t>
                      </a: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  <a:sym typeface="Wingdings" pitchFamily="2" charset="2"/>
                        </a:rPr>
                        <a:t>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Redes Inalámbricas de banda ancha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802.17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NI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Packet</a:t>
                      </a:r>
                      <a:r>
                        <a:rPr kumimoji="0" lang="es-NI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DejaVu Sans" charset="0"/>
                          <a:cs typeface="DejaVu Sans" charset="0"/>
                        </a:rPr>
                        <a:t> ring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92350" y="2132856"/>
            <a:ext cx="6759300" cy="396044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400" dirty="0"/>
              <a:t>Su principal función: Presentar a la capa de red un medio de transmisión libre de errores</a:t>
            </a:r>
            <a:r>
              <a:rPr lang="es-NI" altLang="en-US" sz="2400" dirty="0" smtClean="0"/>
              <a:t>.</a:t>
            </a:r>
          </a:p>
          <a:p>
            <a:pPr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s-NI" altLang="en-US" sz="2400" dirty="0"/>
          </a:p>
          <a:p>
            <a:pPr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400" dirty="0"/>
              <a:t>Organiza la información a enviar/recibir en </a:t>
            </a:r>
            <a:r>
              <a:rPr lang="es-NI" altLang="en-US" sz="2400" dirty="0" err="1"/>
              <a:t>frames</a:t>
            </a:r>
            <a:r>
              <a:rPr lang="es-NI" altLang="en-US" sz="2400" dirty="0"/>
              <a:t> (tramas) de unos cientos de bytes, los cuales envía/recibe de modo secuencial</a:t>
            </a:r>
            <a:r>
              <a:rPr lang="es-NI" altLang="en-US" sz="2400" dirty="0" smtClean="0"/>
              <a:t>.</a:t>
            </a:r>
          </a:p>
          <a:p>
            <a:pPr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s-NI" altLang="en-US" sz="2400" dirty="0"/>
          </a:p>
        </p:txBody>
      </p:sp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NI" altLang="en-US" sz="3400"/>
              <a:t>Capa de Enlace de Datos</a:t>
            </a:r>
            <a:br>
              <a:rPr lang="es-NI" altLang="en-US" sz="3400"/>
            </a:br>
            <a:r>
              <a:rPr lang="es-NI" altLang="en-US" sz="3400"/>
              <a:t>(The Data Link Layer )</a:t>
            </a:r>
            <a:r>
              <a:rPr lang="ar-SA" altLang="en-US" sz="3400">
                <a:cs typeface="Arial" panose="020B0604020202020204" pitchFamily="34" charset="0"/>
              </a:rPr>
              <a:t>‏</a:t>
            </a:r>
            <a:endParaRPr lang="es-NI" altLang="en-US" sz="3400"/>
          </a:p>
        </p:txBody>
      </p:sp>
      <p:sp>
        <p:nvSpPr>
          <p:cNvPr id="2" name="Flecha derecha 1"/>
          <p:cNvSpPr/>
          <p:nvPr/>
        </p:nvSpPr>
        <p:spPr>
          <a:xfrm>
            <a:off x="6660232" y="5805264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92350" y="2132856"/>
            <a:ext cx="6759300" cy="396044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400" dirty="0" smtClean="0"/>
              <a:t>Cuando </a:t>
            </a:r>
            <a:r>
              <a:rPr lang="es-NI" altLang="en-US" sz="2400" dirty="0"/>
              <a:t>ofrece un servicio confiable, el receptor envía un </a:t>
            </a:r>
            <a:r>
              <a:rPr lang="es-NI" altLang="en-US" sz="2400" dirty="0" err="1"/>
              <a:t>frame</a:t>
            </a:r>
            <a:r>
              <a:rPr lang="es-NI" altLang="en-US" sz="2400" dirty="0"/>
              <a:t> de confirmación cada vez que recibe un </a:t>
            </a:r>
            <a:r>
              <a:rPr lang="es-NI" altLang="en-US" sz="2400" dirty="0" err="1"/>
              <a:t>frame</a:t>
            </a:r>
            <a:r>
              <a:rPr lang="es-NI" altLang="en-US" sz="2400" dirty="0"/>
              <a:t> sin errores de su contraparte.</a:t>
            </a:r>
          </a:p>
          <a:p>
            <a:pPr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s-NI" altLang="en-US" sz="2400" dirty="0" smtClean="0"/>
          </a:p>
          <a:p>
            <a:pPr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400" dirty="0" smtClean="0"/>
              <a:t>También </a:t>
            </a:r>
            <a:r>
              <a:rPr lang="es-NI" altLang="en-US" sz="2400" dirty="0"/>
              <a:t>realiza operaciones de control del flujo.</a:t>
            </a:r>
          </a:p>
          <a:p>
            <a:pPr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s-NI" altLang="en-US" sz="2400" dirty="0" smtClean="0"/>
          </a:p>
          <a:p>
            <a:pPr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400" dirty="0" smtClean="0"/>
              <a:t>En </a:t>
            </a:r>
            <a:r>
              <a:rPr lang="es-NI" altLang="en-US" sz="2400" dirty="0"/>
              <a:t>redes </a:t>
            </a:r>
            <a:r>
              <a:rPr lang="es-NI" altLang="en-US" sz="2400" dirty="0" err="1"/>
              <a:t>broadcast</a:t>
            </a:r>
            <a:r>
              <a:rPr lang="es-NI" altLang="en-US" sz="2400" dirty="0"/>
              <a:t> se encarga de controlar el acceso al medio compartido (arbitraje).</a:t>
            </a:r>
          </a:p>
        </p:txBody>
      </p:sp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NI" altLang="en-US" sz="3400"/>
              <a:t>Capa de Enlace de Datos</a:t>
            </a:r>
            <a:br>
              <a:rPr lang="es-NI" altLang="en-US" sz="3400"/>
            </a:br>
            <a:r>
              <a:rPr lang="es-NI" altLang="en-US" sz="3400"/>
              <a:t>(The Data Link Layer )</a:t>
            </a:r>
            <a:r>
              <a:rPr lang="ar-SA" altLang="en-US" sz="3400">
                <a:cs typeface="Arial" panose="020B0604020202020204" pitchFamily="34" charset="0"/>
              </a:rPr>
              <a:t>‏</a:t>
            </a:r>
            <a:endParaRPr lang="es-NI" altLang="en-US" sz="3400"/>
          </a:p>
        </p:txBody>
      </p:sp>
    </p:spTree>
    <p:extLst>
      <p:ext uri="{BB962C8B-B14F-4D97-AF65-F5344CB8AC3E}">
        <p14:creationId xmlns:p14="http://schemas.microsoft.com/office/powerpoint/2010/main" val="2019912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3356991"/>
            <a:ext cx="4963826" cy="2589241"/>
          </a:xfrm>
        </p:spPr>
        <p:txBody>
          <a:bodyPr/>
          <a:lstStyle/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400" dirty="0" err="1" smtClean="0">
                <a:latin typeface="Source Sans Pro" panose="020B0604020202020204" charset="0"/>
              </a:rPr>
              <a:t>Enrutado</a:t>
            </a:r>
            <a:r>
              <a:rPr lang="es-NI" altLang="en-US" sz="2400" dirty="0" smtClean="0">
                <a:latin typeface="Source Sans Pro" panose="020B0604020202020204" charset="0"/>
              </a:rPr>
              <a:t> de paquetes</a:t>
            </a:r>
          </a:p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400" dirty="0" smtClean="0">
                <a:latin typeface="Source Sans Pro" panose="020B0604020202020204" charset="0"/>
              </a:rPr>
              <a:t>Control del tráfico</a:t>
            </a:r>
          </a:p>
          <a:p>
            <a:pP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s-NI" altLang="en-US" sz="2400" dirty="0" smtClean="0">
                <a:latin typeface="Source Sans Pro" panose="020B0604020202020204" charset="0"/>
              </a:rPr>
              <a:t>Conversión de direcciones (especialmente cuando un paquete viaja a través de distintas redes)</a:t>
            </a:r>
            <a:r>
              <a:rPr lang="ar-SA" altLang="en-US" sz="2400" dirty="0" smtClean="0">
                <a:latin typeface="Source Sans Pro" panose="020B0604020202020204" charset="0"/>
                <a:cs typeface="Arial" panose="020B0604020202020204" pitchFamily="34" charset="0"/>
              </a:rPr>
              <a:t>‏</a:t>
            </a:r>
            <a:endParaRPr lang="es-NI" altLang="en-US" sz="2400" dirty="0" smtClean="0">
              <a:latin typeface="Source Sans Pro" panose="020B0604020202020204" charset="0"/>
            </a:endParaRPr>
          </a:p>
        </p:txBody>
      </p:sp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err="1" smtClean="0"/>
              <a:t>Capa</a:t>
            </a:r>
            <a:r>
              <a:rPr lang="en-US" altLang="en-US" dirty="0" smtClean="0"/>
              <a:t> de red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16130"/>
            <a:ext cx="3752604" cy="280694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Meeting by Slidesgo" id="{74234FCB-1DF7-45DE-8A33-3116997F2480}" vid="{A037B128-A18E-4CB7-9869-0CF4880FA9CB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Meeting by Slidesgo" id="{74234FCB-1DF7-45DE-8A33-3116997F2480}" vid="{582EC694-85F2-4508-A92B-3CC82518767D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2376</Words>
  <Application>Microsoft Office PowerPoint</Application>
  <PresentationFormat>Presentación en pantalla (4:3)</PresentationFormat>
  <Paragraphs>284</Paragraphs>
  <Slides>62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62</vt:i4>
      </vt:variant>
    </vt:vector>
  </HeadingPairs>
  <TitlesOfParts>
    <vt:vector size="74" baseType="lpstr">
      <vt:lpstr>Arial</vt:lpstr>
      <vt:lpstr>DejaVu Sans</vt:lpstr>
      <vt:lpstr>Proxima Nova</vt:lpstr>
      <vt:lpstr>Proxima Nova Semibold</vt:lpstr>
      <vt:lpstr>Reem Kufi</vt:lpstr>
      <vt:lpstr>Source Sans Pro</vt:lpstr>
      <vt:lpstr>Times New Roman</vt:lpstr>
      <vt:lpstr>Verdana</vt:lpstr>
      <vt:lpstr>Wingdings</vt:lpstr>
      <vt:lpstr>Wingdings 2</vt:lpstr>
      <vt:lpstr>Simple Meeting by Slidesgo</vt:lpstr>
      <vt:lpstr>Slidesgo Final Pages</vt:lpstr>
      <vt:lpstr>Modelos de Referencia</vt:lpstr>
      <vt:lpstr>Modelo OSI</vt:lpstr>
      <vt:lpstr>Modelo OSI</vt:lpstr>
      <vt:lpstr>Principios aplicados para construir el modelo</vt:lpstr>
      <vt:lpstr>Principios aplicados para construir el modelo</vt:lpstr>
      <vt:lpstr>Capa Física</vt:lpstr>
      <vt:lpstr>Capa de Enlace de Datos (The Data Link Layer )‏</vt:lpstr>
      <vt:lpstr>Capa de Enlace de Datos (The Data Link Layer )‏</vt:lpstr>
      <vt:lpstr>Capa de red</vt:lpstr>
      <vt:lpstr>Capa de Transporte</vt:lpstr>
      <vt:lpstr>Capa de Sesión</vt:lpstr>
      <vt:lpstr>Capa de Presentación</vt:lpstr>
      <vt:lpstr>Capa de Aplicación</vt:lpstr>
      <vt:lpstr>Modelo de Referencia de TCP/IP</vt:lpstr>
      <vt:lpstr>La Capa Host-to-Network</vt:lpstr>
      <vt:lpstr>La Capa Internet</vt:lpstr>
      <vt:lpstr>Capa Transporte</vt:lpstr>
      <vt:lpstr>Capa Aplicación</vt:lpstr>
      <vt:lpstr>Protocolos TCP/IP</vt:lpstr>
      <vt:lpstr>Diferencias entre OSI  y TCP/IP</vt:lpstr>
      <vt:lpstr>Diferencias entre OSI  y TCP/IP</vt:lpstr>
      <vt:lpstr>Diferencias entre OSI  y TCP/IP</vt:lpstr>
      <vt:lpstr>¿Porqué no hay implementaciones del modelo OSI?</vt:lpstr>
      <vt:lpstr>¿Porqué no hay implementaciones del modelo OSI?</vt:lpstr>
      <vt:lpstr>¿Porqué no hay implementaciones del modelo OSI?</vt:lpstr>
      <vt:lpstr>¿Porqué no hay implementaciones del modelo OSI?</vt:lpstr>
      <vt:lpstr>Inconvenientes de TCP/IP</vt:lpstr>
      <vt:lpstr>Ejemplo de redes</vt:lpstr>
      <vt:lpstr>Diseño ARPANET</vt:lpstr>
      <vt:lpstr>Evolución de ARPANET</vt:lpstr>
      <vt:lpstr>Evolución de ARPANET</vt:lpstr>
      <vt:lpstr>NSFNET </vt:lpstr>
      <vt:lpstr>Cobertura de NSFNET</vt:lpstr>
      <vt:lpstr>NSFNET</vt:lpstr>
      <vt:lpstr>ANSNET</vt:lpstr>
      <vt:lpstr>Arquitectura del Internet</vt:lpstr>
      <vt:lpstr>Redes Orientadas a Conexión</vt:lpstr>
      <vt:lpstr>X.25</vt:lpstr>
      <vt:lpstr>Frame Relay</vt:lpstr>
      <vt:lpstr>ATM (Asynchronous Transfer Mode)</vt:lpstr>
      <vt:lpstr>Circuitos Virtuales en redes ATM</vt:lpstr>
      <vt:lpstr>Redes ATM</vt:lpstr>
      <vt:lpstr>Modelo de Referencia de ATM</vt:lpstr>
      <vt:lpstr>Ethernet</vt:lpstr>
      <vt:lpstr>Ethernet</vt:lpstr>
      <vt:lpstr>Ethernet</vt:lpstr>
      <vt:lpstr>Estandarización de Ethernet</vt:lpstr>
      <vt:lpstr>Desarrollo de Ethernet</vt:lpstr>
      <vt:lpstr>Otros estándares Ethernet</vt:lpstr>
      <vt:lpstr>Redes LAN Inalámbricas</vt:lpstr>
      <vt:lpstr>Modos de operación 802.11</vt:lpstr>
      <vt:lpstr>Modos de operación 802.11</vt:lpstr>
      <vt:lpstr>Problemas en redes inalámbricas.</vt:lpstr>
      <vt:lpstr>Problemas en redes inalámbricas.</vt:lpstr>
      <vt:lpstr>Estándares de Redes</vt:lpstr>
      <vt:lpstr>Tipos de estándares</vt:lpstr>
      <vt:lpstr>Orígenes de las Organizaciones</vt:lpstr>
      <vt:lpstr>Divisiones de ITU</vt:lpstr>
      <vt:lpstr>¿Quiénes pertenecen a ITU-T ?</vt:lpstr>
      <vt:lpstr>ITU-T Solo hace recomendaciones técnicas</vt:lpstr>
      <vt:lpstr>Entonces: ¿Quién hace los estándares internacionales?</vt:lpstr>
      <vt:lpstr>IEEE (Institute of Electrical and Electronics Engineers 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Referencia</dc:title>
  <dc:creator>Ing. Donald José Rodríguez Úbeda</dc:creator>
  <cp:lastModifiedBy>Donald Rodriguez</cp:lastModifiedBy>
  <cp:revision>83</cp:revision>
  <dcterms:modified xsi:type="dcterms:W3CDTF">2020-10-07T18:04:03Z</dcterms:modified>
</cp:coreProperties>
</file>