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85"/>
  </p:notesMasterIdLst>
  <p:sldIdLst>
    <p:sldId id="257" r:id="rId2"/>
    <p:sldId id="258" r:id="rId3"/>
    <p:sldId id="259" r:id="rId4"/>
    <p:sldId id="260" r:id="rId5"/>
    <p:sldId id="261" r:id="rId6"/>
    <p:sldId id="262" r:id="rId7"/>
    <p:sldId id="263" r:id="rId8"/>
    <p:sldId id="264" r:id="rId9"/>
    <p:sldId id="265" r:id="rId10"/>
    <p:sldId id="306" r:id="rId11"/>
    <p:sldId id="307" r:id="rId12"/>
    <p:sldId id="266" r:id="rId13"/>
    <p:sldId id="267" r:id="rId14"/>
    <p:sldId id="269" r:id="rId15"/>
    <p:sldId id="270" r:id="rId16"/>
    <p:sldId id="271" r:id="rId17"/>
    <p:sldId id="268" r:id="rId18"/>
    <p:sldId id="272" r:id="rId19"/>
    <p:sldId id="273" r:id="rId20"/>
    <p:sldId id="274" r:id="rId21"/>
    <p:sldId id="275" r:id="rId22"/>
    <p:sldId id="276" r:id="rId23"/>
    <p:sldId id="340"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310" r:id="rId40"/>
    <p:sldId id="311" r:id="rId41"/>
    <p:sldId id="312" r:id="rId42"/>
    <p:sldId id="313" r:id="rId43"/>
    <p:sldId id="314" r:id="rId44"/>
    <p:sldId id="315" r:id="rId45"/>
    <p:sldId id="316" r:id="rId46"/>
    <p:sldId id="317" r:id="rId47"/>
    <p:sldId id="318" r:id="rId48"/>
    <p:sldId id="319" r:id="rId49"/>
    <p:sldId id="320" r:id="rId50"/>
    <p:sldId id="321" r:id="rId51"/>
    <p:sldId id="322" r:id="rId52"/>
    <p:sldId id="323" r:id="rId53"/>
    <p:sldId id="292" r:id="rId54"/>
    <p:sldId id="308" r:id="rId55"/>
    <p:sldId id="309" r:id="rId56"/>
    <p:sldId id="293" r:id="rId57"/>
    <p:sldId id="294" r:id="rId58"/>
    <p:sldId id="295" r:id="rId59"/>
    <p:sldId id="324" r:id="rId60"/>
    <p:sldId id="296" r:id="rId61"/>
    <p:sldId id="297" r:id="rId62"/>
    <p:sldId id="298" r:id="rId63"/>
    <p:sldId id="299" r:id="rId64"/>
    <p:sldId id="300" r:id="rId65"/>
    <p:sldId id="301" r:id="rId66"/>
    <p:sldId id="302" r:id="rId67"/>
    <p:sldId id="325" r:id="rId68"/>
    <p:sldId id="326" r:id="rId69"/>
    <p:sldId id="327" r:id="rId70"/>
    <p:sldId id="328" r:id="rId71"/>
    <p:sldId id="329" r:id="rId72"/>
    <p:sldId id="330" r:id="rId73"/>
    <p:sldId id="332" r:id="rId74"/>
    <p:sldId id="333" r:id="rId75"/>
    <p:sldId id="331" r:id="rId76"/>
    <p:sldId id="334" r:id="rId77"/>
    <p:sldId id="335" r:id="rId78"/>
    <p:sldId id="336" r:id="rId79"/>
    <p:sldId id="337" r:id="rId80"/>
    <p:sldId id="338" r:id="rId81"/>
    <p:sldId id="339" r:id="rId82"/>
    <p:sldId id="304" r:id="rId83"/>
    <p:sldId id="305" r:id="rId84"/>
  </p:sldIdLst>
  <p:sldSz cx="9144000" cy="5143500" type="screen16x9"/>
  <p:notesSz cx="6858000" cy="9144000"/>
  <p:embeddedFontLst>
    <p:embeddedFont>
      <p:font typeface="Walter Turncoat" panose="02000000000000000000" pitchFamily="2" charset="0"/>
      <p:regular r:id="rId86"/>
    </p:embeddedFont>
    <p:embeddedFont>
      <p:font typeface="Calibri" panose="020F0502020204030204" pitchFamily="34" charset="0"/>
      <p:regular r:id="rId87"/>
      <p:bold r:id="rId88"/>
      <p:italic r:id="rId89"/>
      <p:boldItalic r:id="rId90"/>
    </p:embeddedFont>
    <p:embeddedFont>
      <p:font typeface="Cambria Math" panose="02040503050406030204" pitchFamily="18" charset="0"/>
      <p:regular r:id="rId91"/>
    </p:embeddedFont>
    <p:embeddedFont>
      <p:font typeface="Sniglet" panose="04070505030100020000" pitchFamily="82" charset="0"/>
      <p:regular r:id="rId9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FF99"/>
    <a:srgbClr val="2DF3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3" d="100"/>
          <a:sy n="93" d="100"/>
        </p:scale>
        <p:origin x="6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2.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font" Target="fonts/font5.fntdata"/><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3.fntdata"/><Relationship Id="rId91" Type="http://schemas.openxmlformats.org/officeDocument/2006/relationships/font" Target="fonts/font6.fntdata"/><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1.fntdata"/><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BAD4EF-E395-4168-898C-2B68543289B2}" type="datetimeFigureOut">
              <a:rPr lang="es-ES" smtClean="0"/>
              <a:t>25/02/2021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C60CA-AE91-4C11-9215-FAF858D655CF}" type="slidenum">
              <a:rPr lang="es-ES" smtClean="0"/>
              <a:t>‹Nº›</a:t>
            </a:fld>
            <a:endParaRPr lang="es-ES"/>
          </a:p>
        </p:txBody>
      </p:sp>
    </p:spTree>
    <p:extLst>
      <p:ext uri="{BB962C8B-B14F-4D97-AF65-F5344CB8AC3E}">
        <p14:creationId xmlns:p14="http://schemas.microsoft.com/office/powerpoint/2010/main" val="83485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2329900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1"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3642146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9"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4125964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9"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510952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9"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1087488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9"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2586210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7"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757454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5"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2474371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3"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3258917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1"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19745354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9"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2726630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7"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3769237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7"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4143858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1"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42912739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5"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23306021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3"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2991284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1"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1938940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9"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15642249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7"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20112380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5"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9436262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3"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37039626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1"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342455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5"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35435903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9"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2450522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7"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19333106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5"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2340121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3"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34824803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1"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40079099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9"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20779916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7"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39097920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5"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25042725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5"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7989145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5"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dirty="0"/>
          </a:p>
        </p:txBody>
      </p:sp>
    </p:spTree>
    <p:extLst>
      <p:ext uri="{BB962C8B-B14F-4D97-AF65-F5344CB8AC3E}">
        <p14:creationId xmlns:p14="http://schemas.microsoft.com/office/powerpoint/2010/main" val="1792351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3"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10346093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3"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dirty="0"/>
          </a:p>
        </p:txBody>
      </p:sp>
    </p:spTree>
    <p:extLst>
      <p:ext uri="{BB962C8B-B14F-4D97-AF65-F5344CB8AC3E}">
        <p14:creationId xmlns:p14="http://schemas.microsoft.com/office/powerpoint/2010/main" val="29602526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1"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dirty="0"/>
          </a:p>
        </p:txBody>
      </p:sp>
    </p:spTree>
    <p:extLst>
      <p:ext uri="{BB962C8B-B14F-4D97-AF65-F5344CB8AC3E}">
        <p14:creationId xmlns:p14="http://schemas.microsoft.com/office/powerpoint/2010/main" val="10327967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9"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dirty="0"/>
          </a:p>
        </p:txBody>
      </p:sp>
    </p:spTree>
    <p:extLst>
      <p:ext uri="{BB962C8B-B14F-4D97-AF65-F5344CB8AC3E}">
        <p14:creationId xmlns:p14="http://schemas.microsoft.com/office/powerpoint/2010/main" val="14025496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9"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dirty="0"/>
          </a:p>
        </p:txBody>
      </p:sp>
    </p:spTree>
    <p:extLst>
      <p:ext uri="{BB962C8B-B14F-4D97-AF65-F5344CB8AC3E}">
        <p14:creationId xmlns:p14="http://schemas.microsoft.com/office/powerpoint/2010/main" val="26988053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7"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10499291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5"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18757781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3"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17652502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1"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15885851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19"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42553891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7"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4233094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1"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32479765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5"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1878215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3"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8906146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1"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5034505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59"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3922289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9"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1882592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7"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4086603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5"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4131225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3"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3863878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rPr lang="es-ES" smtClean="0"/>
              <a:t>Haga clic para modificar el estilo de título del patrón</a:t>
            </a:r>
            <a:endParaRPr/>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rPr lang="es-ES" smtClean="0"/>
              <a:t>Haga clic para modificar el estilo de subtítulo del patrón</a:t>
            </a:r>
            <a:endParaRPr/>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1700925" y="1399800"/>
            <a:ext cx="5742300" cy="8199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Char char="✘"/>
              <a:defRPr sz="3000"/>
            </a:lvl1pPr>
            <a:lvl2pPr marL="914400" lvl="1" indent="-419100" algn="ctr" rtl="0">
              <a:spcBef>
                <a:spcPts val="0"/>
              </a:spcBef>
              <a:spcAft>
                <a:spcPts val="0"/>
              </a:spcAft>
              <a:buSzPts val="3000"/>
              <a:buChar char="○"/>
              <a:defRPr sz="3000"/>
            </a:lvl2pPr>
            <a:lvl3pPr marL="1371600" lvl="2" indent="-419100" algn="ctr" rtl="0">
              <a:spcBef>
                <a:spcPts val="0"/>
              </a:spcBef>
              <a:spcAft>
                <a:spcPts val="0"/>
              </a:spcAft>
              <a:buSzPts val="3000"/>
              <a:buChar char="■"/>
              <a:defRPr sz="3000"/>
            </a:lvl3pPr>
            <a:lvl4pPr marL="1828800" lvl="3" indent="-419100" algn="ctr" rtl="0">
              <a:spcBef>
                <a:spcPts val="0"/>
              </a:spcBef>
              <a:spcAft>
                <a:spcPts val="0"/>
              </a:spcAft>
              <a:buSzPts val="3000"/>
              <a:buChar char="●"/>
              <a:defRPr sz="3000"/>
            </a:lvl4pPr>
            <a:lvl5pPr marL="2286000" lvl="4" indent="-419100" algn="ctr" rtl="0">
              <a:spcBef>
                <a:spcPts val="0"/>
              </a:spcBef>
              <a:spcAft>
                <a:spcPts val="0"/>
              </a:spcAft>
              <a:buSzPts val="3000"/>
              <a:buChar char="○"/>
              <a:defRPr sz="3000"/>
            </a:lvl5pPr>
            <a:lvl6pPr marL="2743200" lvl="5" indent="-419100" algn="ctr" rtl="0">
              <a:spcBef>
                <a:spcPts val="0"/>
              </a:spcBef>
              <a:spcAft>
                <a:spcPts val="0"/>
              </a:spcAft>
              <a:buSzPts val="3000"/>
              <a:buChar char="■"/>
              <a:defRPr sz="3000"/>
            </a:lvl6pPr>
            <a:lvl7pPr marL="3200400" lvl="6" indent="-419100" algn="ctr" rtl="0">
              <a:spcBef>
                <a:spcPts val="0"/>
              </a:spcBef>
              <a:spcAft>
                <a:spcPts val="0"/>
              </a:spcAft>
              <a:buSzPts val="3000"/>
              <a:buChar char="●"/>
              <a:defRPr sz="3000"/>
            </a:lvl7pPr>
            <a:lvl8pPr marL="3657600" lvl="7" indent="-419100" algn="ctr" rtl="0">
              <a:spcBef>
                <a:spcPts val="0"/>
              </a:spcBef>
              <a:spcAft>
                <a:spcPts val="0"/>
              </a:spcAft>
              <a:buSzPts val="3000"/>
              <a:buChar char="○"/>
              <a:defRPr sz="3000"/>
            </a:lvl8pPr>
            <a:lvl9pPr marL="4114800" lvl="8" indent="-419100" algn="ctr">
              <a:spcBef>
                <a:spcPts val="0"/>
              </a:spcBef>
              <a:spcAft>
                <a:spcPts val="0"/>
              </a:spcAft>
              <a:buSzPts val="3000"/>
              <a:buChar char="■"/>
              <a:defRPr sz="3000"/>
            </a:lvl9pPr>
          </a:lstStyle>
          <a:p>
            <a:pPr lvl="0"/>
            <a:r>
              <a:rPr lang="es-ES" smtClean="0"/>
              <a:t>Haga clic para modificar el estilo de texto del patrón</a:t>
            </a:r>
          </a:p>
        </p:txBody>
      </p:sp>
      <p:sp>
        <p:nvSpPr>
          <p:cNvPr id="17" name="Google Shape;17;p4"/>
          <p:cNvSpPr txBox="1"/>
          <p:nvPr/>
        </p:nvSpPr>
        <p:spPr>
          <a:xfrm>
            <a:off x="3593400" y="857569"/>
            <a:ext cx="1957200" cy="65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a:solidFill>
                  <a:srgbClr val="FFFFFF"/>
                </a:solidFill>
                <a:latin typeface="Walter Turncoat"/>
                <a:ea typeface="Walter Turncoat"/>
                <a:cs typeface="Walter Turncoat"/>
                <a:sym typeface="Walter Turncoat"/>
              </a:rPr>
              <a:t>“</a:t>
            </a:r>
            <a:endParaRPr sz="9600">
              <a:solidFill>
                <a:srgbClr val="FFFFFF"/>
              </a:solidFill>
              <a:latin typeface="Walter Turncoat"/>
              <a:ea typeface="Walter Turncoat"/>
              <a:cs typeface="Walter Turncoat"/>
              <a:sym typeface="Walter Turncoat"/>
            </a:endParaRPr>
          </a:p>
        </p:txBody>
      </p:sp>
      <p:sp>
        <p:nvSpPr>
          <p:cNvPr id="18" name="Google Shape;18;p4"/>
          <p:cNvSpPr/>
          <p:nvPr/>
        </p:nvSpPr>
        <p:spPr>
          <a:xfrm>
            <a:off x="4128150" y="550650"/>
            <a:ext cx="887711" cy="84916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s-ES" smtClean="0"/>
              <a:t>Haga clic para modificar el estilo de título del patrón</a:t>
            </a:r>
            <a:endParaRPr/>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pPr lvl="0"/>
            <a:r>
              <a:rPr lang="es-ES" smtClean="0"/>
              <a:t>Haga clic para modificar el estilo de texto del patrón</a:t>
            </a:r>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s-ES" smtClean="0"/>
              <a:t>Haga clic para modificar el estilo de título del patrón</a:t>
            </a:r>
            <a:endParaRPr/>
          </a:p>
        </p:txBody>
      </p:sp>
      <p:sp>
        <p:nvSpPr>
          <p:cNvPr id="26" name="Google Shape;26;p6"/>
          <p:cNvSpPr txBox="1">
            <a:spLocks noGrp="1"/>
          </p:cNvSpPr>
          <p:nvPr>
            <p:ph type="body" idx="1"/>
          </p:nvPr>
        </p:nvSpPr>
        <p:spPr>
          <a:xfrm>
            <a:off x="457200" y="1507925"/>
            <a:ext cx="3994500" cy="341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pPr lvl="0"/>
            <a:r>
              <a:rPr lang="es-ES" smtClean="0"/>
              <a:t>Haga clic para modificar el estilo de texto del patrón</a:t>
            </a:r>
          </a:p>
        </p:txBody>
      </p:sp>
      <p:sp>
        <p:nvSpPr>
          <p:cNvPr id="27" name="Google Shape;27;p6"/>
          <p:cNvSpPr txBox="1">
            <a:spLocks noGrp="1"/>
          </p:cNvSpPr>
          <p:nvPr>
            <p:ph type="body" idx="2"/>
          </p:nvPr>
        </p:nvSpPr>
        <p:spPr>
          <a:xfrm>
            <a:off x="4692275" y="1507925"/>
            <a:ext cx="3994500" cy="341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pPr lvl="0"/>
            <a:r>
              <a:rPr lang="es-ES" smtClean="0"/>
              <a:t>Haga clic para modificar el estilo de texto del patrón</a:t>
            </a:r>
          </a:p>
        </p:txBody>
      </p:sp>
      <p:sp>
        <p:nvSpPr>
          <p:cNvPr id="28" name="Google Shape;28;p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s-ES" smtClean="0"/>
              <a:t>Haga clic para modificar el estilo de título del patrón</a:t>
            </a:r>
            <a:endParaRPr/>
          </a:p>
        </p:txBody>
      </p:sp>
      <p:sp>
        <p:nvSpPr>
          <p:cNvPr id="31" name="Google Shape;31;p7"/>
          <p:cNvSpPr txBox="1">
            <a:spLocks noGrp="1"/>
          </p:cNvSpPr>
          <p:nvPr>
            <p:ph type="body" idx="1"/>
          </p:nvPr>
        </p:nvSpPr>
        <p:spPr>
          <a:xfrm>
            <a:off x="457200" y="1507925"/>
            <a:ext cx="2631900" cy="3417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pPr lvl="0"/>
            <a:r>
              <a:rPr lang="es-ES" smtClean="0"/>
              <a:t>Haga clic para modificar el estilo de texto del patrón</a:t>
            </a:r>
          </a:p>
        </p:txBody>
      </p:sp>
      <p:sp>
        <p:nvSpPr>
          <p:cNvPr id="32" name="Google Shape;32;p7"/>
          <p:cNvSpPr txBox="1">
            <a:spLocks noGrp="1"/>
          </p:cNvSpPr>
          <p:nvPr>
            <p:ph type="body" idx="2"/>
          </p:nvPr>
        </p:nvSpPr>
        <p:spPr>
          <a:xfrm>
            <a:off x="3223964" y="1507925"/>
            <a:ext cx="2631900" cy="3417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pPr lvl="0"/>
            <a:r>
              <a:rPr lang="es-ES" smtClean="0"/>
              <a:t>Haga clic para modificar el estilo de texto del patrón</a:t>
            </a:r>
          </a:p>
        </p:txBody>
      </p:sp>
      <p:sp>
        <p:nvSpPr>
          <p:cNvPr id="33" name="Google Shape;33;p7"/>
          <p:cNvSpPr txBox="1">
            <a:spLocks noGrp="1"/>
          </p:cNvSpPr>
          <p:nvPr>
            <p:ph type="body" idx="3"/>
          </p:nvPr>
        </p:nvSpPr>
        <p:spPr>
          <a:xfrm>
            <a:off x="5990727" y="1507925"/>
            <a:ext cx="2631900" cy="3417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pPr lvl="0"/>
            <a:r>
              <a:rPr lang="es-ES" smtClean="0"/>
              <a:t>Haga clic para modificar el estilo de texto del patrón</a:t>
            </a:r>
          </a:p>
        </p:txBody>
      </p:sp>
      <p:sp>
        <p:nvSpPr>
          <p:cNvPr id="34" name="Google Shape;34;p7"/>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s-ES" smtClean="0"/>
              <a:t>Haga clic para modificar el estilo de título del patrón</a:t>
            </a:r>
            <a:endParaRPr/>
          </a:p>
        </p:txBody>
      </p:sp>
      <p:sp>
        <p:nvSpPr>
          <p:cNvPr id="37" name="Google Shape;37;p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pPr lvl="0"/>
            <a:r>
              <a:rPr lang="es-ES" smtClean="0"/>
              <a:t>Haga clic para modificar el estilo de texto del patrón</a:t>
            </a:r>
          </a:p>
        </p:txBody>
      </p:sp>
      <p:sp>
        <p:nvSpPr>
          <p:cNvPr id="40" name="Google Shape;40;p9"/>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En blanco">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1pPr>
            <a:lvl2pPr lvl="1"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2pPr>
            <a:lvl3pPr lvl="2"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3pPr>
            <a:lvl4pPr lvl="3"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4pPr>
            <a:lvl5pPr lvl="4"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5pPr>
            <a:lvl6pPr lvl="5"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6pPr>
            <a:lvl7pPr lvl="6"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7pPr>
            <a:lvl8pPr lvl="7"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8pPr>
            <a:lvl9pPr lvl="8"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lt1"/>
              </a:buClr>
              <a:buSzPts val="2000"/>
              <a:buFont typeface="Sniglet"/>
              <a:buChar char="✘"/>
              <a:defRPr sz="2000">
                <a:solidFill>
                  <a:schemeClr val="lt1"/>
                </a:solidFill>
                <a:latin typeface="Sniglet"/>
                <a:ea typeface="Sniglet"/>
                <a:cs typeface="Sniglet"/>
                <a:sym typeface="Sniglet"/>
              </a:defRPr>
            </a:lvl1pPr>
            <a:lvl2pPr marL="914400" lvl="1"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2pPr>
            <a:lvl3pPr marL="1371600" lvl="2"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3pPr>
            <a:lvl4pPr marL="1828800" lvl="3"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4pPr>
            <a:lvl5pPr marL="2286000" lvl="4"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5pPr>
            <a:lvl6pPr marL="2743200" lvl="5"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6pPr>
            <a:lvl7pPr marL="3200400" lvl="6"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7pPr>
            <a:lvl8pPr marL="3657600" lvl="7"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8pPr>
            <a:lvl9pPr marL="4114800" lvl="8"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chemeClr val="lt1"/>
                </a:solidFill>
                <a:latin typeface="Sniglet"/>
                <a:ea typeface="Sniglet"/>
                <a:cs typeface="Sniglet"/>
                <a:sym typeface="Sniglet"/>
              </a:defRPr>
            </a:lvl1pPr>
            <a:lvl2pPr lvl="1" algn="ctr">
              <a:buNone/>
              <a:defRPr sz="1000">
                <a:solidFill>
                  <a:schemeClr val="lt1"/>
                </a:solidFill>
                <a:latin typeface="Sniglet"/>
                <a:ea typeface="Sniglet"/>
                <a:cs typeface="Sniglet"/>
                <a:sym typeface="Sniglet"/>
              </a:defRPr>
            </a:lvl2pPr>
            <a:lvl3pPr lvl="2" algn="ctr">
              <a:buNone/>
              <a:defRPr sz="1000">
                <a:solidFill>
                  <a:schemeClr val="lt1"/>
                </a:solidFill>
                <a:latin typeface="Sniglet"/>
                <a:ea typeface="Sniglet"/>
                <a:cs typeface="Sniglet"/>
                <a:sym typeface="Sniglet"/>
              </a:defRPr>
            </a:lvl3pPr>
            <a:lvl4pPr lvl="3" algn="ctr">
              <a:buNone/>
              <a:defRPr sz="1000">
                <a:solidFill>
                  <a:schemeClr val="lt1"/>
                </a:solidFill>
                <a:latin typeface="Sniglet"/>
                <a:ea typeface="Sniglet"/>
                <a:cs typeface="Sniglet"/>
                <a:sym typeface="Sniglet"/>
              </a:defRPr>
            </a:lvl4pPr>
            <a:lvl5pPr lvl="4" algn="ctr">
              <a:buNone/>
              <a:defRPr sz="1000">
                <a:solidFill>
                  <a:schemeClr val="lt1"/>
                </a:solidFill>
                <a:latin typeface="Sniglet"/>
                <a:ea typeface="Sniglet"/>
                <a:cs typeface="Sniglet"/>
                <a:sym typeface="Sniglet"/>
              </a:defRPr>
            </a:lvl5pPr>
            <a:lvl6pPr lvl="5" algn="ctr">
              <a:buNone/>
              <a:defRPr sz="1000">
                <a:solidFill>
                  <a:schemeClr val="lt1"/>
                </a:solidFill>
                <a:latin typeface="Sniglet"/>
                <a:ea typeface="Sniglet"/>
                <a:cs typeface="Sniglet"/>
                <a:sym typeface="Sniglet"/>
              </a:defRPr>
            </a:lvl6pPr>
            <a:lvl7pPr lvl="6" algn="ctr">
              <a:buNone/>
              <a:defRPr sz="1000">
                <a:solidFill>
                  <a:schemeClr val="lt1"/>
                </a:solidFill>
                <a:latin typeface="Sniglet"/>
                <a:ea typeface="Sniglet"/>
                <a:cs typeface="Sniglet"/>
                <a:sym typeface="Sniglet"/>
              </a:defRPr>
            </a:lvl7pPr>
            <a:lvl8pPr lvl="7" algn="ctr">
              <a:buNone/>
              <a:defRPr sz="1000">
                <a:solidFill>
                  <a:schemeClr val="lt1"/>
                </a:solidFill>
                <a:latin typeface="Sniglet"/>
                <a:ea typeface="Sniglet"/>
                <a:cs typeface="Sniglet"/>
                <a:sym typeface="Sniglet"/>
              </a:defRPr>
            </a:lvl8pPr>
            <a:lvl9pPr lvl="8" algn="ctr">
              <a:buNone/>
              <a:defRPr sz="1000">
                <a:solidFill>
                  <a:schemeClr val="lt1"/>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9.wmf"/><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emf"/><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34.xml"/><Relationship Id="rId7" Type="http://schemas.openxmlformats.org/officeDocument/2006/relationships/image" Target="../media/image11.wmf"/><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1.png"/><Relationship Id="rId4" Type="http://schemas.openxmlformats.org/officeDocument/2006/relationships/image" Target="../media/image100.png"/><Relationship Id="rId9" Type="http://schemas.openxmlformats.org/officeDocument/2006/relationships/image" Target="../media/image13.png"/></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35.xml"/><Relationship Id="rId7" Type="http://schemas.openxmlformats.org/officeDocument/2006/relationships/image" Target="../media/image13.wmf"/><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2.wmf"/><Relationship Id="rId4" Type="http://schemas.openxmlformats.org/officeDocument/2006/relationships/oleObject" Target="../embeddings/oleObject4.bin"/><Relationship Id="rId9" Type="http://schemas.openxmlformats.org/officeDocument/2006/relationships/image" Target="../media/image14.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1657350" y="1597819"/>
            <a:ext cx="5829300" cy="1102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rPr>
              <a:t>Sistemas Operativos</a:t>
            </a:r>
            <a:br>
              <a:rPr lang="es-MX" sz="3300" dirty="0">
                <a:solidFill>
                  <a:schemeClr val="bg1"/>
                </a:solidFill>
                <a:latin typeface="Walter Turncoat" panose="02000000000000000000" pitchFamily="2" charset="0"/>
                <a:ea typeface="Walter Turncoat" panose="02000000000000000000" pitchFamily="2" charset="0"/>
              </a:rPr>
            </a:br>
            <a:r>
              <a:rPr lang="es-MX" sz="3300" dirty="0">
                <a:solidFill>
                  <a:schemeClr val="bg1"/>
                </a:solidFill>
                <a:latin typeface="Walter Turncoat" panose="02000000000000000000" pitchFamily="2" charset="0"/>
                <a:ea typeface="Walter Turncoat" panose="02000000000000000000" pitchFamily="2" charset="0"/>
              </a:rPr>
              <a:t>Unidad II</a:t>
            </a:r>
          </a:p>
        </p:txBody>
      </p:sp>
      <p:sp>
        <p:nvSpPr>
          <p:cNvPr id="3075" name="Text Box 2"/>
          <p:cNvSpPr txBox="1">
            <a:spLocks noChangeArrowheads="1"/>
          </p:cNvSpPr>
          <p:nvPr/>
        </p:nvSpPr>
        <p:spPr bwMode="auto">
          <a:xfrm>
            <a:off x="2171700" y="2914650"/>
            <a:ext cx="4800600"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buClrTx/>
              <a:buFontTx/>
              <a:buNone/>
            </a:pPr>
            <a:r>
              <a:rPr lang="es-MX" dirty="0">
                <a:solidFill>
                  <a:schemeClr val="bg1"/>
                </a:solidFill>
                <a:latin typeface="Walter Turncoat" panose="02000000000000000000" pitchFamily="2" charset="0"/>
                <a:ea typeface="Walter Turncoat" panose="02000000000000000000" pitchFamily="2" charset="0"/>
              </a:rPr>
              <a:t>Tareas y Procesos</a:t>
            </a:r>
          </a:p>
        </p:txBody>
      </p:sp>
      <p:sp>
        <p:nvSpPr>
          <p:cNvPr id="3076" name="Text Box 3"/>
          <p:cNvSpPr txBox="1">
            <a:spLocks noChangeArrowheads="1"/>
          </p:cNvSpPr>
          <p:nvPr/>
        </p:nvSpPr>
        <p:spPr bwMode="auto">
          <a:xfrm>
            <a:off x="3374359" y="4057650"/>
            <a:ext cx="2470292" cy="486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n-US" sz="1350" dirty="0">
                <a:solidFill>
                  <a:schemeClr val="bg1"/>
                </a:solidFill>
                <a:latin typeface="Walter Turncoat" panose="02000000000000000000" pitchFamily="2" charset="0"/>
                <a:ea typeface="Walter Turncoat" panose="02000000000000000000" pitchFamily="2" charset="0"/>
              </a:rPr>
              <a:t>Dr. Donald Rodríguez </a:t>
            </a:r>
            <a:r>
              <a:rPr lang="en-US" sz="1350" dirty="0" err="1">
                <a:solidFill>
                  <a:schemeClr val="bg1"/>
                </a:solidFill>
                <a:latin typeface="Walter Turncoat" panose="02000000000000000000" pitchFamily="2" charset="0"/>
                <a:ea typeface="Walter Turncoat" panose="02000000000000000000" pitchFamily="2" charset="0"/>
              </a:rPr>
              <a:t>Ubeda</a:t>
            </a:r>
            <a:endParaRPr lang="en-US" sz="1350" dirty="0">
              <a:solidFill>
                <a:schemeClr val="bg1"/>
              </a:solidFill>
              <a:latin typeface="Walter Turncoat" panose="02000000000000000000" pitchFamily="2" charset="0"/>
              <a:ea typeface="Walter Turncoat" panose="02000000000000000000" pitchFamily="2" charset="0"/>
            </a:endParaRPr>
          </a:p>
          <a:p>
            <a:pPr algn="ctr">
              <a:spcBef>
                <a:spcPct val="0"/>
              </a:spcBef>
              <a:buClrTx/>
              <a:buFontTx/>
              <a:buNone/>
            </a:pPr>
            <a:r>
              <a:rPr lang="en-US" sz="1350" dirty="0">
                <a:solidFill>
                  <a:schemeClr val="bg1"/>
                </a:solidFill>
                <a:latin typeface="Walter Turncoat" panose="02000000000000000000" pitchFamily="2" charset="0"/>
                <a:ea typeface="Walter Turncoat" panose="02000000000000000000" pitchFamily="2" charset="0"/>
              </a:rPr>
              <a:t>donald@mat.uson.mx</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1"/>
          <p:cNvSpPr>
            <a:spLocks noGrp="1"/>
          </p:cNvSpPr>
          <p:nvPr>
            <p:ph type="title"/>
          </p:nvPr>
        </p:nvSpPr>
        <p:spPr>
          <a:xfrm>
            <a:off x="-6025" y="330019"/>
            <a:ext cx="9156000" cy="857400"/>
          </a:xfrm>
        </p:spPr>
        <p:txBody>
          <a:bodyPr/>
          <a:lstStyle/>
          <a:p>
            <a:r>
              <a:rPr lang="es-ES" sz="3600" dirty="0" smtClean="0"/>
              <a:t>Cola de Procesos</a:t>
            </a:r>
            <a:endParaRPr lang="es-ES" sz="3600" dirty="0"/>
          </a:p>
        </p:txBody>
      </p:sp>
      <p:pic>
        <p:nvPicPr>
          <p:cNvPr id="5" name="Imagen 4"/>
          <p:cNvPicPr>
            <a:picLocks noChangeAspect="1"/>
          </p:cNvPicPr>
          <p:nvPr/>
        </p:nvPicPr>
        <p:blipFill>
          <a:blip r:embed="rId2"/>
          <a:stretch>
            <a:fillRect/>
          </a:stretch>
        </p:blipFill>
        <p:spPr>
          <a:xfrm>
            <a:off x="762840" y="1871551"/>
            <a:ext cx="1823752" cy="1852397"/>
          </a:xfrm>
          <a:prstGeom prst="rect">
            <a:avLst/>
          </a:prstGeom>
        </p:spPr>
      </p:pic>
      <p:pic>
        <p:nvPicPr>
          <p:cNvPr id="6" name="Imagen 5"/>
          <p:cNvPicPr>
            <a:picLocks noChangeAspect="1"/>
          </p:cNvPicPr>
          <p:nvPr/>
        </p:nvPicPr>
        <p:blipFill>
          <a:blip r:embed="rId2"/>
          <a:stretch>
            <a:fillRect/>
          </a:stretch>
        </p:blipFill>
        <p:spPr>
          <a:xfrm>
            <a:off x="2976185" y="1864457"/>
            <a:ext cx="1823752" cy="1852397"/>
          </a:xfrm>
          <a:prstGeom prst="rect">
            <a:avLst/>
          </a:prstGeom>
        </p:spPr>
      </p:pic>
      <p:pic>
        <p:nvPicPr>
          <p:cNvPr id="7" name="Imagen 6"/>
          <p:cNvPicPr>
            <a:picLocks noChangeAspect="1"/>
          </p:cNvPicPr>
          <p:nvPr/>
        </p:nvPicPr>
        <p:blipFill>
          <a:blip r:embed="rId2"/>
          <a:stretch>
            <a:fillRect/>
          </a:stretch>
        </p:blipFill>
        <p:spPr>
          <a:xfrm>
            <a:off x="6473208" y="1864456"/>
            <a:ext cx="1823752" cy="1852397"/>
          </a:xfrm>
          <a:prstGeom prst="rect">
            <a:avLst/>
          </a:prstGeom>
        </p:spPr>
      </p:pic>
      <p:sp>
        <p:nvSpPr>
          <p:cNvPr id="13" name="Arco 12"/>
          <p:cNvSpPr/>
          <p:nvPr/>
        </p:nvSpPr>
        <p:spPr>
          <a:xfrm>
            <a:off x="2324100" y="1477928"/>
            <a:ext cx="838200" cy="698268"/>
          </a:xfrm>
          <a:prstGeom prst="arc">
            <a:avLst>
              <a:gd name="adj1" fmla="val 10698559"/>
              <a:gd name="adj2" fmla="val 355438"/>
            </a:avLst>
          </a:prstGeom>
          <a:noFill/>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4" name="Arco 13"/>
          <p:cNvSpPr/>
          <p:nvPr/>
        </p:nvSpPr>
        <p:spPr>
          <a:xfrm>
            <a:off x="4619625" y="1487453"/>
            <a:ext cx="838200" cy="698268"/>
          </a:xfrm>
          <a:prstGeom prst="arc">
            <a:avLst>
              <a:gd name="adj1" fmla="val 10698559"/>
              <a:gd name="adj2" fmla="val 355438"/>
            </a:avLst>
          </a:prstGeom>
          <a:noFill/>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5" name="Arco 14"/>
          <p:cNvSpPr/>
          <p:nvPr/>
        </p:nvSpPr>
        <p:spPr>
          <a:xfrm>
            <a:off x="5972175" y="1496978"/>
            <a:ext cx="838200" cy="698268"/>
          </a:xfrm>
          <a:prstGeom prst="arc">
            <a:avLst>
              <a:gd name="adj1" fmla="val 10698559"/>
              <a:gd name="adj2" fmla="val 355438"/>
            </a:avLst>
          </a:prstGeom>
          <a:noFill/>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6" name="Arco 15"/>
          <p:cNvSpPr/>
          <p:nvPr/>
        </p:nvSpPr>
        <p:spPr>
          <a:xfrm>
            <a:off x="2466322" y="1581042"/>
            <a:ext cx="575708" cy="630048"/>
          </a:xfrm>
          <a:prstGeom prst="arc">
            <a:avLst>
              <a:gd name="adj1" fmla="val 10698559"/>
              <a:gd name="adj2" fmla="val 355438"/>
            </a:avLst>
          </a:prstGeom>
          <a:noFill/>
          <a:ln w="38100">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7" name="Arco 16"/>
          <p:cNvSpPr/>
          <p:nvPr/>
        </p:nvSpPr>
        <p:spPr>
          <a:xfrm>
            <a:off x="4752322" y="1581042"/>
            <a:ext cx="575708" cy="630048"/>
          </a:xfrm>
          <a:prstGeom prst="arc">
            <a:avLst>
              <a:gd name="adj1" fmla="val 10698559"/>
              <a:gd name="adj2" fmla="val 355438"/>
            </a:avLst>
          </a:prstGeom>
          <a:noFill/>
          <a:ln w="38100">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8" name="Arco 17"/>
          <p:cNvSpPr/>
          <p:nvPr/>
        </p:nvSpPr>
        <p:spPr>
          <a:xfrm>
            <a:off x="6085822" y="1590567"/>
            <a:ext cx="575708" cy="630048"/>
          </a:xfrm>
          <a:prstGeom prst="arc">
            <a:avLst>
              <a:gd name="adj1" fmla="val 10698559"/>
              <a:gd name="adj2" fmla="val 355438"/>
            </a:avLst>
          </a:prstGeom>
          <a:noFill/>
          <a:ln w="38100">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p:cNvSpPr txBox="1"/>
          <p:nvPr/>
        </p:nvSpPr>
        <p:spPr>
          <a:xfrm>
            <a:off x="5248539" y="1939428"/>
            <a:ext cx="1381125" cy="923330"/>
          </a:xfrm>
          <a:prstGeom prst="rect">
            <a:avLst/>
          </a:prstGeom>
          <a:noFill/>
        </p:spPr>
        <p:txBody>
          <a:bodyPr wrap="square" rtlCol="0">
            <a:spAutoFit/>
          </a:bodyPr>
          <a:lstStyle/>
          <a:p>
            <a:r>
              <a:rPr lang="es-ES" sz="5400" dirty="0" smtClean="0">
                <a:solidFill>
                  <a:schemeClr val="bg1"/>
                </a:solidFill>
                <a:latin typeface="Sniglet" panose="04070505030100020000" pitchFamily="82" charset="0"/>
              </a:rPr>
              <a:t>. . .</a:t>
            </a:r>
            <a:endParaRPr lang="es-ES" sz="5400" dirty="0">
              <a:solidFill>
                <a:schemeClr val="bg1"/>
              </a:solidFill>
              <a:latin typeface="Sniglet" panose="04070505030100020000" pitchFamily="82" charset="0"/>
            </a:endParaRPr>
          </a:p>
        </p:txBody>
      </p:sp>
      <p:sp>
        <p:nvSpPr>
          <p:cNvPr id="20" name="CuadroTexto 19"/>
          <p:cNvSpPr txBox="1"/>
          <p:nvPr/>
        </p:nvSpPr>
        <p:spPr>
          <a:xfrm>
            <a:off x="2086125" y="4207253"/>
            <a:ext cx="3603872" cy="523220"/>
          </a:xfrm>
          <a:prstGeom prst="rect">
            <a:avLst/>
          </a:prstGeom>
          <a:noFill/>
        </p:spPr>
        <p:txBody>
          <a:bodyPr wrap="none" rtlCol="0">
            <a:spAutoFit/>
          </a:bodyPr>
          <a:lstStyle/>
          <a:p>
            <a:pPr algn="ctr"/>
            <a:r>
              <a:rPr lang="es-ES" dirty="0" err="1" smtClean="0">
                <a:solidFill>
                  <a:schemeClr val="bg1"/>
                </a:solidFill>
                <a:latin typeface="Sniglet" panose="04070505030100020000" pitchFamily="82" charset="0"/>
              </a:rPr>
              <a:t>current</a:t>
            </a:r>
            <a:endParaRPr lang="es-ES" dirty="0" smtClean="0">
              <a:solidFill>
                <a:schemeClr val="bg1"/>
              </a:solidFill>
              <a:latin typeface="Sniglet" panose="04070505030100020000" pitchFamily="82" charset="0"/>
            </a:endParaRPr>
          </a:p>
          <a:p>
            <a:r>
              <a:rPr lang="es-ES" dirty="0" smtClean="0">
                <a:solidFill>
                  <a:schemeClr val="bg1"/>
                </a:solidFill>
                <a:latin typeface="Sniglet" panose="04070505030100020000" pitchFamily="82" charset="0"/>
              </a:rPr>
              <a:t>(puntero al proceso en ejecución en Linux)</a:t>
            </a:r>
            <a:endParaRPr lang="es-ES" dirty="0">
              <a:solidFill>
                <a:schemeClr val="bg1"/>
              </a:solidFill>
              <a:latin typeface="Sniglet" panose="04070505030100020000" pitchFamily="82" charset="0"/>
            </a:endParaRPr>
          </a:p>
        </p:txBody>
      </p:sp>
      <p:cxnSp>
        <p:nvCxnSpPr>
          <p:cNvPr id="22" name="Conector recto de flecha 21"/>
          <p:cNvCxnSpPr>
            <a:stCxn id="20" idx="0"/>
            <a:endCxn id="6" idx="2"/>
          </p:cNvCxnSpPr>
          <p:nvPr/>
        </p:nvCxnSpPr>
        <p:spPr>
          <a:xfrm flipV="1">
            <a:off x="3888061" y="3716854"/>
            <a:ext cx="0" cy="490399"/>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781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Cola de Listos (</a:t>
            </a:r>
            <a:r>
              <a:rPr lang="es-ES" dirty="0" err="1" smtClean="0"/>
              <a:t>ready</a:t>
            </a:r>
            <a:r>
              <a:rPr lang="es-ES" dirty="0" smtClean="0"/>
              <a:t>) y Colas de dispositivos</a:t>
            </a:r>
            <a:endParaRPr lang="es-ES" dirty="0"/>
          </a:p>
        </p:txBody>
      </p:sp>
      <p:sp>
        <p:nvSpPr>
          <p:cNvPr id="3" name="Marcador de número de diapositiva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11</a:t>
            </a:fld>
            <a:endParaRPr lang="es-ES"/>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499" y="1850743"/>
            <a:ext cx="3739529" cy="3224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89971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n-US" sz="3300">
                <a:solidFill>
                  <a:schemeClr val="bg1"/>
                </a:solidFill>
                <a:latin typeface="Walter Turncoat" panose="02000000000000000000" pitchFamily="2" charset="0"/>
                <a:ea typeface="Walter Turncoat" panose="02000000000000000000" pitchFamily="2" charset="0"/>
              </a:rPr>
              <a:t>Calendarización de procesos</a:t>
            </a:r>
          </a:p>
        </p:txBody>
      </p:sp>
      <p:sp>
        <p:nvSpPr>
          <p:cNvPr id="21507" name="Rectangle 2"/>
          <p:cNvSpPr>
            <a:spLocks noChangeArrowheads="1"/>
          </p:cNvSpPr>
          <p:nvPr/>
        </p:nvSpPr>
        <p:spPr bwMode="auto">
          <a:xfrm>
            <a:off x="1885950" y="1543050"/>
            <a:ext cx="971550" cy="457200"/>
          </a:xfrm>
          <a:prstGeom prst="rect">
            <a:avLst/>
          </a:prstGeom>
          <a:solidFill>
            <a:srgbClr val="BBE0E3"/>
          </a:solidFill>
          <a:ln w="5715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n-US" sz="1350"/>
              <a:t>Cola de Listos</a:t>
            </a:r>
          </a:p>
        </p:txBody>
      </p:sp>
      <p:sp>
        <p:nvSpPr>
          <p:cNvPr id="21508" name="Oval 3"/>
          <p:cNvSpPr>
            <a:spLocks noChangeArrowheads="1"/>
          </p:cNvSpPr>
          <p:nvPr/>
        </p:nvSpPr>
        <p:spPr bwMode="auto">
          <a:xfrm>
            <a:off x="4699591" y="1031360"/>
            <a:ext cx="1758359" cy="1444561"/>
          </a:xfrm>
          <a:prstGeom prst="ellipse">
            <a:avLst/>
          </a:prstGeom>
          <a:solidFill>
            <a:srgbClr val="BBE0E3"/>
          </a:solidFill>
          <a:ln w="5715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ES" sz="1400" dirty="0" smtClean="0">
                <a:latin typeface="+mn-lt"/>
                <a:ea typeface="Walter Turncoat" panose="02000000000000000000" pitchFamily="2" charset="0"/>
              </a:rPr>
              <a:t>Ejecutándose  </a:t>
            </a:r>
            <a:r>
              <a:rPr lang="en-US" sz="1400" dirty="0" smtClean="0">
                <a:latin typeface="+mn-lt"/>
                <a:ea typeface="Walter Turncoat" panose="02000000000000000000" pitchFamily="2" charset="0"/>
              </a:rPr>
              <a:t>CPU</a:t>
            </a:r>
            <a:endParaRPr lang="en-US" sz="1400" dirty="0">
              <a:latin typeface="+mn-lt"/>
              <a:ea typeface="Walter Turncoat" panose="02000000000000000000" pitchFamily="2" charset="0"/>
            </a:endParaRPr>
          </a:p>
        </p:txBody>
      </p:sp>
      <p:cxnSp>
        <p:nvCxnSpPr>
          <p:cNvPr id="21509" name="AutoShape 4"/>
          <p:cNvCxnSpPr>
            <a:cxnSpLocks noChangeShapeType="1"/>
            <a:stCxn id="21507" idx="3"/>
            <a:endCxn id="21508" idx="2"/>
          </p:cNvCxnSpPr>
          <p:nvPr/>
        </p:nvCxnSpPr>
        <p:spPr bwMode="auto">
          <a:xfrm flipV="1">
            <a:off x="2857500" y="1753641"/>
            <a:ext cx="1842091" cy="18009"/>
          </a:xfrm>
          <a:prstGeom prst="straightConnector1">
            <a:avLst/>
          </a:prstGeom>
          <a:noFill/>
          <a:ln w="57150" cap="sq">
            <a:solidFill>
              <a:schemeClr val="bg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10" name="AutoShape 5"/>
          <p:cNvCxnSpPr>
            <a:cxnSpLocks noChangeShapeType="1"/>
          </p:cNvCxnSpPr>
          <p:nvPr/>
        </p:nvCxnSpPr>
        <p:spPr bwMode="auto">
          <a:xfrm>
            <a:off x="1371600" y="1657351"/>
            <a:ext cx="514350" cy="2381"/>
          </a:xfrm>
          <a:prstGeom prst="straightConnector1">
            <a:avLst/>
          </a:prstGeom>
          <a:noFill/>
          <a:ln w="57150" cap="sq">
            <a:solidFill>
              <a:schemeClr val="bg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11" name="AutoShape 6"/>
          <p:cNvCxnSpPr>
            <a:cxnSpLocks noChangeShapeType="1"/>
          </p:cNvCxnSpPr>
          <p:nvPr/>
        </p:nvCxnSpPr>
        <p:spPr bwMode="auto">
          <a:xfrm>
            <a:off x="6400800" y="1600200"/>
            <a:ext cx="818707" cy="0"/>
          </a:xfrm>
          <a:prstGeom prst="straightConnector1">
            <a:avLst/>
          </a:prstGeom>
          <a:noFill/>
          <a:ln w="57150" cap="sq">
            <a:solidFill>
              <a:schemeClr val="bg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12" name="Rectangle 7"/>
          <p:cNvSpPr>
            <a:spLocks noChangeArrowheads="1"/>
          </p:cNvSpPr>
          <p:nvPr/>
        </p:nvSpPr>
        <p:spPr bwMode="auto">
          <a:xfrm>
            <a:off x="5200650" y="2572940"/>
            <a:ext cx="1028700" cy="377594"/>
          </a:xfrm>
          <a:prstGeom prst="rect">
            <a:avLst/>
          </a:prstGeom>
          <a:solidFill>
            <a:srgbClr val="BBE0E3"/>
          </a:solidFill>
          <a:ln w="5715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n-US" sz="1350" dirty="0" err="1"/>
              <a:t>Solicitó</a:t>
            </a:r>
            <a:r>
              <a:rPr lang="en-US" sz="1350" dirty="0"/>
              <a:t> </a:t>
            </a:r>
            <a:r>
              <a:rPr lang="en-US" sz="1350" dirty="0" smtClean="0"/>
              <a:t>E/S</a:t>
            </a:r>
            <a:endParaRPr lang="en-US" sz="1350" dirty="0"/>
          </a:p>
        </p:txBody>
      </p:sp>
      <p:sp>
        <p:nvSpPr>
          <p:cNvPr id="21513" name="Rectangle 8"/>
          <p:cNvSpPr>
            <a:spLocks noChangeArrowheads="1"/>
          </p:cNvSpPr>
          <p:nvPr/>
        </p:nvSpPr>
        <p:spPr bwMode="auto">
          <a:xfrm>
            <a:off x="4072270" y="3143250"/>
            <a:ext cx="2157080" cy="457200"/>
          </a:xfrm>
          <a:prstGeom prst="rect">
            <a:avLst/>
          </a:prstGeom>
          <a:solidFill>
            <a:srgbClr val="BBE0E3"/>
          </a:solidFill>
          <a:ln w="5715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n-US" sz="1350"/>
              <a:t>Expiró su tiempo de CPU</a:t>
            </a:r>
          </a:p>
        </p:txBody>
      </p:sp>
      <p:sp>
        <p:nvSpPr>
          <p:cNvPr id="21514" name="Rectangle 9"/>
          <p:cNvSpPr>
            <a:spLocks noChangeArrowheads="1"/>
          </p:cNvSpPr>
          <p:nvPr/>
        </p:nvSpPr>
        <p:spPr bwMode="auto">
          <a:xfrm>
            <a:off x="4914900" y="3771900"/>
            <a:ext cx="1314450" cy="457200"/>
          </a:xfrm>
          <a:prstGeom prst="rect">
            <a:avLst/>
          </a:prstGeom>
          <a:solidFill>
            <a:srgbClr val="BBE0E3"/>
          </a:solidFill>
          <a:ln w="5715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n-US" sz="1350" dirty="0" err="1"/>
              <a:t>Creó</a:t>
            </a:r>
            <a:r>
              <a:rPr lang="en-US" sz="1350" dirty="0"/>
              <a:t> un </a:t>
            </a:r>
            <a:r>
              <a:rPr lang="en-US" sz="1350" dirty="0" err="1"/>
              <a:t>proceso</a:t>
            </a:r>
            <a:r>
              <a:rPr lang="en-US" sz="1350" dirty="0"/>
              <a:t> </a:t>
            </a:r>
            <a:r>
              <a:rPr lang="en-US" sz="1350" dirty="0" err="1"/>
              <a:t>hijo</a:t>
            </a:r>
            <a:endParaRPr lang="en-US" sz="1350" dirty="0"/>
          </a:p>
        </p:txBody>
      </p:sp>
      <p:sp>
        <p:nvSpPr>
          <p:cNvPr id="21515" name="Rectangle 10"/>
          <p:cNvSpPr>
            <a:spLocks noChangeArrowheads="1"/>
          </p:cNvSpPr>
          <p:nvPr/>
        </p:nvSpPr>
        <p:spPr bwMode="auto">
          <a:xfrm>
            <a:off x="4914900" y="4400550"/>
            <a:ext cx="1314450" cy="457200"/>
          </a:xfrm>
          <a:prstGeom prst="rect">
            <a:avLst/>
          </a:prstGeom>
          <a:solidFill>
            <a:srgbClr val="BBE0E3"/>
          </a:solidFill>
          <a:ln w="5715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n-US" sz="1350"/>
              <a:t>Espera una interrupción</a:t>
            </a:r>
          </a:p>
        </p:txBody>
      </p:sp>
      <p:cxnSp>
        <p:nvCxnSpPr>
          <p:cNvPr id="21516" name="AutoShape 11"/>
          <p:cNvCxnSpPr>
            <a:cxnSpLocks noChangeShapeType="1"/>
          </p:cNvCxnSpPr>
          <p:nvPr/>
        </p:nvCxnSpPr>
        <p:spPr bwMode="auto">
          <a:xfrm>
            <a:off x="6511115" y="1753641"/>
            <a:ext cx="366049" cy="2875509"/>
          </a:xfrm>
          <a:prstGeom prst="bentConnector2">
            <a:avLst/>
          </a:prstGeom>
          <a:noFill/>
          <a:ln w="5715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17" name="AutoShape 12"/>
          <p:cNvCxnSpPr>
            <a:cxnSpLocks noChangeShapeType="1"/>
            <a:endCxn id="21515" idx="3"/>
          </p:cNvCxnSpPr>
          <p:nvPr/>
        </p:nvCxnSpPr>
        <p:spPr bwMode="auto">
          <a:xfrm flipH="1" flipV="1">
            <a:off x="6229350" y="4629150"/>
            <a:ext cx="628650" cy="1191"/>
          </a:xfrm>
          <a:prstGeom prst="straightConnector1">
            <a:avLst/>
          </a:prstGeom>
          <a:noFill/>
          <a:ln w="57150" cap="sq">
            <a:solidFill>
              <a:schemeClr val="bg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18" name="AutoShape 13"/>
          <p:cNvCxnSpPr>
            <a:cxnSpLocks noChangeShapeType="1"/>
          </p:cNvCxnSpPr>
          <p:nvPr/>
        </p:nvCxnSpPr>
        <p:spPr bwMode="auto">
          <a:xfrm flipH="1" flipV="1">
            <a:off x="6228160" y="4000500"/>
            <a:ext cx="628650" cy="1191"/>
          </a:xfrm>
          <a:prstGeom prst="straightConnector1">
            <a:avLst/>
          </a:prstGeom>
          <a:noFill/>
          <a:ln w="57150" cap="sq">
            <a:solidFill>
              <a:schemeClr val="bg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19" name="AutoShape 14"/>
          <p:cNvCxnSpPr>
            <a:cxnSpLocks noChangeShapeType="1"/>
          </p:cNvCxnSpPr>
          <p:nvPr/>
        </p:nvCxnSpPr>
        <p:spPr bwMode="auto">
          <a:xfrm flipH="1" flipV="1">
            <a:off x="6228160" y="3370660"/>
            <a:ext cx="628650" cy="1190"/>
          </a:xfrm>
          <a:prstGeom prst="straightConnector1">
            <a:avLst/>
          </a:prstGeom>
          <a:noFill/>
          <a:ln w="57150" cap="sq">
            <a:solidFill>
              <a:schemeClr val="bg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20" name="AutoShape 15"/>
          <p:cNvCxnSpPr>
            <a:cxnSpLocks noChangeShapeType="1"/>
          </p:cNvCxnSpPr>
          <p:nvPr/>
        </p:nvCxnSpPr>
        <p:spPr bwMode="auto">
          <a:xfrm flipH="1" flipV="1">
            <a:off x="6228160" y="2743200"/>
            <a:ext cx="628650" cy="1191"/>
          </a:xfrm>
          <a:prstGeom prst="straightConnector1">
            <a:avLst/>
          </a:prstGeom>
          <a:noFill/>
          <a:ln w="57150" cap="sq">
            <a:solidFill>
              <a:schemeClr val="bg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21" name="Oval 16"/>
          <p:cNvSpPr>
            <a:spLocks noChangeArrowheads="1"/>
          </p:cNvSpPr>
          <p:nvPr/>
        </p:nvSpPr>
        <p:spPr bwMode="auto">
          <a:xfrm>
            <a:off x="2457450" y="4343400"/>
            <a:ext cx="1485900" cy="571500"/>
          </a:xfrm>
          <a:prstGeom prst="ellipse">
            <a:avLst/>
          </a:prstGeom>
          <a:solidFill>
            <a:srgbClr val="BBE0E3"/>
          </a:solidFill>
          <a:ln w="5715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n-US" sz="1350"/>
              <a:t>Ocurrió la interrupción</a:t>
            </a:r>
          </a:p>
        </p:txBody>
      </p:sp>
      <p:cxnSp>
        <p:nvCxnSpPr>
          <p:cNvPr id="21522" name="AutoShape 17"/>
          <p:cNvCxnSpPr>
            <a:cxnSpLocks noChangeShapeType="1"/>
            <a:endCxn id="21521" idx="6"/>
          </p:cNvCxnSpPr>
          <p:nvPr/>
        </p:nvCxnSpPr>
        <p:spPr bwMode="auto">
          <a:xfrm flipH="1" flipV="1">
            <a:off x="3943350" y="4629150"/>
            <a:ext cx="971550" cy="1191"/>
          </a:xfrm>
          <a:prstGeom prst="straightConnector1">
            <a:avLst/>
          </a:prstGeom>
          <a:noFill/>
          <a:ln w="57150" cap="sq">
            <a:solidFill>
              <a:schemeClr val="bg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23" name="Oval 18"/>
          <p:cNvSpPr>
            <a:spLocks noChangeArrowheads="1"/>
          </p:cNvSpPr>
          <p:nvPr/>
        </p:nvSpPr>
        <p:spPr bwMode="auto">
          <a:xfrm>
            <a:off x="2457450" y="3714750"/>
            <a:ext cx="1485900" cy="571500"/>
          </a:xfrm>
          <a:prstGeom prst="ellipse">
            <a:avLst/>
          </a:prstGeom>
          <a:solidFill>
            <a:srgbClr val="BBE0E3"/>
          </a:solidFill>
          <a:ln w="5715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n-US" sz="1350" dirty="0" err="1"/>
              <a:t>Terminó</a:t>
            </a:r>
            <a:r>
              <a:rPr lang="en-US" sz="1350" dirty="0"/>
              <a:t> </a:t>
            </a:r>
            <a:r>
              <a:rPr lang="en-US" sz="1350" dirty="0" smtClean="0"/>
              <a:t>el </a:t>
            </a:r>
            <a:r>
              <a:rPr lang="en-US" sz="1350" dirty="0" err="1" smtClean="0"/>
              <a:t>hijo</a:t>
            </a:r>
            <a:endParaRPr lang="en-US" sz="1350" dirty="0"/>
          </a:p>
        </p:txBody>
      </p:sp>
      <p:cxnSp>
        <p:nvCxnSpPr>
          <p:cNvPr id="21524" name="AutoShape 19"/>
          <p:cNvCxnSpPr>
            <a:cxnSpLocks noChangeShapeType="1"/>
          </p:cNvCxnSpPr>
          <p:nvPr/>
        </p:nvCxnSpPr>
        <p:spPr bwMode="auto">
          <a:xfrm flipH="1" flipV="1">
            <a:off x="3943350" y="4000500"/>
            <a:ext cx="971550" cy="1191"/>
          </a:xfrm>
          <a:prstGeom prst="straightConnector1">
            <a:avLst/>
          </a:prstGeom>
          <a:noFill/>
          <a:ln w="57150" cap="sq">
            <a:solidFill>
              <a:schemeClr val="bg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25" name="Line 20"/>
          <p:cNvSpPr>
            <a:spLocks noChangeShapeType="1"/>
          </p:cNvSpPr>
          <p:nvPr/>
        </p:nvSpPr>
        <p:spPr bwMode="auto">
          <a:xfrm>
            <a:off x="1485901" y="4001691"/>
            <a:ext cx="971550" cy="0"/>
          </a:xfrm>
          <a:prstGeom prst="line">
            <a:avLst/>
          </a:prstGeom>
          <a:noFill/>
          <a:ln w="57150" cap="sq">
            <a:solidFill>
              <a:schemeClr val="bg1"/>
            </a:solidFill>
            <a:miter lim="800000"/>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21526" name="Line 21"/>
          <p:cNvSpPr>
            <a:spLocks noChangeShapeType="1"/>
          </p:cNvSpPr>
          <p:nvPr/>
        </p:nvSpPr>
        <p:spPr bwMode="auto">
          <a:xfrm>
            <a:off x="1485900" y="4630341"/>
            <a:ext cx="971550" cy="0"/>
          </a:xfrm>
          <a:prstGeom prst="line">
            <a:avLst/>
          </a:prstGeom>
          <a:noFill/>
          <a:ln w="57150" cap="sq">
            <a:solidFill>
              <a:schemeClr val="bg1"/>
            </a:solidFill>
            <a:miter lim="800000"/>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21527" name="Line 22"/>
          <p:cNvSpPr>
            <a:spLocks noChangeShapeType="1"/>
          </p:cNvSpPr>
          <p:nvPr/>
        </p:nvSpPr>
        <p:spPr bwMode="auto">
          <a:xfrm flipV="1">
            <a:off x="1486037" y="1884760"/>
            <a:ext cx="2381" cy="2747963"/>
          </a:xfrm>
          <a:prstGeom prst="line">
            <a:avLst/>
          </a:prstGeom>
          <a:noFill/>
          <a:ln w="5715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cxnSp>
        <p:nvCxnSpPr>
          <p:cNvPr id="21528" name="AutoShape 23"/>
          <p:cNvCxnSpPr>
            <a:cxnSpLocks noChangeShapeType="1"/>
            <a:stCxn id="21527" idx="1"/>
          </p:cNvCxnSpPr>
          <p:nvPr/>
        </p:nvCxnSpPr>
        <p:spPr bwMode="auto">
          <a:xfrm>
            <a:off x="1488418" y="1884760"/>
            <a:ext cx="398723" cy="2381"/>
          </a:xfrm>
          <a:prstGeom prst="straightConnector1">
            <a:avLst/>
          </a:prstGeom>
          <a:noFill/>
          <a:ln w="57150" cap="sq">
            <a:solidFill>
              <a:schemeClr val="bg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29" name="Line 24"/>
          <p:cNvSpPr>
            <a:spLocks noChangeShapeType="1"/>
          </p:cNvSpPr>
          <p:nvPr/>
        </p:nvSpPr>
        <p:spPr bwMode="auto">
          <a:xfrm>
            <a:off x="1485900" y="3371850"/>
            <a:ext cx="2586370" cy="0"/>
          </a:xfrm>
          <a:prstGeom prst="line">
            <a:avLst/>
          </a:prstGeom>
          <a:noFill/>
          <a:ln w="57150" cap="sq">
            <a:solidFill>
              <a:schemeClr val="bg1"/>
            </a:solidFill>
            <a:miter lim="800000"/>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21530" name="Rectangle 25"/>
          <p:cNvSpPr>
            <a:spLocks noChangeArrowheads="1"/>
          </p:cNvSpPr>
          <p:nvPr/>
        </p:nvSpPr>
        <p:spPr bwMode="auto">
          <a:xfrm>
            <a:off x="3314699" y="2514600"/>
            <a:ext cx="1129709" cy="457200"/>
          </a:xfrm>
          <a:prstGeom prst="rect">
            <a:avLst/>
          </a:prstGeom>
          <a:solidFill>
            <a:srgbClr val="BBE0E3"/>
          </a:solidFill>
          <a:ln w="5715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n-US" sz="1350" dirty="0"/>
              <a:t>Cola de </a:t>
            </a:r>
            <a:r>
              <a:rPr lang="en-US" sz="1350" dirty="0" smtClean="0"/>
              <a:t>E/S</a:t>
            </a:r>
            <a:endParaRPr lang="en-US" sz="1350" dirty="0"/>
          </a:p>
        </p:txBody>
      </p:sp>
      <p:cxnSp>
        <p:nvCxnSpPr>
          <p:cNvPr id="21531" name="AutoShape 26"/>
          <p:cNvCxnSpPr>
            <a:cxnSpLocks noChangeShapeType="1"/>
            <a:stCxn id="21512" idx="1"/>
            <a:endCxn id="21530" idx="3"/>
          </p:cNvCxnSpPr>
          <p:nvPr/>
        </p:nvCxnSpPr>
        <p:spPr bwMode="auto">
          <a:xfrm flipH="1" flipV="1">
            <a:off x="4444408" y="2743200"/>
            <a:ext cx="756242" cy="18537"/>
          </a:xfrm>
          <a:prstGeom prst="straightConnector1">
            <a:avLst/>
          </a:prstGeom>
          <a:noFill/>
          <a:ln w="57150" cap="sq">
            <a:solidFill>
              <a:schemeClr val="bg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32" name="Oval 27"/>
          <p:cNvSpPr>
            <a:spLocks noChangeArrowheads="1"/>
          </p:cNvSpPr>
          <p:nvPr/>
        </p:nvSpPr>
        <p:spPr bwMode="auto">
          <a:xfrm>
            <a:off x="2059782" y="2446816"/>
            <a:ext cx="626268" cy="629841"/>
          </a:xfrm>
          <a:prstGeom prst="ellipse">
            <a:avLst/>
          </a:prstGeom>
          <a:solidFill>
            <a:srgbClr val="BBE0E3"/>
          </a:solidFill>
          <a:ln w="5715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n-US" sz="1350" dirty="0" smtClean="0"/>
              <a:t>E/S</a:t>
            </a:r>
            <a:endParaRPr lang="en-US" sz="1350" dirty="0"/>
          </a:p>
        </p:txBody>
      </p:sp>
      <p:cxnSp>
        <p:nvCxnSpPr>
          <p:cNvPr id="21533" name="AutoShape 28"/>
          <p:cNvCxnSpPr>
            <a:cxnSpLocks noChangeShapeType="1"/>
            <a:stCxn id="21530" idx="1"/>
          </p:cNvCxnSpPr>
          <p:nvPr/>
        </p:nvCxnSpPr>
        <p:spPr bwMode="auto">
          <a:xfrm flipH="1">
            <a:off x="2686051" y="2743200"/>
            <a:ext cx="628648" cy="1191"/>
          </a:xfrm>
          <a:prstGeom prst="straightConnector1">
            <a:avLst/>
          </a:prstGeom>
          <a:noFill/>
          <a:ln w="57150" cap="sq">
            <a:solidFill>
              <a:schemeClr val="bg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34" name="Line 29"/>
          <p:cNvSpPr>
            <a:spLocks noChangeShapeType="1"/>
          </p:cNvSpPr>
          <p:nvPr/>
        </p:nvSpPr>
        <p:spPr bwMode="auto">
          <a:xfrm>
            <a:off x="1485900" y="2743201"/>
            <a:ext cx="571501" cy="0"/>
          </a:xfrm>
          <a:prstGeom prst="line">
            <a:avLst/>
          </a:prstGeom>
          <a:noFill/>
          <a:ln w="57150" cap="sq">
            <a:solidFill>
              <a:schemeClr val="bg1"/>
            </a:solidFill>
            <a:miter lim="800000"/>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pic>
        <p:nvPicPr>
          <p:cNvPr id="2" name="Imagen 1"/>
          <p:cNvPicPr>
            <a:picLocks noChangeAspect="1"/>
          </p:cNvPicPr>
          <p:nvPr/>
        </p:nvPicPr>
        <p:blipFill>
          <a:blip r:embed="rId3"/>
          <a:stretch>
            <a:fillRect/>
          </a:stretch>
        </p:blipFill>
        <p:spPr>
          <a:xfrm>
            <a:off x="285571" y="1115526"/>
            <a:ext cx="969348" cy="969348"/>
          </a:xfrm>
          <a:prstGeom prst="rect">
            <a:avLst/>
          </a:prstGeom>
        </p:spPr>
      </p:pic>
      <p:pic>
        <p:nvPicPr>
          <p:cNvPr id="4" name="Imagen 3"/>
          <p:cNvPicPr>
            <a:picLocks noChangeAspect="1"/>
          </p:cNvPicPr>
          <p:nvPr/>
        </p:nvPicPr>
        <p:blipFill>
          <a:blip r:embed="rId4"/>
          <a:stretch>
            <a:fillRect/>
          </a:stretch>
        </p:blipFill>
        <p:spPr>
          <a:xfrm>
            <a:off x="7254176" y="1140778"/>
            <a:ext cx="1018120" cy="96934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ES" sz="3300" dirty="0" err="1">
                <a:solidFill>
                  <a:schemeClr val="bg1"/>
                </a:solidFill>
                <a:latin typeface="Walter Turncoat" panose="02000000000000000000" pitchFamily="2" charset="0"/>
                <a:ea typeface="Walter Turncoat" panose="02000000000000000000" pitchFamily="2" charset="0"/>
              </a:rPr>
              <a:t>Calendarizadores</a:t>
            </a:r>
            <a:endParaRPr lang="es-ES" sz="3300" dirty="0">
              <a:solidFill>
                <a:schemeClr val="bg1"/>
              </a:solidFill>
              <a:latin typeface="Walter Turncoat" panose="02000000000000000000" pitchFamily="2" charset="0"/>
              <a:ea typeface="Walter Turncoat" panose="02000000000000000000" pitchFamily="2" charset="0"/>
            </a:endParaRPr>
          </a:p>
        </p:txBody>
      </p:sp>
      <p:sp>
        <p:nvSpPr>
          <p:cNvPr id="23555" name="Text Box 2"/>
          <p:cNvSpPr txBox="1">
            <a:spLocks noChangeArrowheads="1"/>
          </p:cNvSpPr>
          <p:nvPr/>
        </p:nvSpPr>
        <p:spPr bwMode="auto">
          <a:xfrm>
            <a:off x="1331150" y="1200151"/>
            <a:ext cx="6659294"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a:buClr>
                <a:schemeClr val="bg1"/>
              </a:buClr>
              <a:buFont typeface="Arial" panose="020B0604020202020204" pitchFamily="34" charset="0"/>
              <a:buChar char="•"/>
            </a:pPr>
            <a:r>
              <a:rPr lang="es-MX" sz="2400" dirty="0">
                <a:solidFill>
                  <a:schemeClr val="bg1"/>
                </a:solidFill>
                <a:latin typeface="Walter Turncoat" panose="02000000000000000000" pitchFamily="2" charset="0"/>
                <a:ea typeface="Walter Turncoat" panose="02000000000000000000" pitchFamily="2" charset="0"/>
              </a:rPr>
              <a:t>D</a:t>
            </a:r>
            <a:r>
              <a:rPr lang="es-MX" sz="2400" dirty="0" smtClean="0">
                <a:solidFill>
                  <a:schemeClr val="bg1"/>
                </a:solidFill>
                <a:latin typeface="Walter Turncoat" panose="02000000000000000000" pitchFamily="2" charset="0"/>
                <a:ea typeface="Walter Turncoat" panose="02000000000000000000" pitchFamily="2" charset="0"/>
              </a:rPr>
              <a:t>e </a:t>
            </a:r>
            <a:r>
              <a:rPr lang="es-MX" sz="2400" dirty="0">
                <a:solidFill>
                  <a:schemeClr val="bg1"/>
                </a:solidFill>
                <a:latin typeface="Walter Turncoat" panose="02000000000000000000" pitchFamily="2" charset="0"/>
                <a:ea typeface="Walter Turncoat" panose="02000000000000000000" pitchFamily="2" charset="0"/>
              </a:rPr>
              <a:t>largo plazo (</a:t>
            </a:r>
            <a:r>
              <a:rPr lang="es-MX" sz="2400" dirty="0" err="1">
                <a:solidFill>
                  <a:schemeClr val="bg1"/>
                </a:solidFill>
                <a:latin typeface="Walter Turncoat" panose="02000000000000000000" pitchFamily="2" charset="0"/>
                <a:ea typeface="Walter Turncoat" panose="02000000000000000000" pitchFamily="2" charset="0"/>
              </a:rPr>
              <a:t>calendarizador</a:t>
            </a:r>
            <a:r>
              <a:rPr lang="es-MX" sz="2400" dirty="0">
                <a:solidFill>
                  <a:schemeClr val="bg1"/>
                </a:solidFill>
                <a:latin typeface="Walter Turncoat" panose="02000000000000000000" pitchFamily="2" charset="0"/>
                <a:ea typeface="Walter Turncoat" panose="02000000000000000000" pitchFamily="2" charset="0"/>
              </a:rPr>
              <a:t> de </a:t>
            </a:r>
            <a:r>
              <a:rPr lang="es-MX" sz="2400" dirty="0" err="1">
                <a:solidFill>
                  <a:schemeClr val="bg1"/>
                </a:solidFill>
                <a:latin typeface="Walter Turncoat" panose="02000000000000000000" pitchFamily="2" charset="0"/>
                <a:ea typeface="Walter Turncoat" panose="02000000000000000000" pitchFamily="2" charset="0"/>
              </a:rPr>
              <a:t>jobs</a:t>
            </a:r>
            <a:r>
              <a:rPr lang="es-MX" sz="2400" dirty="0" smtClean="0">
                <a:solidFill>
                  <a:schemeClr val="bg1"/>
                </a:solidFill>
                <a:latin typeface="Walter Turncoat" panose="02000000000000000000" pitchFamily="2" charset="0"/>
                <a:ea typeface="Walter Turncoat" panose="02000000000000000000" pitchFamily="2" charset="0"/>
              </a:rPr>
              <a:t>).</a:t>
            </a:r>
          </a:p>
          <a:p>
            <a:pPr>
              <a:buClr>
                <a:schemeClr val="bg1"/>
              </a:buClr>
              <a:buFont typeface="Arial" panose="020B0604020202020204" pitchFamily="34" charset="0"/>
              <a:buChar char="•"/>
            </a:pPr>
            <a:endParaRPr lang="es-MX" sz="2400" dirty="0" smtClean="0">
              <a:solidFill>
                <a:schemeClr val="bg1"/>
              </a:solidFill>
              <a:latin typeface="Walter Turncoat" panose="02000000000000000000" pitchFamily="2" charset="0"/>
              <a:ea typeface="Walter Turncoat" panose="02000000000000000000" pitchFamily="2" charset="0"/>
            </a:endParaRPr>
          </a:p>
          <a:p>
            <a:pPr>
              <a:buClr>
                <a:schemeClr val="bg1"/>
              </a:buClr>
              <a:buFont typeface="Arial" panose="020B0604020202020204" pitchFamily="34" charset="0"/>
              <a:buChar char="•"/>
            </a:pPr>
            <a:r>
              <a:rPr lang="es-MX" sz="2400" dirty="0">
                <a:solidFill>
                  <a:schemeClr val="bg1"/>
                </a:solidFill>
                <a:latin typeface="Walter Turncoat" panose="02000000000000000000" pitchFamily="2" charset="0"/>
                <a:ea typeface="Walter Turncoat" panose="02000000000000000000" pitchFamily="2" charset="0"/>
              </a:rPr>
              <a:t>D</a:t>
            </a:r>
            <a:r>
              <a:rPr lang="es-MX" sz="2400" dirty="0" smtClean="0">
                <a:solidFill>
                  <a:schemeClr val="bg1"/>
                </a:solidFill>
                <a:latin typeface="Walter Turncoat" panose="02000000000000000000" pitchFamily="2" charset="0"/>
                <a:ea typeface="Walter Turncoat" panose="02000000000000000000" pitchFamily="2" charset="0"/>
              </a:rPr>
              <a:t>e corto plazo (</a:t>
            </a:r>
            <a:r>
              <a:rPr lang="es-MX" sz="2400" dirty="0" err="1" smtClean="0">
                <a:solidFill>
                  <a:schemeClr val="bg1"/>
                </a:solidFill>
                <a:latin typeface="Walter Turncoat" panose="02000000000000000000" pitchFamily="2" charset="0"/>
                <a:ea typeface="Walter Turncoat" panose="02000000000000000000" pitchFamily="2" charset="0"/>
              </a:rPr>
              <a:t>calendarizador</a:t>
            </a:r>
            <a:r>
              <a:rPr lang="es-MX" sz="2400" dirty="0" smtClean="0">
                <a:solidFill>
                  <a:schemeClr val="bg1"/>
                </a:solidFill>
                <a:latin typeface="Walter Turncoat" panose="02000000000000000000" pitchFamily="2" charset="0"/>
                <a:ea typeface="Walter Turncoat" panose="02000000000000000000" pitchFamily="2" charset="0"/>
              </a:rPr>
              <a:t> de CPU).</a:t>
            </a:r>
          </a:p>
          <a:p>
            <a:pPr>
              <a:buClr>
                <a:schemeClr val="bg1"/>
              </a:buClr>
              <a:buFont typeface="Arial" panose="020B0604020202020204" pitchFamily="34" charset="0"/>
              <a:buChar char="•"/>
            </a:pPr>
            <a:endParaRPr lang="es-MX" sz="2400" dirty="0" smtClean="0">
              <a:solidFill>
                <a:schemeClr val="bg1"/>
              </a:solidFill>
              <a:latin typeface="Walter Turncoat" panose="02000000000000000000" pitchFamily="2" charset="0"/>
              <a:ea typeface="Walter Turncoat" panose="02000000000000000000" pitchFamily="2" charset="0"/>
            </a:endParaRPr>
          </a:p>
          <a:p>
            <a:pPr>
              <a:buClr>
                <a:schemeClr val="bg1"/>
              </a:buClr>
              <a:buFont typeface="Arial" panose="020B0604020202020204" pitchFamily="34" charset="0"/>
              <a:buChar char="•"/>
            </a:pPr>
            <a:r>
              <a:rPr lang="es-MX" sz="2400" dirty="0" smtClean="0">
                <a:solidFill>
                  <a:schemeClr val="bg1"/>
                </a:solidFill>
                <a:latin typeface="Walter Turncoat" panose="02000000000000000000" pitchFamily="2" charset="0"/>
                <a:ea typeface="Walter Turncoat" panose="02000000000000000000" pitchFamily="2" charset="0"/>
              </a:rPr>
              <a:t>De mediano plazo.</a:t>
            </a:r>
            <a:endParaRPr lang="es-MX" sz="2400" dirty="0">
              <a:solidFill>
                <a:schemeClr val="bg1"/>
              </a:solidFill>
              <a:latin typeface="Walter Turncoat" panose="02000000000000000000" pitchFamily="2" charset="0"/>
              <a:ea typeface="Walter Turncoat" panose="02000000000000000000" pitchFamily="2"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970671" y="205979"/>
            <a:ext cx="7230794"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ES" sz="3300" dirty="0" err="1" smtClean="0">
                <a:solidFill>
                  <a:schemeClr val="bg1"/>
                </a:solidFill>
                <a:latin typeface="Walter Turncoat" panose="02000000000000000000" pitchFamily="2" charset="0"/>
                <a:ea typeface="Walter Turncoat" panose="02000000000000000000" pitchFamily="2" charset="0"/>
              </a:rPr>
              <a:t>Calendarizador</a:t>
            </a:r>
            <a:r>
              <a:rPr lang="es-ES" sz="3300" dirty="0" smtClean="0">
                <a:solidFill>
                  <a:schemeClr val="bg1"/>
                </a:solidFill>
                <a:latin typeface="Walter Turncoat" panose="02000000000000000000" pitchFamily="2" charset="0"/>
                <a:ea typeface="Walter Turncoat" panose="02000000000000000000" pitchFamily="2" charset="0"/>
              </a:rPr>
              <a:t> </a:t>
            </a:r>
            <a:r>
              <a:rPr lang="es-MX" sz="3600" dirty="0">
                <a:solidFill>
                  <a:schemeClr val="bg1"/>
                </a:solidFill>
                <a:latin typeface="Walter Turncoat" panose="02000000000000000000" pitchFamily="2" charset="0"/>
                <a:ea typeface="Walter Turncoat" panose="02000000000000000000" pitchFamily="2" charset="0"/>
              </a:rPr>
              <a:t>de largo </a:t>
            </a:r>
            <a:r>
              <a:rPr lang="es-MX" sz="3600" dirty="0" smtClean="0">
                <a:solidFill>
                  <a:schemeClr val="bg1"/>
                </a:solidFill>
                <a:latin typeface="Walter Turncoat" panose="02000000000000000000" pitchFamily="2" charset="0"/>
                <a:ea typeface="Walter Turncoat" panose="02000000000000000000" pitchFamily="2" charset="0"/>
              </a:rPr>
              <a:t>plazo</a:t>
            </a:r>
            <a:endParaRPr lang="es-ES" sz="3300" dirty="0">
              <a:solidFill>
                <a:schemeClr val="bg1"/>
              </a:solidFill>
              <a:latin typeface="Walter Turncoat" panose="02000000000000000000" pitchFamily="2" charset="0"/>
              <a:ea typeface="Walter Turncoat" panose="02000000000000000000" pitchFamily="2" charset="0"/>
            </a:endParaRPr>
          </a:p>
        </p:txBody>
      </p:sp>
      <p:sp>
        <p:nvSpPr>
          <p:cNvPr id="23555"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a:buClr>
                <a:schemeClr val="bg1"/>
              </a:buClr>
              <a:buFont typeface="Arial" panose="020B0604020202020204" pitchFamily="34" charset="0"/>
              <a:buChar char="•"/>
            </a:pPr>
            <a:r>
              <a:rPr lang="es-MX" sz="2400" dirty="0">
                <a:solidFill>
                  <a:schemeClr val="bg1"/>
                </a:solidFill>
                <a:latin typeface="Walter Turncoat" panose="02000000000000000000" pitchFamily="2" charset="0"/>
                <a:ea typeface="Walter Turncoat" panose="02000000000000000000" pitchFamily="2" charset="0"/>
              </a:rPr>
              <a:t>S</a:t>
            </a:r>
            <a:r>
              <a:rPr lang="es-MX" sz="2400" dirty="0" smtClean="0">
                <a:solidFill>
                  <a:schemeClr val="bg1"/>
                </a:solidFill>
                <a:latin typeface="Walter Turncoat" panose="02000000000000000000" pitchFamily="2" charset="0"/>
                <a:ea typeface="Walter Turncoat" panose="02000000000000000000" pitchFamily="2" charset="0"/>
              </a:rPr>
              <a:t>elecciona </a:t>
            </a:r>
            <a:r>
              <a:rPr lang="es-MX" sz="2400" dirty="0">
                <a:solidFill>
                  <a:schemeClr val="bg1"/>
                </a:solidFill>
                <a:latin typeface="Walter Turncoat" panose="02000000000000000000" pitchFamily="2" charset="0"/>
                <a:ea typeface="Walter Turncoat" panose="02000000000000000000" pitchFamily="2" charset="0"/>
              </a:rPr>
              <a:t>los procesos que serán </a:t>
            </a:r>
            <a:r>
              <a:rPr lang="es-MX" sz="2400" dirty="0" smtClean="0">
                <a:solidFill>
                  <a:schemeClr val="bg1"/>
                </a:solidFill>
                <a:latin typeface="Walter Turncoat" panose="02000000000000000000" pitchFamily="2" charset="0"/>
                <a:ea typeface="Walter Turncoat" panose="02000000000000000000" pitchFamily="2" charset="0"/>
              </a:rPr>
              <a:t>creados y movidos de la cola de nuevos a </a:t>
            </a:r>
            <a:r>
              <a:rPr lang="es-MX" sz="2400" dirty="0">
                <a:solidFill>
                  <a:schemeClr val="bg1"/>
                </a:solidFill>
                <a:latin typeface="Walter Turncoat" panose="02000000000000000000" pitchFamily="2" charset="0"/>
                <a:ea typeface="Walter Turncoat" panose="02000000000000000000" pitchFamily="2" charset="0"/>
              </a:rPr>
              <a:t>la cola de Listos (</a:t>
            </a:r>
            <a:r>
              <a:rPr lang="es-MX" sz="2400" dirty="0" err="1">
                <a:solidFill>
                  <a:schemeClr val="bg1"/>
                </a:solidFill>
                <a:latin typeface="Walter Turncoat" panose="02000000000000000000" pitchFamily="2" charset="0"/>
                <a:ea typeface="Walter Turncoat" panose="02000000000000000000" pitchFamily="2" charset="0"/>
              </a:rPr>
              <a:t>Ready</a:t>
            </a:r>
            <a:r>
              <a:rPr lang="es-MX" sz="2400" dirty="0" smtClean="0">
                <a:solidFill>
                  <a:schemeClr val="bg1"/>
                </a:solidFill>
                <a:latin typeface="Walter Turncoat" panose="02000000000000000000" pitchFamily="2" charset="0"/>
                <a:ea typeface="Walter Turncoat" panose="02000000000000000000" pitchFamily="2" charset="0"/>
              </a:rPr>
              <a:t>).</a:t>
            </a:r>
            <a:endParaRPr lang="es-MX" sz="2400" dirty="0">
              <a:solidFill>
                <a:schemeClr val="bg1"/>
              </a:solidFill>
              <a:latin typeface="Walter Turncoat" panose="02000000000000000000" pitchFamily="2" charset="0"/>
              <a:ea typeface="Walter Turncoat" panose="02000000000000000000" pitchFamily="2" charset="0"/>
            </a:endParaRPr>
          </a:p>
        </p:txBody>
      </p:sp>
    </p:spTree>
    <p:extLst>
      <p:ext uri="{BB962C8B-B14F-4D97-AF65-F5344CB8AC3E}">
        <p14:creationId xmlns:p14="http://schemas.microsoft.com/office/powerpoint/2010/main" val="71662164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914400" y="205979"/>
            <a:ext cx="7329268"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ES" sz="3300" dirty="0" err="1" smtClean="0">
                <a:solidFill>
                  <a:schemeClr val="bg1"/>
                </a:solidFill>
                <a:latin typeface="Walter Turncoat" panose="02000000000000000000" pitchFamily="2" charset="0"/>
                <a:ea typeface="Walter Turncoat" panose="02000000000000000000" pitchFamily="2" charset="0"/>
              </a:rPr>
              <a:t>Calendarizador</a:t>
            </a:r>
            <a:r>
              <a:rPr lang="es-ES" sz="3300" dirty="0" smtClean="0">
                <a:solidFill>
                  <a:schemeClr val="bg1"/>
                </a:solidFill>
                <a:latin typeface="Walter Turncoat" panose="02000000000000000000" pitchFamily="2" charset="0"/>
                <a:ea typeface="Walter Turncoat" panose="02000000000000000000" pitchFamily="2" charset="0"/>
              </a:rPr>
              <a:t> de </a:t>
            </a:r>
            <a:r>
              <a:rPr lang="es-ES" sz="3300" dirty="0">
                <a:solidFill>
                  <a:schemeClr val="bg1"/>
                </a:solidFill>
                <a:latin typeface="Walter Turncoat" panose="02000000000000000000" pitchFamily="2" charset="0"/>
                <a:ea typeface="Walter Turncoat" panose="02000000000000000000" pitchFamily="2" charset="0"/>
              </a:rPr>
              <a:t>corto plazo </a:t>
            </a:r>
          </a:p>
        </p:txBody>
      </p:sp>
      <p:sp>
        <p:nvSpPr>
          <p:cNvPr id="23555"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a:buClr>
                <a:schemeClr val="bg1"/>
              </a:buClr>
              <a:buFont typeface="Arial" panose="020B0604020202020204" pitchFamily="34" charset="0"/>
              <a:buChar char="•"/>
            </a:pPr>
            <a:r>
              <a:rPr lang="es-MX" sz="2400" dirty="0" smtClean="0">
                <a:solidFill>
                  <a:schemeClr val="bg1"/>
                </a:solidFill>
                <a:latin typeface="Walter Turncoat" panose="02000000000000000000" pitchFamily="2" charset="0"/>
                <a:ea typeface="Walter Turncoat" panose="02000000000000000000" pitchFamily="2" charset="0"/>
              </a:rPr>
              <a:t>Selecciona cual proceso será ejecutado </a:t>
            </a:r>
            <a:r>
              <a:rPr lang="es-MX" sz="2400" dirty="0">
                <a:solidFill>
                  <a:schemeClr val="bg1"/>
                </a:solidFill>
                <a:latin typeface="Walter Turncoat" panose="02000000000000000000" pitchFamily="2" charset="0"/>
                <a:ea typeface="Walter Turncoat" panose="02000000000000000000" pitchFamily="2" charset="0"/>
              </a:rPr>
              <a:t>y </a:t>
            </a:r>
            <a:r>
              <a:rPr lang="es-MX" sz="2400" dirty="0" smtClean="0">
                <a:solidFill>
                  <a:schemeClr val="bg1"/>
                </a:solidFill>
                <a:latin typeface="Walter Turncoat" panose="02000000000000000000" pitchFamily="2" charset="0"/>
                <a:ea typeface="Walter Turncoat" panose="02000000000000000000" pitchFamily="2" charset="0"/>
              </a:rPr>
              <a:t>le </a:t>
            </a:r>
            <a:r>
              <a:rPr lang="es-MX" sz="2400" dirty="0">
                <a:solidFill>
                  <a:schemeClr val="bg1"/>
                </a:solidFill>
                <a:latin typeface="Walter Turncoat" panose="02000000000000000000" pitchFamily="2" charset="0"/>
                <a:ea typeface="Walter Turncoat" panose="02000000000000000000" pitchFamily="2" charset="0"/>
              </a:rPr>
              <a:t>asigna el CPU</a:t>
            </a:r>
            <a:r>
              <a:rPr lang="es-MX" sz="2400" dirty="0" smtClean="0">
                <a:solidFill>
                  <a:schemeClr val="bg1"/>
                </a:solidFill>
                <a:latin typeface="Walter Turncoat" panose="02000000000000000000" pitchFamily="2" charset="0"/>
                <a:ea typeface="Walter Turncoat" panose="02000000000000000000" pitchFamily="2" charset="0"/>
              </a:rPr>
              <a:t>. Además lo mueve del estado de listos al estado ejecutándose.</a:t>
            </a:r>
          </a:p>
        </p:txBody>
      </p:sp>
    </p:spTree>
    <p:extLst>
      <p:ext uri="{BB962C8B-B14F-4D97-AF65-F5344CB8AC3E}">
        <p14:creationId xmlns:p14="http://schemas.microsoft.com/office/powerpoint/2010/main" val="149563508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928467" y="205979"/>
            <a:ext cx="7343335"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ES" sz="3300" dirty="0" err="1" smtClean="0">
                <a:solidFill>
                  <a:schemeClr val="bg1"/>
                </a:solidFill>
                <a:latin typeface="Walter Turncoat" panose="02000000000000000000" pitchFamily="2" charset="0"/>
                <a:ea typeface="Walter Turncoat" panose="02000000000000000000" pitchFamily="2" charset="0"/>
              </a:rPr>
              <a:t>Calendarizador</a:t>
            </a:r>
            <a:r>
              <a:rPr lang="es-ES" sz="3300" dirty="0">
                <a:solidFill>
                  <a:schemeClr val="bg1"/>
                </a:solidFill>
                <a:latin typeface="Walter Turncoat" panose="02000000000000000000" pitchFamily="2" charset="0"/>
                <a:ea typeface="Walter Turncoat" panose="02000000000000000000" pitchFamily="2" charset="0"/>
              </a:rPr>
              <a:t> </a:t>
            </a:r>
            <a:r>
              <a:rPr lang="es-ES" sz="3300" dirty="0" smtClean="0">
                <a:solidFill>
                  <a:schemeClr val="bg1"/>
                </a:solidFill>
                <a:latin typeface="Walter Turncoat" panose="02000000000000000000" pitchFamily="2" charset="0"/>
                <a:ea typeface="Walter Turncoat" panose="02000000000000000000" pitchFamily="2" charset="0"/>
              </a:rPr>
              <a:t>de </a:t>
            </a:r>
            <a:r>
              <a:rPr lang="es-ES" sz="3300" dirty="0">
                <a:solidFill>
                  <a:schemeClr val="bg1"/>
                </a:solidFill>
                <a:latin typeface="Walter Turncoat" panose="02000000000000000000" pitchFamily="2" charset="0"/>
                <a:ea typeface="Walter Turncoat" panose="02000000000000000000" pitchFamily="2" charset="0"/>
              </a:rPr>
              <a:t>mediano </a:t>
            </a:r>
            <a:r>
              <a:rPr lang="es-ES" sz="3300" dirty="0" smtClean="0">
                <a:solidFill>
                  <a:schemeClr val="bg1"/>
                </a:solidFill>
                <a:latin typeface="Walter Turncoat" panose="02000000000000000000" pitchFamily="2" charset="0"/>
                <a:ea typeface="Walter Turncoat" panose="02000000000000000000" pitchFamily="2" charset="0"/>
              </a:rPr>
              <a:t>plazo</a:t>
            </a:r>
            <a:endParaRPr lang="es-ES" sz="3300" dirty="0">
              <a:solidFill>
                <a:schemeClr val="bg1"/>
              </a:solidFill>
              <a:latin typeface="Walter Turncoat" panose="02000000000000000000" pitchFamily="2" charset="0"/>
              <a:ea typeface="Walter Turncoat" panose="02000000000000000000" pitchFamily="2" charset="0"/>
            </a:endParaRPr>
          </a:p>
        </p:txBody>
      </p:sp>
      <p:sp>
        <p:nvSpPr>
          <p:cNvPr id="23555"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a:buClr>
                <a:schemeClr val="bg1"/>
              </a:buClr>
              <a:buFont typeface="Arial" panose="020B0604020202020204" pitchFamily="34" charset="0"/>
              <a:buChar char="•"/>
            </a:pPr>
            <a:r>
              <a:rPr lang="es-MX" sz="2400" dirty="0" smtClean="0">
                <a:solidFill>
                  <a:schemeClr val="bg1"/>
                </a:solidFill>
                <a:latin typeface="Walter Turncoat" panose="02000000000000000000" pitchFamily="2" charset="0"/>
                <a:ea typeface="Walter Turncoat" panose="02000000000000000000" pitchFamily="2" charset="0"/>
              </a:rPr>
              <a:t>Selecciona los procesos cuyas paginas de memoria  serán intercambiadas a región de swap</a:t>
            </a:r>
            <a:endParaRPr lang="es-MX" sz="2400" dirty="0">
              <a:solidFill>
                <a:schemeClr val="bg1"/>
              </a:solidFill>
              <a:latin typeface="Walter Turncoat" panose="02000000000000000000" pitchFamily="2" charset="0"/>
              <a:ea typeface="Walter Turncoat" panose="02000000000000000000" pitchFamily="2" charset="0"/>
            </a:endParaRPr>
          </a:p>
        </p:txBody>
      </p:sp>
    </p:spTree>
    <p:extLst>
      <p:ext uri="{BB962C8B-B14F-4D97-AF65-F5344CB8AC3E}">
        <p14:creationId xmlns:p14="http://schemas.microsoft.com/office/powerpoint/2010/main" val="8977292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ES" sz="3000" dirty="0">
                <a:solidFill>
                  <a:schemeClr val="bg1"/>
                </a:solidFill>
              </a:rPr>
              <a:t>Calendarización a Mediano plazo</a:t>
            </a:r>
          </a:p>
        </p:txBody>
      </p:sp>
      <p:sp>
        <p:nvSpPr>
          <p:cNvPr id="25603"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sp>
        <p:nvSpPr>
          <p:cNvPr id="25604" name="Rectangle 3"/>
          <p:cNvSpPr>
            <a:spLocks noChangeArrowheads="1"/>
          </p:cNvSpPr>
          <p:nvPr/>
        </p:nvSpPr>
        <p:spPr bwMode="auto">
          <a:xfrm>
            <a:off x="3143250" y="1371600"/>
            <a:ext cx="2743200" cy="628650"/>
          </a:xfrm>
          <a:prstGeom prst="rect">
            <a:avLst/>
          </a:prstGeom>
          <a:solidFill>
            <a:srgbClr val="BBE0E3"/>
          </a:solidFill>
          <a:ln w="5715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a:t>Procesos parcialmente ejecutados</a:t>
            </a:r>
          </a:p>
          <a:p>
            <a:pPr algn="ctr" eaLnBrk="1" hangingPunct="1">
              <a:spcBef>
                <a:spcPct val="0"/>
              </a:spcBef>
              <a:buClrTx/>
              <a:buFontTx/>
              <a:buNone/>
            </a:pPr>
            <a:r>
              <a:rPr lang="es-MX" sz="1350"/>
              <a:t>Swapped-out</a:t>
            </a:r>
          </a:p>
        </p:txBody>
      </p:sp>
      <p:sp>
        <p:nvSpPr>
          <p:cNvPr id="25605" name="Rectangle 4"/>
          <p:cNvSpPr>
            <a:spLocks noChangeArrowheads="1"/>
          </p:cNvSpPr>
          <p:nvPr/>
        </p:nvSpPr>
        <p:spPr bwMode="auto">
          <a:xfrm>
            <a:off x="2175680" y="2571750"/>
            <a:ext cx="1257300" cy="457200"/>
          </a:xfrm>
          <a:prstGeom prst="rect">
            <a:avLst/>
          </a:prstGeom>
          <a:solidFill>
            <a:srgbClr val="BBE0E3"/>
          </a:solidFill>
          <a:ln w="5715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a:t>Listos</a:t>
            </a:r>
          </a:p>
        </p:txBody>
      </p:sp>
      <p:sp>
        <p:nvSpPr>
          <p:cNvPr id="25606" name="Oval 5"/>
          <p:cNvSpPr>
            <a:spLocks noChangeArrowheads="1"/>
          </p:cNvSpPr>
          <p:nvPr/>
        </p:nvSpPr>
        <p:spPr bwMode="auto">
          <a:xfrm>
            <a:off x="5886450" y="2400300"/>
            <a:ext cx="742950" cy="742950"/>
          </a:xfrm>
          <a:prstGeom prst="ellipse">
            <a:avLst/>
          </a:prstGeom>
          <a:solidFill>
            <a:srgbClr val="BBE0E3"/>
          </a:solidFill>
          <a:ln w="5715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a:t>CPU</a:t>
            </a:r>
          </a:p>
        </p:txBody>
      </p:sp>
      <p:sp>
        <p:nvSpPr>
          <p:cNvPr id="25607" name="Freeform 6"/>
          <p:cNvSpPr>
            <a:spLocks/>
          </p:cNvSpPr>
          <p:nvPr/>
        </p:nvSpPr>
        <p:spPr bwMode="auto">
          <a:xfrm>
            <a:off x="5886450" y="1771650"/>
            <a:ext cx="342900" cy="628650"/>
          </a:xfrm>
          <a:custGeom>
            <a:avLst/>
            <a:gdLst>
              <a:gd name="T0" fmla="*/ 2147483646 w 288"/>
              <a:gd name="T1" fmla="*/ 2147483646 h 624"/>
              <a:gd name="T2" fmla="*/ 2147483646 w 288"/>
              <a:gd name="T3" fmla="*/ 0 h 624"/>
              <a:gd name="T4" fmla="*/ 0 w 288"/>
              <a:gd name="T5" fmla="*/ 0 h 624"/>
              <a:gd name="T6" fmla="*/ 0 60000 65536"/>
              <a:gd name="T7" fmla="*/ 0 60000 65536"/>
              <a:gd name="T8" fmla="*/ 0 60000 65536"/>
              <a:gd name="T9" fmla="*/ 0 w 288"/>
              <a:gd name="T10" fmla="*/ 0 h 624"/>
              <a:gd name="T11" fmla="*/ 288 w 288"/>
              <a:gd name="T12" fmla="*/ 624 h 624"/>
            </a:gdLst>
            <a:ahLst/>
            <a:cxnLst>
              <a:cxn ang="T6">
                <a:pos x="T0" y="T1"/>
              </a:cxn>
              <a:cxn ang="T7">
                <a:pos x="T2" y="T3"/>
              </a:cxn>
              <a:cxn ang="T8">
                <a:pos x="T4" y="T5"/>
              </a:cxn>
            </a:cxnLst>
            <a:rect l="T9" t="T10" r="T11" b="T12"/>
            <a:pathLst>
              <a:path w="288" h="624">
                <a:moveTo>
                  <a:pt x="288" y="624"/>
                </a:moveTo>
                <a:lnTo>
                  <a:pt x="288" y="0"/>
                </a:lnTo>
                <a:lnTo>
                  <a:pt x="0" y="0"/>
                </a:lnTo>
              </a:path>
            </a:pathLst>
          </a:custGeom>
          <a:noFill/>
          <a:ln w="57150" cap="sq">
            <a:solidFill>
              <a:schemeClr val="bg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050"/>
          </a:p>
        </p:txBody>
      </p:sp>
      <p:sp>
        <p:nvSpPr>
          <p:cNvPr id="25608" name="Freeform 7"/>
          <p:cNvSpPr>
            <a:spLocks/>
          </p:cNvSpPr>
          <p:nvPr/>
        </p:nvSpPr>
        <p:spPr bwMode="auto">
          <a:xfrm>
            <a:off x="2800350" y="1714500"/>
            <a:ext cx="285750" cy="857250"/>
          </a:xfrm>
          <a:custGeom>
            <a:avLst/>
            <a:gdLst>
              <a:gd name="T0" fmla="*/ 2147483646 w 240"/>
              <a:gd name="T1" fmla="*/ 0 h 720"/>
              <a:gd name="T2" fmla="*/ 0 w 240"/>
              <a:gd name="T3" fmla="*/ 0 h 720"/>
              <a:gd name="T4" fmla="*/ 0 w 240"/>
              <a:gd name="T5" fmla="*/ 2147483646 h 720"/>
              <a:gd name="T6" fmla="*/ 0 60000 65536"/>
              <a:gd name="T7" fmla="*/ 0 60000 65536"/>
              <a:gd name="T8" fmla="*/ 0 60000 65536"/>
              <a:gd name="T9" fmla="*/ 0 w 240"/>
              <a:gd name="T10" fmla="*/ 0 h 720"/>
              <a:gd name="T11" fmla="*/ 240 w 240"/>
              <a:gd name="T12" fmla="*/ 720 h 720"/>
            </a:gdLst>
            <a:ahLst/>
            <a:cxnLst>
              <a:cxn ang="T6">
                <a:pos x="T0" y="T1"/>
              </a:cxn>
              <a:cxn ang="T7">
                <a:pos x="T2" y="T3"/>
              </a:cxn>
              <a:cxn ang="T8">
                <a:pos x="T4" y="T5"/>
              </a:cxn>
            </a:cxnLst>
            <a:rect l="T9" t="T10" r="T11" b="T12"/>
            <a:pathLst>
              <a:path w="240" h="720">
                <a:moveTo>
                  <a:pt x="240" y="0"/>
                </a:moveTo>
                <a:lnTo>
                  <a:pt x="0" y="0"/>
                </a:lnTo>
                <a:lnTo>
                  <a:pt x="0" y="720"/>
                </a:lnTo>
              </a:path>
            </a:pathLst>
          </a:custGeom>
          <a:noFill/>
          <a:ln w="57150" cap="sq">
            <a:solidFill>
              <a:schemeClr val="bg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050"/>
          </a:p>
        </p:txBody>
      </p:sp>
      <p:sp>
        <p:nvSpPr>
          <p:cNvPr id="25609" name="Line 8"/>
          <p:cNvSpPr>
            <a:spLocks noChangeShapeType="1"/>
          </p:cNvSpPr>
          <p:nvPr/>
        </p:nvSpPr>
        <p:spPr bwMode="auto">
          <a:xfrm>
            <a:off x="1157613" y="2801541"/>
            <a:ext cx="954284" cy="0"/>
          </a:xfrm>
          <a:prstGeom prst="line">
            <a:avLst/>
          </a:prstGeom>
          <a:noFill/>
          <a:ln w="57150" cap="sq">
            <a:solidFill>
              <a:schemeClr val="bg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25610" name="Line 9"/>
          <p:cNvSpPr>
            <a:spLocks noChangeShapeType="1"/>
          </p:cNvSpPr>
          <p:nvPr/>
        </p:nvSpPr>
        <p:spPr bwMode="auto">
          <a:xfrm>
            <a:off x="6640033" y="2787055"/>
            <a:ext cx="789467" cy="0"/>
          </a:xfrm>
          <a:prstGeom prst="line">
            <a:avLst/>
          </a:prstGeom>
          <a:noFill/>
          <a:ln w="57150" cap="sq">
            <a:solidFill>
              <a:schemeClr val="bg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25611" name="Line 10"/>
          <p:cNvSpPr>
            <a:spLocks noChangeShapeType="1"/>
          </p:cNvSpPr>
          <p:nvPr/>
        </p:nvSpPr>
        <p:spPr bwMode="auto">
          <a:xfrm>
            <a:off x="3443613" y="2800350"/>
            <a:ext cx="2432203" cy="1"/>
          </a:xfrm>
          <a:prstGeom prst="line">
            <a:avLst/>
          </a:prstGeom>
          <a:noFill/>
          <a:ln w="57150" cap="sq">
            <a:solidFill>
              <a:schemeClr val="bg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25612" name="Oval 11"/>
          <p:cNvSpPr>
            <a:spLocks noChangeArrowheads="1"/>
          </p:cNvSpPr>
          <p:nvPr/>
        </p:nvSpPr>
        <p:spPr bwMode="auto">
          <a:xfrm>
            <a:off x="2595666" y="3803799"/>
            <a:ext cx="742950" cy="742950"/>
          </a:xfrm>
          <a:prstGeom prst="ellipse">
            <a:avLst/>
          </a:prstGeom>
          <a:solidFill>
            <a:srgbClr val="BBE0E3"/>
          </a:solidFill>
          <a:ln w="5715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a:t>I/O</a:t>
            </a:r>
          </a:p>
        </p:txBody>
      </p:sp>
      <p:sp>
        <p:nvSpPr>
          <p:cNvPr id="25613" name="Rectangle 12"/>
          <p:cNvSpPr>
            <a:spLocks noChangeArrowheads="1"/>
          </p:cNvSpPr>
          <p:nvPr/>
        </p:nvSpPr>
        <p:spPr bwMode="auto">
          <a:xfrm>
            <a:off x="4497631" y="3886200"/>
            <a:ext cx="1406159" cy="457200"/>
          </a:xfrm>
          <a:prstGeom prst="rect">
            <a:avLst/>
          </a:prstGeom>
          <a:solidFill>
            <a:srgbClr val="BBE0E3"/>
          </a:solidFill>
          <a:ln w="5715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a:t>Cola de espera </a:t>
            </a:r>
          </a:p>
          <a:p>
            <a:pPr algn="ctr" eaLnBrk="1" hangingPunct="1">
              <a:spcBef>
                <a:spcPct val="0"/>
              </a:spcBef>
              <a:buClrTx/>
              <a:buFontTx/>
              <a:buNone/>
            </a:pPr>
            <a:r>
              <a:rPr lang="es-MX" sz="1350"/>
              <a:t>de I/O</a:t>
            </a:r>
          </a:p>
        </p:txBody>
      </p:sp>
      <p:sp>
        <p:nvSpPr>
          <p:cNvPr id="25614" name="Freeform 13"/>
          <p:cNvSpPr>
            <a:spLocks/>
          </p:cNvSpPr>
          <p:nvPr/>
        </p:nvSpPr>
        <p:spPr bwMode="auto">
          <a:xfrm>
            <a:off x="5945989" y="3143250"/>
            <a:ext cx="340511" cy="914400"/>
          </a:xfrm>
          <a:custGeom>
            <a:avLst/>
            <a:gdLst>
              <a:gd name="T0" fmla="*/ 2147483646 w 192"/>
              <a:gd name="T1" fmla="*/ 0 h 768"/>
              <a:gd name="T2" fmla="*/ 2147483646 w 192"/>
              <a:gd name="T3" fmla="*/ 2147483646 h 768"/>
              <a:gd name="T4" fmla="*/ 0 w 192"/>
              <a:gd name="T5" fmla="*/ 2147483646 h 768"/>
              <a:gd name="T6" fmla="*/ 0 60000 65536"/>
              <a:gd name="T7" fmla="*/ 0 60000 65536"/>
              <a:gd name="T8" fmla="*/ 0 60000 65536"/>
              <a:gd name="T9" fmla="*/ 0 w 192"/>
              <a:gd name="T10" fmla="*/ 0 h 768"/>
              <a:gd name="T11" fmla="*/ 192 w 192"/>
              <a:gd name="T12" fmla="*/ 768 h 768"/>
            </a:gdLst>
            <a:ahLst/>
            <a:cxnLst>
              <a:cxn ang="T6">
                <a:pos x="T0" y="T1"/>
              </a:cxn>
              <a:cxn ang="T7">
                <a:pos x="T2" y="T3"/>
              </a:cxn>
              <a:cxn ang="T8">
                <a:pos x="T4" y="T5"/>
              </a:cxn>
            </a:cxnLst>
            <a:rect l="T9" t="T10" r="T11" b="T12"/>
            <a:pathLst>
              <a:path w="192" h="768">
                <a:moveTo>
                  <a:pt x="192" y="0"/>
                </a:moveTo>
                <a:lnTo>
                  <a:pt x="192" y="768"/>
                </a:lnTo>
                <a:lnTo>
                  <a:pt x="0" y="768"/>
                </a:lnTo>
              </a:path>
            </a:pathLst>
          </a:custGeom>
          <a:noFill/>
          <a:ln w="57150" cap="sq">
            <a:solidFill>
              <a:schemeClr val="bg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050"/>
          </a:p>
        </p:txBody>
      </p:sp>
      <p:sp>
        <p:nvSpPr>
          <p:cNvPr id="25615" name="Freeform 14"/>
          <p:cNvSpPr>
            <a:spLocks/>
          </p:cNvSpPr>
          <p:nvPr/>
        </p:nvSpPr>
        <p:spPr bwMode="auto">
          <a:xfrm>
            <a:off x="1306480" y="2971800"/>
            <a:ext cx="1200150" cy="1200150"/>
          </a:xfrm>
          <a:custGeom>
            <a:avLst/>
            <a:gdLst>
              <a:gd name="T0" fmla="*/ 2147483646 w 624"/>
              <a:gd name="T1" fmla="*/ 2147483646 h 1008"/>
              <a:gd name="T2" fmla="*/ 0 w 624"/>
              <a:gd name="T3" fmla="*/ 2147483646 h 1008"/>
              <a:gd name="T4" fmla="*/ 0 w 624"/>
              <a:gd name="T5" fmla="*/ 0 h 1008"/>
              <a:gd name="T6" fmla="*/ 2147483646 w 624"/>
              <a:gd name="T7" fmla="*/ 0 h 1008"/>
              <a:gd name="T8" fmla="*/ 0 60000 65536"/>
              <a:gd name="T9" fmla="*/ 0 60000 65536"/>
              <a:gd name="T10" fmla="*/ 0 60000 65536"/>
              <a:gd name="T11" fmla="*/ 0 60000 65536"/>
              <a:gd name="T12" fmla="*/ 0 w 624"/>
              <a:gd name="T13" fmla="*/ 0 h 1008"/>
              <a:gd name="T14" fmla="*/ 624 w 624"/>
              <a:gd name="T15" fmla="*/ 1008 h 1008"/>
            </a:gdLst>
            <a:ahLst/>
            <a:cxnLst>
              <a:cxn ang="T8">
                <a:pos x="T0" y="T1"/>
              </a:cxn>
              <a:cxn ang="T9">
                <a:pos x="T2" y="T3"/>
              </a:cxn>
              <a:cxn ang="T10">
                <a:pos x="T4" y="T5"/>
              </a:cxn>
              <a:cxn ang="T11">
                <a:pos x="T6" y="T7"/>
              </a:cxn>
            </a:cxnLst>
            <a:rect l="T12" t="T13" r="T14" b="T15"/>
            <a:pathLst>
              <a:path w="624" h="1008">
                <a:moveTo>
                  <a:pt x="624" y="1008"/>
                </a:moveTo>
                <a:lnTo>
                  <a:pt x="0" y="1008"/>
                </a:lnTo>
                <a:lnTo>
                  <a:pt x="0" y="0"/>
                </a:lnTo>
                <a:lnTo>
                  <a:pt x="432" y="0"/>
                </a:lnTo>
              </a:path>
            </a:pathLst>
          </a:custGeom>
          <a:noFill/>
          <a:ln w="57150" cap="sq">
            <a:solidFill>
              <a:schemeClr val="bg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050"/>
          </a:p>
        </p:txBody>
      </p:sp>
      <p:sp>
        <p:nvSpPr>
          <p:cNvPr id="25616" name="Line 15"/>
          <p:cNvSpPr>
            <a:spLocks noChangeShapeType="1"/>
          </p:cNvSpPr>
          <p:nvPr/>
        </p:nvSpPr>
        <p:spPr bwMode="auto">
          <a:xfrm flipH="1">
            <a:off x="3421297" y="4173141"/>
            <a:ext cx="1001844" cy="0"/>
          </a:xfrm>
          <a:prstGeom prst="line">
            <a:avLst/>
          </a:prstGeom>
          <a:noFill/>
          <a:ln w="57150" cap="sq">
            <a:solidFill>
              <a:schemeClr val="bg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17" name="Oval 2"/>
          <p:cNvSpPr>
            <a:spLocks noChangeArrowheads="1"/>
          </p:cNvSpPr>
          <p:nvPr/>
        </p:nvSpPr>
        <p:spPr bwMode="auto">
          <a:xfrm>
            <a:off x="232580" y="2314575"/>
            <a:ext cx="914400" cy="914400"/>
          </a:xfrm>
          <a:prstGeom prst="ellipse">
            <a:avLst/>
          </a:prstGeom>
          <a:noFill/>
          <a:ln w="57150" cap="sq">
            <a:solidFill>
              <a:srgbClr val="FFFF00"/>
            </a:solidFill>
            <a:miter lim="800000"/>
            <a:headEnd/>
            <a:tailEnd/>
          </a:ln>
          <a:effec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800" dirty="0">
                <a:solidFill>
                  <a:schemeClr val="bg1"/>
                </a:solidFill>
                <a:latin typeface="Sniglet" panose="04070505030100020000" pitchFamily="82" charset="0"/>
              </a:rPr>
              <a:t>nuevo</a:t>
            </a:r>
            <a:endParaRPr lang="es-MX" sz="1350" dirty="0">
              <a:solidFill>
                <a:schemeClr val="bg1"/>
              </a:solidFill>
              <a:latin typeface="Sniglet" panose="04070505030100020000" pitchFamily="82" charset="0"/>
            </a:endParaRPr>
          </a:p>
        </p:txBody>
      </p:sp>
      <p:sp>
        <p:nvSpPr>
          <p:cNvPr id="18" name="Oval 4"/>
          <p:cNvSpPr>
            <a:spLocks noChangeArrowheads="1"/>
          </p:cNvSpPr>
          <p:nvPr/>
        </p:nvSpPr>
        <p:spPr bwMode="auto">
          <a:xfrm>
            <a:off x="7471699" y="2344025"/>
            <a:ext cx="914400" cy="914400"/>
          </a:xfrm>
          <a:prstGeom prst="ellipse">
            <a:avLst/>
          </a:prstGeom>
          <a:noFill/>
          <a:ln w="57150" cap="sq">
            <a:solidFill>
              <a:srgbClr val="FFFF00"/>
            </a:solidFill>
            <a:miter lim="800000"/>
            <a:headEnd/>
            <a:tailEnd/>
          </a:ln>
          <a:effec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a:solidFill>
                  <a:schemeClr val="bg1"/>
                </a:solidFill>
                <a:latin typeface="Sniglet" panose="04070505030100020000" pitchFamily="82" charset="0"/>
              </a:rPr>
              <a:t>terminado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dirty="0">
                <a:solidFill>
                  <a:schemeClr val="bg1"/>
                </a:solidFill>
                <a:latin typeface="Walter Turncoat" panose="02000000000000000000" pitchFamily="2" charset="0"/>
                <a:ea typeface="Walter Turncoat" panose="02000000000000000000" pitchFamily="2" charset="0"/>
              </a:rPr>
              <a:t>Calendarizadores</a:t>
            </a:r>
          </a:p>
        </p:txBody>
      </p:sp>
      <p:sp>
        <p:nvSpPr>
          <p:cNvPr id="27651"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marL="739775" indent="-282575">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marL="342900" indent="-342900">
              <a:buClr>
                <a:schemeClr val="bg1"/>
              </a:buClr>
              <a:buFont typeface="Wingdings" panose="05000000000000000000" pitchFamily="2" charset="2"/>
              <a:buChar char="Ø"/>
            </a:pPr>
            <a:r>
              <a:rPr lang="es-MX" sz="2400" dirty="0" err="1">
                <a:solidFill>
                  <a:schemeClr val="bg1"/>
                </a:solidFill>
                <a:latin typeface="Walter Turncoat" panose="02000000000000000000" pitchFamily="2" charset="0"/>
                <a:ea typeface="Walter Turncoat" panose="02000000000000000000" pitchFamily="2" charset="0"/>
              </a:rPr>
              <a:t>Calendarizador</a:t>
            </a:r>
            <a:r>
              <a:rPr lang="es-MX" sz="2400" dirty="0">
                <a:solidFill>
                  <a:schemeClr val="bg1"/>
                </a:solidFill>
                <a:latin typeface="Walter Turncoat" panose="02000000000000000000" pitchFamily="2" charset="0"/>
                <a:ea typeface="Walter Turncoat" panose="02000000000000000000" pitchFamily="2" charset="0"/>
              </a:rPr>
              <a:t> de Corto plazo: es invocado muy frecuentemente (</a:t>
            </a:r>
            <a:r>
              <a:rPr lang="es-MX" sz="2400" dirty="0" smtClean="0">
                <a:solidFill>
                  <a:schemeClr val="bg1"/>
                </a:solidFill>
                <a:latin typeface="Walter Turncoat" panose="02000000000000000000" pitchFamily="2" charset="0"/>
                <a:ea typeface="Walter Turncoat" panose="02000000000000000000" pitchFamily="2" charset="0"/>
              </a:rPr>
              <a:t>milisegundos, nanosegundos)  </a:t>
            </a:r>
            <a:r>
              <a:rPr lang="es-MX" sz="2400" dirty="0">
                <a:solidFill>
                  <a:schemeClr val="bg1"/>
                </a:solidFill>
                <a:latin typeface="Walter Turncoat" panose="02000000000000000000" pitchFamily="2" charset="0"/>
                <a:ea typeface="Walter Turncoat" panose="02000000000000000000" pitchFamily="2" charset="0"/>
              </a:rPr>
              <a:t>debe ser muy rápido.</a:t>
            </a:r>
          </a:p>
          <a:p>
            <a:pPr marL="342900" indent="-342900">
              <a:buClr>
                <a:schemeClr val="bg1"/>
              </a:buClr>
              <a:buFont typeface="Wingdings" panose="05000000000000000000" pitchFamily="2" charset="2"/>
              <a:buChar char="Ø"/>
            </a:pPr>
            <a:r>
              <a:rPr lang="es-MX" sz="2400" dirty="0" err="1">
                <a:solidFill>
                  <a:schemeClr val="bg1"/>
                </a:solidFill>
                <a:latin typeface="Walter Turncoat" panose="02000000000000000000" pitchFamily="2" charset="0"/>
                <a:ea typeface="Walter Turncoat" panose="02000000000000000000" pitchFamily="2" charset="0"/>
              </a:rPr>
              <a:t>Calendarizador</a:t>
            </a:r>
            <a:r>
              <a:rPr lang="es-MX" sz="2400" dirty="0">
                <a:solidFill>
                  <a:schemeClr val="bg1"/>
                </a:solidFill>
                <a:latin typeface="Walter Turncoat" panose="02000000000000000000" pitchFamily="2" charset="0"/>
                <a:ea typeface="Walter Turncoat" panose="02000000000000000000" pitchFamily="2" charset="0"/>
              </a:rPr>
              <a:t> de largo plazo:</a:t>
            </a:r>
          </a:p>
          <a:p>
            <a:pPr marL="800100" lvl="1" indent="-342900">
              <a:buClr>
                <a:schemeClr val="bg1"/>
              </a:buClr>
              <a:buFont typeface="Wingdings" panose="05000000000000000000" pitchFamily="2" charset="2"/>
              <a:buChar char="Ø"/>
            </a:pPr>
            <a:r>
              <a:rPr lang="es-MX" sz="2100" dirty="0">
                <a:solidFill>
                  <a:schemeClr val="bg1"/>
                </a:solidFill>
                <a:latin typeface="Walter Turncoat" panose="02000000000000000000" pitchFamily="2" charset="0"/>
                <a:ea typeface="Walter Turncoat" panose="02000000000000000000" pitchFamily="2" charset="0"/>
              </a:rPr>
              <a:t>Es llamado muy infrecuentemente (segundos, minutos)  (puede ser más lento).</a:t>
            </a:r>
          </a:p>
          <a:p>
            <a:pPr marL="800100" lvl="1" indent="-342900">
              <a:buClr>
                <a:schemeClr val="bg1"/>
              </a:buClr>
              <a:buFont typeface="Wingdings" panose="05000000000000000000" pitchFamily="2" charset="2"/>
              <a:buChar char="Ø"/>
            </a:pPr>
            <a:r>
              <a:rPr lang="es-MX" sz="2100" dirty="0">
                <a:solidFill>
                  <a:schemeClr val="bg1"/>
                </a:solidFill>
                <a:latin typeface="Walter Turncoat" panose="02000000000000000000" pitchFamily="2" charset="0"/>
                <a:ea typeface="Walter Turncoat" panose="02000000000000000000" pitchFamily="2" charset="0"/>
              </a:rPr>
              <a:t>Controla el grado de multiprogramación</a:t>
            </a:r>
            <a:r>
              <a:rPr lang="es-MX" sz="2100" i="1" dirty="0">
                <a:solidFill>
                  <a:schemeClr val="bg1"/>
                </a:solidFill>
                <a:latin typeface="Walter Turncoat" panose="02000000000000000000" pitchFamily="2" charset="0"/>
                <a:ea typeface="Walter Turncoat" panose="02000000000000000000" pitchFamily="2"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rPr>
              <a:t>Por sus tipos de operaciones</a:t>
            </a:r>
          </a:p>
        </p:txBody>
      </p:sp>
      <p:sp>
        <p:nvSpPr>
          <p:cNvPr id="16386"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9pPr>
          </a:lstStyle>
          <a:p>
            <a:pPr>
              <a:spcBef>
                <a:spcPts val="600"/>
              </a:spcBef>
              <a:buSzPct val="100000"/>
              <a:defRPr/>
            </a:pPr>
            <a:r>
              <a:rPr lang="es-MX" sz="2400" dirty="0">
                <a:solidFill>
                  <a:schemeClr val="bg1"/>
                </a:solidFill>
                <a:latin typeface="Walter Turncoat" panose="02000000000000000000" pitchFamily="2" charset="0"/>
                <a:ea typeface="Walter Turncoat" panose="02000000000000000000" pitchFamily="2" charset="0"/>
              </a:rPr>
              <a:t>Los Procesos pueden ser:</a:t>
            </a:r>
          </a:p>
          <a:p>
            <a:pPr marL="254794" indent="-252413">
              <a:spcBef>
                <a:spcPts val="600"/>
              </a:spcBef>
              <a:buClr>
                <a:schemeClr val="bg1"/>
              </a:buClr>
              <a:buSzPct val="100000"/>
              <a:buFont typeface="Arial" panose="020B0604020202020204" pitchFamily="34" charset="0"/>
              <a:buChar char="•"/>
              <a:defRPr/>
            </a:pPr>
            <a:r>
              <a:rPr lang="es-MX" sz="2400" dirty="0" smtClean="0">
                <a:solidFill>
                  <a:schemeClr val="bg1"/>
                </a:solidFill>
                <a:latin typeface="Walter Turncoat" panose="02000000000000000000" pitchFamily="2" charset="0"/>
                <a:ea typeface="Walter Turncoat" panose="02000000000000000000" pitchFamily="2" charset="0"/>
              </a:rPr>
              <a:t>Orientado a E/S (I/O-</a:t>
            </a:r>
            <a:r>
              <a:rPr lang="es-MX" sz="2400" i="1" dirty="0" err="1" smtClean="0">
                <a:solidFill>
                  <a:schemeClr val="bg1"/>
                </a:solidFill>
                <a:latin typeface="Walter Turncoat" panose="02000000000000000000" pitchFamily="2" charset="0"/>
                <a:ea typeface="Walter Turncoat" panose="02000000000000000000" pitchFamily="2" charset="0"/>
              </a:rPr>
              <a:t>bound</a:t>
            </a:r>
            <a:r>
              <a:rPr lang="es-MX" sz="2400" dirty="0" smtClean="0">
                <a:solidFill>
                  <a:schemeClr val="bg1"/>
                </a:solidFill>
                <a:latin typeface="Walter Turncoat" panose="02000000000000000000" pitchFamily="2" charset="0"/>
                <a:ea typeface="Walter Turncoat" panose="02000000000000000000" pitchFamily="2" charset="0"/>
              </a:rPr>
              <a:t>)</a:t>
            </a:r>
            <a:r>
              <a:rPr lang="es-MX" sz="2400" i="1" dirty="0" smtClean="0">
                <a:solidFill>
                  <a:schemeClr val="bg1"/>
                </a:solidFill>
                <a:latin typeface="Walter Turncoat" panose="02000000000000000000" pitchFamily="2" charset="0"/>
                <a:ea typeface="Walter Turncoat" panose="02000000000000000000" pitchFamily="2" charset="0"/>
              </a:rPr>
              <a:t> </a:t>
            </a:r>
            <a:r>
              <a:rPr lang="es-MX" sz="2400" dirty="0" smtClean="0">
                <a:solidFill>
                  <a:schemeClr val="bg1"/>
                </a:solidFill>
                <a:latin typeface="Walter Turncoat" panose="02000000000000000000" pitchFamily="2" charset="0"/>
                <a:ea typeface="Walter Turncoat" panose="02000000000000000000" pitchFamily="2" charset="0"/>
              </a:rPr>
              <a:t>: </a:t>
            </a:r>
            <a:r>
              <a:rPr lang="es-MX" sz="2400" dirty="0">
                <a:solidFill>
                  <a:schemeClr val="bg1"/>
                </a:solidFill>
                <a:latin typeface="Walter Turncoat" panose="02000000000000000000" pitchFamily="2" charset="0"/>
                <a:ea typeface="Walter Turncoat" panose="02000000000000000000" pitchFamily="2" charset="0"/>
              </a:rPr>
              <a:t>pasan más tiempo haciendo I/O que procesamiento, tienen </a:t>
            </a:r>
            <a:r>
              <a:rPr lang="es-MX" sz="2400" dirty="0" smtClean="0">
                <a:solidFill>
                  <a:schemeClr val="bg1"/>
                </a:solidFill>
                <a:latin typeface="Walter Turncoat" panose="02000000000000000000" pitchFamily="2" charset="0"/>
                <a:ea typeface="Walter Turncoat" panose="02000000000000000000" pitchFamily="2" charset="0"/>
              </a:rPr>
              <a:t>periodos </a:t>
            </a:r>
            <a:r>
              <a:rPr lang="es-MX" sz="2400" dirty="0">
                <a:solidFill>
                  <a:schemeClr val="bg1"/>
                </a:solidFill>
                <a:latin typeface="Walter Turncoat" panose="02000000000000000000" pitchFamily="2" charset="0"/>
                <a:ea typeface="Walter Turncoat" panose="02000000000000000000" pitchFamily="2" charset="0"/>
              </a:rPr>
              <a:t>(</a:t>
            </a:r>
            <a:r>
              <a:rPr lang="es-MX" sz="2400" dirty="0" err="1">
                <a:solidFill>
                  <a:schemeClr val="bg1"/>
                </a:solidFill>
                <a:latin typeface="Walter Turncoat" panose="02000000000000000000" pitchFamily="2" charset="0"/>
                <a:ea typeface="Walter Turncoat" panose="02000000000000000000" pitchFamily="2" charset="0"/>
              </a:rPr>
              <a:t>bursts</a:t>
            </a:r>
            <a:r>
              <a:rPr lang="es-MX" sz="2400" dirty="0">
                <a:solidFill>
                  <a:schemeClr val="bg1"/>
                </a:solidFill>
                <a:latin typeface="Walter Turncoat" panose="02000000000000000000" pitchFamily="2" charset="0"/>
                <a:ea typeface="Walter Turncoat" panose="02000000000000000000" pitchFamily="2" charset="0"/>
              </a:rPr>
              <a:t>) de </a:t>
            </a:r>
            <a:r>
              <a:rPr lang="es-MX" sz="2400" dirty="0" smtClean="0">
                <a:solidFill>
                  <a:schemeClr val="bg1"/>
                </a:solidFill>
                <a:latin typeface="Walter Turncoat" panose="02000000000000000000" pitchFamily="2" charset="0"/>
                <a:ea typeface="Walter Turncoat" panose="02000000000000000000" pitchFamily="2" charset="0"/>
              </a:rPr>
              <a:t>CPU </a:t>
            </a:r>
            <a:r>
              <a:rPr lang="es-MX" sz="2400" dirty="0">
                <a:solidFill>
                  <a:schemeClr val="bg1"/>
                </a:solidFill>
                <a:latin typeface="Walter Turncoat" panose="02000000000000000000" pitchFamily="2" charset="0"/>
                <a:ea typeface="Walter Turncoat" panose="02000000000000000000" pitchFamily="2" charset="0"/>
              </a:rPr>
              <a:t>muy cortos.</a:t>
            </a:r>
          </a:p>
          <a:p>
            <a:pPr marL="254794" indent="-252413">
              <a:spcBef>
                <a:spcPts val="600"/>
              </a:spcBef>
              <a:buClr>
                <a:schemeClr val="bg1"/>
              </a:buClr>
              <a:buSzPct val="100000"/>
              <a:buFont typeface="Arial" panose="020B0604020202020204" pitchFamily="34" charset="0"/>
              <a:buChar char="•"/>
              <a:defRPr/>
            </a:pPr>
            <a:r>
              <a:rPr lang="es-MX" sz="2400" dirty="0" smtClean="0">
                <a:solidFill>
                  <a:schemeClr val="bg1"/>
                </a:solidFill>
                <a:latin typeface="Walter Turncoat" panose="02000000000000000000" pitchFamily="2" charset="0"/>
                <a:ea typeface="Walter Turncoat" panose="02000000000000000000" pitchFamily="2" charset="0"/>
              </a:rPr>
              <a:t>Orientado a CPU (</a:t>
            </a:r>
            <a:r>
              <a:rPr lang="es-MX" sz="2400" i="1" dirty="0" smtClean="0">
                <a:solidFill>
                  <a:schemeClr val="bg1"/>
                </a:solidFill>
                <a:latin typeface="Walter Turncoat" panose="02000000000000000000" pitchFamily="2" charset="0"/>
                <a:ea typeface="Walter Turncoat" panose="02000000000000000000" pitchFamily="2" charset="0"/>
              </a:rPr>
              <a:t>CPU</a:t>
            </a:r>
            <a:r>
              <a:rPr lang="es-MX" sz="2400" dirty="0" smtClean="0">
                <a:solidFill>
                  <a:schemeClr val="bg1"/>
                </a:solidFill>
                <a:latin typeface="Walter Turncoat" panose="02000000000000000000" pitchFamily="2" charset="0"/>
                <a:ea typeface="Walter Turncoat" panose="02000000000000000000" pitchFamily="2" charset="0"/>
              </a:rPr>
              <a:t>-</a:t>
            </a:r>
            <a:r>
              <a:rPr lang="es-MX" sz="2400" i="1" dirty="0" err="1" smtClean="0">
                <a:solidFill>
                  <a:schemeClr val="bg1"/>
                </a:solidFill>
                <a:latin typeface="Walter Turncoat" panose="02000000000000000000" pitchFamily="2" charset="0"/>
                <a:ea typeface="Walter Turncoat" panose="02000000000000000000" pitchFamily="2" charset="0"/>
              </a:rPr>
              <a:t>bound</a:t>
            </a:r>
            <a:r>
              <a:rPr lang="es-MX" sz="2400" dirty="0" smtClean="0">
                <a:solidFill>
                  <a:schemeClr val="bg1"/>
                </a:solidFill>
                <a:latin typeface="Walter Turncoat" panose="02000000000000000000" pitchFamily="2" charset="0"/>
                <a:ea typeface="Walter Turncoat" panose="02000000000000000000" pitchFamily="2" charset="0"/>
              </a:rPr>
              <a:t>) : </a:t>
            </a:r>
            <a:r>
              <a:rPr lang="es-MX" sz="2400" dirty="0">
                <a:solidFill>
                  <a:schemeClr val="bg1"/>
                </a:solidFill>
                <a:latin typeface="Walter Turncoat" panose="02000000000000000000" pitchFamily="2" charset="0"/>
                <a:ea typeface="Walter Turncoat" panose="02000000000000000000" pitchFamily="2" charset="0"/>
              </a:rPr>
              <a:t>pasan más tiempo haciendo procesamiento; </a:t>
            </a:r>
            <a:r>
              <a:rPr lang="es-MX" sz="2400" dirty="0" smtClean="0">
                <a:solidFill>
                  <a:schemeClr val="bg1"/>
                </a:solidFill>
                <a:latin typeface="Walter Turncoat" panose="02000000000000000000" pitchFamily="2" charset="0"/>
                <a:ea typeface="Walter Turncoat" panose="02000000000000000000" pitchFamily="2" charset="0"/>
              </a:rPr>
              <a:t>tienen </a:t>
            </a:r>
            <a:r>
              <a:rPr lang="es-MX" sz="2400" dirty="0">
                <a:solidFill>
                  <a:schemeClr val="bg1"/>
                </a:solidFill>
                <a:latin typeface="Walter Turncoat" panose="02000000000000000000" pitchFamily="2" charset="0"/>
                <a:ea typeface="Walter Turncoat" panose="02000000000000000000" pitchFamily="2" charset="0"/>
              </a:rPr>
              <a:t>largos </a:t>
            </a:r>
            <a:r>
              <a:rPr lang="es-MX" sz="2400" dirty="0" smtClean="0">
                <a:solidFill>
                  <a:schemeClr val="bg1"/>
                </a:solidFill>
                <a:latin typeface="Walter Turncoat" panose="02000000000000000000" pitchFamily="2" charset="0"/>
                <a:ea typeface="Walter Turncoat" panose="02000000000000000000" pitchFamily="2" charset="0"/>
              </a:rPr>
              <a:t>periodos </a:t>
            </a:r>
            <a:r>
              <a:rPr lang="es-MX" sz="2400" dirty="0">
                <a:solidFill>
                  <a:schemeClr val="bg1"/>
                </a:solidFill>
                <a:latin typeface="Walter Turncoat" panose="02000000000000000000" pitchFamily="2" charset="0"/>
                <a:ea typeface="Walter Turncoat" panose="02000000000000000000" pitchFamily="2" charset="0"/>
              </a:rPr>
              <a:t>de </a:t>
            </a:r>
            <a:r>
              <a:rPr lang="es-MX" sz="2400" dirty="0" smtClean="0">
                <a:solidFill>
                  <a:schemeClr val="bg1"/>
                </a:solidFill>
                <a:latin typeface="Walter Turncoat" panose="02000000000000000000" pitchFamily="2" charset="0"/>
                <a:ea typeface="Walter Turncoat" panose="02000000000000000000" pitchFamily="2" charset="0"/>
              </a:rPr>
              <a:t>CPU.</a:t>
            </a:r>
            <a:endParaRPr lang="es-MX" sz="2400" dirty="0">
              <a:solidFill>
                <a:schemeClr val="bg1"/>
              </a:solidFill>
              <a:latin typeface="Walter Turncoat" panose="02000000000000000000" pitchFamily="2" charset="0"/>
              <a:ea typeface="Walter Turncoat" panose="02000000000000000000" pitchFamily="2"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3300">
                <a:solidFill>
                  <a:schemeClr val="bg1"/>
                </a:solidFill>
                <a:latin typeface="Walter Turncoat" panose="02000000000000000000" pitchFamily="2" charset="0"/>
                <a:ea typeface="Walter Turncoat" panose="02000000000000000000" pitchFamily="2" charset="0"/>
              </a:rPr>
              <a:t>Contenido</a:t>
            </a:r>
          </a:p>
        </p:txBody>
      </p:sp>
      <p:sp>
        <p:nvSpPr>
          <p:cNvPr id="5123"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buFont typeface="Arial" panose="020B0604020202020204" pitchFamily="34" charset="0"/>
              <a:buChar char="•"/>
            </a:pPr>
            <a:r>
              <a:rPr lang="es-MX" sz="2400" dirty="0">
                <a:solidFill>
                  <a:schemeClr val="bg1"/>
                </a:solidFill>
                <a:latin typeface="Walter Turncoat" panose="02000000000000000000" pitchFamily="2" charset="0"/>
                <a:ea typeface="Walter Turncoat" panose="02000000000000000000" pitchFamily="2" charset="0"/>
              </a:rPr>
              <a:t>Concepto de Proceso</a:t>
            </a:r>
          </a:p>
          <a:p>
            <a:pPr eaLnBrk="1" hangingPunct="1">
              <a:buFont typeface="Arial" panose="020B0604020202020204" pitchFamily="34" charset="0"/>
              <a:buChar char="•"/>
            </a:pPr>
            <a:r>
              <a:rPr lang="es-MX" sz="2400" dirty="0">
                <a:solidFill>
                  <a:schemeClr val="bg1"/>
                </a:solidFill>
                <a:latin typeface="Walter Turncoat" panose="02000000000000000000" pitchFamily="2" charset="0"/>
                <a:ea typeface="Walter Turncoat" panose="02000000000000000000" pitchFamily="2" charset="0"/>
              </a:rPr>
              <a:t>Calendarización de Procesos</a:t>
            </a:r>
          </a:p>
          <a:p>
            <a:pPr eaLnBrk="1" hangingPunct="1">
              <a:buFont typeface="Arial" panose="020B0604020202020204" pitchFamily="34" charset="0"/>
              <a:buChar char="•"/>
            </a:pPr>
            <a:r>
              <a:rPr lang="es-MX" sz="2400" dirty="0">
                <a:solidFill>
                  <a:schemeClr val="bg1"/>
                </a:solidFill>
                <a:latin typeface="Walter Turncoat" panose="02000000000000000000" pitchFamily="2" charset="0"/>
                <a:ea typeface="Walter Turncoat" panose="02000000000000000000" pitchFamily="2" charset="0"/>
              </a:rPr>
              <a:t>Operaciones sobre Procesos</a:t>
            </a:r>
          </a:p>
          <a:p>
            <a:pPr eaLnBrk="1" hangingPunct="1">
              <a:buFont typeface="Arial" panose="020B0604020202020204" pitchFamily="34" charset="0"/>
              <a:buChar char="•"/>
            </a:pPr>
            <a:r>
              <a:rPr lang="es-MX" sz="2400" dirty="0">
                <a:solidFill>
                  <a:schemeClr val="bg1"/>
                </a:solidFill>
                <a:latin typeface="Walter Turncoat" panose="02000000000000000000" pitchFamily="2" charset="0"/>
                <a:ea typeface="Walter Turncoat" panose="02000000000000000000" pitchFamily="2" charset="0"/>
              </a:rPr>
              <a:t>Procesos Cooperativos</a:t>
            </a:r>
          </a:p>
          <a:p>
            <a:pPr eaLnBrk="1" hangingPunct="1">
              <a:buFont typeface="Arial" panose="020B0604020202020204" pitchFamily="34" charset="0"/>
              <a:buChar char="•"/>
            </a:pPr>
            <a:r>
              <a:rPr lang="es-MX" sz="2400" dirty="0">
                <a:solidFill>
                  <a:schemeClr val="bg1"/>
                </a:solidFill>
                <a:latin typeface="Walter Turncoat" panose="02000000000000000000" pitchFamily="2" charset="0"/>
                <a:ea typeface="Walter Turncoat" panose="02000000000000000000" pitchFamily="2" charset="0"/>
              </a:rPr>
              <a:t>Comunicación entre Procesos</a:t>
            </a:r>
          </a:p>
          <a:p>
            <a:pPr eaLnBrk="1" hangingPunct="1">
              <a:buFont typeface="Arial" panose="020B0604020202020204" pitchFamily="34" charset="0"/>
              <a:buChar char="•"/>
            </a:pPr>
            <a:r>
              <a:rPr lang="es-MX" sz="2400" dirty="0">
                <a:solidFill>
                  <a:schemeClr val="bg1"/>
                </a:solidFill>
                <a:latin typeface="Walter Turncoat" panose="02000000000000000000" pitchFamily="2" charset="0"/>
                <a:ea typeface="Walter Turncoat" panose="02000000000000000000" pitchFamily="2" charset="0"/>
              </a:rPr>
              <a:t>Comunicación en Sistemas Cliente-Servidor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925158" y="205979"/>
            <a:ext cx="7315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rPr>
              <a:t>Períodos alternos de CPU e I/O</a:t>
            </a:r>
          </a:p>
        </p:txBody>
      </p:sp>
      <p:sp>
        <p:nvSpPr>
          <p:cNvPr id="31747" name="Rectangle 2"/>
          <p:cNvSpPr>
            <a:spLocks noChangeArrowheads="1"/>
          </p:cNvSpPr>
          <p:nvPr/>
        </p:nvSpPr>
        <p:spPr bwMode="auto">
          <a:xfrm>
            <a:off x="2343150" y="1885950"/>
            <a:ext cx="1085850" cy="914400"/>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900"/>
              <a:t>Suma </a:t>
            </a:r>
          </a:p>
          <a:p>
            <a:pPr algn="ctr" eaLnBrk="1" hangingPunct="1">
              <a:spcBef>
                <a:spcPct val="0"/>
              </a:spcBef>
              <a:buClrTx/>
              <a:buFontTx/>
              <a:buNone/>
            </a:pPr>
            <a:r>
              <a:rPr lang="es-MX" sz="900"/>
              <a:t>Compara</a:t>
            </a:r>
          </a:p>
          <a:p>
            <a:pPr algn="ctr" eaLnBrk="1" hangingPunct="1">
              <a:spcBef>
                <a:spcPct val="0"/>
              </a:spcBef>
              <a:buClrTx/>
              <a:buFontTx/>
              <a:buNone/>
            </a:pPr>
            <a:r>
              <a:rPr lang="es-MX" sz="900"/>
              <a:t>Guarda en Archivo</a:t>
            </a:r>
          </a:p>
        </p:txBody>
      </p:sp>
      <p:sp>
        <p:nvSpPr>
          <p:cNvPr id="31748" name="Rectangle 3"/>
          <p:cNvSpPr>
            <a:spLocks noChangeArrowheads="1"/>
          </p:cNvSpPr>
          <p:nvPr/>
        </p:nvSpPr>
        <p:spPr bwMode="auto">
          <a:xfrm>
            <a:off x="3429000" y="1885950"/>
            <a:ext cx="685800" cy="914400"/>
          </a:xfrm>
          <a:prstGeom prst="rect">
            <a:avLst/>
          </a:prstGeom>
          <a:solidFill>
            <a:srgbClr val="99CC00"/>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900"/>
              <a:t>Espera I/O</a:t>
            </a:r>
          </a:p>
        </p:txBody>
      </p:sp>
      <p:sp>
        <p:nvSpPr>
          <p:cNvPr id="31749" name="Rectangle 4"/>
          <p:cNvSpPr>
            <a:spLocks noChangeArrowheads="1"/>
          </p:cNvSpPr>
          <p:nvPr/>
        </p:nvSpPr>
        <p:spPr bwMode="auto">
          <a:xfrm>
            <a:off x="4114800" y="1885950"/>
            <a:ext cx="914400" cy="914400"/>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900"/>
              <a:t>Resta</a:t>
            </a:r>
          </a:p>
          <a:p>
            <a:pPr algn="ctr" eaLnBrk="1" hangingPunct="1">
              <a:spcBef>
                <a:spcPct val="0"/>
              </a:spcBef>
              <a:buClrTx/>
              <a:buFontTx/>
              <a:buNone/>
            </a:pPr>
            <a:r>
              <a:rPr lang="es-MX" sz="900"/>
              <a:t>Lee de Archivo</a:t>
            </a:r>
          </a:p>
        </p:txBody>
      </p:sp>
      <p:sp>
        <p:nvSpPr>
          <p:cNvPr id="31750" name="Rectangle 5"/>
          <p:cNvSpPr>
            <a:spLocks noChangeArrowheads="1"/>
          </p:cNvSpPr>
          <p:nvPr/>
        </p:nvSpPr>
        <p:spPr bwMode="auto">
          <a:xfrm>
            <a:off x="5029200" y="1885950"/>
            <a:ext cx="685800" cy="914400"/>
          </a:xfrm>
          <a:prstGeom prst="rect">
            <a:avLst/>
          </a:prstGeom>
          <a:solidFill>
            <a:srgbClr val="99CC00"/>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900"/>
              <a:t>Espera I/O</a:t>
            </a:r>
          </a:p>
        </p:txBody>
      </p:sp>
      <p:sp>
        <p:nvSpPr>
          <p:cNvPr id="31751" name="Rectangle 6"/>
          <p:cNvSpPr>
            <a:spLocks noChangeArrowheads="1"/>
          </p:cNvSpPr>
          <p:nvPr/>
        </p:nvSpPr>
        <p:spPr bwMode="auto">
          <a:xfrm>
            <a:off x="5715000" y="1885950"/>
            <a:ext cx="1085850" cy="914400"/>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900"/>
              <a:t>Compara</a:t>
            </a:r>
          </a:p>
          <a:p>
            <a:pPr algn="ctr" eaLnBrk="1" hangingPunct="1">
              <a:spcBef>
                <a:spcPct val="0"/>
              </a:spcBef>
              <a:buClrTx/>
              <a:buFontTx/>
              <a:buNone/>
            </a:pPr>
            <a:r>
              <a:rPr lang="es-MX" sz="900"/>
              <a:t>Convierte</a:t>
            </a:r>
          </a:p>
          <a:p>
            <a:pPr algn="ctr" eaLnBrk="1" hangingPunct="1">
              <a:spcBef>
                <a:spcPct val="0"/>
              </a:spcBef>
              <a:buClrTx/>
              <a:buFontTx/>
              <a:buNone/>
            </a:pPr>
            <a:r>
              <a:rPr lang="es-MX" sz="900"/>
              <a:t>Guarda en Archivo</a:t>
            </a:r>
          </a:p>
        </p:txBody>
      </p:sp>
      <p:sp>
        <p:nvSpPr>
          <p:cNvPr id="31752" name="AutoShape 7"/>
          <p:cNvSpPr>
            <a:spLocks/>
          </p:cNvSpPr>
          <p:nvPr/>
        </p:nvSpPr>
        <p:spPr bwMode="auto">
          <a:xfrm rot="-5400000">
            <a:off x="2714625" y="2486025"/>
            <a:ext cx="342900" cy="1085850"/>
          </a:xfrm>
          <a:prstGeom prst="leftBrace">
            <a:avLst>
              <a:gd name="adj1" fmla="val 26389"/>
              <a:gd name="adj2" fmla="val 50000"/>
            </a:avLst>
          </a:prstGeom>
          <a:noFill/>
          <a:ln w="38100" cap="sq">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sp>
        <p:nvSpPr>
          <p:cNvPr id="31753" name="AutoShape 8"/>
          <p:cNvSpPr>
            <a:spLocks/>
          </p:cNvSpPr>
          <p:nvPr/>
        </p:nvSpPr>
        <p:spPr bwMode="auto">
          <a:xfrm rot="-5400000">
            <a:off x="3600450" y="2686050"/>
            <a:ext cx="342900" cy="685800"/>
          </a:xfrm>
          <a:prstGeom prst="leftBrace">
            <a:avLst>
              <a:gd name="adj1" fmla="val 16667"/>
              <a:gd name="adj2" fmla="val 50000"/>
            </a:avLst>
          </a:prstGeom>
          <a:noFill/>
          <a:ln w="38100" cap="sq">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sp>
        <p:nvSpPr>
          <p:cNvPr id="31754" name="AutoShape 9"/>
          <p:cNvSpPr>
            <a:spLocks/>
          </p:cNvSpPr>
          <p:nvPr/>
        </p:nvSpPr>
        <p:spPr bwMode="auto">
          <a:xfrm rot="-5400000">
            <a:off x="4400550" y="2571750"/>
            <a:ext cx="342900" cy="914400"/>
          </a:xfrm>
          <a:prstGeom prst="leftBrace">
            <a:avLst>
              <a:gd name="adj1" fmla="val 22222"/>
              <a:gd name="adj2" fmla="val 50000"/>
            </a:avLst>
          </a:prstGeom>
          <a:noFill/>
          <a:ln w="38100" cap="sq">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sp>
        <p:nvSpPr>
          <p:cNvPr id="31755" name="AutoShape 10"/>
          <p:cNvSpPr>
            <a:spLocks/>
          </p:cNvSpPr>
          <p:nvPr/>
        </p:nvSpPr>
        <p:spPr bwMode="auto">
          <a:xfrm rot="-5400000">
            <a:off x="5200650" y="2686050"/>
            <a:ext cx="342900" cy="685800"/>
          </a:xfrm>
          <a:prstGeom prst="leftBrace">
            <a:avLst>
              <a:gd name="adj1" fmla="val 16667"/>
              <a:gd name="adj2" fmla="val 50000"/>
            </a:avLst>
          </a:prstGeom>
          <a:noFill/>
          <a:ln w="38100" cap="sq">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sp>
        <p:nvSpPr>
          <p:cNvPr id="31756" name="AutoShape 11"/>
          <p:cNvSpPr>
            <a:spLocks/>
          </p:cNvSpPr>
          <p:nvPr/>
        </p:nvSpPr>
        <p:spPr bwMode="auto">
          <a:xfrm rot="-5400000">
            <a:off x="6086475" y="2486025"/>
            <a:ext cx="342900" cy="1085850"/>
          </a:xfrm>
          <a:prstGeom prst="leftBrace">
            <a:avLst>
              <a:gd name="adj1" fmla="val 26389"/>
              <a:gd name="adj2" fmla="val 50000"/>
            </a:avLst>
          </a:prstGeom>
          <a:noFill/>
          <a:ln w="38100" cap="sq">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sp>
        <p:nvSpPr>
          <p:cNvPr id="31757" name="Text Box 12"/>
          <p:cNvSpPr txBox="1">
            <a:spLocks noChangeArrowheads="1"/>
          </p:cNvSpPr>
          <p:nvPr/>
        </p:nvSpPr>
        <p:spPr bwMode="auto">
          <a:xfrm>
            <a:off x="2628900" y="3257551"/>
            <a:ext cx="546687" cy="3478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800">
                <a:solidFill>
                  <a:schemeClr val="bg1"/>
                </a:solidFill>
                <a:latin typeface="Sniglet" panose="04070505030100020000" pitchFamily="82" charset="0"/>
              </a:rPr>
              <a:t>CPU</a:t>
            </a:r>
          </a:p>
        </p:txBody>
      </p:sp>
      <p:sp>
        <p:nvSpPr>
          <p:cNvPr id="31758" name="Text Box 13"/>
          <p:cNvSpPr txBox="1">
            <a:spLocks noChangeArrowheads="1"/>
          </p:cNvSpPr>
          <p:nvPr/>
        </p:nvSpPr>
        <p:spPr bwMode="auto">
          <a:xfrm>
            <a:off x="3576637" y="3257551"/>
            <a:ext cx="444095" cy="3478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800">
                <a:solidFill>
                  <a:schemeClr val="bg1"/>
                </a:solidFill>
                <a:latin typeface="Sniglet" panose="04070505030100020000" pitchFamily="82" charset="0"/>
              </a:rPr>
              <a:t>I/O</a:t>
            </a:r>
          </a:p>
        </p:txBody>
      </p:sp>
      <p:sp>
        <p:nvSpPr>
          <p:cNvPr id="31759" name="Text Box 14"/>
          <p:cNvSpPr txBox="1">
            <a:spLocks noChangeArrowheads="1"/>
          </p:cNvSpPr>
          <p:nvPr/>
        </p:nvSpPr>
        <p:spPr bwMode="auto">
          <a:xfrm>
            <a:off x="5176837" y="3257551"/>
            <a:ext cx="444095" cy="3478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800">
                <a:solidFill>
                  <a:schemeClr val="bg1"/>
                </a:solidFill>
                <a:latin typeface="Sniglet" panose="04070505030100020000" pitchFamily="82" charset="0"/>
              </a:rPr>
              <a:t>I/O</a:t>
            </a:r>
          </a:p>
        </p:txBody>
      </p:sp>
      <p:sp>
        <p:nvSpPr>
          <p:cNvPr id="31760" name="Text Box 15"/>
          <p:cNvSpPr txBox="1">
            <a:spLocks noChangeArrowheads="1"/>
          </p:cNvSpPr>
          <p:nvPr/>
        </p:nvSpPr>
        <p:spPr bwMode="auto">
          <a:xfrm>
            <a:off x="4300537" y="3257551"/>
            <a:ext cx="546687" cy="3478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800">
                <a:solidFill>
                  <a:schemeClr val="bg1"/>
                </a:solidFill>
                <a:latin typeface="Sniglet" panose="04070505030100020000" pitchFamily="82" charset="0"/>
              </a:rPr>
              <a:t>CPU</a:t>
            </a:r>
          </a:p>
        </p:txBody>
      </p:sp>
      <p:sp>
        <p:nvSpPr>
          <p:cNvPr id="31761" name="Text Box 16"/>
          <p:cNvSpPr txBox="1">
            <a:spLocks noChangeArrowheads="1"/>
          </p:cNvSpPr>
          <p:nvPr/>
        </p:nvSpPr>
        <p:spPr bwMode="auto">
          <a:xfrm>
            <a:off x="6015037" y="3257551"/>
            <a:ext cx="546687" cy="3478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800">
                <a:solidFill>
                  <a:schemeClr val="bg1"/>
                </a:solidFill>
                <a:latin typeface="Sniglet" panose="04070505030100020000" pitchFamily="82" charset="0"/>
              </a:rPr>
              <a:t>CPU</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000">
                <a:solidFill>
                  <a:schemeClr val="bg1"/>
                </a:solidFill>
                <a:latin typeface="Walter Turncoat" panose="02000000000000000000" pitchFamily="2" charset="0"/>
                <a:ea typeface="Walter Turncoat" panose="02000000000000000000" pitchFamily="2" charset="0"/>
              </a:rPr>
              <a:t>Histograma de Tiempos de CPU</a:t>
            </a:r>
          </a:p>
        </p:txBody>
      </p:sp>
      <p:sp>
        <p:nvSpPr>
          <p:cNvPr id="33795"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pic>
        <p:nvPicPr>
          <p:cNvPr id="337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748" y="1185862"/>
            <a:ext cx="5206603" cy="33861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3797" name="Text Box 4"/>
          <p:cNvSpPr txBox="1">
            <a:spLocks noChangeArrowheads="1"/>
          </p:cNvSpPr>
          <p:nvPr/>
        </p:nvSpPr>
        <p:spPr bwMode="auto">
          <a:xfrm>
            <a:off x="3657601" y="4572001"/>
            <a:ext cx="2127248"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a:solidFill>
                  <a:schemeClr val="bg1"/>
                </a:solidFill>
                <a:latin typeface="Sniglet" panose="04070505030100020000" pitchFamily="82" charset="0"/>
              </a:rPr>
              <a:t>Duración en milisegundos</a:t>
            </a:r>
          </a:p>
        </p:txBody>
      </p:sp>
      <p:sp>
        <p:nvSpPr>
          <p:cNvPr id="33798" name="Text Box 5"/>
          <p:cNvSpPr txBox="1">
            <a:spLocks noChangeArrowheads="1"/>
          </p:cNvSpPr>
          <p:nvPr/>
        </p:nvSpPr>
        <p:spPr bwMode="auto">
          <a:xfrm>
            <a:off x="1795463" y="1828800"/>
            <a:ext cx="245323" cy="21483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latin typeface="Sniglet" panose="04070505030100020000" pitchFamily="82" charset="0"/>
              </a:rPr>
              <a:t>F</a:t>
            </a:r>
          </a:p>
          <a:p>
            <a:pPr eaLnBrk="1" hangingPunct="1">
              <a:spcBef>
                <a:spcPct val="0"/>
              </a:spcBef>
              <a:buClrTx/>
              <a:buFontTx/>
              <a:buNone/>
            </a:pPr>
            <a:r>
              <a:rPr lang="es-MX" sz="1350" dirty="0">
                <a:solidFill>
                  <a:schemeClr val="bg1"/>
                </a:solidFill>
                <a:latin typeface="Sniglet" panose="04070505030100020000" pitchFamily="82" charset="0"/>
              </a:rPr>
              <a:t>R</a:t>
            </a:r>
          </a:p>
          <a:p>
            <a:pPr eaLnBrk="1" hangingPunct="1">
              <a:spcBef>
                <a:spcPct val="0"/>
              </a:spcBef>
              <a:buClrTx/>
              <a:buFontTx/>
              <a:buNone/>
            </a:pPr>
            <a:r>
              <a:rPr lang="es-MX" sz="1350" dirty="0">
                <a:solidFill>
                  <a:schemeClr val="bg1"/>
                </a:solidFill>
                <a:latin typeface="Sniglet" panose="04070505030100020000" pitchFamily="82" charset="0"/>
              </a:rPr>
              <a:t>E</a:t>
            </a:r>
          </a:p>
          <a:p>
            <a:pPr eaLnBrk="1" hangingPunct="1">
              <a:spcBef>
                <a:spcPct val="0"/>
              </a:spcBef>
              <a:buClrTx/>
              <a:buFontTx/>
              <a:buNone/>
            </a:pPr>
            <a:r>
              <a:rPr lang="es-MX" sz="1350" dirty="0">
                <a:solidFill>
                  <a:schemeClr val="bg1"/>
                </a:solidFill>
                <a:latin typeface="Sniglet" panose="04070505030100020000" pitchFamily="82" charset="0"/>
              </a:rPr>
              <a:t>C</a:t>
            </a:r>
          </a:p>
          <a:p>
            <a:pPr eaLnBrk="1" hangingPunct="1">
              <a:spcBef>
                <a:spcPct val="0"/>
              </a:spcBef>
              <a:buClrTx/>
              <a:buFontTx/>
              <a:buNone/>
            </a:pPr>
            <a:r>
              <a:rPr lang="es-MX" sz="1350" dirty="0">
                <a:solidFill>
                  <a:schemeClr val="bg1"/>
                </a:solidFill>
                <a:latin typeface="Sniglet" panose="04070505030100020000" pitchFamily="82" charset="0"/>
              </a:rPr>
              <a:t>U</a:t>
            </a:r>
          </a:p>
          <a:p>
            <a:pPr eaLnBrk="1" hangingPunct="1">
              <a:spcBef>
                <a:spcPct val="0"/>
              </a:spcBef>
              <a:buClrTx/>
              <a:buFontTx/>
              <a:buNone/>
            </a:pPr>
            <a:r>
              <a:rPr lang="es-MX" sz="1350" dirty="0">
                <a:solidFill>
                  <a:schemeClr val="bg1"/>
                </a:solidFill>
                <a:latin typeface="Sniglet" panose="04070505030100020000" pitchFamily="82" charset="0"/>
              </a:rPr>
              <a:t>E</a:t>
            </a:r>
          </a:p>
          <a:p>
            <a:pPr eaLnBrk="1" hangingPunct="1">
              <a:spcBef>
                <a:spcPct val="0"/>
              </a:spcBef>
              <a:buClrTx/>
              <a:buFontTx/>
              <a:buNone/>
            </a:pPr>
            <a:r>
              <a:rPr lang="es-MX" sz="1350" dirty="0">
                <a:solidFill>
                  <a:schemeClr val="bg1"/>
                </a:solidFill>
                <a:latin typeface="Sniglet" panose="04070505030100020000" pitchFamily="82" charset="0"/>
              </a:rPr>
              <a:t>N</a:t>
            </a:r>
          </a:p>
          <a:p>
            <a:pPr eaLnBrk="1" hangingPunct="1">
              <a:spcBef>
                <a:spcPct val="0"/>
              </a:spcBef>
              <a:buClrTx/>
              <a:buFontTx/>
              <a:buNone/>
            </a:pPr>
            <a:r>
              <a:rPr lang="es-MX" sz="1350" dirty="0">
                <a:solidFill>
                  <a:schemeClr val="bg1"/>
                </a:solidFill>
                <a:latin typeface="Sniglet" panose="04070505030100020000" pitchFamily="82" charset="0"/>
              </a:rPr>
              <a:t>C</a:t>
            </a:r>
          </a:p>
          <a:p>
            <a:pPr eaLnBrk="1" hangingPunct="1">
              <a:spcBef>
                <a:spcPct val="0"/>
              </a:spcBef>
              <a:buClrTx/>
              <a:buFontTx/>
              <a:buNone/>
            </a:pPr>
            <a:r>
              <a:rPr lang="es-MX" sz="1350" dirty="0">
                <a:solidFill>
                  <a:schemeClr val="bg1"/>
                </a:solidFill>
                <a:latin typeface="Sniglet" panose="04070505030100020000" pitchFamily="82" charset="0"/>
              </a:rPr>
              <a:t>I</a:t>
            </a:r>
          </a:p>
          <a:p>
            <a:pPr eaLnBrk="1" hangingPunct="1">
              <a:spcBef>
                <a:spcPct val="0"/>
              </a:spcBef>
              <a:buClrTx/>
              <a:buFontTx/>
              <a:buNone/>
            </a:pPr>
            <a:r>
              <a:rPr lang="es-MX" sz="1350" dirty="0">
                <a:solidFill>
                  <a:schemeClr val="bg1"/>
                </a:solidFill>
                <a:latin typeface="Sniglet" panose="04070505030100020000" pitchFamily="82" charset="0"/>
              </a:rPr>
              <a:t>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rPr>
              <a:t>Calendarización de </a:t>
            </a:r>
            <a:r>
              <a:rPr lang="es-MX" sz="3300" dirty="0" smtClean="0">
                <a:solidFill>
                  <a:schemeClr val="bg1"/>
                </a:solidFill>
                <a:latin typeface="Walter Turncoat" panose="02000000000000000000" pitchFamily="2" charset="0"/>
                <a:ea typeface="Walter Turncoat" panose="02000000000000000000" pitchFamily="2" charset="0"/>
              </a:rPr>
              <a:t>CPU</a:t>
            </a:r>
          </a:p>
          <a:p>
            <a:pPr algn="ctr">
              <a:spcBef>
                <a:spcPct val="0"/>
              </a:spcBef>
              <a:buClrTx/>
              <a:buFontTx/>
              <a:buNone/>
            </a:pPr>
            <a:r>
              <a:rPr lang="es-MX" sz="2800" dirty="0" smtClean="0">
                <a:solidFill>
                  <a:schemeClr val="bg1"/>
                </a:solidFill>
                <a:latin typeface="Walter Turncoat" panose="02000000000000000000" pitchFamily="2" charset="0"/>
                <a:ea typeface="Walter Turncoat" panose="02000000000000000000" pitchFamily="2" charset="0"/>
              </a:rPr>
              <a:t>(</a:t>
            </a:r>
            <a:r>
              <a:rPr lang="es-MX" sz="2800" dirty="0" err="1" smtClean="0">
                <a:solidFill>
                  <a:schemeClr val="bg1"/>
                </a:solidFill>
                <a:latin typeface="Walter Turncoat" panose="02000000000000000000" pitchFamily="2" charset="0"/>
                <a:ea typeface="Walter Turncoat" panose="02000000000000000000" pitchFamily="2" charset="0"/>
              </a:rPr>
              <a:t>calendarizador</a:t>
            </a:r>
            <a:r>
              <a:rPr lang="es-MX" sz="2800" dirty="0" smtClean="0">
                <a:solidFill>
                  <a:schemeClr val="bg1"/>
                </a:solidFill>
                <a:latin typeface="Walter Turncoat" panose="02000000000000000000" pitchFamily="2" charset="0"/>
                <a:ea typeface="Walter Turncoat" panose="02000000000000000000" pitchFamily="2" charset="0"/>
              </a:rPr>
              <a:t> de corto plazo)</a:t>
            </a:r>
            <a:endParaRPr lang="es-MX" sz="2800" dirty="0">
              <a:solidFill>
                <a:schemeClr val="bg1"/>
              </a:solidFill>
              <a:latin typeface="Walter Turncoat" panose="02000000000000000000" pitchFamily="2" charset="0"/>
              <a:ea typeface="Walter Turncoat" panose="02000000000000000000" pitchFamily="2" charset="0"/>
            </a:endParaRPr>
          </a:p>
        </p:txBody>
      </p:sp>
      <p:sp>
        <p:nvSpPr>
          <p:cNvPr id="35843"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indent="-282575">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a:lnSpc>
                <a:spcPct val="80000"/>
              </a:lnSpc>
              <a:spcBef>
                <a:spcPts val="525"/>
              </a:spcBef>
              <a:buClr>
                <a:schemeClr val="bg1"/>
              </a:buClr>
              <a:buFont typeface="Arial" panose="020B0604020202020204" pitchFamily="34" charset="0"/>
              <a:buChar char="•"/>
            </a:pPr>
            <a:r>
              <a:rPr lang="es-MX" sz="1800" dirty="0">
                <a:solidFill>
                  <a:schemeClr val="bg1"/>
                </a:solidFill>
                <a:latin typeface="Walter Turncoat" panose="02000000000000000000" pitchFamily="2" charset="0"/>
                <a:ea typeface="Walter Turncoat" panose="02000000000000000000" pitchFamily="2" charset="0"/>
              </a:rPr>
              <a:t>Selecciona un proceso de la cola de Listos y le asigna el CPU.</a:t>
            </a:r>
          </a:p>
          <a:p>
            <a:pPr>
              <a:lnSpc>
                <a:spcPct val="80000"/>
              </a:lnSpc>
              <a:spcBef>
                <a:spcPts val="525"/>
              </a:spcBef>
              <a:buClr>
                <a:schemeClr val="bg1"/>
              </a:buClr>
              <a:buFont typeface="Arial" panose="020B0604020202020204" pitchFamily="34" charset="0"/>
              <a:buChar char="•"/>
            </a:pPr>
            <a:endParaRPr lang="es-MX" sz="1800" dirty="0">
              <a:solidFill>
                <a:schemeClr val="bg1"/>
              </a:solidFill>
              <a:latin typeface="Walter Turncoat" panose="02000000000000000000" pitchFamily="2" charset="0"/>
              <a:ea typeface="Walter Turncoat" panose="02000000000000000000" pitchFamily="2" charset="0"/>
            </a:endParaRPr>
          </a:p>
          <a:p>
            <a:pPr>
              <a:lnSpc>
                <a:spcPct val="80000"/>
              </a:lnSpc>
              <a:spcBef>
                <a:spcPts val="525"/>
              </a:spcBef>
              <a:buClr>
                <a:schemeClr val="bg1"/>
              </a:buClr>
              <a:buFont typeface="Arial" panose="020B0604020202020204" pitchFamily="34" charset="0"/>
              <a:buChar char="•"/>
            </a:pPr>
            <a:r>
              <a:rPr lang="es-MX" sz="1800" dirty="0">
                <a:solidFill>
                  <a:schemeClr val="bg1"/>
                </a:solidFill>
                <a:latin typeface="Walter Turncoat" panose="02000000000000000000" pitchFamily="2" charset="0"/>
                <a:ea typeface="Walter Turncoat" panose="02000000000000000000" pitchFamily="2" charset="0"/>
              </a:rPr>
              <a:t>Las decisiones de calendarización de CPU se pueden dar cuando un proceso:</a:t>
            </a:r>
          </a:p>
          <a:p>
            <a:pPr marL="742950" lvl="1" indent="-342900">
              <a:lnSpc>
                <a:spcPct val="80000"/>
              </a:lnSpc>
              <a:spcBef>
                <a:spcPts val="450"/>
              </a:spcBef>
              <a:buClr>
                <a:schemeClr val="bg1"/>
              </a:buClr>
              <a:buFont typeface="+mj-lt"/>
              <a:buAutoNum type="arabicPeriod"/>
              <a:tabLst>
                <a:tab pos="787400" algn="l"/>
                <a:tab pos="795338"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MX" sz="1500" dirty="0" smtClean="0">
                <a:solidFill>
                  <a:schemeClr val="bg1"/>
                </a:solidFill>
                <a:latin typeface="Walter Turncoat" panose="02000000000000000000" pitchFamily="2" charset="0"/>
                <a:ea typeface="Walter Turncoat" panose="02000000000000000000" pitchFamily="2" charset="0"/>
              </a:rPr>
              <a:t>Cambia </a:t>
            </a:r>
            <a:r>
              <a:rPr lang="es-MX" sz="1500" dirty="0">
                <a:solidFill>
                  <a:schemeClr val="bg1"/>
                </a:solidFill>
                <a:latin typeface="Walter Turncoat" panose="02000000000000000000" pitchFamily="2" charset="0"/>
                <a:ea typeface="Walter Turncoat" panose="02000000000000000000" pitchFamily="2" charset="0"/>
              </a:rPr>
              <a:t>de ejecutando (</a:t>
            </a:r>
            <a:r>
              <a:rPr lang="es-MX" sz="1500" dirty="0" err="1">
                <a:solidFill>
                  <a:schemeClr val="bg1"/>
                </a:solidFill>
                <a:latin typeface="Walter Turncoat" panose="02000000000000000000" pitchFamily="2" charset="0"/>
                <a:ea typeface="Walter Turncoat" panose="02000000000000000000" pitchFamily="2" charset="0"/>
              </a:rPr>
              <a:t>Running</a:t>
            </a:r>
            <a:r>
              <a:rPr lang="es-MX" sz="1500" dirty="0">
                <a:solidFill>
                  <a:schemeClr val="bg1"/>
                </a:solidFill>
                <a:latin typeface="Walter Turncoat" panose="02000000000000000000" pitchFamily="2" charset="0"/>
                <a:ea typeface="Walter Turncoat" panose="02000000000000000000" pitchFamily="2" charset="0"/>
              </a:rPr>
              <a:t>) al estado esperando (</a:t>
            </a:r>
            <a:r>
              <a:rPr lang="es-MX" sz="1500" dirty="0" err="1">
                <a:solidFill>
                  <a:schemeClr val="bg1"/>
                </a:solidFill>
                <a:latin typeface="Walter Turncoat" panose="02000000000000000000" pitchFamily="2" charset="0"/>
                <a:ea typeface="Walter Turncoat" panose="02000000000000000000" pitchFamily="2" charset="0"/>
              </a:rPr>
              <a:t>waiting</a:t>
            </a:r>
            <a:r>
              <a:rPr lang="es-MX" sz="1500" dirty="0">
                <a:solidFill>
                  <a:schemeClr val="bg1"/>
                </a:solidFill>
                <a:latin typeface="Walter Turncoat" panose="02000000000000000000" pitchFamily="2" charset="0"/>
                <a:ea typeface="Walter Turncoat" panose="02000000000000000000" pitchFamily="2" charset="0"/>
              </a:rPr>
              <a:t>).</a:t>
            </a:r>
          </a:p>
          <a:p>
            <a:pPr marL="742950" lvl="1" indent="-342900">
              <a:lnSpc>
                <a:spcPct val="80000"/>
              </a:lnSpc>
              <a:spcBef>
                <a:spcPts val="450"/>
              </a:spcBef>
              <a:buClr>
                <a:schemeClr val="bg1"/>
              </a:buClr>
              <a:buFont typeface="+mj-lt"/>
              <a:buAutoNum type="arabicPeriod"/>
              <a:tabLst>
                <a:tab pos="787400" algn="l"/>
                <a:tab pos="795338"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MX" sz="1500" dirty="0" smtClean="0">
                <a:solidFill>
                  <a:schemeClr val="bg1"/>
                </a:solidFill>
                <a:latin typeface="Walter Turncoat" panose="02000000000000000000" pitchFamily="2" charset="0"/>
                <a:ea typeface="Walter Turncoat" panose="02000000000000000000" pitchFamily="2" charset="0"/>
              </a:rPr>
              <a:t>Cambia </a:t>
            </a:r>
            <a:r>
              <a:rPr lang="es-MX" sz="1500" dirty="0">
                <a:solidFill>
                  <a:schemeClr val="bg1"/>
                </a:solidFill>
                <a:latin typeface="Walter Turncoat" panose="02000000000000000000" pitchFamily="2" charset="0"/>
                <a:ea typeface="Walter Turncoat" panose="02000000000000000000" pitchFamily="2" charset="0"/>
              </a:rPr>
              <a:t>de ejecutando (</a:t>
            </a:r>
            <a:r>
              <a:rPr lang="es-MX" sz="1500" dirty="0" err="1">
                <a:solidFill>
                  <a:schemeClr val="bg1"/>
                </a:solidFill>
                <a:latin typeface="Walter Turncoat" panose="02000000000000000000" pitchFamily="2" charset="0"/>
                <a:ea typeface="Walter Turncoat" panose="02000000000000000000" pitchFamily="2" charset="0"/>
              </a:rPr>
              <a:t>Running</a:t>
            </a:r>
            <a:r>
              <a:rPr lang="es-MX" sz="1500" dirty="0">
                <a:solidFill>
                  <a:schemeClr val="bg1"/>
                </a:solidFill>
                <a:latin typeface="Walter Turncoat" panose="02000000000000000000" pitchFamily="2" charset="0"/>
                <a:ea typeface="Walter Turncoat" panose="02000000000000000000" pitchFamily="2" charset="0"/>
              </a:rPr>
              <a:t>) a listo (</a:t>
            </a:r>
            <a:r>
              <a:rPr lang="es-MX" sz="1500" dirty="0" err="1">
                <a:solidFill>
                  <a:schemeClr val="bg1"/>
                </a:solidFill>
                <a:latin typeface="Walter Turncoat" panose="02000000000000000000" pitchFamily="2" charset="0"/>
                <a:ea typeface="Walter Turncoat" panose="02000000000000000000" pitchFamily="2" charset="0"/>
              </a:rPr>
              <a:t>Ready</a:t>
            </a:r>
            <a:r>
              <a:rPr lang="es-MX" sz="1500" dirty="0">
                <a:solidFill>
                  <a:schemeClr val="bg1"/>
                </a:solidFill>
                <a:latin typeface="Walter Turncoat" panose="02000000000000000000" pitchFamily="2" charset="0"/>
                <a:ea typeface="Walter Turncoat" panose="02000000000000000000" pitchFamily="2" charset="0"/>
              </a:rPr>
              <a:t>).</a:t>
            </a:r>
          </a:p>
          <a:p>
            <a:pPr marL="742950" lvl="1" indent="-342900">
              <a:lnSpc>
                <a:spcPct val="80000"/>
              </a:lnSpc>
              <a:spcBef>
                <a:spcPts val="450"/>
              </a:spcBef>
              <a:buClr>
                <a:schemeClr val="bg1"/>
              </a:buClr>
              <a:buFont typeface="+mj-lt"/>
              <a:buAutoNum type="arabicPeriod"/>
              <a:tabLst>
                <a:tab pos="787400" algn="l"/>
                <a:tab pos="795338"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MX" sz="1500" dirty="0" smtClean="0">
                <a:solidFill>
                  <a:schemeClr val="bg1"/>
                </a:solidFill>
                <a:latin typeface="Walter Turncoat" panose="02000000000000000000" pitchFamily="2" charset="0"/>
                <a:ea typeface="Walter Turncoat" panose="02000000000000000000" pitchFamily="2" charset="0"/>
              </a:rPr>
              <a:t>Cambia </a:t>
            </a:r>
            <a:r>
              <a:rPr lang="es-MX" sz="1500" dirty="0">
                <a:solidFill>
                  <a:schemeClr val="bg1"/>
                </a:solidFill>
                <a:latin typeface="Walter Turncoat" panose="02000000000000000000" pitchFamily="2" charset="0"/>
                <a:ea typeface="Walter Turncoat" panose="02000000000000000000" pitchFamily="2" charset="0"/>
              </a:rPr>
              <a:t>de esperando (</a:t>
            </a:r>
            <a:r>
              <a:rPr lang="es-MX" sz="1500" dirty="0" err="1">
                <a:solidFill>
                  <a:schemeClr val="bg1"/>
                </a:solidFill>
                <a:latin typeface="Walter Turncoat" panose="02000000000000000000" pitchFamily="2" charset="0"/>
                <a:ea typeface="Walter Turncoat" panose="02000000000000000000" pitchFamily="2" charset="0"/>
              </a:rPr>
              <a:t>waiting</a:t>
            </a:r>
            <a:r>
              <a:rPr lang="es-MX" sz="1500" dirty="0">
                <a:solidFill>
                  <a:schemeClr val="bg1"/>
                </a:solidFill>
                <a:latin typeface="Walter Turncoat" panose="02000000000000000000" pitchFamily="2" charset="0"/>
                <a:ea typeface="Walter Turncoat" panose="02000000000000000000" pitchFamily="2" charset="0"/>
              </a:rPr>
              <a:t>) a listo (</a:t>
            </a:r>
            <a:r>
              <a:rPr lang="es-MX" sz="1500" dirty="0" err="1">
                <a:solidFill>
                  <a:schemeClr val="bg1"/>
                </a:solidFill>
                <a:latin typeface="Walter Turncoat" panose="02000000000000000000" pitchFamily="2" charset="0"/>
                <a:ea typeface="Walter Turncoat" panose="02000000000000000000" pitchFamily="2" charset="0"/>
              </a:rPr>
              <a:t>Ready</a:t>
            </a:r>
            <a:r>
              <a:rPr lang="es-MX" sz="1500" dirty="0" smtClean="0">
                <a:solidFill>
                  <a:schemeClr val="bg1"/>
                </a:solidFill>
                <a:latin typeface="Walter Turncoat" panose="02000000000000000000" pitchFamily="2" charset="0"/>
                <a:ea typeface="Walter Turncoat" panose="02000000000000000000" pitchFamily="2" charset="0"/>
              </a:rPr>
              <a:t>).</a:t>
            </a:r>
          </a:p>
          <a:p>
            <a:pPr marL="742950" lvl="1" indent="-342900">
              <a:lnSpc>
                <a:spcPct val="80000"/>
              </a:lnSpc>
              <a:spcBef>
                <a:spcPts val="450"/>
              </a:spcBef>
              <a:buClr>
                <a:schemeClr val="bg1"/>
              </a:buClr>
              <a:buFont typeface="+mj-lt"/>
              <a:buAutoNum type="arabicPeriod"/>
              <a:tabLst>
                <a:tab pos="787400" algn="l"/>
                <a:tab pos="795338"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MX" sz="1500" dirty="0" smtClean="0">
                <a:solidFill>
                  <a:schemeClr val="bg1"/>
                </a:solidFill>
                <a:latin typeface="Walter Turncoat" panose="02000000000000000000" pitchFamily="2" charset="0"/>
                <a:ea typeface="Walter Turncoat" panose="02000000000000000000" pitchFamily="2" charset="0"/>
              </a:rPr>
              <a:t>Cambia de nuevo a listo (</a:t>
            </a:r>
            <a:r>
              <a:rPr lang="es-MX" sz="1500" dirty="0" err="1" smtClean="0">
                <a:solidFill>
                  <a:schemeClr val="bg1"/>
                </a:solidFill>
                <a:latin typeface="Walter Turncoat" panose="02000000000000000000" pitchFamily="2" charset="0"/>
                <a:ea typeface="Walter Turncoat" panose="02000000000000000000" pitchFamily="2" charset="0"/>
              </a:rPr>
              <a:t>Ready</a:t>
            </a:r>
            <a:r>
              <a:rPr lang="es-MX" sz="1500" dirty="0" smtClean="0">
                <a:solidFill>
                  <a:schemeClr val="bg1"/>
                </a:solidFill>
                <a:latin typeface="Walter Turncoat" panose="02000000000000000000" pitchFamily="2" charset="0"/>
                <a:ea typeface="Walter Turncoat" panose="02000000000000000000" pitchFamily="2" charset="0"/>
              </a:rPr>
              <a:t>).</a:t>
            </a:r>
            <a:endParaRPr lang="es-MX" sz="1500" dirty="0">
              <a:solidFill>
                <a:schemeClr val="bg1"/>
              </a:solidFill>
              <a:latin typeface="Walter Turncoat" panose="02000000000000000000" pitchFamily="2" charset="0"/>
              <a:ea typeface="Walter Turncoat" panose="02000000000000000000" pitchFamily="2" charset="0"/>
            </a:endParaRPr>
          </a:p>
          <a:p>
            <a:pPr marL="742950" lvl="1" indent="-342900">
              <a:lnSpc>
                <a:spcPct val="80000"/>
              </a:lnSpc>
              <a:spcBef>
                <a:spcPts val="450"/>
              </a:spcBef>
              <a:buClr>
                <a:schemeClr val="bg1"/>
              </a:buClr>
              <a:buFont typeface="+mj-lt"/>
              <a:buAutoNum type="arabicPeriod"/>
              <a:tabLst>
                <a:tab pos="787400" algn="l"/>
                <a:tab pos="795338"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MX" sz="1500" dirty="0" smtClean="0">
                <a:solidFill>
                  <a:schemeClr val="bg1"/>
                </a:solidFill>
                <a:latin typeface="Walter Turncoat" panose="02000000000000000000" pitchFamily="2" charset="0"/>
                <a:ea typeface="Walter Turncoat" panose="02000000000000000000" pitchFamily="2" charset="0"/>
              </a:rPr>
              <a:t>Termina</a:t>
            </a:r>
            <a:r>
              <a:rPr lang="es-MX" sz="1500" dirty="0">
                <a:solidFill>
                  <a:schemeClr val="bg1"/>
                </a:solidFill>
                <a:latin typeface="Walter Turncoat" panose="02000000000000000000" pitchFamily="2" charset="0"/>
                <a:ea typeface="Walter Turncoat" panose="02000000000000000000" pitchFamily="2" charset="0"/>
              </a:rPr>
              <a:t>.</a:t>
            </a:r>
          </a:p>
          <a:p>
            <a:pPr marL="3175" lvl="1" indent="-285750">
              <a:lnSpc>
                <a:spcPct val="80000"/>
              </a:lnSpc>
              <a:spcBef>
                <a:spcPts val="450"/>
              </a:spcBef>
              <a:buClr>
                <a:schemeClr val="bg1"/>
              </a:buClr>
              <a:buFont typeface="Arial" panose="020B0604020202020204" pitchFamily="34" charset="0"/>
              <a:buChar char="•"/>
            </a:pPr>
            <a:endParaRPr lang="es-MX" sz="1500" dirty="0">
              <a:solidFill>
                <a:schemeClr val="bg1"/>
              </a:solidFill>
              <a:latin typeface="Walter Turncoat" panose="02000000000000000000" pitchFamily="2" charset="0"/>
              <a:ea typeface="Walter Turncoat" panose="02000000000000000000" pitchFamily="2" charset="0"/>
            </a:endParaRPr>
          </a:p>
          <a:p>
            <a:pPr>
              <a:lnSpc>
                <a:spcPct val="80000"/>
              </a:lnSpc>
              <a:spcBef>
                <a:spcPts val="525"/>
              </a:spcBef>
              <a:buClr>
                <a:schemeClr val="bg1"/>
              </a:buClr>
              <a:buFont typeface="Arial" panose="020B0604020202020204" pitchFamily="34" charset="0"/>
              <a:buChar char="•"/>
            </a:pPr>
            <a:r>
              <a:rPr lang="es-MX" sz="1800" dirty="0">
                <a:solidFill>
                  <a:schemeClr val="bg1"/>
                </a:solidFill>
                <a:latin typeface="Walter Turncoat" panose="02000000000000000000" pitchFamily="2" charset="0"/>
                <a:ea typeface="Walter Turncoat" panose="02000000000000000000" pitchFamily="2" charset="0"/>
              </a:rPr>
              <a:t>Si la calendarización se da </a:t>
            </a:r>
            <a:r>
              <a:rPr lang="es-MX" sz="1800" dirty="0" smtClean="0">
                <a:solidFill>
                  <a:schemeClr val="bg1"/>
                </a:solidFill>
                <a:latin typeface="Walter Turncoat" panose="02000000000000000000" pitchFamily="2" charset="0"/>
                <a:ea typeface="Walter Turncoat" panose="02000000000000000000" pitchFamily="2" charset="0"/>
              </a:rPr>
              <a:t>exclusivamente bajo </a:t>
            </a:r>
            <a:r>
              <a:rPr lang="es-MX" sz="1800" dirty="0">
                <a:solidFill>
                  <a:schemeClr val="bg1"/>
                </a:solidFill>
                <a:latin typeface="Walter Turncoat" panose="02000000000000000000" pitchFamily="2" charset="0"/>
                <a:ea typeface="Walter Turncoat" panose="02000000000000000000" pitchFamily="2" charset="0"/>
              </a:rPr>
              <a:t>las circunstancias 1 y </a:t>
            </a:r>
            <a:r>
              <a:rPr lang="es-MX" sz="1800" dirty="0" smtClean="0">
                <a:solidFill>
                  <a:schemeClr val="bg1"/>
                </a:solidFill>
                <a:latin typeface="Walter Turncoat" panose="02000000000000000000" pitchFamily="2" charset="0"/>
                <a:ea typeface="Walter Turncoat" panose="02000000000000000000" pitchFamily="2" charset="0"/>
              </a:rPr>
              <a:t>5 </a:t>
            </a:r>
            <a:r>
              <a:rPr lang="es-MX" sz="1800" dirty="0">
                <a:solidFill>
                  <a:schemeClr val="bg1"/>
                </a:solidFill>
                <a:latin typeface="Walter Turncoat" panose="02000000000000000000" pitchFamily="2" charset="0"/>
                <a:ea typeface="Walter Turncoat" panose="02000000000000000000" pitchFamily="2" charset="0"/>
              </a:rPr>
              <a:t>es </a:t>
            </a:r>
            <a:r>
              <a:rPr lang="es-MX" sz="1800" i="1" dirty="0" err="1" smtClean="0">
                <a:solidFill>
                  <a:schemeClr val="bg1"/>
                </a:solidFill>
                <a:latin typeface="Walter Turncoat" panose="02000000000000000000" pitchFamily="2" charset="0"/>
                <a:ea typeface="Walter Turncoat" panose="02000000000000000000" pitchFamily="2" charset="0"/>
              </a:rPr>
              <a:t>nonpreemptive</a:t>
            </a:r>
            <a:r>
              <a:rPr lang="es-MX" sz="1800" i="1" dirty="0" smtClean="0">
                <a:solidFill>
                  <a:schemeClr val="bg1"/>
                </a:solidFill>
                <a:latin typeface="Walter Turncoat" panose="02000000000000000000" pitchFamily="2" charset="0"/>
                <a:ea typeface="Walter Turncoat" panose="02000000000000000000" pitchFamily="2" charset="0"/>
              </a:rPr>
              <a:t> (no </a:t>
            </a:r>
            <a:r>
              <a:rPr lang="es-MX" sz="1800" i="1" dirty="0" err="1" smtClean="0">
                <a:solidFill>
                  <a:schemeClr val="bg1"/>
                </a:solidFill>
                <a:latin typeface="Walter Turncoat" panose="02000000000000000000" pitchFamily="2" charset="0"/>
                <a:ea typeface="Walter Turncoat" panose="02000000000000000000" pitchFamily="2" charset="0"/>
              </a:rPr>
              <a:t>apropiativo</a:t>
            </a:r>
            <a:r>
              <a:rPr lang="es-MX" sz="1800" i="1" dirty="0" smtClean="0">
                <a:solidFill>
                  <a:schemeClr val="bg1"/>
                </a:solidFill>
                <a:latin typeface="Walter Turncoat" panose="02000000000000000000" pitchFamily="2" charset="0"/>
                <a:ea typeface="Walter Turncoat" panose="02000000000000000000" pitchFamily="2" charset="0"/>
              </a:rPr>
              <a:t>)</a:t>
            </a:r>
            <a:r>
              <a:rPr lang="es-MX" sz="1800" dirty="0" smtClean="0">
                <a:solidFill>
                  <a:schemeClr val="bg1"/>
                </a:solidFill>
                <a:latin typeface="Walter Turncoat" panose="02000000000000000000" pitchFamily="2" charset="0"/>
                <a:ea typeface="Walter Turncoat" panose="02000000000000000000" pitchFamily="2" charset="0"/>
              </a:rPr>
              <a:t>. </a:t>
            </a:r>
            <a:r>
              <a:rPr lang="es-MX" sz="1800" dirty="0">
                <a:solidFill>
                  <a:schemeClr val="bg1"/>
                </a:solidFill>
                <a:latin typeface="Walter Turncoat" panose="02000000000000000000" pitchFamily="2" charset="0"/>
                <a:ea typeface="Walter Turncoat" panose="02000000000000000000" pitchFamily="2" charset="0"/>
              </a:rPr>
              <a:t>De lo contrario es </a:t>
            </a:r>
            <a:r>
              <a:rPr lang="es-MX" sz="1800" i="1" dirty="0" err="1" smtClean="0">
                <a:solidFill>
                  <a:schemeClr val="bg1"/>
                </a:solidFill>
                <a:latin typeface="Walter Turncoat" panose="02000000000000000000" pitchFamily="2" charset="0"/>
                <a:ea typeface="Walter Turncoat" panose="02000000000000000000" pitchFamily="2" charset="0"/>
              </a:rPr>
              <a:t>preemptive</a:t>
            </a:r>
            <a:r>
              <a:rPr lang="es-MX" sz="1800" i="1" dirty="0" smtClean="0">
                <a:solidFill>
                  <a:schemeClr val="bg1"/>
                </a:solidFill>
                <a:latin typeface="Walter Turncoat" panose="02000000000000000000" pitchFamily="2" charset="0"/>
                <a:ea typeface="Walter Turncoat" panose="02000000000000000000" pitchFamily="2" charset="0"/>
              </a:rPr>
              <a:t> (</a:t>
            </a:r>
            <a:r>
              <a:rPr lang="es-MX" sz="1800" i="1" dirty="0" err="1" smtClean="0">
                <a:solidFill>
                  <a:schemeClr val="bg1"/>
                </a:solidFill>
                <a:latin typeface="Walter Turncoat" panose="02000000000000000000" pitchFamily="2" charset="0"/>
                <a:ea typeface="Walter Turncoat" panose="02000000000000000000" pitchFamily="2" charset="0"/>
              </a:rPr>
              <a:t>apropiativo</a:t>
            </a:r>
            <a:r>
              <a:rPr lang="es-MX" sz="1800" i="1" dirty="0" smtClean="0">
                <a:solidFill>
                  <a:schemeClr val="bg1"/>
                </a:solidFill>
                <a:latin typeface="Walter Turncoat" panose="02000000000000000000" pitchFamily="2" charset="0"/>
                <a:ea typeface="Walter Turncoat" panose="02000000000000000000" pitchFamily="2" charset="0"/>
              </a:rPr>
              <a:t>).</a:t>
            </a:r>
            <a:endParaRPr lang="es-MX" sz="1800" i="1" dirty="0">
              <a:solidFill>
                <a:schemeClr val="bg1"/>
              </a:solidFill>
              <a:latin typeface="Walter Turncoat" panose="02000000000000000000" pitchFamily="2" charset="0"/>
              <a:ea typeface="Walter Turncoat" panose="02000000000000000000" pitchFamily="2"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000" dirty="0">
                <a:solidFill>
                  <a:srgbClr val="FFFFFF"/>
                </a:solidFill>
                <a:latin typeface="Walter Turncoat" panose="02000000000000000000" pitchFamily="2" charset="0"/>
                <a:ea typeface="Walter Turncoat" panose="02000000000000000000" pitchFamily="2" charset="0"/>
              </a:rPr>
              <a:t>Diagrama de estados de un proceso</a:t>
            </a:r>
          </a:p>
        </p:txBody>
      </p:sp>
      <p:grpSp>
        <p:nvGrpSpPr>
          <p:cNvPr id="2" name="Grupo 1"/>
          <p:cNvGrpSpPr/>
          <p:nvPr/>
        </p:nvGrpSpPr>
        <p:grpSpPr>
          <a:xfrm>
            <a:off x="1362293" y="1428750"/>
            <a:ext cx="6358487" cy="3371850"/>
            <a:chOff x="1362293" y="1428750"/>
            <a:chExt cx="6358487" cy="3371850"/>
          </a:xfrm>
        </p:grpSpPr>
        <p:sp>
          <p:nvSpPr>
            <p:cNvPr id="11267" name="Oval 2"/>
            <p:cNvSpPr>
              <a:spLocks noChangeArrowheads="1"/>
            </p:cNvSpPr>
            <p:nvPr/>
          </p:nvSpPr>
          <p:spPr bwMode="auto">
            <a:xfrm>
              <a:off x="1714500" y="1428750"/>
              <a:ext cx="914400" cy="914400"/>
            </a:xfrm>
            <a:prstGeom prst="ellipse">
              <a:avLst/>
            </a:prstGeom>
            <a:noFill/>
            <a:ln w="57150" cap="sq">
              <a:solidFill>
                <a:srgbClr val="FFFF00"/>
              </a:solidFill>
              <a:miter lim="800000"/>
              <a:headEnd/>
              <a:tailEnd/>
            </a:ln>
            <a:effec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1800" dirty="0">
                  <a:solidFill>
                    <a:srgbClr val="FFFFFF"/>
                  </a:solidFill>
                  <a:latin typeface="Sniglet" panose="04070505030100020000" pitchFamily="82" charset="0"/>
                </a:rPr>
                <a:t>nuevo</a:t>
              </a:r>
              <a:endParaRPr lang="es-MX" sz="1350" dirty="0">
                <a:solidFill>
                  <a:srgbClr val="FFFFFF"/>
                </a:solidFill>
                <a:latin typeface="Sniglet" panose="04070505030100020000" pitchFamily="82" charset="0"/>
              </a:endParaRPr>
            </a:p>
          </p:txBody>
        </p:sp>
        <p:sp>
          <p:nvSpPr>
            <p:cNvPr id="11268" name="Oval 3"/>
            <p:cNvSpPr>
              <a:spLocks noChangeArrowheads="1"/>
            </p:cNvSpPr>
            <p:nvPr/>
          </p:nvSpPr>
          <p:spPr bwMode="auto">
            <a:xfrm>
              <a:off x="3028950" y="2628900"/>
              <a:ext cx="914400" cy="914400"/>
            </a:xfrm>
            <a:prstGeom prst="ellipse">
              <a:avLst/>
            </a:prstGeom>
            <a:noFill/>
            <a:ln w="57150" cap="sq">
              <a:solidFill>
                <a:srgbClr val="2DF32D"/>
              </a:solidFill>
              <a:miter lim="800000"/>
              <a:headEnd/>
              <a:tailEnd/>
            </a:ln>
            <a:effec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2400" dirty="0">
                  <a:solidFill>
                    <a:srgbClr val="FFFFFF"/>
                  </a:solidFill>
                  <a:latin typeface="Sniglet" panose="04070505030100020000" pitchFamily="82" charset="0"/>
                </a:rPr>
                <a:t>listo</a:t>
              </a:r>
            </a:p>
          </p:txBody>
        </p:sp>
        <p:sp>
          <p:nvSpPr>
            <p:cNvPr id="11269" name="Oval 4"/>
            <p:cNvSpPr>
              <a:spLocks noChangeArrowheads="1"/>
            </p:cNvSpPr>
            <p:nvPr/>
          </p:nvSpPr>
          <p:spPr bwMode="auto">
            <a:xfrm>
              <a:off x="6515100" y="1485900"/>
              <a:ext cx="914400" cy="914400"/>
            </a:xfrm>
            <a:prstGeom prst="ellipse">
              <a:avLst/>
            </a:prstGeom>
            <a:noFill/>
            <a:ln w="57150" cap="sq">
              <a:solidFill>
                <a:srgbClr val="FFFF00"/>
              </a:solidFill>
              <a:miter lim="800000"/>
              <a:headEnd/>
              <a:tailEnd/>
            </a:ln>
            <a:effec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1350">
                  <a:solidFill>
                    <a:srgbClr val="FFFFFF"/>
                  </a:solidFill>
                  <a:latin typeface="Sniglet" panose="04070505030100020000" pitchFamily="82" charset="0"/>
                </a:rPr>
                <a:t>terminado</a:t>
              </a:r>
            </a:p>
          </p:txBody>
        </p:sp>
        <p:sp>
          <p:nvSpPr>
            <p:cNvPr id="11270" name="Oval 5"/>
            <p:cNvSpPr>
              <a:spLocks noChangeArrowheads="1"/>
            </p:cNvSpPr>
            <p:nvPr/>
          </p:nvSpPr>
          <p:spPr bwMode="auto">
            <a:xfrm>
              <a:off x="5143500" y="2686050"/>
              <a:ext cx="914400" cy="914400"/>
            </a:xfrm>
            <a:prstGeom prst="ellipse">
              <a:avLst/>
            </a:prstGeom>
            <a:noFill/>
            <a:ln w="57150" cap="sq">
              <a:solidFill>
                <a:srgbClr val="2DF32D"/>
              </a:solidFill>
              <a:miter lim="800000"/>
              <a:headEnd/>
              <a:tailEnd/>
            </a:ln>
            <a:effec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1350" dirty="0" err="1">
                  <a:solidFill>
                    <a:srgbClr val="FFFFFF"/>
                  </a:solidFill>
                  <a:latin typeface="Sniglet" panose="04070505030100020000" pitchFamily="82" charset="0"/>
                </a:rPr>
                <a:t>Ejecután</a:t>
              </a:r>
              <a:r>
                <a:rPr lang="es-MX" sz="1350" dirty="0">
                  <a:solidFill>
                    <a:srgbClr val="FFFFFF"/>
                  </a:solidFill>
                  <a:latin typeface="Sniglet" panose="04070505030100020000" pitchFamily="82" charset="0"/>
                </a:rPr>
                <a:t>-</a:t>
              </a:r>
            </a:p>
            <a:p>
              <a:pPr algn="ctr">
                <a:spcBef>
                  <a:spcPct val="0"/>
                </a:spcBef>
                <a:buClrTx/>
                <a:buFontTx/>
                <a:buNone/>
              </a:pPr>
              <a:r>
                <a:rPr lang="es-MX" sz="1350" dirty="0" err="1">
                  <a:solidFill>
                    <a:srgbClr val="FFFFFF"/>
                  </a:solidFill>
                  <a:latin typeface="Sniglet" panose="04070505030100020000" pitchFamily="82" charset="0"/>
                </a:rPr>
                <a:t>dose</a:t>
              </a:r>
              <a:endParaRPr lang="es-MX" sz="1350" dirty="0">
                <a:solidFill>
                  <a:srgbClr val="FFFFFF"/>
                </a:solidFill>
                <a:latin typeface="Sniglet" panose="04070505030100020000" pitchFamily="82" charset="0"/>
              </a:endParaRPr>
            </a:p>
          </p:txBody>
        </p:sp>
        <p:sp>
          <p:nvSpPr>
            <p:cNvPr id="11271" name="Oval 6"/>
            <p:cNvSpPr>
              <a:spLocks noChangeArrowheads="1"/>
            </p:cNvSpPr>
            <p:nvPr/>
          </p:nvSpPr>
          <p:spPr bwMode="auto">
            <a:xfrm>
              <a:off x="4114800" y="3886200"/>
              <a:ext cx="914400" cy="914400"/>
            </a:xfrm>
            <a:prstGeom prst="ellipse">
              <a:avLst/>
            </a:prstGeom>
            <a:noFill/>
            <a:ln w="57150" cap="sq">
              <a:solidFill>
                <a:srgbClr val="2DF32D"/>
              </a:solidFill>
              <a:miter lim="800000"/>
              <a:headEnd/>
              <a:tailEnd/>
            </a:ln>
            <a:effec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1350" dirty="0">
                  <a:solidFill>
                    <a:srgbClr val="FFFFFF"/>
                  </a:solidFill>
                  <a:latin typeface="Sniglet" panose="04070505030100020000" pitchFamily="82" charset="0"/>
                </a:rPr>
                <a:t>Esperando</a:t>
              </a:r>
            </a:p>
          </p:txBody>
        </p:sp>
        <p:sp>
          <p:nvSpPr>
            <p:cNvPr id="11272" name="Freeform 7"/>
            <p:cNvSpPr>
              <a:spLocks/>
            </p:cNvSpPr>
            <p:nvPr/>
          </p:nvSpPr>
          <p:spPr bwMode="auto">
            <a:xfrm>
              <a:off x="2628900" y="1962150"/>
              <a:ext cx="647700" cy="771525"/>
            </a:xfrm>
            <a:custGeom>
              <a:avLst/>
              <a:gdLst>
                <a:gd name="T0" fmla="*/ 0 w 544"/>
                <a:gd name="T1" fmla="*/ 2147483646 h 648"/>
                <a:gd name="T2" fmla="*/ 2147483646 w 544"/>
                <a:gd name="T3" fmla="*/ 2147483646 h 648"/>
                <a:gd name="T4" fmla="*/ 2147483646 w 544"/>
                <a:gd name="T5" fmla="*/ 2147483646 h 648"/>
                <a:gd name="T6" fmla="*/ 2147483646 w 544"/>
                <a:gd name="T7" fmla="*/ 2147483646 h 648"/>
                <a:gd name="T8" fmla="*/ 0 60000 65536"/>
                <a:gd name="T9" fmla="*/ 0 60000 65536"/>
                <a:gd name="T10" fmla="*/ 0 60000 65536"/>
                <a:gd name="T11" fmla="*/ 0 60000 65536"/>
                <a:gd name="T12" fmla="*/ 0 w 544"/>
                <a:gd name="T13" fmla="*/ 0 h 648"/>
                <a:gd name="T14" fmla="*/ 544 w 544"/>
                <a:gd name="T15" fmla="*/ 648 h 648"/>
              </a:gdLst>
              <a:ahLst/>
              <a:cxnLst>
                <a:cxn ang="T8">
                  <a:pos x="T0" y="T1"/>
                </a:cxn>
                <a:cxn ang="T9">
                  <a:pos x="T2" y="T3"/>
                </a:cxn>
                <a:cxn ang="T10">
                  <a:pos x="T4" y="T5"/>
                </a:cxn>
                <a:cxn ang="T11">
                  <a:pos x="T6" y="T7"/>
                </a:cxn>
              </a:cxnLst>
              <a:rect l="T12" t="T13" r="T14" b="T15"/>
              <a:pathLst>
                <a:path w="544" h="648">
                  <a:moveTo>
                    <a:pt x="0" y="80"/>
                  </a:moveTo>
                  <a:cubicBezTo>
                    <a:pt x="172" y="40"/>
                    <a:pt x="344" y="0"/>
                    <a:pt x="432" y="80"/>
                  </a:cubicBezTo>
                  <a:cubicBezTo>
                    <a:pt x="520" y="160"/>
                    <a:pt x="512" y="472"/>
                    <a:pt x="528" y="560"/>
                  </a:cubicBezTo>
                  <a:cubicBezTo>
                    <a:pt x="544" y="648"/>
                    <a:pt x="536" y="628"/>
                    <a:pt x="528" y="608"/>
                  </a:cubicBezTo>
                </a:path>
              </a:pathLst>
            </a:custGeom>
            <a:noFill/>
            <a:ln w="57150" cap="sq">
              <a:solidFill>
                <a:schemeClr val="bg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050"/>
            </a:p>
          </p:txBody>
        </p:sp>
        <p:sp>
          <p:nvSpPr>
            <p:cNvPr id="11273" name="Freeform 8"/>
            <p:cNvSpPr>
              <a:spLocks/>
            </p:cNvSpPr>
            <p:nvPr/>
          </p:nvSpPr>
          <p:spPr bwMode="auto">
            <a:xfrm>
              <a:off x="3943350" y="2676525"/>
              <a:ext cx="1143000" cy="409575"/>
            </a:xfrm>
            <a:custGeom>
              <a:avLst/>
              <a:gdLst>
                <a:gd name="T0" fmla="*/ 0 w 960"/>
                <a:gd name="T1" fmla="*/ 2147483646 h 344"/>
                <a:gd name="T2" fmla="*/ 2147483646 w 960"/>
                <a:gd name="T3" fmla="*/ 2147483646 h 344"/>
                <a:gd name="T4" fmla="*/ 2147483646 w 960"/>
                <a:gd name="T5" fmla="*/ 2147483646 h 344"/>
                <a:gd name="T6" fmla="*/ 0 60000 65536"/>
                <a:gd name="T7" fmla="*/ 0 60000 65536"/>
                <a:gd name="T8" fmla="*/ 0 60000 65536"/>
                <a:gd name="T9" fmla="*/ 0 w 960"/>
                <a:gd name="T10" fmla="*/ 0 h 344"/>
                <a:gd name="T11" fmla="*/ 960 w 960"/>
                <a:gd name="T12" fmla="*/ 344 h 344"/>
              </a:gdLst>
              <a:ahLst/>
              <a:cxnLst>
                <a:cxn ang="T6">
                  <a:pos x="T0" y="T1"/>
                </a:cxn>
                <a:cxn ang="T7">
                  <a:pos x="T2" y="T3"/>
                </a:cxn>
                <a:cxn ang="T8">
                  <a:pos x="T4" y="T5"/>
                </a:cxn>
              </a:cxnLst>
              <a:rect l="T9" t="T10" r="T11" b="T12"/>
              <a:pathLst>
                <a:path w="960" h="344">
                  <a:moveTo>
                    <a:pt x="0" y="296"/>
                  </a:moveTo>
                  <a:cubicBezTo>
                    <a:pt x="112" y="148"/>
                    <a:pt x="224" y="0"/>
                    <a:pt x="384" y="8"/>
                  </a:cubicBezTo>
                  <a:cubicBezTo>
                    <a:pt x="544" y="16"/>
                    <a:pt x="752" y="180"/>
                    <a:pt x="960" y="344"/>
                  </a:cubicBezTo>
                </a:path>
              </a:pathLst>
            </a:custGeom>
            <a:noFill/>
            <a:ln w="57150" cap="sq">
              <a:solidFill>
                <a:schemeClr val="bg1"/>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050"/>
            </a:p>
          </p:txBody>
        </p:sp>
        <p:sp>
          <p:nvSpPr>
            <p:cNvPr id="11274" name="Freeform 9"/>
            <p:cNvSpPr>
              <a:spLocks/>
            </p:cNvSpPr>
            <p:nvPr/>
          </p:nvSpPr>
          <p:spPr bwMode="auto">
            <a:xfrm>
              <a:off x="3886200" y="3314700"/>
              <a:ext cx="1200150" cy="171450"/>
            </a:xfrm>
            <a:custGeom>
              <a:avLst/>
              <a:gdLst>
                <a:gd name="T0" fmla="*/ 0 w 1008"/>
                <a:gd name="T1" fmla="*/ 0 h 144"/>
                <a:gd name="T2" fmla="*/ 2147483646 w 1008"/>
                <a:gd name="T3" fmla="*/ 2147483646 h 144"/>
                <a:gd name="T4" fmla="*/ 2147483646 w 1008"/>
                <a:gd name="T5" fmla="*/ 0 h 144"/>
                <a:gd name="T6" fmla="*/ 0 60000 65536"/>
                <a:gd name="T7" fmla="*/ 0 60000 65536"/>
                <a:gd name="T8" fmla="*/ 0 60000 65536"/>
                <a:gd name="T9" fmla="*/ 0 w 1008"/>
                <a:gd name="T10" fmla="*/ 0 h 144"/>
                <a:gd name="T11" fmla="*/ 1008 w 1008"/>
                <a:gd name="T12" fmla="*/ 144 h 144"/>
              </a:gdLst>
              <a:ahLst/>
              <a:cxnLst>
                <a:cxn ang="T6">
                  <a:pos x="T0" y="T1"/>
                </a:cxn>
                <a:cxn ang="T7">
                  <a:pos x="T2" y="T3"/>
                </a:cxn>
                <a:cxn ang="T8">
                  <a:pos x="T4" y="T5"/>
                </a:cxn>
              </a:cxnLst>
              <a:rect l="T9" t="T10" r="T11" b="T12"/>
              <a:pathLst>
                <a:path w="1008" h="144">
                  <a:moveTo>
                    <a:pt x="0" y="0"/>
                  </a:moveTo>
                  <a:cubicBezTo>
                    <a:pt x="204" y="72"/>
                    <a:pt x="408" y="144"/>
                    <a:pt x="576" y="144"/>
                  </a:cubicBezTo>
                  <a:cubicBezTo>
                    <a:pt x="744" y="144"/>
                    <a:pt x="876" y="72"/>
                    <a:pt x="1008" y="0"/>
                  </a:cubicBezTo>
                </a:path>
              </a:pathLst>
            </a:custGeom>
            <a:noFill/>
            <a:ln w="57150" cap="sq">
              <a:solidFill>
                <a:schemeClr val="bg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050">
                <a:solidFill>
                  <a:srgbClr val="FFFFFF"/>
                </a:solidFill>
              </a:endParaRPr>
            </a:p>
          </p:txBody>
        </p:sp>
        <p:sp>
          <p:nvSpPr>
            <p:cNvPr id="11275" name="Freeform 10"/>
            <p:cNvSpPr>
              <a:spLocks/>
            </p:cNvSpPr>
            <p:nvPr/>
          </p:nvSpPr>
          <p:spPr bwMode="auto">
            <a:xfrm>
              <a:off x="3390900" y="3543300"/>
              <a:ext cx="666750" cy="800100"/>
            </a:xfrm>
            <a:custGeom>
              <a:avLst/>
              <a:gdLst>
                <a:gd name="T0" fmla="*/ 2147483646 w 560"/>
                <a:gd name="T1" fmla="*/ 2147483646 h 672"/>
                <a:gd name="T2" fmla="*/ 2147483646 w 560"/>
                <a:gd name="T3" fmla="*/ 2147483646 h 672"/>
                <a:gd name="T4" fmla="*/ 2147483646 w 560"/>
                <a:gd name="T5" fmla="*/ 0 h 672"/>
                <a:gd name="T6" fmla="*/ 0 60000 65536"/>
                <a:gd name="T7" fmla="*/ 0 60000 65536"/>
                <a:gd name="T8" fmla="*/ 0 60000 65536"/>
                <a:gd name="T9" fmla="*/ 0 w 560"/>
                <a:gd name="T10" fmla="*/ 0 h 672"/>
                <a:gd name="T11" fmla="*/ 560 w 560"/>
                <a:gd name="T12" fmla="*/ 672 h 672"/>
              </a:gdLst>
              <a:ahLst/>
              <a:cxnLst>
                <a:cxn ang="T6">
                  <a:pos x="T0" y="T1"/>
                </a:cxn>
                <a:cxn ang="T7">
                  <a:pos x="T2" y="T3"/>
                </a:cxn>
                <a:cxn ang="T8">
                  <a:pos x="T4" y="T5"/>
                </a:cxn>
              </a:cxnLst>
              <a:rect l="T9" t="T10" r="T11" b="T12"/>
              <a:pathLst>
                <a:path w="560" h="672">
                  <a:moveTo>
                    <a:pt x="560" y="672"/>
                  </a:moveTo>
                  <a:cubicBezTo>
                    <a:pt x="360" y="584"/>
                    <a:pt x="160" y="496"/>
                    <a:pt x="80" y="384"/>
                  </a:cubicBezTo>
                  <a:cubicBezTo>
                    <a:pt x="0" y="272"/>
                    <a:pt x="40" y="136"/>
                    <a:pt x="80" y="0"/>
                  </a:cubicBezTo>
                </a:path>
              </a:pathLst>
            </a:custGeom>
            <a:noFill/>
            <a:ln w="57150" cap="sq">
              <a:solidFill>
                <a:schemeClr val="bg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050"/>
            </a:p>
          </p:txBody>
        </p:sp>
        <p:sp>
          <p:nvSpPr>
            <p:cNvPr id="11276" name="Freeform 11"/>
            <p:cNvSpPr>
              <a:spLocks/>
            </p:cNvSpPr>
            <p:nvPr/>
          </p:nvSpPr>
          <p:spPr bwMode="auto">
            <a:xfrm>
              <a:off x="5086350" y="3600450"/>
              <a:ext cx="514350" cy="742950"/>
            </a:xfrm>
            <a:custGeom>
              <a:avLst/>
              <a:gdLst>
                <a:gd name="T0" fmla="*/ 2147483646 w 432"/>
                <a:gd name="T1" fmla="*/ 0 h 624"/>
                <a:gd name="T2" fmla="*/ 2147483646 w 432"/>
                <a:gd name="T3" fmla="*/ 2147483646 h 624"/>
                <a:gd name="T4" fmla="*/ 0 w 432"/>
                <a:gd name="T5" fmla="*/ 2147483646 h 624"/>
                <a:gd name="T6" fmla="*/ 0 60000 65536"/>
                <a:gd name="T7" fmla="*/ 0 60000 65536"/>
                <a:gd name="T8" fmla="*/ 0 60000 65536"/>
                <a:gd name="T9" fmla="*/ 0 w 432"/>
                <a:gd name="T10" fmla="*/ 0 h 624"/>
                <a:gd name="T11" fmla="*/ 432 w 432"/>
                <a:gd name="T12" fmla="*/ 624 h 624"/>
              </a:gdLst>
              <a:ahLst/>
              <a:cxnLst>
                <a:cxn ang="T6">
                  <a:pos x="T0" y="T1"/>
                </a:cxn>
                <a:cxn ang="T7">
                  <a:pos x="T2" y="T3"/>
                </a:cxn>
                <a:cxn ang="T8">
                  <a:pos x="T4" y="T5"/>
                </a:cxn>
              </a:cxnLst>
              <a:rect l="T9" t="T10" r="T11" b="T12"/>
              <a:pathLst>
                <a:path w="432" h="624">
                  <a:moveTo>
                    <a:pt x="288" y="0"/>
                  </a:moveTo>
                  <a:cubicBezTo>
                    <a:pt x="360" y="116"/>
                    <a:pt x="432" y="232"/>
                    <a:pt x="384" y="336"/>
                  </a:cubicBezTo>
                  <a:cubicBezTo>
                    <a:pt x="336" y="440"/>
                    <a:pt x="168" y="532"/>
                    <a:pt x="0" y="624"/>
                  </a:cubicBezTo>
                </a:path>
              </a:pathLst>
            </a:custGeom>
            <a:noFill/>
            <a:ln w="57150" cap="sq">
              <a:solidFill>
                <a:schemeClr val="bg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050"/>
            </a:p>
          </p:txBody>
        </p:sp>
        <p:sp>
          <p:nvSpPr>
            <p:cNvPr id="11277" name="Freeform 12"/>
            <p:cNvSpPr>
              <a:spLocks/>
            </p:cNvSpPr>
            <p:nvPr/>
          </p:nvSpPr>
          <p:spPr bwMode="auto">
            <a:xfrm>
              <a:off x="5572125" y="2000250"/>
              <a:ext cx="942975" cy="685800"/>
            </a:xfrm>
            <a:custGeom>
              <a:avLst/>
              <a:gdLst>
                <a:gd name="T0" fmla="*/ 2147483646 w 792"/>
                <a:gd name="T1" fmla="*/ 2147483646 h 576"/>
                <a:gd name="T2" fmla="*/ 2147483646 w 792"/>
                <a:gd name="T3" fmla="*/ 2147483646 h 576"/>
                <a:gd name="T4" fmla="*/ 2147483646 w 792"/>
                <a:gd name="T5" fmla="*/ 0 h 576"/>
                <a:gd name="T6" fmla="*/ 0 60000 65536"/>
                <a:gd name="T7" fmla="*/ 0 60000 65536"/>
                <a:gd name="T8" fmla="*/ 0 60000 65536"/>
                <a:gd name="T9" fmla="*/ 0 w 792"/>
                <a:gd name="T10" fmla="*/ 0 h 576"/>
                <a:gd name="T11" fmla="*/ 792 w 792"/>
                <a:gd name="T12" fmla="*/ 576 h 576"/>
              </a:gdLst>
              <a:ahLst/>
              <a:cxnLst>
                <a:cxn ang="T6">
                  <a:pos x="T0" y="T1"/>
                </a:cxn>
                <a:cxn ang="T7">
                  <a:pos x="T2" y="T3"/>
                </a:cxn>
                <a:cxn ang="T8">
                  <a:pos x="T4" y="T5"/>
                </a:cxn>
              </a:cxnLst>
              <a:rect l="T9" t="T10" r="T11" b="T12"/>
              <a:pathLst>
                <a:path w="792" h="576">
                  <a:moveTo>
                    <a:pt x="72" y="576"/>
                  </a:moveTo>
                  <a:cubicBezTo>
                    <a:pt x="36" y="384"/>
                    <a:pt x="0" y="192"/>
                    <a:pt x="120" y="96"/>
                  </a:cubicBezTo>
                  <a:cubicBezTo>
                    <a:pt x="240" y="0"/>
                    <a:pt x="516" y="0"/>
                    <a:pt x="792" y="0"/>
                  </a:cubicBezTo>
                </a:path>
              </a:pathLst>
            </a:custGeom>
            <a:noFill/>
            <a:ln w="57150" cap="sq">
              <a:solidFill>
                <a:schemeClr val="bg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050"/>
            </a:p>
          </p:txBody>
        </p:sp>
        <p:sp>
          <p:nvSpPr>
            <p:cNvPr id="11278" name="Text Box 13"/>
            <p:cNvSpPr txBox="1">
              <a:spLocks noChangeArrowheads="1"/>
            </p:cNvSpPr>
            <p:nvPr/>
          </p:nvSpPr>
          <p:spPr bwMode="auto">
            <a:xfrm>
              <a:off x="2959894" y="1627585"/>
              <a:ext cx="867288"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spcBef>
                  <a:spcPct val="0"/>
                </a:spcBef>
                <a:buClrTx/>
                <a:buFontTx/>
                <a:buNone/>
              </a:pPr>
              <a:r>
                <a:rPr lang="es-MX" sz="1350" dirty="0">
                  <a:solidFill>
                    <a:srgbClr val="FFFFFF"/>
                  </a:solidFill>
                </a:rPr>
                <a:t>Aceptado</a:t>
              </a:r>
            </a:p>
          </p:txBody>
        </p:sp>
        <p:sp>
          <p:nvSpPr>
            <p:cNvPr id="11279" name="Text Box 14"/>
            <p:cNvSpPr txBox="1">
              <a:spLocks noChangeArrowheads="1"/>
            </p:cNvSpPr>
            <p:nvPr/>
          </p:nvSpPr>
          <p:spPr bwMode="auto">
            <a:xfrm>
              <a:off x="3861000" y="2266868"/>
              <a:ext cx="1487650" cy="317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spcBef>
                  <a:spcPct val="0"/>
                </a:spcBef>
                <a:buClrTx/>
                <a:buFontTx/>
                <a:buNone/>
              </a:pPr>
              <a:r>
                <a:rPr lang="es-MX" sz="1600" dirty="0">
                  <a:solidFill>
                    <a:srgbClr val="FFFFFF"/>
                  </a:solidFill>
                  <a:latin typeface="Sniglet" panose="04070505030100020000" pitchFamily="82" charset="0"/>
                </a:rPr>
                <a:t>Se interrumpió</a:t>
              </a:r>
            </a:p>
          </p:txBody>
        </p:sp>
        <p:sp>
          <p:nvSpPr>
            <p:cNvPr id="11280" name="Text Box 15"/>
            <p:cNvSpPr txBox="1">
              <a:spLocks noChangeArrowheads="1"/>
            </p:cNvSpPr>
            <p:nvPr/>
          </p:nvSpPr>
          <p:spPr bwMode="auto">
            <a:xfrm>
              <a:off x="3900818" y="3443619"/>
              <a:ext cx="1268038" cy="317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spcBef>
                  <a:spcPct val="0"/>
                </a:spcBef>
                <a:buClrTx/>
                <a:buFontTx/>
                <a:buNone/>
              </a:pPr>
              <a:r>
                <a:rPr lang="es-MX" sz="1600" dirty="0">
                  <a:solidFill>
                    <a:srgbClr val="FFFFFF"/>
                  </a:solidFill>
                  <a:latin typeface="Sniglet" panose="04070505030100020000" pitchFamily="82" charset="0"/>
                </a:rPr>
                <a:t>Despachado</a:t>
              </a:r>
            </a:p>
          </p:txBody>
        </p:sp>
        <p:sp>
          <p:nvSpPr>
            <p:cNvPr id="11281" name="Text Box 16"/>
            <p:cNvSpPr txBox="1">
              <a:spLocks noChangeArrowheads="1"/>
            </p:cNvSpPr>
            <p:nvPr/>
          </p:nvSpPr>
          <p:spPr bwMode="auto">
            <a:xfrm>
              <a:off x="5760244" y="3856435"/>
              <a:ext cx="1960536" cy="317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spcBef>
                  <a:spcPct val="0"/>
                </a:spcBef>
                <a:buClrTx/>
                <a:buFontTx/>
                <a:buNone/>
              </a:pPr>
              <a:r>
                <a:rPr lang="es-MX" sz="1600" dirty="0">
                  <a:solidFill>
                    <a:srgbClr val="FFFFFF"/>
                  </a:solidFill>
                  <a:latin typeface="Sniglet" panose="04070505030100020000" pitchFamily="82" charset="0"/>
                </a:rPr>
                <a:t>Espera </a:t>
              </a:r>
              <a:r>
                <a:rPr lang="es-MX" sz="1600" dirty="0" smtClean="0">
                  <a:solidFill>
                    <a:srgbClr val="FFFFFF"/>
                  </a:solidFill>
                  <a:latin typeface="Sniglet" panose="04070505030100020000" pitchFamily="82" charset="0"/>
                </a:rPr>
                <a:t>E/S </a:t>
              </a:r>
              <a:r>
                <a:rPr lang="es-MX" sz="1600" dirty="0">
                  <a:solidFill>
                    <a:srgbClr val="FFFFFF"/>
                  </a:solidFill>
                  <a:latin typeface="Sniglet" panose="04070505030100020000" pitchFamily="82" charset="0"/>
                </a:rPr>
                <a:t>o evento</a:t>
              </a:r>
            </a:p>
          </p:txBody>
        </p:sp>
        <p:sp>
          <p:nvSpPr>
            <p:cNvPr id="11282" name="Text Box 17"/>
            <p:cNvSpPr txBox="1">
              <a:spLocks noChangeArrowheads="1"/>
            </p:cNvSpPr>
            <p:nvPr/>
          </p:nvSpPr>
          <p:spPr bwMode="auto">
            <a:xfrm>
              <a:off x="1362293" y="3886200"/>
              <a:ext cx="1750543" cy="563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spcBef>
                  <a:spcPct val="0"/>
                </a:spcBef>
                <a:buClrTx/>
                <a:buFontTx/>
                <a:buNone/>
              </a:pPr>
              <a:r>
                <a:rPr lang="es-MX" sz="1600" dirty="0">
                  <a:solidFill>
                    <a:srgbClr val="FFFFFF"/>
                  </a:solidFill>
                  <a:latin typeface="Sniglet" panose="04070505030100020000" pitchFamily="82" charset="0"/>
                </a:rPr>
                <a:t>Terminó </a:t>
              </a:r>
              <a:r>
                <a:rPr lang="es-MX" sz="1600" dirty="0" smtClean="0">
                  <a:solidFill>
                    <a:srgbClr val="FFFFFF"/>
                  </a:solidFill>
                  <a:latin typeface="Sniglet" panose="04070505030100020000" pitchFamily="82" charset="0"/>
                </a:rPr>
                <a:t>la E/S  o </a:t>
              </a:r>
            </a:p>
            <a:p>
              <a:pPr>
                <a:spcBef>
                  <a:spcPct val="0"/>
                </a:spcBef>
                <a:buClrTx/>
                <a:buFontTx/>
                <a:buNone/>
              </a:pPr>
              <a:r>
                <a:rPr lang="es-MX" sz="1600" dirty="0" smtClean="0">
                  <a:solidFill>
                    <a:srgbClr val="FFFFFF"/>
                  </a:solidFill>
                  <a:latin typeface="Sniglet" panose="04070505030100020000" pitchFamily="82" charset="0"/>
                </a:rPr>
                <a:t>Evento esperado</a:t>
              </a:r>
              <a:endParaRPr lang="es-MX" sz="1600" dirty="0">
                <a:solidFill>
                  <a:srgbClr val="FFFFFF"/>
                </a:solidFill>
                <a:latin typeface="Sniglet" panose="04070505030100020000" pitchFamily="82" charset="0"/>
              </a:endParaRPr>
            </a:p>
          </p:txBody>
        </p:sp>
        <p:sp>
          <p:nvSpPr>
            <p:cNvPr id="11283" name="Text Box 18"/>
            <p:cNvSpPr txBox="1">
              <a:spLocks noChangeArrowheads="1"/>
            </p:cNvSpPr>
            <p:nvPr/>
          </p:nvSpPr>
          <p:spPr bwMode="auto">
            <a:xfrm>
              <a:off x="5474494" y="1654168"/>
              <a:ext cx="407226" cy="317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spcBef>
                  <a:spcPct val="0"/>
                </a:spcBef>
                <a:buClrTx/>
                <a:buFontTx/>
                <a:buNone/>
              </a:pPr>
              <a:r>
                <a:rPr lang="es-MX" sz="1600" dirty="0">
                  <a:solidFill>
                    <a:srgbClr val="FFFFFF"/>
                  </a:solidFill>
                  <a:latin typeface="Sniglet" panose="04070505030100020000" pitchFamily="82" charset="0"/>
                </a:rPr>
                <a:t>Fin</a:t>
              </a:r>
            </a:p>
          </p:txBody>
        </p:sp>
      </p:grpSp>
    </p:spTree>
    <p:extLst>
      <p:ext uri="{BB962C8B-B14F-4D97-AF65-F5344CB8AC3E}">
        <p14:creationId xmlns:p14="http://schemas.microsoft.com/office/powerpoint/2010/main" val="40287725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rPr>
              <a:t>Despachador</a:t>
            </a:r>
          </a:p>
        </p:txBody>
      </p:sp>
      <p:sp>
        <p:nvSpPr>
          <p:cNvPr id="20482"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1pPr>
            <a:lvl2pPr marL="739775" indent="-28257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9pPr>
          </a:lstStyle>
          <a:p>
            <a:pPr>
              <a:lnSpc>
                <a:spcPct val="90000"/>
              </a:lnSpc>
              <a:spcBef>
                <a:spcPts val="525"/>
              </a:spcBef>
              <a:buSzPct val="100000"/>
              <a:defRPr/>
            </a:pPr>
            <a:r>
              <a:rPr lang="es-MX" sz="1800" dirty="0">
                <a:solidFill>
                  <a:schemeClr val="bg1"/>
                </a:solidFill>
                <a:latin typeface="Walter Turncoat" panose="02000000000000000000" pitchFamily="2" charset="0"/>
                <a:ea typeface="Walter Turncoat" panose="02000000000000000000" pitchFamily="2" charset="0"/>
              </a:rPr>
              <a:t>El despachador cede el control del CPU al proceso seleccionado por el </a:t>
            </a:r>
            <a:r>
              <a:rPr lang="es-MX" sz="1800" dirty="0" err="1">
                <a:solidFill>
                  <a:schemeClr val="bg1"/>
                </a:solidFill>
                <a:latin typeface="Walter Turncoat" panose="02000000000000000000" pitchFamily="2" charset="0"/>
                <a:ea typeface="Walter Turncoat" panose="02000000000000000000" pitchFamily="2" charset="0"/>
              </a:rPr>
              <a:t>calendarizador</a:t>
            </a:r>
            <a:r>
              <a:rPr lang="es-MX" sz="1800" dirty="0">
                <a:solidFill>
                  <a:schemeClr val="bg1"/>
                </a:solidFill>
                <a:latin typeface="Walter Turncoat" panose="02000000000000000000" pitchFamily="2" charset="0"/>
                <a:ea typeface="Walter Turncoat" panose="02000000000000000000" pitchFamily="2" charset="0"/>
              </a:rPr>
              <a:t> a corto plazo, lo cual implica las siguientes acciones:</a:t>
            </a:r>
          </a:p>
          <a:p>
            <a:pPr lvl="1">
              <a:lnSpc>
                <a:spcPct val="90000"/>
              </a:lnSpc>
              <a:spcBef>
                <a:spcPts val="450"/>
              </a:spcBef>
              <a:buClr>
                <a:schemeClr val="bg1"/>
              </a:buClr>
              <a:buSzPct val="100000"/>
              <a:buFont typeface="Arial" panose="020B0604020202020204" pitchFamily="34" charset="0"/>
              <a:buChar char="–"/>
              <a:defRPr/>
            </a:pPr>
            <a:r>
              <a:rPr lang="es-MX" sz="1500" dirty="0">
                <a:solidFill>
                  <a:schemeClr val="bg1"/>
                </a:solidFill>
                <a:latin typeface="Walter Turncoat" panose="02000000000000000000" pitchFamily="2" charset="0"/>
                <a:ea typeface="Walter Turncoat" panose="02000000000000000000" pitchFamily="2" charset="0"/>
              </a:rPr>
              <a:t>Cambio de contexto</a:t>
            </a:r>
          </a:p>
          <a:p>
            <a:pPr lvl="1">
              <a:lnSpc>
                <a:spcPct val="90000"/>
              </a:lnSpc>
              <a:spcBef>
                <a:spcPts val="450"/>
              </a:spcBef>
              <a:buClr>
                <a:schemeClr val="bg1"/>
              </a:buClr>
              <a:buSzPct val="100000"/>
              <a:buFont typeface="Arial" panose="020B0604020202020204" pitchFamily="34" charset="0"/>
              <a:buChar char="–"/>
              <a:defRPr/>
            </a:pPr>
            <a:r>
              <a:rPr lang="es-MX" sz="1500" dirty="0">
                <a:solidFill>
                  <a:schemeClr val="bg1"/>
                </a:solidFill>
                <a:latin typeface="Walter Turncoat" panose="02000000000000000000" pitchFamily="2" charset="0"/>
                <a:ea typeface="Walter Turncoat" panose="02000000000000000000" pitchFamily="2" charset="0"/>
              </a:rPr>
              <a:t>Cambia a modo usuario</a:t>
            </a:r>
          </a:p>
          <a:p>
            <a:pPr lvl="1">
              <a:lnSpc>
                <a:spcPct val="90000"/>
              </a:lnSpc>
              <a:spcBef>
                <a:spcPts val="450"/>
              </a:spcBef>
              <a:buClr>
                <a:schemeClr val="bg1"/>
              </a:buClr>
              <a:buSzPct val="100000"/>
              <a:buFont typeface="Arial" panose="020B0604020202020204" pitchFamily="34" charset="0"/>
              <a:buChar char="–"/>
              <a:defRPr/>
            </a:pPr>
            <a:r>
              <a:rPr lang="es-MX" sz="1500" dirty="0">
                <a:solidFill>
                  <a:schemeClr val="bg1"/>
                </a:solidFill>
                <a:latin typeface="Walter Turncoat" panose="02000000000000000000" pitchFamily="2" charset="0"/>
                <a:ea typeface="Walter Turncoat" panose="02000000000000000000" pitchFamily="2" charset="0"/>
              </a:rPr>
              <a:t>Salta a la dirección correcta del proceso del usuario para que reanude su ejecución.</a:t>
            </a:r>
          </a:p>
          <a:p>
            <a:pPr lvl="1">
              <a:lnSpc>
                <a:spcPct val="90000"/>
              </a:lnSpc>
              <a:spcBef>
                <a:spcPts val="450"/>
              </a:spcBef>
              <a:buSzPct val="100000"/>
              <a:buFont typeface="Arial" panose="020B0604020202020204" pitchFamily="34" charset="0"/>
              <a:buChar char="–"/>
              <a:defRPr/>
            </a:pPr>
            <a:endParaRPr lang="es-MX" sz="1500" dirty="0">
              <a:solidFill>
                <a:schemeClr val="bg1"/>
              </a:solidFill>
              <a:latin typeface="Walter Turncoat" panose="02000000000000000000" pitchFamily="2" charset="0"/>
              <a:ea typeface="Walter Turncoat" panose="02000000000000000000" pitchFamily="2" charset="0"/>
            </a:endParaRPr>
          </a:p>
          <a:p>
            <a:pPr lvl="1">
              <a:lnSpc>
                <a:spcPct val="90000"/>
              </a:lnSpc>
              <a:spcBef>
                <a:spcPts val="450"/>
              </a:spcBef>
              <a:buSzPct val="100000"/>
              <a:buFont typeface="Arial" panose="020B0604020202020204" pitchFamily="34" charset="0"/>
              <a:buChar char="–"/>
              <a:defRPr/>
            </a:pPr>
            <a:endParaRPr lang="es-MX" sz="1500" dirty="0">
              <a:solidFill>
                <a:schemeClr val="bg1"/>
              </a:solidFill>
              <a:latin typeface="Walter Turncoat" panose="02000000000000000000" pitchFamily="2" charset="0"/>
              <a:ea typeface="Walter Turncoat" panose="02000000000000000000" pitchFamily="2" charset="0"/>
            </a:endParaRPr>
          </a:p>
          <a:p>
            <a:pPr marL="254794" indent="-252413">
              <a:lnSpc>
                <a:spcPct val="90000"/>
              </a:lnSpc>
              <a:spcBef>
                <a:spcPts val="525"/>
              </a:spcBef>
              <a:buSzPct val="100000"/>
              <a:buFont typeface="Arial" panose="020B0604020202020204" pitchFamily="34" charset="0"/>
              <a:buChar char="•"/>
              <a:defRPr/>
            </a:pPr>
            <a:r>
              <a:rPr lang="es-MX" sz="1800" i="1" dirty="0" err="1">
                <a:solidFill>
                  <a:schemeClr val="bg1"/>
                </a:solidFill>
                <a:latin typeface="Walter Turncoat" panose="02000000000000000000" pitchFamily="2" charset="0"/>
                <a:ea typeface="Walter Turncoat" panose="02000000000000000000" pitchFamily="2" charset="0"/>
              </a:rPr>
              <a:t>Dispatch</a:t>
            </a:r>
            <a:r>
              <a:rPr lang="es-MX" sz="1800" i="1" dirty="0">
                <a:solidFill>
                  <a:schemeClr val="bg1"/>
                </a:solidFill>
                <a:latin typeface="Walter Turncoat" panose="02000000000000000000" pitchFamily="2" charset="0"/>
                <a:ea typeface="Walter Turncoat" panose="02000000000000000000" pitchFamily="2" charset="0"/>
              </a:rPr>
              <a:t> </a:t>
            </a:r>
            <a:r>
              <a:rPr lang="es-MX" sz="1800" i="1" dirty="0" err="1">
                <a:solidFill>
                  <a:schemeClr val="bg1"/>
                </a:solidFill>
                <a:latin typeface="Walter Turncoat" panose="02000000000000000000" pitchFamily="2" charset="0"/>
                <a:ea typeface="Walter Turncoat" panose="02000000000000000000" pitchFamily="2" charset="0"/>
              </a:rPr>
              <a:t>latency</a:t>
            </a:r>
            <a:r>
              <a:rPr lang="es-MX" sz="1800" i="1" dirty="0">
                <a:solidFill>
                  <a:schemeClr val="bg1"/>
                </a:solidFill>
                <a:latin typeface="Walter Turncoat" panose="02000000000000000000" pitchFamily="2" charset="0"/>
                <a:ea typeface="Walter Turncoat" panose="02000000000000000000" pitchFamily="2" charset="0"/>
              </a:rPr>
              <a:t> </a:t>
            </a:r>
            <a:r>
              <a:rPr lang="es-MX" sz="1800" dirty="0">
                <a:solidFill>
                  <a:schemeClr val="bg1"/>
                </a:solidFill>
                <a:latin typeface="Walter Turncoat" panose="02000000000000000000" pitchFamily="2" charset="0"/>
                <a:ea typeface="Walter Turncoat" panose="02000000000000000000" pitchFamily="2" charset="0"/>
              </a:rPr>
              <a:t>– tempo que le toma al despachador parar un proceso y reanudar la ejecución de otro.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rPr>
              <a:t>Criterios de Calendarización</a:t>
            </a:r>
          </a:p>
        </p:txBody>
      </p:sp>
      <p:sp>
        <p:nvSpPr>
          <p:cNvPr id="39939"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a:lnSpc>
                <a:spcPct val="90000"/>
              </a:lnSpc>
              <a:buClr>
                <a:schemeClr val="bg1"/>
              </a:buClr>
              <a:buFont typeface="Arial" panose="020B0604020202020204" pitchFamily="34" charset="0"/>
              <a:buChar char="•"/>
            </a:pPr>
            <a:r>
              <a:rPr lang="es-MX" sz="2100" dirty="0">
                <a:solidFill>
                  <a:schemeClr val="bg1"/>
                </a:solidFill>
                <a:latin typeface="Walter Turncoat" panose="02000000000000000000" pitchFamily="2" charset="0"/>
                <a:ea typeface="Walter Turncoat" panose="02000000000000000000" pitchFamily="2" charset="0"/>
              </a:rPr>
              <a:t>Utilización de CPU– mantener el CPU tan ocupado como se pueda.</a:t>
            </a:r>
          </a:p>
          <a:p>
            <a:pPr>
              <a:lnSpc>
                <a:spcPct val="90000"/>
              </a:lnSpc>
              <a:buClr>
                <a:schemeClr val="bg1"/>
              </a:buClr>
              <a:buFont typeface="Arial" panose="020B0604020202020204" pitchFamily="34" charset="0"/>
              <a:buChar char="•"/>
            </a:pPr>
            <a:endParaRPr lang="es-MX" sz="2100" dirty="0">
              <a:solidFill>
                <a:schemeClr val="bg1"/>
              </a:solidFill>
              <a:latin typeface="Walter Turncoat" panose="02000000000000000000" pitchFamily="2" charset="0"/>
              <a:ea typeface="Walter Turncoat" panose="02000000000000000000" pitchFamily="2" charset="0"/>
            </a:endParaRPr>
          </a:p>
          <a:p>
            <a:pPr>
              <a:lnSpc>
                <a:spcPct val="90000"/>
              </a:lnSpc>
              <a:buClr>
                <a:schemeClr val="bg1"/>
              </a:buClr>
              <a:buFont typeface="Arial" panose="020B0604020202020204" pitchFamily="34" charset="0"/>
              <a:buChar char="•"/>
            </a:pPr>
            <a:r>
              <a:rPr lang="es-MX" sz="2100" dirty="0" err="1">
                <a:solidFill>
                  <a:schemeClr val="bg1"/>
                </a:solidFill>
                <a:latin typeface="Walter Turncoat" panose="02000000000000000000" pitchFamily="2" charset="0"/>
                <a:ea typeface="Walter Turncoat" panose="02000000000000000000" pitchFamily="2" charset="0"/>
              </a:rPr>
              <a:t>Throughput</a:t>
            </a:r>
            <a:r>
              <a:rPr lang="es-MX" sz="2100" dirty="0">
                <a:solidFill>
                  <a:schemeClr val="bg1"/>
                </a:solidFill>
                <a:latin typeface="Walter Turncoat" panose="02000000000000000000" pitchFamily="2" charset="0"/>
                <a:ea typeface="Walter Turncoat" panose="02000000000000000000" pitchFamily="2" charset="0"/>
              </a:rPr>
              <a:t> (Rendimiento)– cantidad de procesos que completan su ejecución por unidad de tiempo</a:t>
            </a:r>
          </a:p>
          <a:p>
            <a:pPr>
              <a:lnSpc>
                <a:spcPct val="90000"/>
              </a:lnSpc>
              <a:buClr>
                <a:schemeClr val="bg1"/>
              </a:buClr>
              <a:buFont typeface="Arial" panose="020B0604020202020204" pitchFamily="34" charset="0"/>
              <a:buChar char="•"/>
            </a:pPr>
            <a:endParaRPr lang="es-MX" sz="2100" dirty="0">
              <a:solidFill>
                <a:schemeClr val="bg1"/>
              </a:solidFill>
              <a:latin typeface="Walter Turncoat" panose="02000000000000000000" pitchFamily="2" charset="0"/>
              <a:ea typeface="Walter Turncoat" panose="02000000000000000000" pitchFamily="2" charset="0"/>
            </a:endParaRPr>
          </a:p>
          <a:p>
            <a:pPr>
              <a:lnSpc>
                <a:spcPct val="90000"/>
              </a:lnSpc>
              <a:buClr>
                <a:schemeClr val="bg1"/>
              </a:buClr>
              <a:buFont typeface="Arial" panose="020B0604020202020204" pitchFamily="34" charset="0"/>
              <a:buChar char="•"/>
            </a:pPr>
            <a:r>
              <a:rPr lang="es-MX" sz="2100" dirty="0" err="1" smtClean="0">
                <a:solidFill>
                  <a:schemeClr val="bg1"/>
                </a:solidFill>
                <a:latin typeface="Walter Turncoat" panose="02000000000000000000" pitchFamily="2" charset="0"/>
                <a:ea typeface="Walter Turncoat" panose="02000000000000000000" pitchFamily="2" charset="0"/>
              </a:rPr>
              <a:t>Turnaround</a:t>
            </a:r>
            <a:r>
              <a:rPr lang="es-MX" sz="2100" dirty="0" smtClean="0">
                <a:solidFill>
                  <a:schemeClr val="bg1"/>
                </a:solidFill>
                <a:latin typeface="Walter Turncoat" panose="02000000000000000000" pitchFamily="2" charset="0"/>
                <a:ea typeface="Walter Turncoat" panose="02000000000000000000" pitchFamily="2" charset="0"/>
              </a:rPr>
              <a:t> </a:t>
            </a:r>
            <a:r>
              <a:rPr lang="es-MX" sz="2100" dirty="0">
                <a:solidFill>
                  <a:schemeClr val="bg1"/>
                </a:solidFill>
                <a:latin typeface="Walter Turncoat" panose="02000000000000000000" pitchFamily="2" charset="0"/>
                <a:ea typeface="Walter Turncoat" panose="02000000000000000000" pitchFamily="2" charset="0"/>
              </a:rPr>
              <a:t>time (Tiempo de retorno)– cantidad de tiempo que toma la ejecución de un proceso (desde que inicia hasta que termina).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rPr>
              <a:t>Criterios de Calendarización</a:t>
            </a:r>
          </a:p>
        </p:txBody>
      </p:sp>
      <p:sp>
        <p:nvSpPr>
          <p:cNvPr id="41987" name="Text Box 2"/>
          <p:cNvSpPr txBox="1">
            <a:spLocks noChangeArrowheads="1"/>
          </p:cNvSpPr>
          <p:nvPr/>
        </p:nvSpPr>
        <p:spPr bwMode="auto">
          <a:xfrm>
            <a:off x="1485899" y="1200151"/>
            <a:ext cx="6339663"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a:buClr>
                <a:schemeClr val="bg1"/>
              </a:buClr>
              <a:buFont typeface="Arial" panose="020B0604020202020204" pitchFamily="34" charset="0"/>
              <a:buChar char="•"/>
            </a:pPr>
            <a:r>
              <a:rPr lang="es-MX" sz="2400" dirty="0" err="1">
                <a:solidFill>
                  <a:schemeClr val="bg1"/>
                </a:solidFill>
                <a:latin typeface="Walter Turncoat" panose="02000000000000000000" pitchFamily="2" charset="0"/>
                <a:ea typeface="Walter Turncoat" panose="02000000000000000000" pitchFamily="2" charset="0"/>
              </a:rPr>
              <a:t>Waiting</a:t>
            </a:r>
            <a:r>
              <a:rPr lang="es-MX" sz="2400" dirty="0">
                <a:solidFill>
                  <a:schemeClr val="bg1"/>
                </a:solidFill>
                <a:latin typeface="Walter Turncoat" panose="02000000000000000000" pitchFamily="2" charset="0"/>
                <a:ea typeface="Walter Turncoat" panose="02000000000000000000" pitchFamily="2" charset="0"/>
              </a:rPr>
              <a:t> time (Tiempo de Espera) – cantidad de tiempo que pasa un proceso esperando en la cola de </a:t>
            </a:r>
            <a:r>
              <a:rPr lang="es-MX" sz="2400" dirty="0" err="1">
                <a:solidFill>
                  <a:schemeClr val="bg1"/>
                </a:solidFill>
                <a:latin typeface="Walter Turncoat" panose="02000000000000000000" pitchFamily="2" charset="0"/>
                <a:ea typeface="Walter Turncoat" panose="02000000000000000000" pitchFamily="2" charset="0"/>
              </a:rPr>
              <a:t>Ready</a:t>
            </a:r>
            <a:r>
              <a:rPr lang="es-MX" sz="2400" dirty="0">
                <a:solidFill>
                  <a:schemeClr val="bg1"/>
                </a:solidFill>
                <a:latin typeface="Walter Turncoat" panose="02000000000000000000" pitchFamily="2" charset="0"/>
                <a:ea typeface="Walter Turncoat" panose="02000000000000000000" pitchFamily="2" charset="0"/>
              </a:rPr>
              <a:t> (Listos).</a:t>
            </a:r>
          </a:p>
          <a:p>
            <a:pPr>
              <a:buFont typeface="Arial" panose="020B0604020202020204" pitchFamily="34" charset="0"/>
              <a:buChar char="•"/>
            </a:pPr>
            <a:endParaRPr lang="es-MX" sz="2400" dirty="0">
              <a:solidFill>
                <a:schemeClr val="bg1"/>
              </a:solidFill>
              <a:latin typeface="Walter Turncoat" panose="02000000000000000000" pitchFamily="2" charset="0"/>
              <a:ea typeface="Walter Turncoat" panose="02000000000000000000" pitchFamily="2" charset="0"/>
            </a:endParaRPr>
          </a:p>
          <a:p>
            <a:pPr>
              <a:buClr>
                <a:schemeClr val="bg1"/>
              </a:buClr>
              <a:buFont typeface="Arial" panose="020B0604020202020204" pitchFamily="34" charset="0"/>
              <a:buChar char="•"/>
            </a:pPr>
            <a:r>
              <a:rPr lang="es-MX" sz="2400" dirty="0">
                <a:solidFill>
                  <a:schemeClr val="bg1"/>
                </a:solidFill>
                <a:latin typeface="Walter Turncoat" panose="02000000000000000000" pitchFamily="2" charset="0"/>
                <a:ea typeface="Walter Turncoat" panose="02000000000000000000" pitchFamily="2" charset="0"/>
              </a:rPr>
              <a:t>Response time (Tiempo de Respuesta)– cantidad de tiempo que toma desde que se envía una solicitud a un proceso hasta que se produce la primera respuesta.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rPr>
              <a:t>Criterios de Optimización</a:t>
            </a:r>
          </a:p>
        </p:txBody>
      </p:sp>
      <p:sp>
        <p:nvSpPr>
          <p:cNvPr id="44035" name="Text Box 2"/>
          <p:cNvSpPr txBox="1">
            <a:spLocks noChangeArrowheads="1"/>
          </p:cNvSpPr>
          <p:nvPr/>
        </p:nvSpPr>
        <p:spPr bwMode="auto">
          <a:xfrm>
            <a:off x="892885" y="1200151"/>
            <a:ext cx="7336715"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marL="342900" indent="-342900">
              <a:buClr>
                <a:schemeClr val="bg1"/>
              </a:buClr>
              <a:buFont typeface="Wingdings" panose="05000000000000000000" pitchFamily="2" charset="2"/>
              <a:buChar char="Ø"/>
            </a:pPr>
            <a:r>
              <a:rPr lang="es-MX" sz="2100" dirty="0">
                <a:solidFill>
                  <a:schemeClr val="bg1"/>
                </a:solidFill>
                <a:latin typeface="Walter Turncoat" panose="02000000000000000000" pitchFamily="2" charset="0"/>
                <a:ea typeface="Walter Turncoat" panose="02000000000000000000" pitchFamily="2" charset="0"/>
              </a:rPr>
              <a:t>Maximizar utilización de CPU</a:t>
            </a:r>
            <a:r>
              <a:rPr lang="es-MX" sz="2100" dirty="0" smtClean="0">
                <a:solidFill>
                  <a:schemeClr val="bg1"/>
                </a:solidFill>
                <a:latin typeface="Walter Turncoat" panose="02000000000000000000" pitchFamily="2" charset="0"/>
                <a:ea typeface="Walter Turncoat" panose="02000000000000000000" pitchFamily="2" charset="0"/>
              </a:rPr>
              <a:t>.</a:t>
            </a:r>
            <a:endParaRPr lang="es-MX" sz="2100" dirty="0">
              <a:solidFill>
                <a:schemeClr val="bg1"/>
              </a:solidFill>
              <a:latin typeface="Walter Turncoat" panose="02000000000000000000" pitchFamily="2" charset="0"/>
              <a:ea typeface="Walter Turncoat" panose="02000000000000000000" pitchFamily="2" charset="0"/>
            </a:endParaRPr>
          </a:p>
          <a:p>
            <a:pPr marL="342900" indent="-342900">
              <a:buClr>
                <a:schemeClr val="bg1"/>
              </a:buClr>
              <a:buFont typeface="Wingdings" panose="05000000000000000000" pitchFamily="2" charset="2"/>
              <a:buChar char="Ø"/>
            </a:pPr>
            <a:r>
              <a:rPr lang="es-MX" sz="2100" dirty="0">
                <a:solidFill>
                  <a:schemeClr val="bg1"/>
                </a:solidFill>
                <a:latin typeface="Walter Turncoat" panose="02000000000000000000" pitchFamily="2" charset="0"/>
                <a:ea typeface="Walter Turncoat" panose="02000000000000000000" pitchFamily="2" charset="0"/>
              </a:rPr>
              <a:t>Maximizar </a:t>
            </a:r>
            <a:r>
              <a:rPr lang="es-MX" sz="2100" dirty="0" err="1">
                <a:solidFill>
                  <a:schemeClr val="bg1"/>
                </a:solidFill>
                <a:latin typeface="Walter Turncoat" panose="02000000000000000000" pitchFamily="2" charset="0"/>
                <a:ea typeface="Walter Turncoat" panose="02000000000000000000" pitchFamily="2" charset="0"/>
              </a:rPr>
              <a:t>throughput</a:t>
            </a:r>
            <a:r>
              <a:rPr lang="es-MX" sz="2100" dirty="0" smtClean="0">
                <a:solidFill>
                  <a:schemeClr val="bg1"/>
                </a:solidFill>
                <a:latin typeface="Walter Turncoat" panose="02000000000000000000" pitchFamily="2" charset="0"/>
                <a:ea typeface="Walter Turncoat" panose="02000000000000000000" pitchFamily="2" charset="0"/>
              </a:rPr>
              <a:t>.</a:t>
            </a:r>
            <a:endParaRPr lang="es-MX" sz="2100" dirty="0">
              <a:solidFill>
                <a:schemeClr val="bg1"/>
              </a:solidFill>
              <a:latin typeface="Walter Turncoat" panose="02000000000000000000" pitchFamily="2" charset="0"/>
              <a:ea typeface="Walter Turncoat" panose="02000000000000000000" pitchFamily="2" charset="0"/>
            </a:endParaRPr>
          </a:p>
          <a:p>
            <a:pPr marL="342900" indent="-342900">
              <a:buClr>
                <a:schemeClr val="bg1"/>
              </a:buClr>
              <a:buFont typeface="Wingdings" panose="05000000000000000000" pitchFamily="2" charset="2"/>
              <a:buChar char="Ø"/>
            </a:pPr>
            <a:r>
              <a:rPr lang="es-MX" sz="2100" dirty="0">
                <a:solidFill>
                  <a:schemeClr val="bg1"/>
                </a:solidFill>
                <a:latin typeface="Walter Turncoat" panose="02000000000000000000" pitchFamily="2" charset="0"/>
                <a:ea typeface="Walter Turncoat" panose="02000000000000000000" pitchFamily="2" charset="0"/>
              </a:rPr>
              <a:t>Minimizar tiempo de retorno (</a:t>
            </a:r>
            <a:r>
              <a:rPr lang="es-MX" sz="2100" dirty="0" err="1">
                <a:solidFill>
                  <a:schemeClr val="bg1"/>
                </a:solidFill>
                <a:latin typeface="Walter Turncoat" panose="02000000000000000000" pitchFamily="2" charset="0"/>
                <a:ea typeface="Walter Turncoat" panose="02000000000000000000" pitchFamily="2" charset="0"/>
              </a:rPr>
              <a:t>turnaround</a:t>
            </a:r>
            <a:r>
              <a:rPr lang="es-MX" sz="2100" dirty="0">
                <a:solidFill>
                  <a:schemeClr val="bg1"/>
                </a:solidFill>
                <a:latin typeface="Walter Turncoat" panose="02000000000000000000" pitchFamily="2" charset="0"/>
                <a:ea typeface="Walter Turncoat" panose="02000000000000000000" pitchFamily="2" charset="0"/>
              </a:rPr>
              <a:t> time</a:t>
            </a:r>
            <a:r>
              <a:rPr lang="es-MX" sz="2100" dirty="0" smtClean="0">
                <a:solidFill>
                  <a:schemeClr val="bg1"/>
                </a:solidFill>
                <a:latin typeface="Walter Turncoat" panose="02000000000000000000" pitchFamily="2" charset="0"/>
                <a:ea typeface="Walter Turncoat" panose="02000000000000000000" pitchFamily="2" charset="0"/>
              </a:rPr>
              <a:t>).</a:t>
            </a:r>
            <a:endParaRPr lang="es-MX" sz="2100" dirty="0">
              <a:solidFill>
                <a:schemeClr val="bg1"/>
              </a:solidFill>
              <a:latin typeface="Walter Turncoat" panose="02000000000000000000" pitchFamily="2" charset="0"/>
              <a:ea typeface="Walter Turncoat" panose="02000000000000000000" pitchFamily="2" charset="0"/>
            </a:endParaRPr>
          </a:p>
          <a:p>
            <a:pPr marL="342900" indent="-342900">
              <a:buClr>
                <a:schemeClr val="bg1"/>
              </a:buClr>
              <a:buFont typeface="Wingdings" panose="05000000000000000000" pitchFamily="2" charset="2"/>
              <a:buChar char="Ø"/>
            </a:pPr>
            <a:r>
              <a:rPr lang="es-MX" sz="2100" dirty="0">
                <a:solidFill>
                  <a:schemeClr val="bg1"/>
                </a:solidFill>
                <a:latin typeface="Walter Turncoat" panose="02000000000000000000" pitchFamily="2" charset="0"/>
                <a:ea typeface="Walter Turncoat" panose="02000000000000000000" pitchFamily="2" charset="0"/>
              </a:rPr>
              <a:t>Minimizar el tiempo de espera (</a:t>
            </a:r>
            <a:r>
              <a:rPr lang="es-MX" sz="2100" dirty="0" err="1">
                <a:solidFill>
                  <a:schemeClr val="bg1"/>
                </a:solidFill>
                <a:latin typeface="Walter Turncoat" panose="02000000000000000000" pitchFamily="2" charset="0"/>
                <a:ea typeface="Walter Turncoat" panose="02000000000000000000" pitchFamily="2" charset="0"/>
              </a:rPr>
              <a:t>waiting</a:t>
            </a:r>
            <a:r>
              <a:rPr lang="es-MX" sz="2100" dirty="0">
                <a:solidFill>
                  <a:schemeClr val="bg1"/>
                </a:solidFill>
                <a:latin typeface="Walter Turncoat" panose="02000000000000000000" pitchFamily="2" charset="0"/>
                <a:ea typeface="Walter Turncoat" panose="02000000000000000000" pitchFamily="2" charset="0"/>
              </a:rPr>
              <a:t> time</a:t>
            </a:r>
            <a:r>
              <a:rPr lang="es-MX" sz="2100" dirty="0" smtClean="0">
                <a:solidFill>
                  <a:schemeClr val="bg1"/>
                </a:solidFill>
                <a:latin typeface="Walter Turncoat" panose="02000000000000000000" pitchFamily="2" charset="0"/>
                <a:ea typeface="Walter Turncoat" panose="02000000000000000000" pitchFamily="2" charset="0"/>
              </a:rPr>
              <a:t>).</a:t>
            </a:r>
            <a:endParaRPr lang="es-MX" sz="2100" dirty="0">
              <a:solidFill>
                <a:schemeClr val="bg1"/>
              </a:solidFill>
              <a:latin typeface="Walter Turncoat" panose="02000000000000000000" pitchFamily="2" charset="0"/>
              <a:ea typeface="Walter Turncoat" panose="02000000000000000000" pitchFamily="2" charset="0"/>
            </a:endParaRPr>
          </a:p>
          <a:p>
            <a:pPr marL="342900" indent="-342900">
              <a:buClr>
                <a:schemeClr val="bg1"/>
              </a:buClr>
              <a:buFont typeface="Wingdings" panose="05000000000000000000" pitchFamily="2" charset="2"/>
              <a:buChar char="Ø"/>
            </a:pPr>
            <a:r>
              <a:rPr lang="es-MX" sz="2100" dirty="0">
                <a:solidFill>
                  <a:schemeClr val="bg1"/>
                </a:solidFill>
                <a:latin typeface="Walter Turncoat" panose="02000000000000000000" pitchFamily="2" charset="0"/>
                <a:ea typeface="Walter Turncoat" panose="02000000000000000000" pitchFamily="2" charset="0"/>
              </a:rPr>
              <a:t>Minimizar tiempo de respuesta (response time</a:t>
            </a:r>
            <a:r>
              <a:rPr lang="es-MX" sz="2100" dirty="0" smtClean="0">
                <a:solidFill>
                  <a:schemeClr val="bg1"/>
                </a:solidFill>
                <a:latin typeface="Walter Turncoat" panose="02000000000000000000" pitchFamily="2" charset="0"/>
                <a:ea typeface="Walter Turncoat" panose="02000000000000000000" pitchFamily="2" charset="0"/>
              </a:rPr>
              <a:t>).</a:t>
            </a:r>
            <a:endParaRPr lang="es-MX" sz="2100" dirty="0">
              <a:solidFill>
                <a:schemeClr val="bg1"/>
              </a:solidFill>
              <a:latin typeface="Walter Turncoat" panose="02000000000000000000" pitchFamily="2" charset="0"/>
              <a:ea typeface="Walter Turncoat" panose="02000000000000000000" pitchFamily="2"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err="1">
                <a:solidFill>
                  <a:schemeClr val="bg1"/>
                </a:solidFill>
                <a:latin typeface="Walter Turncoat" panose="02000000000000000000" pitchFamily="2" charset="0"/>
                <a:ea typeface="Walter Turncoat" panose="02000000000000000000" pitchFamily="2" charset="0"/>
              </a:rPr>
              <a:t>First</a:t>
            </a:r>
            <a:r>
              <a:rPr lang="es-MX" sz="3300" dirty="0">
                <a:solidFill>
                  <a:schemeClr val="bg1"/>
                </a:solidFill>
                <a:latin typeface="Walter Turncoat" panose="02000000000000000000" pitchFamily="2" charset="0"/>
                <a:ea typeface="Walter Turncoat" panose="02000000000000000000" pitchFamily="2" charset="0"/>
              </a:rPr>
              <a:t> Come </a:t>
            </a:r>
            <a:r>
              <a:rPr lang="es-MX" sz="3300" dirty="0" err="1">
                <a:solidFill>
                  <a:schemeClr val="bg1"/>
                </a:solidFill>
                <a:latin typeface="Walter Turncoat" panose="02000000000000000000" pitchFamily="2" charset="0"/>
                <a:ea typeface="Walter Turncoat" panose="02000000000000000000" pitchFamily="2" charset="0"/>
              </a:rPr>
              <a:t>First</a:t>
            </a:r>
            <a:r>
              <a:rPr lang="es-MX" sz="3300" dirty="0">
                <a:solidFill>
                  <a:schemeClr val="bg1"/>
                </a:solidFill>
                <a:latin typeface="Walter Turncoat" panose="02000000000000000000" pitchFamily="2" charset="0"/>
                <a:ea typeface="Walter Turncoat" panose="02000000000000000000" pitchFamily="2" charset="0"/>
              </a:rPr>
              <a:t> </a:t>
            </a:r>
            <a:r>
              <a:rPr lang="es-MX" sz="3300" dirty="0" err="1">
                <a:solidFill>
                  <a:schemeClr val="bg1"/>
                </a:solidFill>
                <a:latin typeface="Walter Turncoat" panose="02000000000000000000" pitchFamily="2" charset="0"/>
                <a:ea typeface="Walter Turncoat" panose="02000000000000000000" pitchFamily="2" charset="0"/>
              </a:rPr>
              <a:t>Served</a:t>
            </a:r>
            <a:endParaRPr lang="es-MX" sz="3300" dirty="0">
              <a:solidFill>
                <a:schemeClr val="bg1"/>
              </a:solidFill>
              <a:latin typeface="Walter Turncoat" panose="02000000000000000000" pitchFamily="2" charset="0"/>
              <a:ea typeface="Walter Turncoat" panose="02000000000000000000" pitchFamily="2" charset="0"/>
            </a:endParaRPr>
          </a:p>
        </p:txBody>
      </p:sp>
      <p:sp>
        <p:nvSpPr>
          <p:cNvPr id="46083" name="Text Box 2"/>
          <p:cNvSpPr txBox="1">
            <a:spLocks noChangeArrowheads="1"/>
          </p:cNvSpPr>
          <p:nvPr/>
        </p:nvSpPr>
        <p:spPr bwMode="auto">
          <a:xfrm>
            <a:off x="1485900" y="1200150"/>
            <a:ext cx="6172200" cy="177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9725">
              <a:spcBef>
                <a:spcPts val="8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3200">
                <a:solidFill>
                  <a:srgbClr val="000000"/>
                </a:solidFill>
                <a:latin typeface="Arial" panose="020B0604020202020204" pitchFamily="34" charset="0"/>
                <a:ea typeface="Droid Sans Fallback" charset="0"/>
                <a:cs typeface="Droid Sans Fallback" charset="0"/>
              </a:defRPr>
            </a:lvl1pPr>
            <a:lvl2pPr marL="739775" indent="-282575">
              <a:spcBef>
                <a:spcPts val="7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9pPr>
          </a:lstStyle>
          <a:p>
            <a:pPr>
              <a:spcBef>
                <a:spcPts val="525"/>
              </a:spcBef>
              <a:buClrTx/>
            </a:pPr>
            <a:r>
              <a:rPr lang="es-MX" sz="2100">
                <a:solidFill>
                  <a:schemeClr val="bg1"/>
                </a:solidFill>
              </a:rPr>
              <a:t>Suponga los procesos:</a:t>
            </a:r>
          </a:p>
          <a:p>
            <a:pPr lvl="1">
              <a:spcBef>
                <a:spcPts val="450"/>
              </a:spcBef>
              <a:buFont typeface="Arial" panose="020B0604020202020204" pitchFamily="34" charset="0"/>
              <a:buChar char="–"/>
            </a:pPr>
            <a:r>
              <a:rPr lang="es-MX" sz="1800">
                <a:solidFill>
                  <a:schemeClr val="bg1"/>
                </a:solidFill>
              </a:rPr>
              <a:t>P1 cpu burst (24)</a:t>
            </a:r>
          </a:p>
          <a:p>
            <a:pPr lvl="1">
              <a:spcBef>
                <a:spcPts val="450"/>
              </a:spcBef>
              <a:buFont typeface="Arial" panose="020B0604020202020204" pitchFamily="34" charset="0"/>
              <a:buChar char="–"/>
            </a:pPr>
            <a:r>
              <a:rPr lang="es-MX" sz="1800">
                <a:solidFill>
                  <a:schemeClr val="bg1"/>
                </a:solidFill>
              </a:rPr>
              <a:t>P2 cpu burst (3)</a:t>
            </a:r>
          </a:p>
          <a:p>
            <a:pPr lvl="1">
              <a:spcBef>
                <a:spcPts val="450"/>
              </a:spcBef>
              <a:buFont typeface="Arial" panose="020B0604020202020204" pitchFamily="34" charset="0"/>
              <a:buChar char="–"/>
            </a:pPr>
            <a:r>
              <a:rPr lang="es-MX" sz="1800">
                <a:solidFill>
                  <a:schemeClr val="bg1"/>
                </a:solidFill>
              </a:rPr>
              <a:t>P3 cpu burst (3)</a:t>
            </a:r>
          </a:p>
          <a:p>
            <a:pPr>
              <a:spcBef>
                <a:spcPts val="525"/>
              </a:spcBef>
              <a:buClrTx/>
            </a:pPr>
            <a:r>
              <a:rPr lang="es-MX" sz="2100">
                <a:solidFill>
                  <a:schemeClr val="bg1"/>
                </a:solidFill>
              </a:rPr>
              <a:t>Los cuales llegan en el orden P1, P2, P3   </a:t>
            </a:r>
          </a:p>
        </p:txBody>
      </p:sp>
      <p:sp>
        <p:nvSpPr>
          <p:cNvPr id="46084" name="Rectangle 3"/>
          <p:cNvSpPr>
            <a:spLocks noChangeArrowheads="1"/>
          </p:cNvSpPr>
          <p:nvPr/>
        </p:nvSpPr>
        <p:spPr bwMode="auto">
          <a:xfrm>
            <a:off x="2914650" y="3086100"/>
            <a:ext cx="1657350" cy="400050"/>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a:t>P1</a:t>
            </a:r>
          </a:p>
        </p:txBody>
      </p:sp>
      <p:sp>
        <p:nvSpPr>
          <p:cNvPr id="46085" name="Rectangle 4"/>
          <p:cNvSpPr>
            <a:spLocks noChangeArrowheads="1"/>
          </p:cNvSpPr>
          <p:nvPr/>
        </p:nvSpPr>
        <p:spPr bwMode="auto">
          <a:xfrm>
            <a:off x="4572000" y="3086100"/>
            <a:ext cx="514350" cy="400050"/>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a:t>P2</a:t>
            </a:r>
          </a:p>
        </p:txBody>
      </p:sp>
      <p:sp>
        <p:nvSpPr>
          <p:cNvPr id="46086" name="Rectangle 5"/>
          <p:cNvSpPr>
            <a:spLocks noChangeArrowheads="1"/>
          </p:cNvSpPr>
          <p:nvPr/>
        </p:nvSpPr>
        <p:spPr bwMode="auto">
          <a:xfrm>
            <a:off x="5086350" y="3086100"/>
            <a:ext cx="514350" cy="400050"/>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a:t>P3</a:t>
            </a:r>
          </a:p>
        </p:txBody>
      </p:sp>
      <p:sp>
        <p:nvSpPr>
          <p:cNvPr id="46087" name="Line 6"/>
          <p:cNvSpPr>
            <a:spLocks noChangeShapeType="1"/>
          </p:cNvSpPr>
          <p:nvPr/>
        </p:nvSpPr>
        <p:spPr bwMode="auto">
          <a:xfrm>
            <a:off x="2914650" y="3486150"/>
            <a:ext cx="1191" cy="1143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solidFill>
                <a:schemeClr val="bg1"/>
              </a:solidFill>
            </a:endParaRPr>
          </a:p>
        </p:txBody>
      </p:sp>
      <p:sp>
        <p:nvSpPr>
          <p:cNvPr id="46088" name="Line 7"/>
          <p:cNvSpPr>
            <a:spLocks noChangeShapeType="1"/>
          </p:cNvSpPr>
          <p:nvPr/>
        </p:nvSpPr>
        <p:spPr bwMode="auto">
          <a:xfrm>
            <a:off x="4572000" y="3486150"/>
            <a:ext cx="1191" cy="1143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solidFill>
                <a:schemeClr val="bg1"/>
              </a:solidFill>
              <a:latin typeface="Sniglet" panose="04070505030100020000" pitchFamily="82" charset="0"/>
            </a:endParaRPr>
          </a:p>
        </p:txBody>
      </p:sp>
      <p:sp>
        <p:nvSpPr>
          <p:cNvPr id="46089" name="Line 8"/>
          <p:cNvSpPr>
            <a:spLocks noChangeShapeType="1"/>
          </p:cNvSpPr>
          <p:nvPr/>
        </p:nvSpPr>
        <p:spPr bwMode="auto">
          <a:xfrm>
            <a:off x="5086350" y="3486150"/>
            <a:ext cx="1191" cy="1143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solidFill>
                <a:schemeClr val="bg1"/>
              </a:solidFill>
              <a:latin typeface="Sniglet" panose="04070505030100020000" pitchFamily="82" charset="0"/>
            </a:endParaRPr>
          </a:p>
        </p:txBody>
      </p:sp>
      <p:sp>
        <p:nvSpPr>
          <p:cNvPr id="46090" name="Line 9"/>
          <p:cNvSpPr>
            <a:spLocks noChangeShapeType="1"/>
          </p:cNvSpPr>
          <p:nvPr/>
        </p:nvSpPr>
        <p:spPr bwMode="auto">
          <a:xfrm>
            <a:off x="5600700" y="3486150"/>
            <a:ext cx="1191" cy="1143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solidFill>
                <a:schemeClr val="bg1"/>
              </a:solidFill>
              <a:latin typeface="Sniglet" panose="04070505030100020000" pitchFamily="82" charset="0"/>
            </a:endParaRPr>
          </a:p>
        </p:txBody>
      </p:sp>
      <p:sp>
        <p:nvSpPr>
          <p:cNvPr id="46091" name="Text Box 10"/>
          <p:cNvSpPr txBox="1">
            <a:spLocks noChangeArrowheads="1"/>
          </p:cNvSpPr>
          <p:nvPr/>
        </p:nvSpPr>
        <p:spPr bwMode="auto">
          <a:xfrm>
            <a:off x="2800350" y="3627835"/>
            <a:ext cx="242117"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latin typeface="Sniglet" panose="04070505030100020000" pitchFamily="82" charset="0"/>
              </a:rPr>
              <a:t>0</a:t>
            </a:r>
          </a:p>
        </p:txBody>
      </p:sp>
      <p:sp>
        <p:nvSpPr>
          <p:cNvPr id="46092" name="Text Box 11"/>
          <p:cNvSpPr txBox="1">
            <a:spLocks noChangeArrowheads="1"/>
          </p:cNvSpPr>
          <p:nvPr/>
        </p:nvSpPr>
        <p:spPr bwMode="auto">
          <a:xfrm>
            <a:off x="4400550" y="3657601"/>
            <a:ext cx="328679"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a:solidFill>
                  <a:schemeClr val="bg1"/>
                </a:solidFill>
                <a:latin typeface="Sniglet" panose="04070505030100020000" pitchFamily="82" charset="0"/>
              </a:rPr>
              <a:t>24</a:t>
            </a:r>
          </a:p>
        </p:txBody>
      </p:sp>
      <p:sp>
        <p:nvSpPr>
          <p:cNvPr id="46093" name="Text Box 12"/>
          <p:cNvSpPr txBox="1">
            <a:spLocks noChangeArrowheads="1"/>
          </p:cNvSpPr>
          <p:nvPr/>
        </p:nvSpPr>
        <p:spPr bwMode="auto">
          <a:xfrm>
            <a:off x="4914900" y="3657601"/>
            <a:ext cx="314252"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a:solidFill>
                  <a:schemeClr val="bg1"/>
                </a:solidFill>
                <a:latin typeface="Sniglet" panose="04070505030100020000" pitchFamily="82" charset="0"/>
              </a:rPr>
              <a:t>27</a:t>
            </a:r>
          </a:p>
        </p:txBody>
      </p:sp>
      <p:sp>
        <p:nvSpPr>
          <p:cNvPr id="46094" name="Text Box 13"/>
          <p:cNvSpPr txBox="1">
            <a:spLocks noChangeArrowheads="1"/>
          </p:cNvSpPr>
          <p:nvPr/>
        </p:nvSpPr>
        <p:spPr bwMode="auto">
          <a:xfrm>
            <a:off x="5429250" y="3668317"/>
            <a:ext cx="343106"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a:solidFill>
                  <a:schemeClr val="bg1"/>
                </a:solidFill>
                <a:latin typeface="Sniglet" panose="04070505030100020000" pitchFamily="82" charset="0"/>
              </a:rPr>
              <a:t>30</a:t>
            </a:r>
          </a:p>
        </p:txBody>
      </p:sp>
      <p:sp>
        <p:nvSpPr>
          <p:cNvPr id="46095" name="Text Box 14"/>
          <p:cNvSpPr txBox="1">
            <a:spLocks noChangeArrowheads="1"/>
          </p:cNvSpPr>
          <p:nvPr/>
        </p:nvSpPr>
        <p:spPr bwMode="auto">
          <a:xfrm>
            <a:off x="1600200" y="3543300"/>
            <a:ext cx="1085850" cy="486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a:solidFill>
                  <a:schemeClr val="bg1"/>
                </a:solidFill>
              </a:rPr>
              <a:t>Tiempos de espera</a:t>
            </a:r>
          </a:p>
        </p:txBody>
      </p:sp>
      <p:sp>
        <p:nvSpPr>
          <p:cNvPr id="46096" name="Text Box 15"/>
          <p:cNvSpPr txBox="1">
            <a:spLocks noChangeArrowheads="1"/>
          </p:cNvSpPr>
          <p:nvPr/>
        </p:nvSpPr>
        <p:spPr bwMode="auto">
          <a:xfrm>
            <a:off x="1657350" y="4186745"/>
            <a:ext cx="2743200"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rPr>
              <a:t>Promedio de tiempos de </a:t>
            </a:r>
            <a:r>
              <a:rPr lang="es-MX" sz="1350" dirty="0" smtClean="0">
                <a:solidFill>
                  <a:schemeClr val="bg1"/>
                </a:solidFill>
              </a:rPr>
              <a:t>espera =</a:t>
            </a:r>
            <a:endParaRPr lang="es-MX" sz="1350" dirty="0">
              <a:solidFill>
                <a:schemeClr val="bg1"/>
              </a:solidFill>
            </a:endParaRPr>
          </a:p>
        </p:txBody>
      </p:sp>
      <p:sp>
        <p:nvSpPr>
          <p:cNvPr id="46097" name="Text Box 16"/>
          <p:cNvSpPr txBox="1">
            <a:spLocks noChangeArrowheads="1"/>
          </p:cNvSpPr>
          <p:nvPr/>
        </p:nvSpPr>
        <p:spPr bwMode="auto">
          <a:xfrm>
            <a:off x="4425620" y="4177819"/>
            <a:ext cx="1420324"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rPr>
              <a:t>(0+ 24+27)/3=17</a:t>
            </a:r>
          </a:p>
        </p:txBody>
      </p:sp>
      <p:sp>
        <p:nvSpPr>
          <p:cNvPr id="2" name="CuadroTexto 1"/>
          <p:cNvSpPr txBox="1"/>
          <p:nvPr/>
        </p:nvSpPr>
        <p:spPr>
          <a:xfrm>
            <a:off x="4425620" y="1959871"/>
            <a:ext cx="3943708" cy="523220"/>
          </a:xfrm>
          <a:prstGeom prst="rect">
            <a:avLst/>
          </a:prstGeom>
          <a:noFill/>
        </p:spPr>
        <p:txBody>
          <a:bodyPr wrap="none" rtlCol="0">
            <a:spAutoFit/>
          </a:bodyPr>
          <a:lstStyle/>
          <a:p>
            <a:r>
              <a:rPr lang="es-ES" dirty="0" err="1" smtClean="0">
                <a:solidFill>
                  <a:schemeClr val="bg1"/>
                </a:solidFill>
              </a:rPr>
              <a:t>Calendarizador</a:t>
            </a:r>
            <a:r>
              <a:rPr lang="es-ES" dirty="0" smtClean="0">
                <a:solidFill>
                  <a:schemeClr val="bg1"/>
                </a:solidFill>
              </a:rPr>
              <a:t> No-</a:t>
            </a:r>
            <a:r>
              <a:rPr lang="es-ES" dirty="0" err="1" smtClean="0">
                <a:solidFill>
                  <a:schemeClr val="bg1"/>
                </a:solidFill>
              </a:rPr>
              <a:t>Apropiativo</a:t>
            </a:r>
            <a:r>
              <a:rPr lang="es-ES" dirty="0" smtClean="0">
                <a:solidFill>
                  <a:schemeClr val="bg1"/>
                </a:solidFill>
              </a:rPr>
              <a:t> (no-</a:t>
            </a:r>
            <a:r>
              <a:rPr lang="es-ES" dirty="0" err="1" smtClean="0">
                <a:solidFill>
                  <a:schemeClr val="bg1"/>
                </a:solidFill>
              </a:rPr>
              <a:t>preemptive</a:t>
            </a:r>
            <a:r>
              <a:rPr lang="es-ES" dirty="0" smtClean="0">
                <a:solidFill>
                  <a:schemeClr val="bg1"/>
                </a:solidFill>
              </a:rPr>
              <a:t>)</a:t>
            </a:r>
            <a:endParaRPr lang="es-ES" dirty="0">
              <a:solidFill>
                <a:schemeClr val="bg1"/>
              </a:solidFill>
            </a:endParaRPr>
          </a:p>
          <a:p>
            <a:endParaRPr lang="es-ES"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1485900" y="205979"/>
            <a:ext cx="6172200" cy="857250"/>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err="1">
                <a:solidFill>
                  <a:schemeClr val="bg1"/>
                </a:solidFill>
                <a:latin typeface="Walter Turncoat" panose="02000000000000000000" pitchFamily="2" charset="0"/>
                <a:ea typeface="Walter Turncoat" panose="02000000000000000000" pitchFamily="2" charset="0"/>
              </a:rPr>
              <a:t>First</a:t>
            </a:r>
            <a:r>
              <a:rPr lang="es-MX" sz="3300" dirty="0">
                <a:solidFill>
                  <a:schemeClr val="bg1"/>
                </a:solidFill>
                <a:latin typeface="Walter Turncoat" panose="02000000000000000000" pitchFamily="2" charset="0"/>
                <a:ea typeface="Walter Turncoat" panose="02000000000000000000" pitchFamily="2" charset="0"/>
              </a:rPr>
              <a:t> Come </a:t>
            </a:r>
            <a:r>
              <a:rPr lang="es-MX" sz="3300" dirty="0" err="1">
                <a:solidFill>
                  <a:schemeClr val="bg1"/>
                </a:solidFill>
                <a:latin typeface="Walter Turncoat" panose="02000000000000000000" pitchFamily="2" charset="0"/>
                <a:ea typeface="Walter Turncoat" panose="02000000000000000000" pitchFamily="2" charset="0"/>
              </a:rPr>
              <a:t>First</a:t>
            </a:r>
            <a:r>
              <a:rPr lang="es-MX" sz="3300" dirty="0">
                <a:solidFill>
                  <a:schemeClr val="bg1"/>
                </a:solidFill>
                <a:latin typeface="Walter Turncoat" panose="02000000000000000000" pitchFamily="2" charset="0"/>
                <a:ea typeface="Walter Turncoat" panose="02000000000000000000" pitchFamily="2" charset="0"/>
              </a:rPr>
              <a:t> </a:t>
            </a:r>
            <a:r>
              <a:rPr lang="es-MX" sz="3300" dirty="0" err="1">
                <a:solidFill>
                  <a:schemeClr val="bg1"/>
                </a:solidFill>
                <a:latin typeface="Walter Turncoat" panose="02000000000000000000" pitchFamily="2" charset="0"/>
                <a:ea typeface="Walter Turncoat" panose="02000000000000000000" pitchFamily="2" charset="0"/>
              </a:rPr>
              <a:t>Served</a:t>
            </a:r>
            <a:endParaRPr lang="es-MX" sz="3300" dirty="0">
              <a:solidFill>
                <a:schemeClr val="bg1"/>
              </a:solidFill>
              <a:latin typeface="Walter Turncoat" panose="02000000000000000000" pitchFamily="2" charset="0"/>
              <a:ea typeface="Walter Turncoat" panose="02000000000000000000" pitchFamily="2" charset="0"/>
            </a:endParaRPr>
          </a:p>
        </p:txBody>
      </p:sp>
      <p:sp>
        <p:nvSpPr>
          <p:cNvPr id="48131" name="Text Box 2"/>
          <p:cNvSpPr txBox="1">
            <a:spLocks noChangeArrowheads="1"/>
          </p:cNvSpPr>
          <p:nvPr/>
        </p:nvSpPr>
        <p:spPr bwMode="auto">
          <a:xfrm>
            <a:off x="935915" y="1200150"/>
            <a:ext cx="7282927" cy="800100"/>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9725">
              <a:spcBef>
                <a:spcPts val="8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9pPr>
          </a:lstStyle>
          <a:p>
            <a:pPr>
              <a:spcBef>
                <a:spcPts val="525"/>
              </a:spcBef>
              <a:buClrTx/>
            </a:pPr>
            <a:r>
              <a:rPr lang="es-MX" sz="2100" dirty="0">
                <a:solidFill>
                  <a:schemeClr val="bg1"/>
                </a:solidFill>
              </a:rPr>
              <a:t>Suponga que los procesos llegan en el orden P2, P3, P1</a:t>
            </a:r>
          </a:p>
        </p:txBody>
      </p:sp>
      <p:sp>
        <p:nvSpPr>
          <p:cNvPr id="48132" name="Rectangle 3"/>
          <p:cNvSpPr>
            <a:spLocks noChangeArrowheads="1"/>
          </p:cNvSpPr>
          <p:nvPr/>
        </p:nvSpPr>
        <p:spPr bwMode="auto">
          <a:xfrm>
            <a:off x="4757738" y="2400300"/>
            <a:ext cx="1657350" cy="400050"/>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solidFill>
                  <a:schemeClr val="tx1"/>
                </a:solidFill>
              </a:rPr>
              <a:t>P1</a:t>
            </a:r>
          </a:p>
        </p:txBody>
      </p:sp>
      <p:sp>
        <p:nvSpPr>
          <p:cNvPr id="48133" name="Rectangle 4"/>
          <p:cNvSpPr>
            <a:spLocks noChangeArrowheads="1"/>
          </p:cNvSpPr>
          <p:nvPr/>
        </p:nvSpPr>
        <p:spPr bwMode="auto">
          <a:xfrm>
            <a:off x="3729038" y="2400300"/>
            <a:ext cx="514350" cy="400050"/>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solidFill>
                  <a:schemeClr val="tx1"/>
                </a:solidFill>
              </a:rPr>
              <a:t>P2</a:t>
            </a:r>
          </a:p>
        </p:txBody>
      </p:sp>
      <p:sp>
        <p:nvSpPr>
          <p:cNvPr id="48134" name="Rectangle 5"/>
          <p:cNvSpPr>
            <a:spLocks noChangeArrowheads="1"/>
          </p:cNvSpPr>
          <p:nvPr/>
        </p:nvSpPr>
        <p:spPr bwMode="auto">
          <a:xfrm>
            <a:off x="4243388" y="2400300"/>
            <a:ext cx="514350" cy="400050"/>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solidFill>
                  <a:schemeClr val="tx1"/>
                </a:solidFill>
              </a:rPr>
              <a:t>P3</a:t>
            </a:r>
          </a:p>
        </p:txBody>
      </p:sp>
      <p:sp>
        <p:nvSpPr>
          <p:cNvPr id="48135" name="Line 6"/>
          <p:cNvSpPr>
            <a:spLocks noChangeShapeType="1"/>
          </p:cNvSpPr>
          <p:nvPr/>
        </p:nvSpPr>
        <p:spPr bwMode="auto">
          <a:xfrm>
            <a:off x="6415088" y="2800350"/>
            <a:ext cx="1191" cy="1143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solidFill>
                <a:schemeClr val="bg1"/>
              </a:solidFill>
            </a:endParaRPr>
          </a:p>
        </p:txBody>
      </p:sp>
      <p:sp>
        <p:nvSpPr>
          <p:cNvPr id="48136" name="Line 7"/>
          <p:cNvSpPr>
            <a:spLocks noChangeShapeType="1"/>
          </p:cNvSpPr>
          <p:nvPr/>
        </p:nvSpPr>
        <p:spPr bwMode="auto">
          <a:xfrm>
            <a:off x="3729038" y="2800350"/>
            <a:ext cx="1191" cy="1143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solidFill>
                <a:schemeClr val="bg1"/>
              </a:solidFill>
            </a:endParaRPr>
          </a:p>
        </p:txBody>
      </p:sp>
      <p:sp>
        <p:nvSpPr>
          <p:cNvPr id="48137" name="Line 8"/>
          <p:cNvSpPr>
            <a:spLocks noChangeShapeType="1"/>
          </p:cNvSpPr>
          <p:nvPr/>
        </p:nvSpPr>
        <p:spPr bwMode="auto">
          <a:xfrm>
            <a:off x="4243388" y="2800350"/>
            <a:ext cx="1191" cy="1143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solidFill>
                <a:schemeClr val="bg1"/>
              </a:solidFill>
            </a:endParaRPr>
          </a:p>
        </p:txBody>
      </p:sp>
      <p:sp>
        <p:nvSpPr>
          <p:cNvPr id="48138" name="Line 9"/>
          <p:cNvSpPr>
            <a:spLocks noChangeShapeType="1"/>
          </p:cNvSpPr>
          <p:nvPr/>
        </p:nvSpPr>
        <p:spPr bwMode="auto">
          <a:xfrm>
            <a:off x="4757738" y="2800350"/>
            <a:ext cx="1191" cy="1143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solidFill>
                <a:schemeClr val="bg1"/>
              </a:solidFill>
            </a:endParaRPr>
          </a:p>
        </p:txBody>
      </p:sp>
      <p:sp>
        <p:nvSpPr>
          <p:cNvPr id="48139" name="Text Box 10"/>
          <p:cNvSpPr txBox="1">
            <a:spLocks noChangeArrowheads="1"/>
          </p:cNvSpPr>
          <p:nvPr/>
        </p:nvSpPr>
        <p:spPr bwMode="auto">
          <a:xfrm>
            <a:off x="3614737" y="2982517"/>
            <a:ext cx="242117"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a:solidFill>
                  <a:schemeClr val="bg1"/>
                </a:solidFill>
                <a:latin typeface="Sniglet" panose="04070505030100020000" pitchFamily="82" charset="0"/>
              </a:rPr>
              <a:t>0</a:t>
            </a:r>
          </a:p>
        </p:txBody>
      </p:sp>
      <p:sp>
        <p:nvSpPr>
          <p:cNvPr id="48140" name="Text Box 11"/>
          <p:cNvSpPr txBox="1">
            <a:spLocks noChangeArrowheads="1"/>
          </p:cNvSpPr>
          <p:nvPr/>
        </p:nvSpPr>
        <p:spPr bwMode="auto">
          <a:xfrm>
            <a:off x="4124325" y="2982517"/>
            <a:ext cx="237308"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latin typeface="Sniglet" panose="04070505030100020000" pitchFamily="82" charset="0"/>
              </a:rPr>
              <a:t>3</a:t>
            </a:r>
          </a:p>
        </p:txBody>
      </p:sp>
      <p:sp>
        <p:nvSpPr>
          <p:cNvPr id="48141" name="Text Box 12"/>
          <p:cNvSpPr txBox="1">
            <a:spLocks noChangeArrowheads="1"/>
          </p:cNvSpPr>
          <p:nvPr/>
        </p:nvSpPr>
        <p:spPr bwMode="auto">
          <a:xfrm>
            <a:off x="4643437" y="2971801"/>
            <a:ext cx="232499"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a:solidFill>
                  <a:schemeClr val="bg1"/>
                </a:solidFill>
                <a:latin typeface="Sniglet" panose="04070505030100020000" pitchFamily="82" charset="0"/>
              </a:rPr>
              <a:t>6</a:t>
            </a:r>
          </a:p>
        </p:txBody>
      </p:sp>
      <p:sp>
        <p:nvSpPr>
          <p:cNvPr id="48142" name="Text Box 13"/>
          <p:cNvSpPr txBox="1">
            <a:spLocks noChangeArrowheads="1"/>
          </p:cNvSpPr>
          <p:nvPr/>
        </p:nvSpPr>
        <p:spPr bwMode="auto">
          <a:xfrm>
            <a:off x="6243637" y="2982517"/>
            <a:ext cx="343106"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latin typeface="Sniglet" panose="04070505030100020000" pitchFamily="82" charset="0"/>
              </a:rPr>
              <a:t>30</a:t>
            </a:r>
          </a:p>
        </p:txBody>
      </p:sp>
      <p:sp>
        <p:nvSpPr>
          <p:cNvPr id="48143" name="Text Box 14"/>
          <p:cNvSpPr txBox="1">
            <a:spLocks noChangeArrowheads="1"/>
          </p:cNvSpPr>
          <p:nvPr/>
        </p:nvSpPr>
        <p:spPr bwMode="auto">
          <a:xfrm>
            <a:off x="1900238" y="2800350"/>
            <a:ext cx="1085850" cy="486384"/>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latin typeface="Sniglet" panose="04070505030100020000" pitchFamily="82" charset="0"/>
              </a:rPr>
              <a:t>Tiempos de espera</a:t>
            </a:r>
          </a:p>
        </p:txBody>
      </p:sp>
      <p:sp>
        <p:nvSpPr>
          <p:cNvPr id="48144" name="Text Box 15"/>
          <p:cNvSpPr txBox="1">
            <a:spLocks noChangeArrowheads="1"/>
          </p:cNvSpPr>
          <p:nvPr/>
        </p:nvSpPr>
        <p:spPr bwMode="auto">
          <a:xfrm>
            <a:off x="1957387" y="3454552"/>
            <a:ext cx="2800351"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latin typeface="Sniglet" panose="04070505030100020000" pitchFamily="82" charset="0"/>
              </a:rPr>
              <a:t>Promedio de tiempos de </a:t>
            </a:r>
            <a:r>
              <a:rPr lang="es-MX" sz="1350" dirty="0" smtClean="0">
                <a:solidFill>
                  <a:schemeClr val="bg1"/>
                </a:solidFill>
                <a:latin typeface="Sniglet" panose="04070505030100020000" pitchFamily="82" charset="0"/>
              </a:rPr>
              <a:t>espera =</a:t>
            </a:r>
            <a:endParaRPr lang="es-MX" sz="1350" dirty="0">
              <a:solidFill>
                <a:schemeClr val="bg1"/>
              </a:solidFill>
              <a:latin typeface="Sniglet" panose="04070505030100020000" pitchFamily="82" charset="0"/>
            </a:endParaRPr>
          </a:p>
        </p:txBody>
      </p:sp>
      <p:sp>
        <p:nvSpPr>
          <p:cNvPr id="48145" name="Text Box 16"/>
          <p:cNvSpPr txBox="1">
            <a:spLocks noChangeArrowheads="1"/>
          </p:cNvSpPr>
          <p:nvPr/>
        </p:nvSpPr>
        <p:spPr bwMode="auto">
          <a:xfrm>
            <a:off x="4768696" y="3434869"/>
            <a:ext cx="1131784"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latin typeface="Sniglet" panose="04070505030100020000" pitchFamily="82" charset="0"/>
              </a:rPr>
              <a:t>(0+ 3+6)/3=3</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rPr>
              <a:t>Concepto de Proceso</a:t>
            </a:r>
          </a:p>
        </p:txBody>
      </p:sp>
      <p:sp>
        <p:nvSpPr>
          <p:cNvPr id="5122"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1pPr>
            <a:lvl2pPr marL="739775" indent="-28257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9pPr>
          </a:lstStyle>
          <a:p>
            <a:pPr>
              <a:lnSpc>
                <a:spcPct val="90000"/>
              </a:lnSpc>
              <a:spcBef>
                <a:spcPts val="450"/>
              </a:spcBef>
              <a:buSzPct val="100000"/>
              <a:defRPr/>
            </a:pPr>
            <a:r>
              <a:rPr lang="es-MX" sz="1800" dirty="0">
                <a:solidFill>
                  <a:schemeClr val="bg1"/>
                </a:solidFill>
                <a:latin typeface="Walter Turncoat" panose="02000000000000000000" pitchFamily="2" charset="0"/>
                <a:ea typeface="Walter Turncoat" panose="02000000000000000000" pitchFamily="2" charset="0"/>
              </a:rPr>
              <a:t>Un sistema operativo ejecuta una variedad de programas:</a:t>
            </a:r>
          </a:p>
          <a:p>
            <a:pPr marL="254794" indent="-252413">
              <a:lnSpc>
                <a:spcPct val="90000"/>
              </a:lnSpc>
              <a:spcBef>
                <a:spcPts val="450"/>
              </a:spcBef>
              <a:buSzPct val="100000"/>
              <a:buFont typeface="Arial" panose="020B0604020202020204" pitchFamily="34" charset="0"/>
              <a:buChar char="•"/>
              <a:defRPr/>
            </a:pPr>
            <a:r>
              <a:rPr lang="es-MX" sz="1800" dirty="0">
                <a:solidFill>
                  <a:schemeClr val="bg1"/>
                </a:solidFill>
                <a:latin typeface="Walter Turncoat" panose="02000000000000000000" pitchFamily="2" charset="0"/>
                <a:ea typeface="Walter Turncoat" panose="02000000000000000000" pitchFamily="2" charset="0"/>
              </a:rPr>
              <a:t>Sistemas por lotes (</a:t>
            </a:r>
            <a:r>
              <a:rPr lang="es-MX" sz="1800" dirty="0" err="1">
                <a:solidFill>
                  <a:schemeClr val="bg1"/>
                </a:solidFill>
                <a:latin typeface="Walter Turncoat" panose="02000000000000000000" pitchFamily="2" charset="0"/>
                <a:ea typeface="Walter Turncoat" panose="02000000000000000000" pitchFamily="2" charset="0"/>
              </a:rPr>
              <a:t>Batch</a:t>
            </a:r>
            <a:r>
              <a:rPr lang="es-MX" sz="1800" dirty="0">
                <a:solidFill>
                  <a:schemeClr val="bg1"/>
                </a:solidFill>
                <a:latin typeface="Walter Turncoat" panose="02000000000000000000" pitchFamily="2" charset="0"/>
                <a:ea typeface="Walter Turncoat" panose="02000000000000000000" pitchFamily="2" charset="0"/>
              </a:rPr>
              <a:t>)– tareas (Jobs).</a:t>
            </a:r>
          </a:p>
          <a:p>
            <a:pPr marL="254794" indent="-252413">
              <a:lnSpc>
                <a:spcPct val="90000"/>
              </a:lnSpc>
              <a:spcBef>
                <a:spcPts val="450"/>
              </a:spcBef>
              <a:buSzPct val="100000"/>
              <a:buFont typeface="Arial" panose="020B0604020202020204" pitchFamily="34" charset="0"/>
              <a:buChar char="•"/>
              <a:defRPr/>
            </a:pPr>
            <a:r>
              <a:rPr lang="es-MX" sz="1800" dirty="0">
                <a:solidFill>
                  <a:schemeClr val="bg1"/>
                </a:solidFill>
                <a:latin typeface="Walter Turncoat" panose="02000000000000000000" pitchFamily="2" charset="0"/>
                <a:ea typeface="Walter Turncoat" panose="02000000000000000000" pitchFamily="2" charset="0"/>
              </a:rPr>
              <a:t>Sistemas tiempo-compartido – programas de usuario o tareas.</a:t>
            </a:r>
          </a:p>
          <a:p>
            <a:pPr marL="254794" indent="-252413">
              <a:lnSpc>
                <a:spcPct val="90000"/>
              </a:lnSpc>
              <a:spcBef>
                <a:spcPts val="450"/>
              </a:spcBef>
              <a:buSzPct val="100000"/>
              <a:buFont typeface="Arial" panose="020B0604020202020204" pitchFamily="34" charset="0"/>
              <a:buChar char="•"/>
              <a:defRPr/>
            </a:pPr>
            <a:r>
              <a:rPr lang="es-MX" sz="1800" dirty="0">
                <a:solidFill>
                  <a:schemeClr val="bg1"/>
                </a:solidFill>
                <a:latin typeface="Walter Turncoat" panose="02000000000000000000" pitchFamily="2" charset="0"/>
                <a:ea typeface="Walter Turncoat" panose="02000000000000000000" pitchFamily="2" charset="0"/>
              </a:rPr>
              <a:t>Los términos </a:t>
            </a:r>
            <a:r>
              <a:rPr lang="es-MX" sz="1800" i="1" dirty="0" err="1">
                <a:solidFill>
                  <a:schemeClr val="bg1"/>
                </a:solidFill>
                <a:latin typeface="Walter Turncoat" panose="02000000000000000000" pitchFamily="2" charset="0"/>
                <a:ea typeface="Walter Turncoat" panose="02000000000000000000" pitchFamily="2" charset="0"/>
              </a:rPr>
              <a:t>job</a:t>
            </a:r>
            <a:r>
              <a:rPr lang="es-MX" sz="1800" i="1" dirty="0">
                <a:solidFill>
                  <a:schemeClr val="bg1"/>
                </a:solidFill>
                <a:latin typeface="Walter Turncoat" panose="02000000000000000000" pitchFamily="2" charset="0"/>
                <a:ea typeface="Walter Turncoat" panose="02000000000000000000" pitchFamily="2" charset="0"/>
              </a:rPr>
              <a:t> (tarea) y</a:t>
            </a:r>
            <a:r>
              <a:rPr lang="es-MX" sz="1800" dirty="0">
                <a:solidFill>
                  <a:schemeClr val="bg1"/>
                </a:solidFill>
                <a:latin typeface="Walter Turncoat" panose="02000000000000000000" pitchFamily="2" charset="0"/>
                <a:ea typeface="Walter Turncoat" panose="02000000000000000000" pitchFamily="2" charset="0"/>
              </a:rPr>
              <a:t> </a:t>
            </a:r>
            <a:r>
              <a:rPr lang="es-MX" sz="1800" i="1" dirty="0">
                <a:solidFill>
                  <a:schemeClr val="bg1"/>
                </a:solidFill>
                <a:latin typeface="Walter Turncoat" panose="02000000000000000000" pitchFamily="2" charset="0"/>
                <a:ea typeface="Walter Turncoat" panose="02000000000000000000" pitchFamily="2" charset="0"/>
              </a:rPr>
              <a:t>proceso se pueden usar como sinónimos en la mayor parte del curso</a:t>
            </a:r>
            <a:r>
              <a:rPr lang="es-MX" sz="1800" dirty="0">
                <a:solidFill>
                  <a:schemeClr val="bg1"/>
                </a:solidFill>
                <a:latin typeface="Walter Turncoat" panose="02000000000000000000" pitchFamily="2" charset="0"/>
                <a:ea typeface="Walter Turncoat" panose="02000000000000000000" pitchFamily="2" charset="0"/>
              </a:rPr>
              <a:t>.</a:t>
            </a:r>
          </a:p>
          <a:p>
            <a:pPr marL="254794" indent="-252413">
              <a:lnSpc>
                <a:spcPct val="90000"/>
              </a:lnSpc>
              <a:spcBef>
                <a:spcPts val="450"/>
              </a:spcBef>
              <a:buSzPct val="100000"/>
              <a:buFont typeface="Arial" panose="020B0604020202020204" pitchFamily="34" charset="0"/>
              <a:buChar char="•"/>
              <a:defRPr/>
            </a:pPr>
            <a:r>
              <a:rPr lang="es-MX" sz="1800" dirty="0">
                <a:solidFill>
                  <a:schemeClr val="bg1"/>
                </a:solidFill>
                <a:latin typeface="Walter Turncoat" panose="02000000000000000000" pitchFamily="2" charset="0"/>
                <a:ea typeface="Walter Turncoat" panose="02000000000000000000" pitchFamily="2" charset="0"/>
              </a:rPr>
              <a:t>Proceso: un programa en ejecución; un proceso en ejecución debe avanzar de modo secuencial.</a:t>
            </a:r>
          </a:p>
          <a:p>
            <a:pPr marL="254794" indent="-252413">
              <a:lnSpc>
                <a:spcPct val="90000"/>
              </a:lnSpc>
              <a:spcBef>
                <a:spcPts val="450"/>
              </a:spcBef>
              <a:buSzPct val="100000"/>
              <a:buFont typeface="Arial" panose="020B0604020202020204" pitchFamily="34" charset="0"/>
              <a:buChar char="•"/>
              <a:defRPr/>
            </a:pPr>
            <a:r>
              <a:rPr lang="es-MX" sz="1800" dirty="0">
                <a:solidFill>
                  <a:schemeClr val="bg1"/>
                </a:solidFill>
                <a:latin typeface="Walter Turncoat" panose="02000000000000000000" pitchFamily="2" charset="0"/>
                <a:ea typeface="Walter Turncoat" panose="02000000000000000000" pitchFamily="2" charset="0"/>
              </a:rPr>
              <a:t>Un proceso incluye:</a:t>
            </a:r>
          </a:p>
          <a:p>
            <a:pPr lvl="1">
              <a:lnSpc>
                <a:spcPct val="90000"/>
              </a:lnSpc>
              <a:spcBef>
                <a:spcPts val="375"/>
              </a:spcBef>
              <a:buClr>
                <a:schemeClr val="bg1"/>
              </a:buClr>
              <a:buSzPct val="100000"/>
              <a:buFont typeface="Arial" panose="020B0604020202020204" pitchFamily="34" charset="0"/>
              <a:buChar char="–"/>
              <a:defRPr/>
            </a:pPr>
            <a:r>
              <a:rPr lang="es-MX" sz="1500" dirty="0">
                <a:solidFill>
                  <a:schemeClr val="bg1"/>
                </a:solidFill>
                <a:latin typeface="Walter Turncoat" panose="02000000000000000000" pitchFamily="2" charset="0"/>
                <a:ea typeface="Walter Turncoat" panose="02000000000000000000" pitchFamily="2" charset="0"/>
              </a:rPr>
              <a:t>Contador del programa </a:t>
            </a:r>
          </a:p>
          <a:p>
            <a:pPr lvl="1">
              <a:lnSpc>
                <a:spcPct val="90000"/>
              </a:lnSpc>
              <a:spcBef>
                <a:spcPts val="375"/>
              </a:spcBef>
              <a:buClr>
                <a:schemeClr val="bg1"/>
              </a:buClr>
              <a:buSzPct val="100000"/>
              <a:buFont typeface="Arial" panose="020B0604020202020204" pitchFamily="34" charset="0"/>
              <a:buChar char="–"/>
              <a:defRPr/>
            </a:pPr>
            <a:r>
              <a:rPr lang="es-MX" sz="1500" dirty="0">
                <a:solidFill>
                  <a:schemeClr val="bg1"/>
                </a:solidFill>
                <a:latin typeface="Walter Turncoat" panose="02000000000000000000" pitchFamily="2" charset="0"/>
                <a:ea typeface="Walter Turncoat" panose="02000000000000000000" pitchFamily="2" charset="0"/>
              </a:rPr>
              <a:t>Pila (</a:t>
            </a:r>
            <a:r>
              <a:rPr lang="es-MX" sz="1500" dirty="0" err="1">
                <a:solidFill>
                  <a:schemeClr val="bg1"/>
                </a:solidFill>
                <a:latin typeface="Walter Turncoat" panose="02000000000000000000" pitchFamily="2" charset="0"/>
                <a:ea typeface="Walter Turncoat" panose="02000000000000000000" pitchFamily="2" charset="0"/>
              </a:rPr>
              <a:t>stack</a:t>
            </a:r>
            <a:r>
              <a:rPr lang="es-MX" sz="1500" dirty="0">
                <a:solidFill>
                  <a:schemeClr val="bg1"/>
                </a:solidFill>
                <a:latin typeface="Walter Turncoat" panose="02000000000000000000" pitchFamily="2" charset="0"/>
                <a:ea typeface="Walter Turncoat" panose="02000000000000000000" pitchFamily="2" charset="0"/>
              </a:rPr>
              <a:t>)</a:t>
            </a:r>
          </a:p>
          <a:p>
            <a:pPr lvl="1">
              <a:lnSpc>
                <a:spcPct val="90000"/>
              </a:lnSpc>
              <a:spcBef>
                <a:spcPts val="375"/>
              </a:spcBef>
              <a:buClr>
                <a:schemeClr val="bg1"/>
              </a:buClr>
              <a:buSzPct val="100000"/>
              <a:buFont typeface="Arial" panose="020B0604020202020204" pitchFamily="34" charset="0"/>
              <a:buChar char="–"/>
              <a:defRPr/>
            </a:pPr>
            <a:r>
              <a:rPr lang="es-MX" sz="1500" dirty="0">
                <a:solidFill>
                  <a:schemeClr val="bg1"/>
                </a:solidFill>
                <a:latin typeface="Walter Turncoat" panose="02000000000000000000" pitchFamily="2" charset="0"/>
                <a:ea typeface="Walter Turncoat" panose="02000000000000000000" pitchFamily="2" charset="0"/>
              </a:rPr>
              <a:t>Sección de datos</a:t>
            </a:r>
            <a:r>
              <a:rPr lang="es-MX" sz="1500" dirty="0" smtClean="0">
                <a:solidFill>
                  <a:schemeClr val="bg1"/>
                </a:solidFill>
                <a:latin typeface="Walter Turncoat" panose="02000000000000000000" pitchFamily="2" charset="0"/>
                <a:ea typeface="Walter Turncoat" panose="02000000000000000000" pitchFamily="2" charset="0"/>
              </a:rPr>
              <a:t>.</a:t>
            </a:r>
          </a:p>
          <a:p>
            <a:pPr lvl="1">
              <a:lnSpc>
                <a:spcPct val="90000"/>
              </a:lnSpc>
              <a:spcBef>
                <a:spcPts val="375"/>
              </a:spcBef>
              <a:buClr>
                <a:schemeClr val="bg1"/>
              </a:buClr>
              <a:buSzPct val="100000"/>
              <a:buFont typeface="Arial" panose="020B0604020202020204" pitchFamily="34" charset="0"/>
              <a:buChar char="–"/>
              <a:defRPr/>
            </a:pPr>
            <a:r>
              <a:rPr lang="es-MX" sz="1500" dirty="0" err="1" smtClean="0">
                <a:solidFill>
                  <a:schemeClr val="bg1"/>
                </a:solidFill>
                <a:latin typeface="Walter Turncoat" panose="02000000000000000000" pitchFamily="2" charset="0"/>
                <a:ea typeface="Walter Turncoat" panose="02000000000000000000" pitchFamily="2" charset="0"/>
              </a:rPr>
              <a:t>heap</a:t>
            </a:r>
            <a:endParaRPr lang="es-MX" sz="1500" dirty="0">
              <a:solidFill>
                <a:schemeClr val="bg1"/>
              </a:solidFill>
              <a:latin typeface="Walter Turncoat" panose="02000000000000000000" pitchFamily="2" charset="0"/>
              <a:ea typeface="Walter Turncoat" panose="02000000000000000000" pitchFamily="2"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err="1">
                <a:solidFill>
                  <a:schemeClr val="bg1"/>
                </a:solidFill>
                <a:latin typeface="Walter Turncoat" panose="02000000000000000000" pitchFamily="2" charset="0"/>
                <a:ea typeface="Walter Turncoat" panose="02000000000000000000" pitchFamily="2" charset="0"/>
              </a:rPr>
              <a:t>Shortest</a:t>
            </a:r>
            <a:r>
              <a:rPr lang="es-MX" sz="3300" dirty="0">
                <a:solidFill>
                  <a:schemeClr val="bg1"/>
                </a:solidFill>
                <a:latin typeface="Walter Turncoat" panose="02000000000000000000" pitchFamily="2" charset="0"/>
                <a:ea typeface="Walter Turncoat" panose="02000000000000000000" pitchFamily="2" charset="0"/>
              </a:rPr>
              <a:t> Job </a:t>
            </a:r>
            <a:r>
              <a:rPr lang="es-MX" sz="3300" dirty="0" err="1">
                <a:solidFill>
                  <a:schemeClr val="bg1"/>
                </a:solidFill>
                <a:latin typeface="Walter Turncoat" panose="02000000000000000000" pitchFamily="2" charset="0"/>
                <a:ea typeface="Walter Turncoat" panose="02000000000000000000" pitchFamily="2" charset="0"/>
              </a:rPr>
              <a:t>First</a:t>
            </a:r>
            <a:endParaRPr lang="es-MX" sz="3300" dirty="0">
              <a:solidFill>
                <a:schemeClr val="bg1"/>
              </a:solidFill>
              <a:latin typeface="Walter Turncoat" panose="02000000000000000000" pitchFamily="2" charset="0"/>
              <a:ea typeface="Walter Turncoat" panose="02000000000000000000" pitchFamily="2" charset="0"/>
            </a:endParaRPr>
          </a:p>
        </p:txBody>
      </p:sp>
      <p:sp>
        <p:nvSpPr>
          <p:cNvPr id="26626"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1pPr>
            <a:lvl2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2pPr>
            <a:lvl3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3pPr>
            <a:lvl4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4pPr>
            <a:lvl5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9pPr>
          </a:lstStyle>
          <a:p>
            <a:pPr>
              <a:spcBef>
                <a:spcPts val="600"/>
              </a:spcBef>
              <a:buClr>
                <a:schemeClr val="bg1"/>
              </a:buClr>
              <a:buSzPct val="100000"/>
              <a:buFont typeface="Arial" panose="020B0604020202020204" pitchFamily="34" charset="0"/>
              <a:buChar char="•"/>
              <a:defRPr/>
            </a:pPr>
            <a:r>
              <a:rPr lang="es-MX" sz="2400" dirty="0">
                <a:solidFill>
                  <a:schemeClr val="bg1"/>
                </a:solidFill>
              </a:rPr>
              <a:t>Se asocia con cada proceso la longitud de su siguiente período de CPU.</a:t>
            </a:r>
          </a:p>
          <a:p>
            <a:pPr>
              <a:spcBef>
                <a:spcPts val="600"/>
              </a:spcBef>
              <a:buClr>
                <a:schemeClr val="bg1"/>
              </a:buClr>
              <a:buSzPct val="100000"/>
              <a:buFont typeface="Arial" panose="020B0604020202020204" pitchFamily="34" charset="0"/>
              <a:buChar char="•"/>
              <a:defRPr/>
            </a:pPr>
            <a:r>
              <a:rPr lang="es-MX" sz="2400" dirty="0">
                <a:solidFill>
                  <a:schemeClr val="bg1"/>
                </a:solidFill>
              </a:rPr>
              <a:t>Se utilizan dichas longitudes para calendarizar primero a los procesos con los tiempos más cortos.</a:t>
            </a:r>
          </a:p>
          <a:p>
            <a:pPr marL="255985">
              <a:spcBef>
                <a:spcPts val="600"/>
              </a:spcBef>
              <a:buSzPct val="100000"/>
              <a:defRPr/>
            </a:pPr>
            <a:endParaRPr lang="es-MX" sz="2400" dirty="0">
              <a:solidFill>
                <a:schemeClr val="bg1"/>
              </a:solidFill>
            </a:endParaRPr>
          </a:p>
          <a:p>
            <a:pPr>
              <a:spcBef>
                <a:spcPts val="600"/>
              </a:spcBef>
              <a:buClr>
                <a:schemeClr val="bg1"/>
              </a:buClr>
              <a:buSzPct val="100000"/>
              <a:buFont typeface="Arial" panose="020B0604020202020204" pitchFamily="34" charset="0"/>
              <a:buChar char="•"/>
              <a:defRPr/>
            </a:pPr>
            <a:r>
              <a:rPr lang="es-MX" sz="2400" dirty="0">
                <a:solidFill>
                  <a:schemeClr val="bg1"/>
                </a:solidFill>
              </a:rPr>
              <a:t>Es óptimo – da el mínimo tiempo de espera promedio.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err="1">
                <a:solidFill>
                  <a:schemeClr val="bg1"/>
                </a:solidFill>
                <a:latin typeface="Walter Turncoat" panose="02000000000000000000" pitchFamily="2" charset="0"/>
                <a:ea typeface="Walter Turncoat" panose="02000000000000000000" pitchFamily="2" charset="0"/>
              </a:rPr>
              <a:t>Shortest</a:t>
            </a:r>
            <a:r>
              <a:rPr lang="es-MX" sz="3300" dirty="0">
                <a:solidFill>
                  <a:schemeClr val="bg1"/>
                </a:solidFill>
                <a:latin typeface="Walter Turncoat" panose="02000000000000000000" pitchFamily="2" charset="0"/>
                <a:ea typeface="Walter Turncoat" panose="02000000000000000000" pitchFamily="2" charset="0"/>
              </a:rPr>
              <a:t> Job </a:t>
            </a:r>
            <a:r>
              <a:rPr lang="es-MX" sz="3300" dirty="0" err="1">
                <a:solidFill>
                  <a:schemeClr val="bg1"/>
                </a:solidFill>
                <a:latin typeface="Walter Turncoat" panose="02000000000000000000" pitchFamily="2" charset="0"/>
                <a:ea typeface="Walter Turncoat" panose="02000000000000000000" pitchFamily="2" charset="0"/>
              </a:rPr>
              <a:t>First</a:t>
            </a:r>
            <a:endParaRPr lang="es-MX" sz="3300" dirty="0">
              <a:solidFill>
                <a:schemeClr val="bg1"/>
              </a:solidFill>
              <a:latin typeface="Walter Turncoat" panose="02000000000000000000" pitchFamily="2" charset="0"/>
              <a:ea typeface="Walter Turncoat" panose="02000000000000000000" pitchFamily="2" charset="0"/>
            </a:endParaRPr>
          </a:p>
        </p:txBody>
      </p:sp>
      <p:sp>
        <p:nvSpPr>
          <p:cNvPr id="52227"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9725">
              <a:spcBef>
                <a:spcPts val="8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3200">
                <a:solidFill>
                  <a:srgbClr val="000000"/>
                </a:solidFill>
                <a:latin typeface="Arial" panose="020B0604020202020204" pitchFamily="34" charset="0"/>
                <a:ea typeface="Droid Sans Fallback" charset="0"/>
                <a:cs typeface="Droid Sans Fallback" charset="0"/>
              </a:defRPr>
            </a:lvl1pPr>
            <a:lvl2pPr marL="739775" indent="-282575">
              <a:spcBef>
                <a:spcPts val="7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9pPr>
          </a:lstStyle>
          <a:p>
            <a:pPr>
              <a:lnSpc>
                <a:spcPct val="90000"/>
              </a:lnSpc>
              <a:buClrTx/>
              <a:buFontTx/>
              <a:buNone/>
            </a:pPr>
            <a:r>
              <a:rPr lang="es-MX" sz="2400" dirty="0">
                <a:solidFill>
                  <a:schemeClr val="bg1"/>
                </a:solidFill>
              </a:rPr>
              <a:t>Dos estrategias:</a:t>
            </a:r>
          </a:p>
          <a:p>
            <a:pPr lvl="1">
              <a:lnSpc>
                <a:spcPct val="90000"/>
              </a:lnSpc>
              <a:buFont typeface="Arial" panose="020B0604020202020204" pitchFamily="34" charset="0"/>
              <a:buChar char="–"/>
            </a:pPr>
            <a:r>
              <a:rPr lang="es-MX" sz="2100" dirty="0" smtClean="0">
                <a:solidFill>
                  <a:schemeClr val="bg1"/>
                </a:solidFill>
              </a:rPr>
              <a:t>Non-</a:t>
            </a:r>
            <a:r>
              <a:rPr lang="es-MX" sz="2100" dirty="0" err="1" smtClean="0">
                <a:solidFill>
                  <a:schemeClr val="bg1"/>
                </a:solidFill>
              </a:rPr>
              <a:t>preemptive</a:t>
            </a:r>
            <a:r>
              <a:rPr lang="es-MX" sz="2100" dirty="0" smtClean="0">
                <a:solidFill>
                  <a:schemeClr val="bg1"/>
                </a:solidFill>
              </a:rPr>
              <a:t>: </a:t>
            </a:r>
            <a:r>
              <a:rPr lang="es-MX" sz="2100" dirty="0">
                <a:solidFill>
                  <a:schemeClr val="bg1"/>
                </a:solidFill>
              </a:rPr>
              <a:t>una vez que el CPU se ha asignado al proceso no se le puede quitar hasta que complete su período de CPU.</a:t>
            </a:r>
          </a:p>
          <a:p>
            <a:pPr lvl="1">
              <a:lnSpc>
                <a:spcPct val="90000"/>
              </a:lnSpc>
              <a:buFont typeface="Arial" panose="020B0604020202020204" pitchFamily="34" charset="0"/>
              <a:buChar char="–"/>
            </a:pPr>
            <a:r>
              <a:rPr lang="es-MX" sz="2100" dirty="0" err="1" smtClean="0">
                <a:solidFill>
                  <a:schemeClr val="bg1"/>
                </a:solidFill>
              </a:rPr>
              <a:t>Preemptive</a:t>
            </a:r>
            <a:r>
              <a:rPr lang="es-MX" sz="2100" dirty="0" smtClean="0">
                <a:solidFill>
                  <a:schemeClr val="bg1"/>
                </a:solidFill>
              </a:rPr>
              <a:t>: </a:t>
            </a:r>
            <a:r>
              <a:rPr lang="es-MX" sz="2100" dirty="0">
                <a:solidFill>
                  <a:schemeClr val="bg1"/>
                </a:solidFill>
              </a:rPr>
              <a:t>si a la lista de </a:t>
            </a:r>
            <a:r>
              <a:rPr lang="es-MX" sz="2100" dirty="0" err="1">
                <a:solidFill>
                  <a:schemeClr val="bg1"/>
                </a:solidFill>
              </a:rPr>
              <a:t>ready</a:t>
            </a:r>
            <a:r>
              <a:rPr lang="es-MX" sz="2100" dirty="0">
                <a:solidFill>
                  <a:schemeClr val="bg1"/>
                </a:solidFill>
              </a:rPr>
              <a:t> llega un nuevo proceso, cuyo período de CPU es más corto, que el período de CPU restante, del proceso que se está ejecutando, se le quita el CPU. Esta estrategia se conoce como </a:t>
            </a:r>
            <a:r>
              <a:rPr lang="es-MX" sz="2100" dirty="0" err="1">
                <a:solidFill>
                  <a:schemeClr val="bg1"/>
                </a:solidFill>
              </a:rPr>
              <a:t>Shortest</a:t>
            </a:r>
            <a:r>
              <a:rPr lang="es-MX" sz="2100" dirty="0">
                <a:solidFill>
                  <a:schemeClr val="bg1"/>
                </a:solidFill>
              </a:rPr>
              <a:t>-</a:t>
            </a:r>
            <a:r>
              <a:rPr lang="es-MX" sz="2100" dirty="0" err="1">
                <a:solidFill>
                  <a:schemeClr val="bg1"/>
                </a:solidFill>
              </a:rPr>
              <a:t>Remaining</a:t>
            </a:r>
            <a:r>
              <a:rPr lang="es-MX" sz="2100" dirty="0">
                <a:solidFill>
                  <a:schemeClr val="bg1"/>
                </a:solidFill>
              </a:rPr>
              <a:t>-Time-</a:t>
            </a:r>
            <a:r>
              <a:rPr lang="es-MX" sz="2100" dirty="0" err="1">
                <a:solidFill>
                  <a:schemeClr val="bg1"/>
                </a:solidFill>
              </a:rPr>
              <a:t>First</a:t>
            </a:r>
            <a:r>
              <a:rPr lang="es-MX" sz="2100" dirty="0">
                <a:solidFill>
                  <a:schemeClr val="bg1"/>
                </a:solidFill>
              </a:rPr>
              <a:t> (SRTF).</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000" dirty="0">
                <a:solidFill>
                  <a:schemeClr val="bg1"/>
                </a:solidFill>
                <a:latin typeface="Walter Turncoat" panose="02000000000000000000" pitchFamily="2" charset="0"/>
                <a:ea typeface="Walter Turncoat" panose="02000000000000000000" pitchFamily="2" charset="0"/>
              </a:rPr>
              <a:t>Ejemplo de Non-</a:t>
            </a:r>
            <a:r>
              <a:rPr lang="es-MX" sz="3000" dirty="0" err="1">
                <a:solidFill>
                  <a:schemeClr val="bg1"/>
                </a:solidFill>
                <a:latin typeface="Walter Turncoat" panose="02000000000000000000" pitchFamily="2" charset="0"/>
                <a:ea typeface="Walter Turncoat" panose="02000000000000000000" pitchFamily="2" charset="0"/>
              </a:rPr>
              <a:t>preemptive</a:t>
            </a:r>
            <a:r>
              <a:rPr lang="es-MX" sz="3000" dirty="0">
                <a:solidFill>
                  <a:schemeClr val="bg1"/>
                </a:solidFill>
                <a:latin typeface="Walter Turncoat" panose="02000000000000000000" pitchFamily="2" charset="0"/>
                <a:ea typeface="Walter Turncoat" panose="02000000000000000000" pitchFamily="2" charset="0"/>
              </a:rPr>
              <a:t> SJF</a:t>
            </a:r>
          </a:p>
        </p:txBody>
      </p:sp>
      <p:graphicFrame>
        <p:nvGraphicFramePr>
          <p:cNvPr id="28674" name="Group 2"/>
          <p:cNvGraphicFramePr>
            <a:graphicFrameLocks noGrp="1"/>
          </p:cNvGraphicFramePr>
          <p:nvPr>
            <p:extLst>
              <p:ext uri="{D42A27DB-BD31-4B8C-83A1-F6EECF244321}">
                <p14:modId xmlns:p14="http://schemas.microsoft.com/office/powerpoint/2010/main" val="2202436151"/>
              </p:ext>
            </p:extLst>
          </p:nvPr>
        </p:nvGraphicFramePr>
        <p:xfrm>
          <a:off x="2057400" y="1189877"/>
          <a:ext cx="4973242" cy="1669256"/>
        </p:xfrm>
        <a:graphic>
          <a:graphicData uri="http://schemas.openxmlformats.org/drawingml/2006/table">
            <a:tbl>
              <a:tblPr/>
              <a:tblGrid>
                <a:gridCol w="1319213"/>
                <a:gridCol w="1827610"/>
                <a:gridCol w="1826419"/>
              </a:tblGrid>
              <a:tr h="435768">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Tiempo de Llegada</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Tiempo de CPU</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08372">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smtClean="0">
                          <a:ln>
                            <a:noFill/>
                          </a:ln>
                          <a:solidFill>
                            <a:schemeClr val="tx1"/>
                          </a:solidFill>
                          <a:effectLst/>
                          <a:latin typeface="Arial" panose="020B0604020202020204" pitchFamily="34" charset="0"/>
                          <a:ea typeface="Droid Sans Fallback" charset="0"/>
                          <a:cs typeface="Droid Sans Fallback" charset="0"/>
                        </a:rPr>
                        <a:t>0.0</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7</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08372">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P2</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2.0</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smtClean="0">
                          <a:ln>
                            <a:noFill/>
                          </a:ln>
                          <a:solidFill>
                            <a:schemeClr val="tx1"/>
                          </a:solidFill>
                          <a:effectLst/>
                          <a:latin typeface="Arial" panose="020B0604020202020204" pitchFamily="34" charset="0"/>
                          <a:ea typeface="Droid Sans Fallback" charset="0"/>
                          <a:cs typeface="Droid Sans Fallback" charset="0"/>
                        </a:rPr>
                        <a:t>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08372">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smtClean="0">
                          <a:ln>
                            <a:noFill/>
                          </a:ln>
                          <a:solidFill>
                            <a:schemeClr val="tx1"/>
                          </a:solidFill>
                          <a:effectLst/>
                          <a:latin typeface="Arial" panose="020B0604020202020204" pitchFamily="34" charset="0"/>
                          <a:ea typeface="Droid Sans Fallback" charset="0"/>
                          <a:cs typeface="Droid Sans Fallback" charset="0"/>
                        </a:rPr>
                        <a:t>4.0</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smtClean="0">
                          <a:ln>
                            <a:noFill/>
                          </a:ln>
                          <a:solidFill>
                            <a:schemeClr val="tx1"/>
                          </a:solidFill>
                          <a:effectLst/>
                          <a:latin typeface="Arial" panose="020B0604020202020204" pitchFamily="34" charset="0"/>
                          <a:ea typeface="Droid Sans Fallback" charset="0"/>
                          <a:cs typeface="Droid Sans Fallback" charset="0"/>
                        </a:rPr>
                        <a:t>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08372">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5.0</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grpSp>
        <p:nvGrpSpPr>
          <p:cNvPr id="54301" name="Group 56"/>
          <p:cNvGrpSpPr>
            <a:grpSpLocks/>
          </p:cNvGrpSpPr>
          <p:nvPr/>
        </p:nvGrpSpPr>
        <p:grpSpPr bwMode="auto">
          <a:xfrm>
            <a:off x="2800350" y="3314700"/>
            <a:ext cx="3542110" cy="569119"/>
            <a:chOff x="1392" y="2784"/>
            <a:chExt cx="2975" cy="478"/>
          </a:xfrm>
        </p:grpSpPr>
        <p:sp>
          <p:nvSpPr>
            <p:cNvPr id="54309" name="Rectangle 57"/>
            <p:cNvSpPr>
              <a:spLocks noChangeArrowheads="1"/>
            </p:cNvSpPr>
            <p:nvPr/>
          </p:nvSpPr>
          <p:spPr bwMode="auto">
            <a:xfrm>
              <a:off x="1392" y="2784"/>
              <a:ext cx="1341" cy="286"/>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a:t>P1</a:t>
              </a:r>
            </a:p>
          </p:txBody>
        </p:sp>
        <p:sp>
          <p:nvSpPr>
            <p:cNvPr id="54310" name="Line 58"/>
            <p:cNvSpPr>
              <a:spLocks noChangeShapeType="1"/>
            </p:cNvSpPr>
            <p:nvPr/>
          </p:nvSpPr>
          <p:spPr bwMode="auto">
            <a:xfrm>
              <a:off x="1776" y="2976"/>
              <a:ext cx="0" cy="19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4311" name="Line 59"/>
            <p:cNvSpPr>
              <a:spLocks noChangeShapeType="1"/>
            </p:cNvSpPr>
            <p:nvPr/>
          </p:nvSpPr>
          <p:spPr bwMode="auto">
            <a:xfrm>
              <a:off x="1584" y="2976"/>
              <a:ext cx="0" cy="19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4312" name="Line 60"/>
            <p:cNvSpPr>
              <a:spLocks noChangeShapeType="1"/>
            </p:cNvSpPr>
            <p:nvPr/>
          </p:nvSpPr>
          <p:spPr bwMode="auto">
            <a:xfrm>
              <a:off x="2160" y="2976"/>
              <a:ext cx="0" cy="19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4313" name="Line 61"/>
            <p:cNvSpPr>
              <a:spLocks noChangeShapeType="1"/>
            </p:cNvSpPr>
            <p:nvPr/>
          </p:nvSpPr>
          <p:spPr bwMode="auto">
            <a:xfrm>
              <a:off x="2543" y="2976"/>
              <a:ext cx="0" cy="19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4314" name="Line 62"/>
            <p:cNvSpPr>
              <a:spLocks noChangeShapeType="1"/>
            </p:cNvSpPr>
            <p:nvPr/>
          </p:nvSpPr>
          <p:spPr bwMode="auto">
            <a:xfrm>
              <a:off x="1968" y="2976"/>
              <a:ext cx="0" cy="286"/>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4315" name="Line 63"/>
            <p:cNvSpPr>
              <a:spLocks noChangeShapeType="1"/>
            </p:cNvSpPr>
            <p:nvPr/>
          </p:nvSpPr>
          <p:spPr bwMode="auto">
            <a:xfrm>
              <a:off x="2352" y="2976"/>
              <a:ext cx="0" cy="19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4316" name="Line 64"/>
            <p:cNvSpPr>
              <a:spLocks noChangeShapeType="1"/>
            </p:cNvSpPr>
            <p:nvPr/>
          </p:nvSpPr>
          <p:spPr bwMode="auto">
            <a:xfrm>
              <a:off x="2735" y="3072"/>
              <a:ext cx="0" cy="19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4317" name="Line 65"/>
            <p:cNvSpPr>
              <a:spLocks noChangeShapeType="1"/>
            </p:cNvSpPr>
            <p:nvPr/>
          </p:nvSpPr>
          <p:spPr bwMode="auto">
            <a:xfrm>
              <a:off x="1392" y="3072"/>
              <a:ext cx="0" cy="19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4318" name="Rectangle 66"/>
            <p:cNvSpPr>
              <a:spLocks noChangeArrowheads="1"/>
            </p:cNvSpPr>
            <p:nvPr/>
          </p:nvSpPr>
          <p:spPr bwMode="auto">
            <a:xfrm>
              <a:off x="2735" y="2784"/>
              <a:ext cx="190" cy="286"/>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a:t>P3</a:t>
              </a:r>
            </a:p>
          </p:txBody>
        </p:sp>
        <p:sp>
          <p:nvSpPr>
            <p:cNvPr id="54319" name="Rectangle 67"/>
            <p:cNvSpPr>
              <a:spLocks noChangeArrowheads="1"/>
            </p:cNvSpPr>
            <p:nvPr/>
          </p:nvSpPr>
          <p:spPr bwMode="auto">
            <a:xfrm>
              <a:off x="2927" y="2784"/>
              <a:ext cx="717" cy="286"/>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a:t>P2</a:t>
              </a:r>
            </a:p>
          </p:txBody>
        </p:sp>
        <p:sp>
          <p:nvSpPr>
            <p:cNvPr id="54320" name="Line 68"/>
            <p:cNvSpPr>
              <a:spLocks noChangeShapeType="1"/>
            </p:cNvSpPr>
            <p:nvPr/>
          </p:nvSpPr>
          <p:spPr bwMode="auto">
            <a:xfrm>
              <a:off x="3119" y="2976"/>
              <a:ext cx="0" cy="19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4321" name="Line 69"/>
            <p:cNvSpPr>
              <a:spLocks noChangeShapeType="1"/>
            </p:cNvSpPr>
            <p:nvPr/>
          </p:nvSpPr>
          <p:spPr bwMode="auto">
            <a:xfrm>
              <a:off x="3311" y="2976"/>
              <a:ext cx="0" cy="19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4322" name="Line 70"/>
            <p:cNvSpPr>
              <a:spLocks noChangeShapeType="1"/>
            </p:cNvSpPr>
            <p:nvPr/>
          </p:nvSpPr>
          <p:spPr bwMode="auto">
            <a:xfrm>
              <a:off x="3503" y="2976"/>
              <a:ext cx="0" cy="19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4323" name="Rectangle 71"/>
            <p:cNvSpPr>
              <a:spLocks noChangeArrowheads="1"/>
            </p:cNvSpPr>
            <p:nvPr/>
          </p:nvSpPr>
          <p:spPr bwMode="auto">
            <a:xfrm>
              <a:off x="3647" y="2784"/>
              <a:ext cx="717" cy="286"/>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a:t>P4</a:t>
              </a:r>
            </a:p>
          </p:txBody>
        </p:sp>
        <p:sp>
          <p:nvSpPr>
            <p:cNvPr id="54324" name="Line 72"/>
            <p:cNvSpPr>
              <a:spLocks noChangeShapeType="1"/>
            </p:cNvSpPr>
            <p:nvPr/>
          </p:nvSpPr>
          <p:spPr bwMode="auto">
            <a:xfrm>
              <a:off x="3839" y="2976"/>
              <a:ext cx="0" cy="19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4325" name="Line 73"/>
            <p:cNvSpPr>
              <a:spLocks noChangeShapeType="1"/>
            </p:cNvSpPr>
            <p:nvPr/>
          </p:nvSpPr>
          <p:spPr bwMode="auto">
            <a:xfrm>
              <a:off x="4031" y="2976"/>
              <a:ext cx="0" cy="19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4326" name="Line 74"/>
            <p:cNvSpPr>
              <a:spLocks noChangeShapeType="1"/>
            </p:cNvSpPr>
            <p:nvPr/>
          </p:nvSpPr>
          <p:spPr bwMode="auto">
            <a:xfrm>
              <a:off x="4223" y="2976"/>
              <a:ext cx="0" cy="19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4327" name="Line 75"/>
            <p:cNvSpPr>
              <a:spLocks noChangeShapeType="1"/>
            </p:cNvSpPr>
            <p:nvPr/>
          </p:nvSpPr>
          <p:spPr bwMode="auto">
            <a:xfrm>
              <a:off x="2927" y="3072"/>
              <a:ext cx="0" cy="19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4328" name="Line 76"/>
            <p:cNvSpPr>
              <a:spLocks noChangeShapeType="1"/>
            </p:cNvSpPr>
            <p:nvPr/>
          </p:nvSpPr>
          <p:spPr bwMode="auto">
            <a:xfrm>
              <a:off x="3647" y="3072"/>
              <a:ext cx="0" cy="19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4329" name="Line 77"/>
            <p:cNvSpPr>
              <a:spLocks noChangeShapeType="1"/>
            </p:cNvSpPr>
            <p:nvPr/>
          </p:nvSpPr>
          <p:spPr bwMode="auto">
            <a:xfrm>
              <a:off x="4367" y="3072"/>
              <a:ext cx="0" cy="19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grpSp>
      <p:sp>
        <p:nvSpPr>
          <p:cNvPr id="54302" name="Text Box 78"/>
          <p:cNvSpPr txBox="1">
            <a:spLocks noChangeArrowheads="1"/>
          </p:cNvSpPr>
          <p:nvPr/>
        </p:nvSpPr>
        <p:spPr bwMode="auto">
          <a:xfrm>
            <a:off x="2681287" y="3943351"/>
            <a:ext cx="242117"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a:solidFill>
                  <a:schemeClr val="bg1"/>
                </a:solidFill>
                <a:latin typeface="Sniglet" panose="04070505030100020000" pitchFamily="82" charset="0"/>
              </a:rPr>
              <a:t>0</a:t>
            </a:r>
          </a:p>
        </p:txBody>
      </p:sp>
      <p:sp>
        <p:nvSpPr>
          <p:cNvPr id="54303" name="Text Box 79"/>
          <p:cNvSpPr txBox="1">
            <a:spLocks noChangeArrowheads="1"/>
          </p:cNvSpPr>
          <p:nvPr/>
        </p:nvSpPr>
        <p:spPr bwMode="auto">
          <a:xfrm>
            <a:off x="3367087" y="3943351"/>
            <a:ext cx="237308"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latin typeface="Sniglet" panose="04070505030100020000" pitchFamily="82" charset="0"/>
              </a:rPr>
              <a:t>3</a:t>
            </a:r>
          </a:p>
        </p:txBody>
      </p:sp>
      <p:sp>
        <p:nvSpPr>
          <p:cNvPr id="54304" name="Text Box 80"/>
          <p:cNvSpPr txBox="1">
            <a:spLocks noChangeArrowheads="1"/>
          </p:cNvSpPr>
          <p:nvPr/>
        </p:nvSpPr>
        <p:spPr bwMode="auto">
          <a:xfrm>
            <a:off x="4286250" y="3954067"/>
            <a:ext cx="216469"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a:solidFill>
                  <a:schemeClr val="bg1"/>
                </a:solidFill>
                <a:latin typeface="Sniglet" panose="04070505030100020000" pitchFamily="82" charset="0"/>
              </a:rPr>
              <a:t>7</a:t>
            </a:r>
          </a:p>
        </p:txBody>
      </p:sp>
      <p:sp>
        <p:nvSpPr>
          <p:cNvPr id="54305" name="Text Box 81"/>
          <p:cNvSpPr txBox="1">
            <a:spLocks noChangeArrowheads="1"/>
          </p:cNvSpPr>
          <p:nvPr/>
        </p:nvSpPr>
        <p:spPr bwMode="auto">
          <a:xfrm>
            <a:off x="4514850" y="3954067"/>
            <a:ext cx="232499"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latin typeface="Sniglet" panose="04070505030100020000" pitchFamily="82" charset="0"/>
              </a:rPr>
              <a:t>8</a:t>
            </a:r>
          </a:p>
        </p:txBody>
      </p:sp>
      <p:sp>
        <p:nvSpPr>
          <p:cNvPr id="54306" name="Text Box 82"/>
          <p:cNvSpPr txBox="1">
            <a:spLocks noChangeArrowheads="1"/>
          </p:cNvSpPr>
          <p:nvPr/>
        </p:nvSpPr>
        <p:spPr bwMode="auto">
          <a:xfrm>
            <a:off x="5329237" y="3954067"/>
            <a:ext cx="295016"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latin typeface="Sniglet" panose="04070505030100020000" pitchFamily="82" charset="0"/>
              </a:rPr>
              <a:t>12</a:t>
            </a:r>
          </a:p>
        </p:txBody>
      </p:sp>
      <p:sp>
        <p:nvSpPr>
          <p:cNvPr id="54307" name="Text Box 83"/>
          <p:cNvSpPr txBox="1">
            <a:spLocks noChangeArrowheads="1"/>
          </p:cNvSpPr>
          <p:nvPr/>
        </p:nvSpPr>
        <p:spPr bwMode="auto">
          <a:xfrm>
            <a:off x="6172200" y="3954067"/>
            <a:ext cx="291810"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latin typeface="Sniglet" panose="04070505030100020000" pitchFamily="82" charset="0"/>
              </a:rPr>
              <a:t>16</a:t>
            </a:r>
          </a:p>
        </p:txBody>
      </p:sp>
      <p:sp>
        <p:nvSpPr>
          <p:cNvPr id="54308" name="Text Box 84"/>
          <p:cNvSpPr txBox="1">
            <a:spLocks noChangeArrowheads="1"/>
          </p:cNvSpPr>
          <p:nvPr/>
        </p:nvSpPr>
        <p:spPr bwMode="auto">
          <a:xfrm>
            <a:off x="2728084" y="4457471"/>
            <a:ext cx="3877727"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rPr>
              <a:t>Tiempo de espera promedio (0 + 6 + 3 + 7)/4 = 4</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rPr>
              <a:t>Ejemplo de </a:t>
            </a:r>
            <a:r>
              <a:rPr lang="es-MX" sz="3300" dirty="0" err="1">
                <a:solidFill>
                  <a:schemeClr val="bg1"/>
                </a:solidFill>
                <a:latin typeface="Walter Turncoat" panose="02000000000000000000" pitchFamily="2" charset="0"/>
                <a:ea typeface="Walter Turncoat" panose="02000000000000000000" pitchFamily="2" charset="0"/>
              </a:rPr>
              <a:t>Preemptive</a:t>
            </a:r>
            <a:r>
              <a:rPr lang="es-MX" sz="3300" dirty="0">
                <a:solidFill>
                  <a:schemeClr val="bg1"/>
                </a:solidFill>
                <a:latin typeface="Walter Turncoat" panose="02000000000000000000" pitchFamily="2" charset="0"/>
                <a:ea typeface="Walter Turncoat" panose="02000000000000000000" pitchFamily="2" charset="0"/>
              </a:rPr>
              <a:t> SJF</a:t>
            </a:r>
          </a:p>
        </p:txBody>
      </p:sp>
      <p:sp>
        <p:nvSpPr>
          <p:cNvPr id="56349" name="Rectangle 56"/>
          <p:cNvSpPr>
            <a:spLocks noChangeArrowheads="1"/>
          </p:cNvSpPr>
          <p:nvPr/>
        </p:nvSpPr>
        <p:spPr bwMode="auto">
          <a:xfrm>
            <a:off x="2800350" y="3314700"/>
            <a:ext cx="457200" cy="342900"/>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a:t>P1</a:t>
            </a:r>
          </a:p>
        </p:txBody>
      </p:sp>
      <p:sp>
        <p:nvSpPr>
          <p:cNvPr id="56350" name="Line 57"/>
          <p:cNvSpPr>
            <a:spLocks noChangeShapeType="1"/>
          </p:cNvSpPr>
          <p:nvPr/>
        </p:nvSpPr>
        <p:spPr bwMode="auto">
          <a:xfrm>
            <a:off x="3257550" y="365760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51" name="Line 58"/>
          <p:cNvSpPr>
            <a:spLocks noChangeShapeType="1"/>
          </p:cNvSpPr>
          <p:nvPr/>
        </p:nvSpPr>
        <p:spPr bwMode="auto">
          <a:xfrm>
            <a:off x="3028950" y="354330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52" name="Line 59"/>
          <p:cNvSpPr>
            <a:spLocks noChangeShapeType="1"/>
          </p:cNvSpPr>
          <p:nvPr/>
        </p:nvSpPr>
        <p:spPr bwMode="auto">
          <a:xfrm>
            <a:off x="3714750" y="365760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53" name="Line 60"/>
          <p:cNvSpPr>
            <a:spLocks noChangeShapeType="1"/>
          </p:cNvSpPr>
          <p:nvPr/>
        </p:nvSpPr>
        <p:spPr bwMode="auto">
          <a:xfrm>
            <a:off x="4171950" y="354330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54" name="Line 61"/>
          <p:cNvSpPr>
            <a:spLocks noChangeShapeType="1"/>
          </p:cNvSpPr>
          <p:nvPr/>
        </p:nvSpPr>
        <p:spPr bwMode="auto">
          <a:xfrm>
            <a:off x="3486150" y="354330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55" name="Line 62"/>
          <p:cNvSpPr>
            <a:spLocks noChangeShapeType="1"/>
          </p:cNvSpPr>
          <p:nvPr/>
        </p:nvSpPr>
        <p:spPr bwMode="auto">
          <a:xfrm>
            <a:off x="3943350" y="365760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56" name="Line 63"/>
          <p:cNvSpPr>
            <a:spLocks noChangeShapeType="1"/>
          </p:cNvSpPr>
          <p:nvPr/>
        </p:nvSpPr>
        <p:spPr bwMode="auto">
          <a:xfrm>
            <a:off x="4400550" y="365760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57" name="Line 64"/>
          <p:cNvSpPr>
            <a:spLocks noChangeShapeType="1"/>
          </p:cNvSpPr>
          <p:nvPr/>
        </p:nvSpPr>
        <p:spPr bwMode="auto">
          <a:xfrm>
            <a:off x="2800350" y="365760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58" name="Rectangle 65"/>
          <p:cNvSpPr>
            <a:spLocks noChangeArrowheads="1"/>
          </p:cNvSpPr>
          <p:nvPr/>
        </p:nvSpPr>
        <p:spPr bwMode="auto">
          <a:xfrm>
            <a:off x="3714750" y="3314700"/>
            <a:ext cx="228600" cy="342900"/>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a:t>P3</a:t>
            </a:r>
          </a:p>
        </p:txBody>
      </p:sp>
      <p:sp>
        <p:nvSpPr>
          <p:cNvPr id="56359" name="Rectangle 66"/>
          <p:cNvSpPr>
            <a:spLocks noChangeArrowheads="1"/>
          </p:cNvSpPr>
          <p:nvPr/>
        </p:nvSpPr>
        <p:spPr bwMode="auto">
          <a:xfrm>
            <a:off x="3943350" y="3314700"/>
            <a:ext cx="457200" cy="342900"/>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a:t>P2</a:t>
            </a:r>
          </a:p>
        </p:txBody>
      </p:sp>
      <p:sp>
        <p:nvSpPr>
          <p:cNvPr id="56360" name="Line 67"/>
          <p:cNvSpPr>
            <a:spLocks noChangeShapeType="1"/>
          </p:cNvSpPr>
          <p:nvPr/>
        </p:nvSpPr>
        <p:spPr bwMode="auto">
          <a:xfrm>
            <a:off x="4857750" y="354330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61" name="Line 68"/>
          <p:cNvSpPr>
            <a:spLocks noChangeShapeType="1"/>
          </p:cNvSpPr>
          <p:nvPr/>
        </p:nvSpPr>
        <p:spPr bwMode="auto">
          <a:xfrm>
            <a:off x="5086350" y="354330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62" name="Line 69"/>
          <p:cNvSpPr>
            <a:spLocks noChangeShapeType="1"/>
          </p:cNvSpPr>
          <p:nvPr/>
        </p:nvSpPr>
        <p:spPr bwMode="auto">
          <a:xfrm>
            <a:off x="5314950" y="365760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63" name="Rectangle 70"/>
          <p:cNvSpPr>
            <a:spLocks noChangeArrowheads="1"/>
          </p:cNvSpPr>
          <p:nvPr/>
        </p:nvSpPr>
        <p:spPr bwMode="auto">
          <a:xfrm>
            <a:off x="4400550" y="3314700"/>
            <a:ext cx="914400" cy="342900"/>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a:t>P4</a:t>
            </a:r>
          </a:p>
        </p:txBody>
      </p:sp>
      <p:sp>
        <p:nvSpPr>
          <p:cNvPr id="56364" name="Line 71"/>
          <p:cNvSpPr>
            <a:spLocks noChangeShapeType="1"/>
          </p:cNvSpPr>
          <p:nvPr/>
        </p:nvSpPr>
        <p:spPr bwMode="auto">
          <a:xfrm>
            <a:off x="5715000" y="354330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65" name="Line 72"/>
          <p:cNvSpPr>
            <a:spLocks noChangeShapeType="1"/>
          </p:cNvSpPr>
          <p:nvPr/>
        </p:nvSpPr>
        <p:spPr bwMode="auto">
          <a:xfrm>
            <a:off x="5943600" y="354330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66" name="Line 73"/>
          <p:cNvSpPr>
            <a:spLocks noChangeShapeType="1"/>
          </p:cNvSpPr>
          <p:nvPr/>
        </p:nvSpPr>
        <p:spPr bwMode="auto">
          <a:xfrm>
            <a:off x="6172200" y="354330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67" name="Line 74"/>
          <p:cNvSpPr>
            <a:spLocks noChangeShapeType="1"/>
          </p:cNvSpPr>
          <p:nvPr/>
        </p:nvSpPr>
        <p:spPr bwMode="auto">
          <a:xfrm>
            <a:off x="4629150" y="360045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68" name="Line 75"/>
          <p:cNvSpPr>
            <a:spLocks noChangeShapeType="1"/>
          </p:cNvSpPr>
          <p:nvPr/>
        </p:nvSpPr>
        <p:spPr bwMode="auto">
          <a:xfrm>
            <a:off x="5486400" y="354330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69" name="Line 76"/>
          <p:cNvSpPr>
            <a:spLocks noChangeShapeType="1"/>
          </p:cNvSpPr>
          <p:nvPr/>
        </p:nvSpPr>
        <p:spPr bwMode="auto">
          <a:xfrm>
            <a:off x="6343650" y="365760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70" name="Text Box 77"/>
          <p:cNvSpPr txBox="1">
            <a:spLocks noChangeArrowheads="1"/>
          </p:cNvSpPr>
          <p:nvPr/>
        </p:nvSpPr>
        <p:spPr bwMode="auto">
          <a:xfrm>
            <a:off x="2681287" y="3943351"/>
            <a:ext cx="232499"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a:solidFill>
                  <a:schemeClr val="bg1"/>
                </a:solidFill>
              </a:rPr>
              <a:t>0</a:t>
            </a:r>
          </a:p>
        </p:txBody>
      </p:sp>
      <p:sp>
        <p:nvSpPr>
          <p:cNvPr id="56371" name="Text Box 78"/>
          <p:cNvSpPr txBox="1">
            <a:spLocks noChangeArrowheads="1"/>
          </p:cNvSpPr>
          <p:nvPr/>
        </p:nvSpPr>
        <p:spPr bwMode="auto">
          <a:xfrm>
            <a:off x="3143250" y="3943351"/>
            <a:ext cx="232499"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a:solidFill>
                  <a:schemeClr val="bg1"/>
                </a:solidFill>
              </a:rPr>
              <a:t>2</a:t>
            </a:r>
          </a:p>
        </p:txBody>
      </p:sp>
      <p:sp>
        <p:nvSpPr>
          <p:cNvPr id="56372" name="Text Box 79"/>
          <p:cNvSpPr txBox="1">
            <a:spLocks noChangeArrowheads="1"/>
          </p:cNvSpPr>
          <p:nvPr/>
        </p:nvSpPr>
        <p:spPr bwMode="auto">
          <a:xfrm>
            <a:off x="4286250" y="3954067"/>
            <a:ext cx="232499"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a:solidFill>
                  <a:schemeClr val="bg1"/>
                </a:solidFill>
              </a:rPr>
              <a:t>7</a:t>
            </a:r>
          </a:p>
        </p:txBody>
      </p:sp>
      <p:sp>
        <p:nvSpPr>
          <p:cNvPr id="56373" name="Text Box 80"/>
          <p:cNvSpPr txBox="1">
            <a:spLocks noChangeArrowheads="1"/>
          </p:cNvSpPr>
          <p:nvPr/>
        </p:nvSpPr>
        <p:spPr bwMode="auto">
          <a:xfrm>
            <a:off x="5143500" y="3954067"/>
            <a:ext cx="328679"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a:solidFill>
                  <a:schemeClr val="bg1"/>
                </a:solidFill>
              </a:rPr>
              <a:t>11</a:t>
            </a:r>
          </a:p>
        </p:txBody>
      </p:sp>
      <p:sp>
        <p:nvSpPr>
          <p:cNvPr id="56374" name="Text Box 81"/>
          <p:cNvSpPr txBox="1">
            <a:spLocks noChangeArrowheads="1"/>
          </p:cNvSpPr>
          <p:nvPr/>
        </p:nvSpPr>
        <p:spPr bwMode="auto">
          <a:xfrm>
            <a:off x="6172200" y="3954067"/>
            <a:ext cx="328679"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a:solidFill>
                  <a:schemeClr val="bg1"/>
                </a:solidFill>
              </a:rPr>
              <a:t>16</a:t>
            </a:r>
          </a:p>
        </p:txBody>
      </p:sp>
      <p:sp>
        <p:nvSpPr>
          <p:cNvPr id="56375" name="Text Box 82"/>
          <p:cNvSpPr txBox="1">
            <a:spLocks noChangeArrowheads="1"/>
          </p:cNvSpPr>
          <p:nvPr/>
        </p:nvSpPr>
        <p:spPr bwMode="auto">
          <a:xfrm>
            <a:off x="1988344" y="4313635"/>
            <a:ext cx="3829637"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a:solidFill>
                  <a:schemeClr val="bg1"/>
                </a:solidFill>
              </a:rPr>
              <a:t>Tiempo de espera promedio (9 + 1 + 0 +2)/4 = 3</a:t>
            </a:r>
          </a:p>
        </p:txBody>
      </p:sp>
      <p:sp>
        <p:nvSpPr>
          <p:cNvPr id="56376" name="Rectangle 83"/>
          <p:cNvSpPr>
            <a:spLocks noChangeArrowheads="1"/>
          </p:cNvSpPr>
          <p:nvPr/>
        </p:nvSpPr>
        <p:spPr bwMode="auto">
          <a:xfrm>
            <a:off x="3257550" y="3314700"/>
            <a:ext cx="457200" cy="342900"/>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a:t>P2</a:t>
            </a:r>
          </a:p>
        </p:txBody>
      </p:sp>
      <p:sp>
        <p:nvSpPr>
          <p:cNvPr id="56377" name="Rectangle 84"/>
          <p:cNvSpPr>
            <a:spLocks noChangeArrowheads="1"/>
          </p:cNvSpPr>
          <p:nvPr/>
        </p:nvSpPr>
        <p:spPr bwMode="auto">
          <a:xfrm>
            <a:off x="5314950" y="3314700"/>
            <a:ext cx="1028700" cy="342900"/>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a:t>P1</a:t>
            </a:r>
          </a:p>
        </p:txBody>
      </p:sp>
      <p:sp>
        <p:nvSpPr>
          <p:cNvPr id="56378" name="Text Box 85"/>
          <p:cNvSpPr txBox="1">
            <a:spLocks noChangeArrowheads="1"/>
          </p:cNvSpPr>
          <p:nvPr/>
        </p:nvSpPr>
        <p:spPr bwMode="auto">
          <a:xfrm>
            <a:off x="3595687" y="3943351"/>
            <a:ext cx="232499"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a:solidFill>
                  <a:schemeClr val="bg1"/>
                </a:solidFill>
              </a:rPr>
              <a:t>4</a:t>
            </a:r>
          </a:p>
        </p:txBody>
      </p:sp>
      <p:sp>
        <p:nvSpPr>
          <p:cNvPr id="56379" name="Text Box 86"/>
          <p:cNvSpPr txBox="1">
            <a:spLocks noChangeArrowheads="1"/>
          </p:cNvSpPr>
          <p:nvPr/>
        </p:nvSpPr>
        <p:spPr bwMode="auto">
          <a:xfrm>
            <a:off x="3829050" y="3954067"/>
            <a:ext cx="232499"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a:solidFill>
                  <a:schemeClr val="bg1"/>
                </a:solidFill>
              </a:rPr>
              <a:t>5</a:t>
            </a:r>
          </a:p>
        </p:txBody>
      </p:sp>
      <p:graphicFrame>
        <p:nvGraphicFramePr>
          <p:cNvPr id="37" name="Group 2"/>
          <p:cNvGraphicFramePr>
            <a:graphicFrameLocks noGrp="1"/>
          </p:cNvGraphicFramePr>
          <p:nvPr>
            <p:extLst>
              <p:ext uri="{D42A27DB-BD31-4B8C-83A1-F6EECF244321}">
                <p14:modId xmlns:p14="http://schemas.microsoft.com/office/powerpoint/2010/main" val="562075971"/>
              </p:ext>
            </p:extLst>
          </p:nvPr>
        </p:nvGraphicFramePr>
        <p:xfrm>
          <a:off x="2057400" y="1200151"/>
          <a:ext cx="4973242" cy="1669256"/>
        </p:xfrm>
        <a:graphic>
          <a:graphicData uri="http://schemas.openxmlformats.org/drawingml/2006/table">
            <a:tbl>
              <a:tblPr/>
              <a:tblGrid>
                <a:gridCol w="1319213"/>
                <a:gridCol w="1827610"/>
                <a:gridCol w="1826419"/>
              </a:tblGrid>
              <a:tr h="435768">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Tiempo de Llegada</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Tiempo de CPU</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08372">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smtClean="0">
                          <a:ln>
                            <a:noFill/>
                          </a:ln>
                          <a:solidFill>
                            <a:schemeClr val="tx1"/>
                          </a:solidFill>
                          <a:effectLst/>
                          <a:latin typeface="Arial" panose="020B0604020202020204" pitchFamily="34" charset="0"/>
                          <a:ea typeface="Droid Sans Fallback" charset="0"/>
                          <a:cs typeface="Droid Sans Fallback" charset="0"/>
                        </a:rPr>
                        <a:t>0.0</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7</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08372">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P2</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2.0</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smtClean="0">
                          <a:ln>
                            <a:noFill/>
                          </a:ln>
                          <a:solidFill>
                            <a:schemeClr val="tx1"/>
                          </a:solidFill>
                          <a:effectLst/>
                          <a:latin typeface="Arial" panose="020B0604020202020204" pitchFamily="34" charset="0"/>
                          <a:ea typeface="Droid Sans Fallback" charset="0"/>
                          <a:cs typeface="Droid Sans Fallback" charset="0"/>
                        </a:rPr>
                        <a:t>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08372">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smtClean="0">
                          <a:ln>
                            <a:noFill/>
                          </a:ln>
                          <a:solidFill>
                            <a:schemeClr val="tx1"/>
                          </a:solidFill>
                          <a:effectLst/>
                          <a:latin typeface="Arial" panose="020B0604020202020204" pitchFamily="34" charset="0"/>
                          <a:ea typeface="Droid Sans Fallback" charset="0"/>
                          <a:cs typeface="Droid Sans Fallback" charset="0"/>
                        </a:rPr>
                        <a:t>4.0</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smtClean="0">
                          <a:ln>
                            <a:noFill/>
                          </a:ln>
                          <a:solidFill>
                            <a:schemeClr val="tx1"/>
                          </a:solidFill>
                          <a:effectLst/>
                          <a:latin typeface="Arial" panose="020B0604020202020204" pitchFamily="34" charset="0"/>
                          <a:ea typeface="Droid Sans Fallback" charset="0"/>
                          <a:cs typeface="Droid Sans Fallback" charset="0"/>
                        </a:rPr>
                        <a:t>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08372">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5.0</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000" dirty="0">
                <a:solidFill>
                  <a:schemeClr val="bg1"/>
                </a:solidFill>
                <a:latin typeface="Walter Turncoat" panose="02000000000000000000" pitchFamily="2" charset="0"/>
                <a:ea typeface="Walter Turncoat" panose="02000000000000000000" pitchFamily="2" charset="0"/>
              </a:rPr>
              <a:t>Determinar la longitud del siguiente período de CPU</a:t>
            </a:r>
          </a:p>
        </p:txBody>
      </p:sp>
      <p:sp>
        <p:nvSpPr>
          <p:cNvPr id="58371" name="Text Box 2"/>
          <p:cNvSpPr txBox="1">
            <a:spLocks noChangeArrowheads="1"/>
          </p:cNvSpPr>
          <p:nvPr/>
        </p:nvSpPr>
        <p:spPr bwMode="auto">
          <a:xfrm>
            <a:off x="1485900" y="1200150"/>
            <a:ext cx="5543550" cy="280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a:spcBef>
                <a:spcPts val="450"/>
              </a:spcBef>
              <a:buClr>
                <a:schemeClr val="bg1"/>
              </a:buClr>
              <a:buFont typeface="Arial" panose="020B0604020202020204" pitchFamily="34" charset="0"/>
              <a:buChar char="•"/>
            </a:pPr>
            <a:r>
              <a:rPr lang="es-MX" sz="1800" dirty="0">
                <a:solidFill>
                  <a:schemeClr val="bg1"/>
                </a:solidFill>
              </a:rPr>
              <a:t>Sólo se puede estimar.</a:t>
            </a:r>
          </a:p>
          <a:p>
            <a:pPr>
              <a:spcBef>
                <a:spcPts val="450"/>
              </a:spcBef>
              <a:buClr>
                <a:schemeClr val="bg1"/>
              </a:buClr>
              <a:buFont typeface="Arial" panose="020B0604020202020204" pitchFamily="34" charset="0"/>
              <a:buChar char="•"/>
            </a:pPr>
            <a:r>
              <a:rPr lang="es-MX" sz="1800" dirty="0">
                <a:solidFill>
                  <a:schemeClr val="bg1"/>
                </a:solidFill>
              </a:rPr>
              <a:t>Se puede estimar a partir de las longitudes de los periodos de CPU previos, mediante promedios exponenciales.</a:t>
            </a:r>
          </a:p>
          <a:p>
            <a:pPr>
              <a:spcBef>
                <a:spcPts val="450"/>
              </a:spcBef>
            </a:pPr>
            <a:r>
              <a:rPr lang="es-MX" sz="1800" dirty="0" err="1">
                <a:solidFill>
                  <a:schemeClr val="bg1"/>
                </a:solidFill>
              </a:rPr>
              <a:t>t</a:t>
            </a:r>
            <a:r>
              <a:rPr lang="es-MX" sz="1800" baseline="-25000" dirty="0" err="1">
                <a:solidFill>
                  <a:schemeClr val="bg1"/>
                </a:solidFill>
              </a:rPr>
              <a:t>n</a:t>
            </a:r>
            <a:r>
              <a:rPr lang="es-MX" sz="1800" dirty="0">
                <a:solidFill>
                  <a:schemeClr val="bg1"/>
                </a:solidFill>
              </a:rPr>
              <a:t> = longitud del n-</a:t>
            </a:r>
            <a:r>
              <a:rPr lang="es-MX" sz="1800" dirty="0" err="1">
                <a:solidFill>
                  <a:schemeClr val="bg1"/>
                </a:solidFill>
              </a:rPr>
              <a:t>ésimo</a:t>
            </a:r>
            <a:r>
              <a:rPr lang="es-MX" sz="1800" dirty="0">
                <a:solidFill>
                  <a:schemeClr val="bg1"/>
                </a:solidFill>
              </a:rPr>
              <a:t> período de CPU.</a:t>
            </a:r>
          </a:p>
          <a:p>
            <a:pPr>
              <a:spcBef>
                <a:spcPts val="450"/>
              </a:spcBef>
            </a:pPr>
            <a:r>
              <a:rPr lang="es-MX" sz="1800" dirty="0">
                <a:solidFill>
                  <a:schemeClr val="bg1"/>
                </a:solidFill>
              </a:rPr>
              <a:t>             = predicción para el siguiente periodo de CPU.</a:t>
            </a:r>
          </a:p>
          <a:p>
            <a:pPr>
              <a:spcBef>
                <a:spcPts val="450"/>
              </a:spcBef>
            </a:pPr>
            <a:r>
              <a:rPr lang="el-GR" sz="1800" dirty="0">
                <a:solidFill>
                  <a:schemeClr val="bg1"/>
                </a:solidFill>
              </a:rPr>
              <a:t>α</a:t>
            </a:r>
            <a:r>
              <a:rPr lang="en-US" sz="1800" dirty="0">
                <a:solidFill>
                  <a:schemeClr val="bg1"/>
                </a:solidFill>
              </a:rPr>
              <a:t>, 0 ≤ </a:t>
            </a:r>
            <a:r>
              <a:rPr lang="el-GR" sz="1800" dirty="0">
                <a:solidFill>
                  <a:schemeClr val="bg1"/>
                </a:solidFill>
              </a:rPr>
              <a:t>α</a:t>
            </a:r>
            <a:r>
              <a:rPr lang="en-US" sz="1800" dirty="0">
                <a:solidFill>
                  <a:schemeClr val="bg1"/>
                </a:solidFill>
              </a:rPr>
              <a:t> ≤ 1</a:t>
            </a:r>
          </a:p>
          <a:p>
            <a:pPr>
              <a:spcBef>
                <a:spcPts val="450"/>
              </a:spcBef>
            </a:pPr>
            <a:r>
              <a:rPr lang="en-US" sz="1800" dirty="0">
                <a:solidFill>
                  <a:schemeClr val="bg1"/>
                </a:solidFill>
              </a:rPr>
              <a:t>Sea:</a:t>
            </a:r>
          </a:p>
          <a:p>
            <a:pPr>
              <a:spcBef>
                <a:spcPts val="450"/>
              </a:spcBef>
              <a:buClrTx/>
            </a:pPr>
            <a:endParaRPr lang="en-US" sz="1800" dirty="0">
              <a:solidFill>
                <a:schemeClr val="bg1"/>
              </a:solidFill>
            </a:endParaRPr>
          </a:p>
        </p:txBody>
      </p:sp>
      <p:graphicFrame>
        <p:nvGraphicFramePr>
          <p:cNvPr id="58372" name="Object 3"/>
          <p:cNvGraphicFramePr>
            <a:graphicFrameLocks noChangeAspect="1"/>
          </p:cNvGraphicFramePr>
          <p:nvPr>
            <p:extLst>
              <p:ext uri="{D42A27DB-BD31-4B8C-83A1-F6EECF244321}">
                <p14:modId xmlns:p14="http://schemas.microsoft.com/office/powerpoint/2010/main" val="3581500891"/>
              </p:ext>
            </p:extLst>
          </p:nvPr>
        </p:nvGraphicFramePr>
        <p:xfrm>
          <a:off x="1442880" y="2815118"/>
          <a:ext cx="864394" cy="328773"/>
        </p:xfrm>
        <a:graphic>
          <a:graphicData uri="http://schemas.openxmlformats.org/presentationml/2006/ole">
            <mc:AlternateContent xmlns:mc="http://schemas.openxmlformats.org/markup-compatibility/2006">
              <mc:Choice xmlns:v="urn:schemas-microsoft-com:vml" Requires="v">
                <p:oleObj spid="_x0000_s2246" r:id="rId4" imgW="346740" imgH="207752" progId="">
                  <p:embed/>
                </p:oleObj>
              </mc:Choice>
              <mc:Fallback>
                <p:oleObj r:id="rId4" imgW="346740" imgH="207752"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2880" y="2815118"/>
                        <a:ext cx="864394" cy="328773"/>
                      </a:xfrm>
                      <a:prstGeom prst="rect">
                        <a:avLst/>
                      </a:prstGeom>
                      <a:solidFill>
                        <a:srgbClr val="FFFF00"/>
                      </a:solidFill>
                      <a:ln>
                        <a:noFill/>
                      </a:ln>
                      <a:effectLst/>
                      <a:extLst/>
                    </p:spPr>
                  </p:pic>
                </p:oleObj>
              </mc:Fallback>
            </mc:AlternateContent>
          </a:graphicData>
        </a:graphic>
      </p:graphicFrame>
      <p:graphicFrame>
        <p:nvGraphicFramePr>
          <p:cNvPr id="58373" name="Object 4"/>
          <p:cNvGraphicFramePr>
            <a:graphicFrameLocks noChangeAspect="1"/>
          </p:cNvGraphicFramePr>
          <p:nvPr>
            <p:extLst>
              <p:ext uri="{D42A27DB-BD31-4B8C-83A1-F6EECF244321}">
                <p14:modId xmlns:p14="http://schemas.microsoft.com/office/powerpoint/2010/main" val="3117757379"/>
              </p:ext>
            </p:extLst>
          </p:nvPr>
        </p:nvGraphicFramePr>
        <p:xfrm>
          <a:off x="2892029" y="3868341"/>
          <a:ext cx="3239690" cy="665559"/>
        </p:xfrm>
        <a:graphic>
          <a:graphicData uri="http://schemas.openxmlformats.org/presentationml/2006/ole">
            <mc:AlternateContent xmlns:mc="http://schemas.openxmlformats.org/markup-compatibility/2006">
              <mc:Choice xmlns:v="urn:schemas-microsoft-com:vml" Requires="v">
                <p:oleObj spid="_x0000_s2247" name="Ecuación" r:id="rId6" imgW="1231366" imgH="228501" progId="Equation.3">
                  <p:embed/>
                </p:oleObj>
              </mc:Choice>
              <mc:Fallback>
                <p:oleObj name="Ecuación" r:id="rId6" imgW="1231366" imgH="22850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2029" y="3868341"/>
                        <a:ext cx="3239690" cy="665559"/>
                      </a:xfrm>
                      <a:prstGeom prst="rect">
                        <a:avLst/>
                      </a:prstGeom>
                      <a:solidFill>
                        <a:srgbClr val="FFFF00"/>
                      </a:solidFill>
                      <a:ln>
                        <a:noFill/>
                      </a:ln>
                      <a:effec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n-US" sz="3300" dirty="0" err="1">
                <a:solidFill>
                  <a:schemeClr val="bg1"/>
                </a:solidFill>
                <a:latin typeface="Walter Turncoat" panose="02000000000000000000" pitchFamily="2" charset="0"/>
                <a:ea typeface="Walter Turncoat" panose="02000000000000000000" pitchFamily="2" charset="0"/>
              </a:rPr>
              <a:t>Predicciones</a:t>
            </a:r>
            <a:endParaRPr lang="en-US" sz="3300" dirty="0">
              <a:solidFill>
                <a:schemeClr val="bg1"/>
              </a:solidFill>
              <a:latin typeface="Walter Turncoat" panose="02000000000000000000" pitchFamily="2" charset="0"/>
              <a:ea typeface="Walter Turncoat" panose="02000000000000000000" pitchFamily="2" charset="0"/>
            </a:endParaRPr>
          </a:p>
        </p:txBody>
      </p:sp>
      <p:sp>
        <p:nvSpPr>
          <p:cNvPr id="60419" name="Text Box 2"/>
          <p:cNvSpPr txBox="1">
            <a:spLocks noChangeArrowheads="1"/>
          </p:cNvSpPr>
          <p:nvPr/>
        </p:nvSpPr>
        <p:spPr bwMode="auto">
          <a:xfrm>
            <a:off x="1485900" y="1200151"/>
            <a:ext cx="302895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sp>
        <p:nvSpPr>
          <p:cNvPr id="60420" name="Text Box 3"/>
          <p:cNvSpPr txBox="1">
            <a:spLocks noChangeArrowheads="1"/>
          </p:cNvSpPr>
          <p:nvPr/>
        </p:nvSpPr>
        <p:spPr bwMode="auto">
          <a:xfrm>
            <a:off x="4629150" y="1200151"/>
            <a:ext cx="302895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pic>
        <p:nvPicPr>
          <p:cNvPr id="604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6406" y="1071562"/>
            <a:ext cx="5692379" cy="37861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000" dirty="0">
                <a:solidFill>
                  <a:schemeClr val="bg1"/>
                </a:solidFill>
                <a:latin typeface="Walter Turncoat" panose="02000000000000000000" pitchFamily="2" charset="0"/>
                <a:ea typeface="Walter Turncoat" panose="02000000000000000000" pitchFamily="2" charset="0"/>
              </a:rPr>
              <a:t>Ejemplos de promedios exponenciales</a:t>
            </a:r>
          </a:p>
        </p:txBody>
      </p:sp>
      <p:sp>
        <p:nvSpPr>
          <p:cNvPr id="62469" name="Text Box 4"/>
          <p:cNvSpPr txBox="1">
            <a:spLocks noChangeArrowheads="1"/>
          </p:cNvSpPr>
          <p:nvPr/>
        </p:nvSpPr>
        <p:spPr bwMode="auto">
          <a:xfrm>
            <a:off x="1885950" y="1657351"/>
            <a:ext cx="290207"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n-US" sz="1350">
                <a:solidFill>
                  <a:schemeClr val="bg1"/>
                </a:solidFill>
              </a:rPr>
              <a:t>Si</a:t>
            </a:r>
          </a:p>
        </p:txBody>
      </p:sp>
      <p:sp>
        <p:nvSpPr>
          <p:cNvPr id="62470" name="AutoShape 5"/>
          <p:cNvSpPr>
            <a:spLocks noChangeArrowheads="1"/>
          </p:cNvSpPr>
          <p:nvPr/>
        </p:nvSpPr>
        <p:spPr bwMode="auto">
          <a:xfrm>
            <a:off x="3600450" y="1771650"/>
            <a:ext cx="800100" cy="57150"/>
          </a:xfrm>
          <a:prstGeom prst="rightArrow">
            <a:avLst>
              <a:gd name="adj1" fmla="val 50000"/>
              <a:gd name="adj2" fmla="val 49972"/>
            </a:avLst>
          </a:prstGeom>
          <a:solidFill>
            <a:srgbClr val="BBE0E3"/>
          </a:solidFill>
          <a:ln w="25560" cap="sq">
            <a:solidFill>
              <a:srgbClr val="89A4A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solidFill>
                <a:schemeClr val="bg1"/>
              </a:solidFill>
            </a:endParaRPr>
          </a:p>
        </p:txBody>
      </p:sp>
      <p:sp>
        <p:nvSpPr>
          <p:cNvPr id="62471" name="Text Box 6"/>
          <p:cNvSpPr txBox="1">
            <a:spLocks noChangeArrowheads="1"/>
          </p:cNvSpPr>
          <p:nvPr/>
        </p:nvSpPr>
        <p:spPr bwMode="auto">
          <a:xfrm>
            <a:off x="2400300" y="2057401"/>
            <a:ext cx="3300646"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n-US" sz="1350">
                <a:solidFill>
                  <a:schemeClr val="bg1"/>
                </a:solidFill>
              </a:rPr>
              <a:t>Es decir la historia reciente no tiene peso</a:t>
            </a:r>
          </a:p>
        </p:txBody>
      </p:sp>
      <p:sp>
        <p:nvSpPr>
          <p:cNvPr id="62474" name="Text Box 9"/>
          <p:cNvSpPr txBox="1">
            <a:spLocks noChangeArrowheads="1"/>
          </p:cNvSpPr>
          <p:nvPr/>
        </p:nvSpPr>
        <p:spPr bwMode="auto">
          <a:xfrm>
            <a:off x="1905000" y="2465785"/>
            <a:ext cx="290207"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n-US" sz="1350">
                <a:solidFill>
                  <a:schemeClr val="bg1"/>
                </a:solidFill>
              </a:rPr>
              <a:t>Si</a:t>
            </a:r>
          </a:p>
        </p:txBody>
      </p:sp>
      <p:sp>
        <p:nvSpPr>
          <p:cNvPr id="62475" name="AutoShape 10"/>
          <p:cNvSpPr>
            <a:spLocks noChangeArrowheads="1"/>
          </p:cNvSpPr>
          <p:nvPr/>
        </p:nvSpPr>
        <p:spPr bwMode="auto">
          <a:xfrm>
            <a:off x="3619500" y="2580085"/>
            <a:ext cx="800100" cy="57150"/>
          </a:xfrm>
          <a:prstGeom prst="rightArrow">
            <a:avLst>
              <a:gd name="adj1" fmla="val 50000"/>
              <a:gd name="adj2" fmla="val 49972"/>
            </a:avLst>
          </a:prstGeom>
          <a:solidFill>
            <a:srgbClr val="BBE0E3"/>
          </a:solidFill>
          <a:ln w="25560" cap="sq">
            <a:solidFill>
              <a:srgbClr val="89A4A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solidFill>
                <a:schemeClr val="bg1"/>
              </a:solidFill>
            </a:endParaRPr>
          </a:p>
        </p:txBody>
      </p:sp>
      <p:sp>
        <p:nvSpPr>
          <p:cNvPr id="62476" name="Text Box 11"/>
          <p:cNvSpPr txBox="1">
            <a:spLocks noChangeArrowheads="1"/>
          </p:cNvSpPr>
          <p:nvPr/>
        </p:nvSpPr>
        <p:spPr bwMode="auto">
          <a:xfrm>
            <a:off x="2419350" y="2865835"/>
            <a:ext cx="3675749"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n-US" sz="1350">
                <a:solidFill>
                  <a:schemeClr val="bg1"/>
                </a:solidFill>
              </a:rPr>
              <a:t>Es decir solo cuenta el último período de CPU</a:t>
            </a:r>
          </a:p>
        </p:txBody>
      </p:sp>
      <mc:AlternateContent xmlns:mc="http://schemas.openxmlformats.org/markup-compatibility/2006" xmlns:a14="http://schemas.microsoft.com/office/drawing/2010/main">
        <mc:Choice Requires="a14">
          <p:sp>
            <p:nvSpPr>
              <p:cNvPr id="2" name="CuadroTexto 1"/>
              <p:cNvSpPr txBox="1"/>
              <p:nvPr/>
            </p:nvSpPr>
            <p:spPr>
              <a:xfrm>
                <a:off x="2419350" y="1660981"/>
                <a:ext cx="6225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800" i="1" smtClean="0">
                          <a:solidFill>
                            <a:schemeClr val="bg1"/>
                          </a:solidFill>
                          <a:latin typeface="Cambria Math" panose="02040503050406030204" pitchFamily="18" charset="0"/>
                          <a:ea typeface="Cambria Math" panose="02040503050406030204" pitchFamily="18" charset="0"/>
                        </a:rPr>
                        <m:t>𝛼</m:t>
                      </m:r>
                      <m:r>
                        <a:rPr lang="es-ES" sz="1800" i="1" smtClean="0">
                          <a:solidFill>
                            <a:schemeClr val="bg1"/>
                          </a:solidFill>
                          <a:latin typeface="Cambria Math" panose="02040503050406030204" pitchFamily="18" charset="0"/>
                          <a:ea typeface="Cambria Math" panose="02040503050406030204" pitchFamily="18" charset="0"/>
                        </a:rPr>
                        <m:t>=0</m:t>
                      </m:r>
                    </m:oMath>
                  </m:oMathPara>
                </a14:m>
                <a:endParaRPr lang="es-ES" sz="1800" dirty="0">
                  <a:solidFill>
                    <a:schemeClr val="bg1"/>
                  </a:solidFill>
                  <a:latin typeface="Sniglet" panose="04070505030100020000" pitchFamily="82" charset="0"/>
                  <a:ea typeface="Walter Turncoat" panose="02000000000000000000" pitchFamily="2" charset="0"/>
                </a:endParaRPr>
              </a:p>
            </p:txBody>
          </p:sp>
        </mc:Choice>
        <mc:Fallback xmlns="">
          <p:sp>
            <p:nvSpPr>
              <p:cNvPr id="2" name="CuadroTexto 1"/>
              <p:cNvSpPr txBox="1">
                <a:spLocks noRot="1" noChangeAspect="1" noMove="1" noResize="1" noEditPoints="1" noAdjustHandles="1" noChangeArrowheads="1" noChangeShapeType="1" noTextEdit="1"/>
              </p:cNvSpPr>
              <p:nvPr/>
            </p:nvSpPr>
            <p:spPr>
              <a:xfrm>
                <a:off x="2419350" y="1660981"/>
                <a:ext cx="622543" cy="276999"/>
              </a:xfrm>
              <a:prstGeom prst="rect">
                <a:avLst/>
              </a:prstGeom>
              <a:blipFill rotWithShape="0">
                <a:blip r:embed="rId4"/>
                <a:stretch>
                  <a:fillRect l="-5882" r="-8824" b="-6522"/>
                </a:stretch>
              </a:blipFill>
            </p:spPr>
            <p:txBody>
              <a:bodyPr/>
              <a:lstStyle/>
              <a:p>
                <a:r>
                  <a:rPr lang="es-ES">
                    <a:noFill/>
                  </a:rPr>
                  <a:t> </a:t>
                </a:r>
              </a:p>
            </p:txBody>
          </p:sp>
        </mc:Fallback>
      </mc:AlternateContent>
      <p:sp>
        <p:nvSpPr>
          <p:cNvPr id="3" name="CuadroTexto 2"/>
          <p:cNvSpPr txBox="1"/>
          <p:nvPr/>
        </p:nvSpPr>
        <p:spPr>
          <a:xfrm>
            <a:off x="4114800" y="2114550"/>
            <a:ext cx="65" cy="215444"/>
          </a:xfrm>
          <a:prstGeom prst="rect">
            <a:avLst/>
          </a:prstGeom>
          <a:noFill/>
        </p:spPr>
        <p:txBody>
          <a:bodyPr wrap="none" lIns="0" tIns="0" rIns="0" bIns="0" rtlCol="0">
            <a:spAutoFit/>
          </a:bodyPr>
          <a:lstStyle/>
          <a:p>
            <a:endParaRPr lang="es-ES" dirty="0"/>
          </a:p>
        </p:txBody>
      </p:sp>
      <mc:AlternateContent xmlns:mc="http://schemas.openxmlformats.org/markup-compatibility/2006" xmlns:a14="http://schemas.microsoft.com/office/drawing/2010/main">
        <mc:Choice Requires="a14">
          <p:sp>
            <p:nvSpPr>
              <p:cNvPr id="4" name="CuadroTexto 3"/>
              <p:cNvSpPr txBox="1"/>
              <p:nvPr/>
            </p:nvSpPr>
            <p:spPr>
              <a:xfrm>
                <a:off x="4715099" y="1548082"/>
                <a:ext cx="156165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chemeClr val="bg1"/>
                              </a:solidFill>
                              <a:latin typeface="Cambria Math" panose="02040503050406030204" pitchFamily="18" charset="0"/>
                              <a:ea typeface="Cambria Math" panose="02040503050406030204" pitchFamily="18" charset="0"/>
                            </a:rPr>
                          </m:ctrlPr>
                        </m:sSubPr>
                        <m:e>
                          <m:r>
                            <a:rPr lang="es-ES" sz="2400" i="1">
                              <a:solidFill>
                                <a:schemeClr val="bg1"/>
                              </a:solidFill>
                              <a:latin typeface="Cambria Math" panose="02040503050406030204" pitchFamily="18" charset="0"/>
                              <a:ea typeface="Cambria Math" panose="02040503050406030204" pitchFamily="18" charset="0"/>
                            </a:rPr>
                            <m:t>𝜏</m:t>
                          </m:r>
                        </m:e>
                        <m:sub>
                          <m:r>
                            <a:rPr lang="en-US" sz="2400" b="0" i="1" smtClean="0">
                              <a:solidFill>
                                <a:schemeClr val="bg1"/>
                              </a:solidFill>
                              <a:latin typeface="Cambria Math" panose="02040503050406030204" pitchFamily="18" charset="0"/>
                              <a:ea typeface="Cambria Math" panose="02040503050406030204" pitchFamily="18" charset="0"/>
                            </a:rPr>
                            <m:t>𝑛</m:t>
                          </m:r>
                          <m:r>
                            <a:rPr lang="en-US" sz="2400" b="0" i="1" smtClean="0">
                              <a:solidFill>
                                <a:schemeClr val="bg1"/>
                              </a:solidFill>
                              <a:latin typeface="Cambria Math" panose="02040503050406030204" pitchFamily="18" charset="0"/>
                              <a:ea typeface="Cambria Math" panose="02040503050406030204" pitchFamily="18" charset="0"/>
                            </a:rPr>
                            <m:t>+1</m:t>
                          </m:r>
                        </m:sub>
                      </m:sSub>
                      <m:r>
                        <a:rPr lang="en-US" sz="2400" b="0" i="1" smtClean="0">
                          <a:solidFill>
                            <a:schemeClr val="bg1"/>
                          </a:solidFill>
                          <a:latin typeface="Cambria Math" panose="02040503050406030204" pitchFamily="18" charset="0"/>
                          <a:ea typeface="Cambria Math" panose="02040503050406030204" pitchFamily="18" charset="0"/>
                        </a:rPr>
                        <m:t>=</m:t>
                      </m:r>
                      <m:sSub>
                        <m:sSubPr>
                          <m:ctrlPr>
                            <a:rPr lang="en-US" sz="2400" b="0" i="1" smtClean="0">
                              <a:solidFill>
                                <a:schemeClr val="bg1"/>
                              </a:solidFill>
                              <a:latin typeface="Cambria Math" panose="02040503050406030204" pitchFamily="18" charset="0"/>
                              <a:ea typeface="Cambria Math" panose="02040503050406030204" pitchFamily="18" charset="0"/>
                            </a:rPr>
                          </m:ctrlPr>
                        </m:sSubPr>
                        <m:e>
                          <m:r>
                            <a:rPr lang="es-ES" sz="2400" i="1">
                              <a:solidFill>
                                <a:schemeClr val="bg1"/>
                              </a:solidFill>
                              <a:latin typeface="Cambria Math" panose="02040503050406030204" pitchFamily="18" charset="0"/>
                              <a:ea typeface="Cambria Math" panose="02040503050406030204" pitchFamily="18" charset="0"/>
                            </a:rPr>
                            <m:t>𝜏</m:t>
                          </m:r>
                        </m:e>
                        <m:sub>
                          <m:r>
                            <a:rPr lang="en-US" sz="2400" b="0" i="1" smtClean="0">
                              <a:solidFill>
                                <a:schemeClr val="bg1"/>
                              </a:solidFill>
                              <a:latin typeface="Cambria Math" panose="02040503050406030204" pitchFamily="18" charset="0"/>
                              <a:ea typeface="Cambria Math" panose="02040503050406030204" pitchFamily="18" charset="0"/>
                            </a:rPr>
                            <m:t>𝑛</m:t>
                          </m:r>
                        </m:sub>
                      </m:sSub>
                    </m:oMath>
                  </m:oMathPara>
                </a14:m>
                <a:endParaRPr lang="es-ES" sz="2400" dirty="0">
                  <a:solidFill>
                    <a:schemeClr val="bg1"/>
                  </a:solidFill>
                </a:endParaRPr>
              </a:p>
            </p:txBody>
          </p:sp>
        </mc:Choice>
        <mc:Fallback xmlns="">
          <p:sp>
            <p:nvSpPr>
              <p:cNvPr id="4" name="CuadroTexto 3"/>
              <p:cNvSpPr txBox="1">
                <a:spLocks noRot="1" noChangeAspect="1" noMove="1" noResize="1" noEditPoints="1" noAdjustHandles="1" noChangeArrowheads="1" noChangeShapeType="1" noTextEdit="1"/>
              </p:cNvSpPr>
              <p:nvPr/>
            </p:nvSpPr>
            <p:spPr>
              <a:xfrm>
                <a:off x="4715099" y="1548082"/>
                <a:ext cx="1561654" cy="369332"/>
              </a:xfrm>
              <a:prstGeom prst="rect">
                <a:avLst/>
              </a:prstGeom>
              <a:blipFill rotWithShape="0">
                <a:blip r:embed="rId5"/>
                <a:stretch>
                  <a:fillRect b="-18033"/>
                </a:stretch>
              </a:blipFill>
            </p:spPr>
            <p:txBody>
              <a:bodyPr/>
              <a:lstStyle/>
              <a:p>
                <a:r>
                  <a:rPr lang="es-ES">
                    <a:noFill/>
                  </a:rPr>
                  <a:t> </a:t>
                </a:r>
              </a:p>
            </p:txBody>
          </p:sp>
        </mc:Fallback>
      </mc:AlternateContent>
      <p:graphicFrame>
        <p:nvGraphicFramePr>
          <p:cNvPr id="5" name="Objeto 4"/>
          <p:cNvGraphicFramePr>
            <a:graphicFrameLocks noChangeAspect="1"/>
          </p:cNvGraphicFramePr>
          <p:nvPr>
            <p:extLst>
              <p:ext uri="{D42A27DB-BD31-4B8C-83A1-F6EECF244321}">
                <p14:modId xmlns:p14="http://schemas.microsoft.com/office/powerpoint/2010/main" val="2896568326"/>
              </p:ext>
            </p:extLst>
          </p:nvPr>
        </p:nvGraphicFramePr>
        <p:xfrm>
          <a:off x="3727450" y="3997316"/>
          <a:ext cx="546100" cy="228600"/>
        </p:xfrm>
        <a:graphic>
          <a:graphicData uri="http://schemas.openxmlformats.org/presentationml/2006/ole">
            <mc:AlternateContent xmlns:mc="http://schemas.openxmlformats.org/markup-compatibility/2006">
              <mc:Choice xmlns:v="urn:schemas-microsoft-com:vml" Requires="v">
                <p:oleObj spid="_x0000_s3181" name="Ecuación" r:id="rId6" imgW="545760" imgH="228600" progId="Equation.3">
                  <p:embed/>
                </p:oleObj>
              </mc:Choice>
              <mc:Fallback>
                <p:oleObj name="Ecuación" r:id="rId6" imgW="545760" imgH="228600" progId="Equation.3">
                  <p:embed/>
                  <p:pic>
                    <p:nvPicPr>
                      <p:cNvPr id="0" name=""/>
                      <p:cNvPicPr/>
                      <p:nvPr/>
                    </p:nvPicPr>
                    <p:blipFill>
                      <a:blip r:embed="rId7"/>
                      <a:stretch>
                        <a:fillRect/>
                      </a:stretch>
                    </p:blipFill>
                    <p:spPr>
                      <a:xfrm>
                        <a:off x="3727450" y="3997316"/>
                        <a:ext cx="546100" cy="2286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9" name="CuadroTexto 18"/>
              <p:cNvSpPr txBox="1"/>
              <p:nvPr/>
            </p:nvSpPr>
            <p:spPr>
              <a:xfrm>
                <a:off x="2419349" y="2468641"/>
                <a:ext cx="6225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800" i="1" smtClean="0">
                          <a:solidFill>
                            <a:schemeClr val="bg1"/>
                          </a:solidFill>
                          <a:latin typeface="Cambria Math" panose="02040503050406030204" pitchFamily="18" charset="0"/>
                          <a:ea typeface="Cambria Math" panose="02040503050406030204" pitchFamily="18" charset="0"/>
                        </a:rPr>
                        <m:t>𝛼</m:t>
                      </m:r>
                      <m:r>
                        <a:rPr lang="es-ES" sz="1800" i="1" smtClean="0">
                          <a:solidFill>
                            <a:schemeClr val="bg1"/>
                          </a:solidFill>
                          <a:latin typeface="Cambria Math" panose="02040503050406030204" pitchFamily="18" charset="0"/>
                          <a:ea typeface="Cambria Math" panose="02040503050406030204" pitchFamily="18" charset="0"/>
                        </a:rPr>
                        <m:t>=1</m:t>
                      </m:r>
                    </m:oMath>
                  </m:oMathPara>
                </a14:m>
                <a:endParaRPr lang="es-ES" sz="1800" dirty="0">
                  <a:solidFill>
                    <a:schemeClr val="bg1"/>
                  </a:solidFill>
                  <a:latin typeface="Sniglet" panose="04070505030100020000" pitchFamily="82" charset="0"/>
                  <a:ea typeface="Walter Turncoat" panose="02000000000000000000" pitchFamily="2" charset="0"/>
                </a:endParaRPr>
              </a:p>
            </p:txBody>
          </p:sp>
        </mc:Choice>
        <mc:Fallback xmlns="">
          <p:sp>
            <p:nvSpPr>
              <p:cNvPr id="19" name="CuadroTexto 18"/>
              <p:cNvSpPr txBox="1">
                <a:spLocks noRot="1" noChangeAspect="1" noMove="1" noResize="1" noEditPoints="1" noAdjustHandles="1" noChangeArrowheads="1" noChangeShapeType="1" noTextEdit="1"/>
              </p:cNvSpPr>
              <p:nvPr/>
            </p:nvSpPr>
            <p:spPr>
              <a:xfrm>
                <a:off x="2419349" y="2468641"/>
                <a:ext cx="622543" cy="276999"/>
              </a:xfrm>
              <a:prstGeom prst="rect">
                <a:avLst/>
              </a:prstGeom>
              <a:blipFill rotWithShape="0">
                <a:blip r:embed="rId8"/>
                <a:stretch>
                  <a:fillRect l="-5882" r="-8824" b="-666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0" name="CuadroTexto 19"/>
              <p:cNvSpPr txBox="1"/>
              <p:nvPr/>
            </p:nvSpPr>
            <p:spPr>
              <a:xfrm>
                <a:off x="4705574" y="2367232"/>
                <a:ext cx="156165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chemeClr val="bg1"/>
                              </a:solidFill>
                              <a:latin typeface="Cambria Math" panose="02040503050406030204" pitchFamily="18" charset="0"/>
                              <a:ea typeface="Cambria Math" panose="02040503050406030204" pitchFamily="18" charset="0"/>
                            </a:rPr>
                          </m:ctrlPr>
                        </m:sSubPr>
                        <m:e>
                          <m:r>
                            <a:rPr lang="es-ES" sz="2400" i="1">
                              <a:solidFill>
                                <a:schemeClr val="bg1"/>
                              </a:solidFill>
                              <a:latin typeface="Cambria Math" panose="02040503050406030204" pitchFamily="18" charset="0"/>
                              <a:ea typeface="Cambria Math" panose="02040503050406030204" pitchFamily="18" charset="0"/>
                            </a:rPr>
                            <m:t>𝜏</m:t>
                          </m:r>
                        </m:e>
                        <m:sub>
                          <m:r>
                            <a:rPr lang="en-US" sz="2400" b="0" i="1" smtClean="0">
                              <a:solidFill>
                                <a:schemeClr val="bg1"/>
                              </a:solidFill>
                              <a:latin typeface="Cambria Math" panose="02040503050406030204" pitchFamily="18" charset="0"/>
                              <a:ea typeface="Cambria Math" panose="02040503050406030204" pitchFamily="18" charset="0"/>
                            </a:rPr>
                            <m:t>𝑛</m:t>
                          </m:r>
                          <m:r>
                            <a:rPr lang="en-US" sz="2400" b="0" i="1" smtClean="0">
                              <a:solidFill>
                                <a:schemeClr val="bg1"/>
                              </a:solidFill>
                              <a:latin typeface="Cambria Math" panose="02040503050406030204" pitchFamily="18" charset="0"/>
                              <a:ea typeface="Cambria Math" panose="02040503050406030204" pitchFamily="18" charset="0"/>
                            </a:rPr>
                            <m:t>+1</m:t>
                          </m:r>
                        </m:sub>
                      </m:sSub>
                      <m:r>
                        <a:rPr lang="en-US" sz="2400" b="0" i="1" smtClean="0">
                          <a:solidFill>
                            <a:schemeClr val="bg1"/>
                          </a:solidFill>
                          <a:latin typeface="Cambria Math" panose="02040503050406030204" pitchFamily="18" charset="0"/>
                          <a:ea typeface="Cambria Math" panose="02040503050406030204" pitchFamily="18" charset="0"/>
                        </a:rPr>
                        <m:t>=</m:t>
                      </m:r>
                      <m:sSub>
                        <m:sSubPr>
                          <m:ctrlPr>
                            <a:rPr lang="en-US" sz="2400" b="0" i="1" smtClean="0">
                              <a:solidFill>
                                <a:schemeClr val="bg1"/>
                              </a:solidFill>
                              <a:latin typeface="Cambria Math" panose="02040503050406030204" pitchFamily="18" charset="0"/>
                              <a:ea typeface="Cambria Math" panose="02040503050406030204" pitchFamily="18" charset="0"/>
                            </a:rPr>
                          </m:ctrlPr>
                        </m:sSubPr>
                        <m:e>
                          <m:r>
                            <a:rPr lang="en-US" sz="2400" b="0" i="1" smtClean="0">
                              <a:solidFill>
                                <a:schemeClr val="bg1"/>
                              </a:solidFill>
                              <a:latin typeface="Cambria Math" panose="02040503050406030204" pitchFamily="18" charset="0"/>
                              <a:ea typeface="Cambria Math" panose="02040503050406030204" pitchFamily="18" charset="0"/>
                            </a:rPr>
                            <m:t>𝑡</m:t>
                          </m:r>
                        </m:e>
                        <m:sub>
                          <m:r>
                            <a:rPr lang="en-US" sz="2400" b="0" i="1" smtClean="0">
                              <a:solidFill>
                                <a:schemeClr val="bg1"/>
                              </a:solidFill>
                              <a:latin typeface="Cambria Math" panose="02040503050406030204" pitchFamily="18" charset="0"/>
                              <a:ea typeface="Cambria Math" panose="02040503050406030204" pitchFamily="18" charset="0"/>
                            </a:rPr>
                            <m:t>𝑛</m:t>
                          </m:r>
                        </m:sub>
                      </m:sSub>
                    </m:oMath>
                  </m:oMathPara>
                </a14:m>
                <a:endParaRPr lang="es-ES" sz="2400" dirty="0">
                  <a:solidFill>
                    <a:schemeClr val="bg1"/>
                  </a:solidFill>
                </a:endParaRPr>
              </a:p>
            </p:txBody>
          </p:sp>
        </mc:Choice>
        <mc:Fallback xmlns="">
          <p:sp>
            <p:nvSpPr>
              <p:cNvPr id="20" name="CuadroTexto 19"/>
              <p:cNvSpPr txBox="1">
                <a:spLocks noRot="1" noChangeAspect="1" noMove="1" noResize="1" noEditPoints="1" noAdjustHandles="1" noChangeArrowheads="1" noChangeShapeType="1" noTextEdit="1"/>
              </p:cNvSpPr>
              <p:nvPr/>
            </p:nvSpPr>
            <p:spPr>
              <a:xfrm>
                <a:off x="4705574" y="2367232"/>
                <a:ext cx="1561654" cy="369332"/>
              </a:xfrm>
              <a:prstGeom prst="rect">
                <a:avLst/>
              </a:prstGeom>
              <a:blipFill rotWithShape="0">
                <a:blip r:embed="rId9"/>
                <a:stretch>
                  <a:fillRect b="-18033"/>
                </a:stretch>
              </a:blipFill>
            </p:spPr>
            <p:txBody>
              <a:bodyPr/>
              <a:lstStyle/>
              <a:p>
                <a:r>
                  <a:rPr lang="es-ES">
                    <a:noFill/>
                  </a:rPr>
                  <a:t> </a:t>
                </a:r>
              </a:p>
            </p:txBody>
          </p:sp>
        </mc:Fallback>
      </mc:AlternateContent>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000" dirty="0">
                <a:solidFill>
                  <a:schemeClr val="bg1"/>
                </a:solidFill>
                <a:latin typeface="Walter Turncoat" panose="02000000000000000000" pitchFamily="2" charset="0"/>
                <a:ea typeface="Walter Turncoat" panose="02000000000000000000" pitchFamily="2" charset="0"/>
              </a:rPr>
              <a:t>Ejemplos de promedios exponenciales</a:t>
            </a:r>
          </a:p>
        </p:txBody>
      </p:sp>
      <p:sp>
        <p:nvSpPr>
          <p:cNvPr id="64515" name="Text Box 2"/>
          <p:cNvSpPr txBox="1">
            <a:spLocks noChangeArrowheads="1"/>
          </p:cNvSpPr>
          <p:nvPr/>
        </p:nvSpPr>
        <p:spPr bwMode="auto">
          <a:xfrm>
            <a:off x="1885950" y="1657351"/>
            <a:ext cx="3031342"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n-US" sz="1350" dirty="0">
                <a:solidFill>
                  <a:schemeClr val="bg1"/>
                </a:solidFill>
              </a:rPr>
              <a:t>Si </a:t>
            </a:r>
            <a:r>
              <a:rPr lang="en-US" sz="1350" dirty="0" err="1">
                <a:solidFill>
                  <a:schemeClr val="bg1"/>
                </a:solidFill>
              </a:rPr>
              <a:t>expandimos</a:t>
            </a:r>
            <a:r>
              <a:rPr lang="en-US" sz="1350" dirty="0">
                <a:solidFill>
                  <a:schemeClr val="bg1"/>
                </a:solidFill>
              </a:rPr>
              <a:t> la </a:t>
            </a:r>
            <a:r>
              <a:rPr lang="en-US" sz="1350" dirty="0" err="1">
                <a:solidFill>
                  <a:schemeClr val="bg1"/>
                </a:solidFill>
              </a:rPr>
              <a:t>fórmula</a:t>
            </a:r>
            <a:r>
              <a:rPr lang="en-US" sz="1350" dirty="0">
                <a:solidFill>
                  <a:schemeClr val="bg1"/>
                </a:solidFill>
              </a:rPr>
              <a:t> </a:t>
            </a:r>
            <a:r>
              <a:rPr lang="en-US" sz="1350" dirty="0" err="1">
                <a:solidFill>
                  <a:schemeClr val="bg1"/>
                </a:solidFill>
              </a:rPr>
              <a:t>obtenemos</a:t>
            </a:r>
            <a:r>
              <a:rPr lang="en-US" sz="1350" dirty="0">
                <a:solidFill>
                  <a:schemeClr val="bg1"/>
                </a:solidFill>
              </a:rPr>
              <a:t>:</a:t>
            </a:r>
          </a:p>
        </p:txBody>
      </p:sp>
      <p:graphicFrame>
        <p:nvGraphicFramePr>
          <p:cNvPr id="64516" name="Object 3"/>
          <p:cNvGraphicFramePr>
            <a:graphicFrameLocks noChangeAspect="1"/>
          </p:cNvGraphicFramePr>
          <p:nvPr>
            <p:extLst>
              <p:ext uri="{D42A27DB-BD31-4B8C-83A1-F6EECF244321}">
                <p14:modId xmlns:p14="http://schemas.microsoft.com/office/powerpoint/2010/main" val="2899212740"/>
              </p:ext>
            </p:extLst>
          </p:nvPr>
        </p:nvGraphicFramePr>
        <p:xfrm>
          <a:off x="2325292" y="2219325"/>
          <a:ext cx="4163615" cy="363141"/>
        </p:xfrm>
        <a:graphic>
          <a:graphicData uri="http://schemas.openxmlformats.org/presentationml/2006/ole">
            <mc:AlternateContent xmlns:mc="http://schemas.openxmlformats.org/markup-compatibility/2006">
              <mc:Choice xmlns:v="urn:schemas-microsoft-com:vml" Requires="v">
                <p:oleObj spid="_x0000_s4392" name="Ecuación" r:id="rId4" imgW="1600200" imgH="228600" progId="Equation.3">
                  <p:embed/>
                </p:oleObj>
              </mc:Choice>
              <mc:Fallback>
                <p:oleObj name="Ecuación" r:id="rId4" imgW="16002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5292" y="2219325"/>
                        <a:ext cx="4163615" cy="363141"/>
                      </a:xfrm>
                      <a:prstGeom prst="rect">
                        <a:avLst/>
                      </a:prstGeom>
                      <a:solidFill>
                        <a:srgbClr val="FFFF66"/>
                      </a:solidFill>
                      <a:ln>
                        <a:noFill/>
                      </a:ln>
                      <a:effectLst/>
                    </p:spPr>
                  </p:pic>
                </p:oleObj>
              </mc:Fallback>
            </mc:AlternateContent>
          </a:graphicData>
        </a:graphic>
      </p:graphicFrame>
      <p:graphicFrame>
        <p:nvGraphicFramePr>
          <p:cNvPr id="64517" name="Object 4"/>
          <p:cNvGraphicFramePr>
            <a:graphicFrameLocks noChangeAspect="1"/>
          </p:cNvGraphicFramePr>
          <p:nvPr>
            <p:extLst>
              <p:ext uri="{D42A27DB-BD31-4B8C-83A1-F6EECF244321}">
                <p14:modId xmlns:p14="http://schemas.microsoft.com/office/powerpoint/2010/main" val="3623905548"/>
              </p:ext>
            </p:extLst>
          </p:nvPr>
        </p:nvGraphicFramePr>
        <p:xfrm>
          <a:off x="3301604" y="2641998"/>
          <a:ext cx="2844403" cy="431006"/>
        </p:xfrm>
        <a:graphic>
          <a:graphicData uri="http://schemas.openxmlformats.org/presentationml/2006/ole">
            <mc:AlternateContent xmlns:mc="http://schemas.openxmlformats.org/markup-compatibility/2006">
              <mc:Choice xmlns:v="urn:schemas-microsoft-com:vml" Requires="v">
                <p:oleObj spid="_x0000_s4393" name="Ecuación" r:id="rId6" imgW="1104421" imgH="266584" progId="Equation.3">
                  <p:embed/>
                </p:oleObj>
              </mc:Choice>
              <mc:Fallback>
                <p:oleObj name="Ecuación" r:id="rId6" imgW="1104421" imgH="26658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1604" y="2641998"/>
                        <a:ext cx="2844403" cy="431006"/>
                      </a:xfrm>
                      <a:prstGeom prst="rect">
                        <a:avLst/>
                      </a:prstGeom>
                      <a:solidFill>
                        <a:srgbClr val="FFFF66"/>
                      </a:solidFill>
                      <a:ln>
                        <a:noFill/>
                      </a:ln>
                      <a:effectLst/>
                    </p:spPr>
                  </p:pic>
                </p:oleObj>
              </mc:Fallback>
            </mc:AlternateContent>
          </a:graphicData>
        </a:graphic>
      </p:graphicFrame>
      <p:graphicFrame>
        <p:nvGraphicFramePr>
          <p:cNvPr id="64518" name="Object 5"/>
          <p:cNvGraphicFramePr>
            <a:graphicFrameLocks noChangeAspect="1"/>
          </p:cNvGraphicFramePr>
          <p:nvPr>
            <p:extLst>
              <p:ext uri="{D42A27DB-BD31-4B8C-83A1-F6EECF244321}">
                <p14:modId xmlns:p14="http://schemas.microsoft.com/office/powerpoint/2010/main" val="652250940"/>
              </p:ext>
            </p:extLst>
          </p:nvPr>
        </p:nvGraphicFramePr>
        <p:xfrm>
          <a:off x="3308747" y="3092054"/>
          <a:ext cx="1919288" cy="408384"/>
        </p:xfrm>
        <a:graphic>
          <a:graphicData uri="http://schemas.openxmlformats.org/presentationml/2006/ole">
            <mc:AlternateContent xmlns:mc="http://schemas.openxmlformats.org/markup-compatibility/2006">
              <mc:Choice xmlns:v="urn:schemas-microsoft-com:vml" Requires="v">
                <p:oleObj spid="_x0000_s4394" name="Ecuación" r:id="rId8" imgW="799753" imgH="253890" progId="Equation.3">
                  <p:embed/>
                </p:oleObj>
              </mc:Choice>
              <mc:Fallback>
                <p:oleObj name="Ecuación" r:id="rId8" imgW="799753" imgH="25389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08747" y="3092054"/>
                        <a:ext cx="1919288" cy="408384"/>
                      </a:xfrm>
                      <a:prstGeom prst="rect">
                        <a:avLst/>
                      </a:prstGeom>
                      <a:solidFill>
                        <a:srgbClr val="FFFF66"/>
                      </a:solidFill>
                      <a:ln>
                        <a:noFill/>
                      </a:ln>
                      <a:effectLst/>
                    </p:spPr>
                  </p:pic>
                </p:oleObj>
              </mc:Fallback>
            </mc:AlternateContent>
          </a:graphicData>
        </a:graphic>
      </p:graphicFrame>
      <p:sp>
        <p:nvSpPr>
          <p:cNvPr id="64519" name="Text Box 6"/>
          <p:cNvSpPr txBox="1">
            <a:spLocks noChangeArrowheads="1"/>
          </p:cNvSpPr>
          <p:nvPr/>
        </p:nvSpPr>
        <p:spPr bwMode="auto">
          <a:xfrm>
            <a:off x="1885950" y="3771900"/>
            <a:ext cx="5143500" cy="486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n-US" sz="1350" dirty="0">
                <a:solidFill>
                  <a:schemeClr val="bg1"/>
                </a:solidFill>
              </a:rPr>
              <a:t>Dado </a:t>
            </a:r>
            <a:r>
              <a:rPr lang="en-US" sz="1350" dirty="0" err="1">
                <a:solidFill>
                  <a:schemeClr val="bg1"/>
                </a:solidFill>
              </a:rPr>
              <a:t>que</a:t>
            </a:r>
            <a:r>
              <a:rPr lang="en-US" sz="1350" dirty="0">
                <a:solidFill>
                  <a:schemeClr val="bg1"/>
                </a:solidFill>
              </a:rPr>
              <a:t> </a:t>
            </a:r>
            <a:r>
              <a:rPr lang="el-GR" sz="1350" dirty="0">
                <a:solidFill>
                  <a:schemeClr val="bg1"/>
                </a:solidFill>
              </a:rPr>
              <a:t>α</a:t>
            </a:r>
            <a:r>
              <a:rPr lang="en-US" sz="1350" dirty="0">
                <a:solidFill>
                  <a:schemeClr val="bg1"/>
                </a:solidFill>
              </a:rPr>
              <a:t> y (1-</a:t>
            </a:r>
            <a:r>
              <a:rPr lang="el-GR" sz="1350" dirty="0">
                <a:solidFill>
                  <a:schemeClr val="bg1"/>
                </a:solidFill>
              </a:rPr>
              <a:t>α</a:t>
            </a:r>
            <a:r>
              <a:rPr lang="en-US" sz="1350" dirty="0">
                <a:solidFill>
                  <a:schemeClr val="bg1"/>
                </a:solidFill>
              </a:rPr>
              <a:t>) son </a:t>
            </a:r>
            <a:r>
              <a:rPr lang="en-US" sz="1350" dirty="0" err="1">
                <a:solidFill>
                  <a:schemeClr val="bg1"/>
                </a:solidFill>
              </a:rPr>
              <a:t>menor</a:t>
            </a:r>
            <a:r>
              <a:rPr lang="en-US" sz="1350" dirty="0">
                <a:solidFill>
                  <a:schemeClr val="bg1"/>
                </a:solidFill>
              </a:rPr>
              <a:t> o </a:t>
            </a:r>
            <a:r>
              <a:rPr lang="en-US" sz="1350" dirty="0" err="1">
                <a:solidFill>
                  <a:schemeClr val="bg1"/>
                </a:solidFill>
              </a:rPr>
              <a:t>igual</a:t>
            </a:r>
            <a:r>
              <a:rPr lang="en-US" sz="1350" dirty="0">
                <a:solidFill>
                  <a:schemeClr val="bg1"/>
                </a:solidFill>
              </a:rPr>
              <a:t> a 1, </a:t>
            </a:r>
            <a:r>
              <a:rPr lang="en-US" sz="1350" dirty="0" err="1">
                <a:solidFill>
                  <a:schemeClr val="bg1"/>
                </a:solidFill>
              </a:rPr>
              <a:t>entonces</a:t>
            </a:r>
            <a:r>
              <a:rPr lang="en-US" sz="1350" dirty="0">
                <a:solidFill>
                  <a:schemeClr val="bg1"/>
                </a:solidFill>
              </a:rPr>
              <a:t> </a:t>
            </a:r>
            <a:r>
              <a:rPr lang="en-US" sz="1350" dirty="0" err="1">
                <a:solidFill>
                  <a:schemeClr val="bg1"/>
                </a:solidFill>
              </a:rPr>
              <a:t>cada</a:t>
            </a:r>
            <a:r>
              <a:rPr lang="en-US" sz="1350" dirty="0">
                <a:solidFill>
                  <a:schemeClr val="bg1"/>
                </a:solidFill>
              </a:rPr>
              <a:t> </a:t>
            </a:r>
            <a:r>
              <a:rPr lang="en-US" sz="1350" dirty="0" err="1">
                <a:solidFill>
                  <a:schemeClr val="bg1"/>
                </a:solidFill>
              </a:rPr>
              <a:t>término</a:t>
            </a:r>
            <a:r>
              <a:rPr lang="en-US" sz="1350" dirty="0">
                <a:solidFill>
                  <a:schemeClr val="bg1"/>
                </a:solidFill>
              </a:rPr>
              <a:t> </a:t>
            </a:r>
            <a:r>
              <a:rPr lang="en-US" sz="1350" dirty="0" err="1">
                <a:solidFill>
                  <a:schemeClr val="bg1"/>
                </a:solidFill>
              </a:rPr>
              <a:t>sucesivo</a:t>
            </a:r>
            <a:r>
              <a:rPr lang="en-US" sz="1350" dirty="0">
                <a:solidFill>
                  <a:schemeClr val="bg1"/>
                </a:solidFill>
              </a:rPr>
              <a:t> </a:t>
            </a:r>
            <a:r>
              <a:rPr lang="en-US" sz="1350" dirty="0" err="1">
                <a:solidFill>
                  <a:schemeClr val="bg1"/>
                </a:solidFill>
              </a:rPr>
              <a:t>tiene</a:t>
            </a:r>
            <a:r>
              <a:rPr lang="en-US" sz="1350" dirty="0">
                <a:solidFill>
                  <a:schemeClr val="bg1"/>
                </a:solidFill>
              </a:rPr>
              <a:t> </a:t>
            </a:r>
            <a:r>
              <a:rPr lang="en-US" sz="1350" dirty="0" err="1">
                <a:solidFill>
                  <a:schemeClr val="bg1"/>
                </a:solidFill>
              </a:rPr>
              <a:t>menos</a:t>
            </a:r>
            <a:r>
              <a:rPr lang="en-US" sz="1350" dirty="0">
                <a:solidFill>
                  <a:schemeClr val="bg1"/>
                </a:solidFill>
              </a:rPr>
              <a:t> peso </a:t>
            </a:r>
            <a:r>
              <a:rPr lang="en-US" sz="1350" dirty="0" err="1">
                <a:solidFill>
                  <a:schemeClr val="bg1"/>
                </a:solidFill>
              </a:rPr>
              <a:t>que</a:t>
            </a:r>
            <a:r>
              <a:rPr lang="en-US" sz="1350" dirty="0">
                <a:solidFill>
                  <a:schemeClr val="bg1"/>
                </a:solidFill>
              </a:rPr>
              <a:t> </a:t>
            </a:r>
            <a:r>
              <a:rPr lang="en-US" sz="1350" dirty="0" err="1">
                <a:solidFill>
                  <a:schemeClr val="bg1"/>
                </a:solidFill>
              </a:rPr>
              <a:t>su</a:t>
            </a:r>
            <a:r>
              <a:rPr lang="en-US" sz="1350" dirty="0">
                <a:solidFill>
                  <a:schemeClr val="bg1"/>
                </a:solidFill>
              </a:rPr>
              <a:t> </a:t>
            </a:r>
            <a:r>
              <a:rPr lang="en-US" sz="1350" dirty="0" err="1">
                <a:solidFill>
                  <a:schemeClr val="bg1"/>
                </a:solidFill>
              </a:rPr>
              <a:t>predecesor</a:t>
            </a:r>
            <a:endParaRPr lang="en-US" sz="1350"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rPr>
              <a:t>Calendarización por prioridades</a:t>
            </a:r>
          </a:p>
        </p:txBody>
      </p:sp>
      <p:sp>
        <p:nvSpPr>
          <p:cNvPr id="66563"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marL="739775" indent="-282575">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a:lnSpc>
                <a:spcPct val="80000"/>
              </a:lnSpc>
              <a:spcBef>
                <a:spcPts val="450"/>
              </a:spcBef>
              <a:buClr>
                <a:schemeClr val="bg1">
                  <a:lumMod val="95000"/>
                </a:schemeClr>
              </a:buClr>
              <a:buFont typeface="Arial" panose="020B0604020202020204" pitchFamily="34" charset="0"/>
              <a:buChar char="•"/>
            </a:pPr>
            <a:r>
              <a:rPr lang="es-MX" sz="1500" dirty="0">
                <a:solidFill>
                  <a:schemeClr val="bg1"/>
                </a:solidFill>
              </a:rPr>
              <a:t>Un número (entero) de prioridad es asociado a cada proceso.</a:t>
            </a:r>
          </a:p>
          <a:p>
            <a:pPr>
              <a:lnSpc>
                <a:spcPct val="80000"/>
              </a:lnSpc>
              <a:spcBef>
                <a:spcPts val="450"/>
              </a:spcBef>
              <a:buClr>
                <a:schemeClr val="bg1">
                  <a:lumMod val="95000"/>
                </a:schemeClr>
              </a:buClr>
              <a:buFont typeface="Arial" panose="020B0604020202020204" pitchFamily="34" charset="0"/>
              <a:buChar char="•"/>
            </a:pPr>
            <a:endParaRPr lang="es-MX" sz="1500" dirty="0">
              <a:solidFill>
                <a:schemeClr val="bg1"/>
              </a:solidFill>
            </a:endParaRPr>
          </a:p>
          <a:p>
            <a:pPr>
              <a:lnSpc>
                <a:spcPct val="80000"/>
              </a:lnSpc>
              <a:spcBef>
                <a:spcPts val="450"/>
              </a:spcBef>
              <a:buClr>
                <a:schemeClr val="bg1">
                  <a:lumMod val="95000"/>
                </a:schemeClr>
              </a:buClr>
              <a:buFont typeface="Arial" panose="020B0604020202020204" pitchFamily="34" charset="0"/>
              <a:buChar char="•"/>
            </a:pPr>
            <a:r>
              <a:rPr lang="es-MX" sz="1500" dirty="0">
                <a:solidFill>
                  <a:schemeClr val="bg1"/>
                </a:solidFill>
              </a:rPr>
              <a:t>El CPU es asignado al proceso con la mayor prioridad (entero más pequeño ≡ más alta prioridad).</a:t>
            </a:r>
          </a:p>
          <a:p>
            <a:pPr marL="742950" lvl="1" indent="-285750">
              <a:lnSpc>
                <a:spcPct val="80000"/>
              </a:lnSpc>
              <a:spcBef>
                <a:spcPts val="375"/>
              </a:spcBef>
              <a:buClr>
                <a:schemeClr val="bg1">
                  <a:lumMod val="95000"/>
                </a:schemeClr>
              </a:buClr>
              <a:buFont typeface="Arial" panose="020B0604020202020204" pitchFamily="34" charset="0"/>
              <a:buChar char="•"/>
            </a:pPr>
            <a:r>
              <a:rPr lang="es-MX" sz="1350" dirty="0" err="1">
                <a:solidFill>
                  <a:schemeClr val="bg1"/>
                </a:solidFill>
              </a:rPr>
              <a:t>Preemptive</a:t>
            </a:r>
            <a:endParaRPr lang="es-MX" sz="1350" dirty="0">
              <a:solidFill>
                <a:schemeClr val="bg1"/>
              </a:solidFill>
            </a:endParaRPr>
          </a:p>
          <a:p>
            <a:pPr marL="742950" lvl="1" indent="-285750">
              <a:lnSpc>
                <a:spcPct val="80000"/>
              </a:lnSpc>
              <a:spcBef>
                <a:spcPts val="375"/>
              </a:spcBef>
              <a:buClr>
                <a:schemeClr val="bg1">
                  <a:lumMod val="95000"/>
                </a:schemeClr>
              </a:buClr>
              <a:buFont typeface="Arial" panose="020B0604020202020204" pitchFamily="34" charset="0"/>
              <a:buChar char="•"/>
            </a:pPr>
            <a:r>
              <a:rPr lang="es-MX" sz="1350" dirty="0">
                <a:solidFill>
                  <a:schemeClr val="bg1"/>
                </a:solidFill>
              </a:rPr>
              <a:t>Non-</a:t>
            </a:r>
            <a:r>
              <a:rPr lang="es-MX" sz="1350" dirty="0" err="1">
                <a:solidFill>
                  <a:schemeClr val="bg1"/>
                </a:solidFill>
              </a:rPr>
              <a:t>preemptive</a:t>
            </a:r>
            <a:endParaRPr lang="es-MX" sz="1350" dirty="0">
              <a:solidFill>
                <a:schemeClr val="bg1"/>
              </a:solidFill>
            </a:endParaRPr>
          </a:p>
          <a:p>
            <a:pPr>
              <a:lnSpc>
                <a:spcPct val="80000"/>
              </a:lnSpc>
              <a:spcBef>
                <a:spcPts val="450"/>
              </a:spcBef>
              <a:buClr>
                <a:schemeClr val="bg1">
                  <a:lumMod val="95000"/>
                </a:schemeClr>
              </a:buClr>
              <a:buFont typeface="Arial" panose="020B0604020202020204" pitchFamily="34" charset="0"/>
              <a:buChar char="•"/>
            </a:pPr>
            <a:endParaRPr lang="es-MX" sz="1500" dirty="0">
              <a:solidFill>
                <a:schemeClr val="bg1"/>
              </a:solidFill>
            </a:endParaRPr>
          </a:p>
          <a:p>
            <a:pPr>
              <a:lnSpc>
                <a:spcPct val="80000"/>
              </a:lnSpc>
              <a:spcBef>
                <a:spcPts val="450"/>
              </a:spcBef>
              <a:buClr>
                <a:schemeClr val="bg1">
                  <a:lumMod val="95000"/>
                </a:schemeClr>
              </a:buClr>
              <a:buFont typeface="Arial" panose="020B0604020202020204" pitchFamily="34" charset="0"/>
              <a:buChar char="•"/>
            </a:pPr>
            <a:r>
              <a:rPr lang="es-MX" sz="1500" dirty="0">
                <a:solidFill>
                  <a:schemeClr val="bg1"/>
                </a:solidFill>
              </a:rPr>
              <a:t>SJF es un ejemplo de calendarización por prioridades donde la prioridad es obtenida a partir de las predicciones de las longitudes de los periodos de CPU.</a:t>
            </a:r>
          </a:p>
          <a:p>
            <a:pPr>
              <a:lnSpc>
                <a:spcPct val="80000"/>
              </a:lnSpc>
              <a:spcBef>
                <a:spcPts val="450"/>
              </a:spcBef>
              <a:buClr>
                <a:schemeClr val="bg1">
                  <a:lumMod val="95000"/>
                </a:schemeClr>
              </a:buClr>
              <a:buFont typeface="Arial" panose="020B0604020202020204" pitchFamily="34" charset="0"/>
              <a:buChar char="•"/>
            </a:pPr>
            <a:endParaRPr lang="es-MX" sz="1500" dirty="0">
              <a:solidFill>
                <a:schemeClr val="bg1"/>
              </a:solidFill>
            </a:endParaRPr>
          </a:p>
          <a:p>
            <a:pPr>
              <a:lnSpc>
                <a:spcPct val="80000"/>
              </a:lnSpc>
              <a:spcBef>
                <a:spcPts val="450"/>
              </a:spcBef>
              <a:buClr>
                <a:schemeClr val="bg1">
                  <a:lumMod val="95000"/>
                </a:schemeClr>
              </a:buClr>
              <a:buFont typeface="Arial" panose="020B0604020202020204" pitchFamily="34" charset="0"/>
              <a:buChar char="•"/>
            </a:pPr>
            <a:r>
              <a:rPr lang="es-MX" sz="1500" dirty="0">
                <a:solidFill>
                  <a:schemeClr val="bg1"/>
                </a:solidFill>
              </a:rPr>
              <a:t>Problema : </a:t>
            </a:r>
            <a:r>
              <a:rPr lang="es-MX" sz="1500" dirty="0" err="1">
                <a:solidFill>
                  <a:schemeClr val="bg1"/>
                </a:solidFill>
              </a:rPr>
              <a:t>Starvation</a:t>
            </a:r>
            <a:r>
              <a:rPr lang="es-MX" sz="1500" dirty="0">
                <a:solidFill>
                  <a:schemeClr val="bg1"/>
                </a:solidFill>
              </a:rPr>
              <a:t> (inanición)  – los procesos con bajas prioridades quizá nunca se ejecutarán.</a:t>
            </a:r>
          </a:p>
          <a:p>
            <a:pPr>
              <a:lnSpc>
                <a:spcPct val="80000"/>
              </a:lnSpc>
              <a:spcBef>
                <a:spcPts val="450"/>
              </a:spcBef>
              <a:buClr>
                <a:schemeClr val="bg1">
                  <a:lumMod val="95000"/>
                </a:schemeClr>
              </a:buClr>
              <a:buFont typeface="Arial" panose="020B0604020202020204" pitchFamily="34" charset="0"/>
              <a:buChar char="•"/>
            </a:pPr>
            <a:r>
              <a:rPr lang="es-MX" sz="1500" dirty="0">
                <a:solidFill>
                  <a:schemeClr val="bg1"/>
                </a:solidFill>
              </a:rPr>
              <a:t>Solución : </a:t>
            </a:r>
            <a:r>
              <a:rPr lang="es-MX" sz="1500" dirty="0" err="1">
                <a:solidFill>
                  <a:schemeClr val="bg1"/>
                </a:solidFill>
              </a:rPr>
              <a:t>Aging</a:t>
            </a:r>
            <a:r>
              <a:rPr lang="es-MX" sz="1500" dirty="0">
                <a:solidFill>
                  <a:schemeClr val="bg1"/>
                </a:solidFill>
              </a:rPr>
              <a:t> (envejecimiento)– conforme el tiempo pasa se le incrementa la prioridad a los procesos.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MX" sz="2800" dirty="0">
                <a:solidFill>
                  <a:schemeClr val="bg1"/>
                </a:solidFill>
                <a:latin typeface="Walter Turncoat" panose="02000000000000000000" pitchFamily="2" charset="0"/>
                <a:ea typeface="Walter Turncoat" panose="02000000000000000000" pitchFamily="2" charset="0"/>
              </a:rPr>
              <a:t>Calendarización por prioridades</a:t>
            </a:r>
            <a:br>
              <a:rPr lang="es-MX" sz="2800" dirty="0">
                <a:solidFill>
                  <a:schemeClr val="bg1"/>
                </a:solidFill>
                <a:latin typeface="Walter Turncoat" panose="02000000000000000000" pitchFamily="2" charset="0"/>
                <a:ea typeface="Walter Turncoat" panose="02000000000000000000" pitchFamily="2" charset="0"/>
              </a:rPr>
            </a:br>
            <a:endParaRPr lang="es-ES" dirty="0"/>
          </a:p>
        </p:txBody>
      </p:sp>
      <p:sp>
        <p:nvSpPr>
          <p:cNvPr id="2" name="Marcador de número de diapositiva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39</a:t>
            </a:fld>
            <a:endParaRPr lang="es-ES"/>
          </a:p>
        </p:txBody>
      </p:sp>
      <p:graphicFrame>
        <p:nvGraphicFramePr>
          <p:cNvPr id="5" name="Group 2"/>
          <p:cNvGraphicFramePr>
            <a:graphicFrameLocks noGrp="1"/>
          </p:cNvGraphicFramePr>
          <p:nvPr>
            <p:extLst>
              <p:ext uri="{D42A27DB-BD31-4B8C-83A1-F6EECF244321}">
                <p14:modId xmlns:p14="http://schemas.microsoft.com/office/powerpoint/2010/main" val="2210378082"/>
              </p:ext>
            </p:extLst>
          </p:nvPr>
        </p:nvGraphicFramePr>
        <p:xfrm>
          <a:off x="2057400" y="1857696"/>
          <a:ext cx="4973242" cy="1977628"/>
        </p:xfrm>
        <a:graphic>
          <a:graphicData uri="http://schemas.openxmlformats.org/drawingml/2006/table">
            <a:tbl>
              <a:tblPr/>
              <a:tblGrid>
                <a:gridCol w="1319213"/>
                <a:gridCol w="1827610"/>
                <a:gridCol w="1826419"/>
              </a:tblGrid>
              <a:tr h="435768">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Tiempo de CPU</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08372">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10</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08372">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P2</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08372">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2</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08372">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08372">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2</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6" name="Rectángulo 5"/>
          <p:cNvSpPr/>
          <p:nvPr/>
        </p:nvSpPr>
        <p:spPr>
          <a:xfrm>
            <a:off x="2285295" y="4191856"/>
            <a:ext cx="4458212" cy="287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 name="Conector recto 7"/>
          <p:cNvCxnSpPr/>
          <p:nvPr/>
        </p:nvCxnSpPr>
        <p:spPr>
          <a:xfrm>
            <a:off x="2578647" y="4185032"/>
            <a:ext cx="0" cy="3733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3775111" y="4180480"/>
            <a:ext cx="0" cy="3733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a:off x="2223804" y="4171756"/>
            <a:ext cx="404278" cy="307777"/>
          </a:xfrm>
          <a:prstGeom prst="rect">
            <a:avLst/>
          </a:prstGeom>
          <a:noFill/>
        </p:spPr>
        <p:txBody>
          <a:bodyPr wrap="none" rtlCol="0">
            <a:spAutoFit/>
          </a:bodyPr>
          <a:lstStyle/>
          <a:p>
            <a:r>
              <a:rPr lang="es-ES" dirty="0" smtClean="0">
                <a:solidFill>
                  <a:schemeClr val="bg1"/>
                </a:solidFill>
              </a:rPr>
              <a:t>P2</a:t>
            </a:r>
            <a:endParaRPr lang="es-ES" dirty="0">
              <a:solidFill>
                <a:schemeClr val="bg1"/>
              </a:solidFill>
            </a:endParaRPr>
          </a:p>
        </p:txBody>
      </p:sp>
      <p:cxnSp>
        <p:nvCxnSpPr>
          <p:cNvPr id="11" name="Conector recto 10"/>
          <p:cNvCxnSpPr/>
          <p:nvPr/>
        </p:nvCxnSpPr>
        <p:spPr>
          <a:xfrm>
            <a:off x="2269301" y="4182752"/>
            <a:ext cx="0" cy="3733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2143269" y="4576172"/>
            <a:ext cx="284052" cy="307777"/>
          </a:xfrm>
          <a:prstGeom prst="rect">
            <a:avLst/>
          </a:prstGeom>
          <a:noFill/>
        </p:spPr>
        <p:txBody>
          <a:bodyPr wrap="none" rtlCol="0">
            <a:spAutoFit/>
          </a:bodyPr>
          <a:lstStyle/>
          <a:p>
            <a:r>
              <a:rPr lang="es-ES" dirty="0" smtClean="0">
                <a:solidFill>
                  <a:schemeClr val="bg1"/>
                </a:solidFill>
              </a:rPr>
              <a:t>0</a:t>
            </a:r>
            <a:endParaRPr lang="es-ES" dirty="0">
              <a:solidFill>
                <a:schemeClr val="bg1"/>
              </a:solidFill>
            </a:endParaRPr>
          </a:p>
        </p:txBody>
      </p:sp>
      <p:sp>
        <p:nvSpPr>
          <p:cNvPr id="13" name="CuadroTexto 12"/>
          <p:cNvSpPr txBox="1"/>
          <p:nvPr/>
        </p:nvSpPr>
        <p:spPr>
          <a:xfrm>
            <a:off x="2438973" y="4578444"/>
            <a:ext cx="284052" cy="307777"/>
          </a:xfrm>
          <a:prstGeom prst="rect">
            <a:avLst/>
          </a:prstGeom>
          <a:noFill/>
        </p:spPr>
        <p:txBody>
          <a:bodyPr wrap="none" rtlCol="0">
            <a:spAutoFit/>
          </a:bodyPr>
          <a:lstStyle/>
          <a:p>
            <a:r>
              <a:rPr lang="es-ES" dirty="0">
                <a:solidFill>
                  <a:schemeClr val="bg1"/>
                </a:solidFill>
              </a:rPr>
              <a:t>1</a:t>
            </a:r>
          </a:p>
        </p:txBody>
      </p:sp>
      <p:sp>
        <p:nvSpPr>
          <p:cNvPr id="14" name="CuadroTexto 13"/>
          <p:cNvSpPr txBox="1"/>
          <p:nvPr/>
        </p:nvSpPr>
        <p:spPr>
          <a:xfrm>
            <a:off x="2935769" y="4174028"/>
            <a:ext cx="404278" cy="307777"/>
          </a:xfrm>
          <a:prstGeom prst="rect">
            <a:avLst/>
          </a:prstGeom>
          <a:noFill/>
        </p:spPr>
        <p:txBody>
          <a:bodyPr wrap="none" rtlCol="0">
            <a:spAutoFit/>
          </a:bodyPr>
          <a:lstStyle/>
          <a:p>
            <a:r>
              <a:rPr lang="es-ES" dirty="0" smtClean="0">
                <a:solidFill>
                  <a:schemeClr val="bg1"/>
                </a:solidFill>
              </a:rPr>
              <a:t>P5</a:t>
            </a:r>
            <a:endParaRPr lang="es-ES" dirty="0">
              <a:solidFill>
                <a:schemeClr val="bg1"/>
              </a:solidFill>
            </a:endParaRPr>
          </a:p>
        </p:txBody>
      </p:sp>
      <p:sp>
        <p:nvSpPr>
          <p:cNvPr id="15" name="CuadroTexto 14"/>
          <p:cNvSpPr txBox="1"/>
          <p:nvPr/>
        </p:nvSpPr>
        <p:spPr>
          <a:xfrm>
            <a:off x="3635427" y="4573892"/>
            <a:ext cx="284052" cy="307777"/>
          </a:xfrm>
          <a:prstGeom prst="rect">
            <a:avLst/>
          </a:prstGeom>
          <a:noFill/>
        </p:spPr>
        <p:txBody>
          <a:bodyPr wrap="none" rtlCol="0">
            <a:spAutoFit/>
          </a:bodyPr>
          <a:lstStyle/>
          <a:p>
            <a:r>
              <a:rPr lang="es-ES" dirty="0" smtClean="0">
                <a:solidFill>
                  <a:schemeClr val="bg1"/>
                </a:solidFill>
              </a:rPr>
              <a:t>6</a:t>
            </a:r>
            <a:endParaRPr lang="es-ES" dirty="0">
              <a:solidFill>
                <a:schemeClr val="bg1"/>
              </a:solidFill>
            </a:endParaRPr>
          </a:p>
        </p:txBody>
      </p:sp>
      <p:cxnSp>
        <p:nvCxnSpPr>
          <p:cNvPr id="16" name="Conector recto 15"/>
          <p:cNvCxnSpPr/>
          <p:nvPr/>
        </p:nvCxnSpPr>
        <p:spPr>
          <a:xfrm>
            <a:off x="5974678" y="4175928"/>
            <a:ext cx="0" cy="3733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uadroTexto 16"/>
          <p:cNvSpPr txBox="1"/>
          <p:nvPr/>
        </p:nvSpPr>
        <p:spPr>
          <a:xfrm>
            <a:off x="4534831" y="4176300"/>
            <a:ext cx="404278" cy="307777"/>
          </a:xfrm>
          <a:prstGeom prst="rect">
            <a:avLst/>
          </a:prstGeom>
          <a:noFill/>
        </p:spPr>
        <p:txBody>
          <a:bodyPr wrap="none" rtlCol="0">
            <a:spAutoFit/>
          </a:bodyPr>
          <a:lstStyle/>
          <a:p>
            <a:r>
              <a:rPr lang="es-ES" dirty="0" smtClean="0">
                <a:solidFill>
                  <a:schemeClr val="bg1"/>
                </a:solidFill>
              </a:rPr>
              <a:t>P1</a:t>
            </a:r>
            <a:endParaRPr lang="es-ES" dirty="0">
              <a:solidFill>
                <a:schemeClr val="bg1"/>
              </a:solidFill>
            </a:endParaRPr>
          </a:p>
        </p:txBody>
      </p:sp>
      <p:sp>
        <p:nvSpPr>
          <p:cNvPr id="18" name="CuadroTexto 17"/>
          <p:cNvSpPr txBox="1"/>
          <p:nvPr/>
        </p:nvSpPr>
        <p:spPr>
          <a:xfrm>
            <a:off x="5787225" y="4562516"/>
            <a:ext cx="383438" cy="307777"/>
          </a:xfrm>
          <a:prstGeom prst="rect">
            <a:avLst/>
          </a:prstGeom>
          <a:noFill/>
        </p:spPr>
        <p:txBody>
          <a:bodyPr wrap="none" rtlCol="0">
            <a:spAutoFit/>
          </a:bodyPr>
          <a:lstStyle/>
          <a:p>
            <a:r>
              <a:rPr lang="es-ES" dirty="0" smtClean="0">
                <a:solidFill>
                  <a:schemeClr val="bg1"/>
                </a:solidFill>
              </a:rPr>
              <a:t>16</a:t>
            </a:r>
            <a:endParaRPr lang="es-ES" dirty="0">
              <a:solidFill>
                <a:schemeClr val="bg1"/>
              </a:solidFill>
            </a:endParaRPr>
          </a:p>
        </p:txBody>
      </p:sp>
      <p:cxnSp>
        <p:nvCxnSpPr>
          <p:cNvPr id="19" name="Conector recto 18"/>
          <p:cNvCxnSpPr/>
          <p:nvPr/>
        </p:nvCxnSpPr>
        <p:spPr>
          <a:xfrm>
            <a:off x="6454627" y="4178200"/>
            <a:ext cx="0" cy="3733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CuadroTexto 19"/>
          <p:cNvSpPr txBox="1"/>
          <p:nvPr/>
        </p:nvSpPr>
        <p:spPr>
          <a:xfrm>
            <a:off x="5990595" y="4185396"/>
            <a:ext cx="404278" cy="307777"/>
          </a:xfrm>
          <a:prstGeom prst="rect">
            <a:avLst/>
          </a:prstGeom>
          <a:noFill/>
        </p:spPr>
        <p:txBody>
          <a:bodyPr wrap="none" rtlCol="0">
            <a:spAutoFit/>
          </a:bodyPr>
          <a:lstStyle/>
          <a:p>
            <a:r>
              <a:rPr lang="es-ES" dirty="0" smtClean="0">
                <a:solidFill>
                  <a:schemeClr val="bg1"/>
                </a:solidFill>
              </a:rPr>
              <a:t>P3</a:t>
            </a:r>
            <a:endParaRPr lang="es-ES" dirty="0">
              <a:solidFill>
                <a:schemeClr val="bg1"/>
              </a:solidFill>
            </a:endParaRPr>
          </a:p>
        </p:txBody>
      </p:sp>
      <p:sp>
        <p:nvSpPr>
          <p:cNvPr id="21" name="CuadroTexto 20"/>
          <p:cNvSpPr txBox="1"/>
          <p:nvPr/>
        </p:nvSpPr>
        <p:spPr>
          <a:xfrm>
            <a:off x="6253528" y="4557964"/>
            <a:ext cx="383438" cy="307777"/>
          </a:xfrm>
          <a:prstGeom prst="rect">
            <a:avLst/>
          </a:prstGeom>
          <a:noFill/>
        </p:spPr>
        <p:txBody>
          <a:bodyPr wrap="none" rtlCol="0">
            <a:spAutoFit/>
          </a:bodyPr>
          <a:lstStyle/>
          <a:p>
            <a:r>
              <a:rPr lang="es-ES" dirty="0" smtClean="0">
                <a:solidFill>
                  <a:schemeClr val="bg1"/>
                </a:solidFill>
              </a:rPr>
              <a:t>18</a:t>
            </a:r>
            <a:endParaRPr lang="es-ES" dirty="0">
              <a:solidFill>
                <a:schemeClr val="bg1"/>
              </a:solidFill>
            </a:endParaRPr>
          </a:p>
        </p:txBody>
      </p:sp>
      <p:sp>
        <p:nvSpPr>
          <p:cNvPr id="22" name="CuadroTexto 21"/>
          <p:cNvSpPr txBox="1"/>
          <p:nvPr/>
        </p:nvSpPr>
        <p:spPr>
          <a:xfrm>
            <a:off x="6549230" y="4560236"/>
            <a:ext cx="383438" cy="307777"/>
          </a:xfrm>
          <a:prstGeom prst="rect">
            <a:avLst/>
          </a:prstGeom>
          <a:noFill/>
        </p:spPr>
        <p:txBody>
          <a:bodyPr wrap="none" rtlCol="0">
            <a:spAutoFit/>
          </a:bodyPr>
          <a:lstStyle/>
          <a:p>
            <a:r>
              <a:rPr lang="es-ES" dirty="0" smtClean="0">
                <a:solidFill>
                  <a:schemeClr val="bg1"/>
                </a:solidFill>
              </a:rPr>
              <a:t>19</a:t>
            </a:r>
            <a:endParaRPr lang="es-ES" dirty="0">
              <a:solidFill>
                <a:schemeClr val="bg1"/>
              </a:solidFill>
            </a:endParaRPr>
          </a:p>
        </p:txBody>
      </p:sp>
      <p:cxnSp>
        <p:nvCxnSpPr>
          <p:cNvPr id="23" name="Conector recto 22"/>
          <p:cNvCxnSpPr/>
          <p:nvPr/>
        </p:nvCxnSpPr>
        <p:spPr>
          <a:xfrm>
            <a:off x="6743507" y="4173648"/>
            <a:ext cx="0" cy="3733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CuadroTexto 23"/>
          <p:cNvSpPr txBox="1"/>
          <p:nvPr/>
        </p:nvSpPr>
        <p:spPr>
          <a:xfrm>
            <a:off x="6395483" y="4187668"/>
            <a:ext cx="404278" cy="307777"/>
          </a:xfrm>
          <a:prstGeom prst="rect">
            <a:avLst/>
          </a:prstGeom>
          <a:noFill/>
        </p:spPr>
        <p:txBody>
          <a:bodyPr wrap="none" rtlCol="0">
            <a:spAutoFit/>
          </a:bodyPr>
          <a:lstStyle/>
          <a:p>
            <a:r>
              <a:rPr lang="es-ES" dirty="0" smtClean="0">
                <a:solidFill>
                  <a:schemeClr val="bg1"/>
                </a:solidFill>
              </a:rPr>
              <a:t>P4</a:t>
            </a:r>
            <a:endParaRPr lang="es-ES" dirty="0">
              <a:solidFill>
                <a:schemeClr val="bg1"/>
              </a:solidFill>
            </a:endParaRPr>
          </a:p>
        </p:txBody>
      </p:sp>
      <p:sp>
        <p:nvSpPr>
          <p:cNvPr id="25" name="CuadroTexto 24"/>
          <p:cNvSpPr txBox="1"/>
          <p:nvPr/>
        </p:nvSpPr>
        <p:spPr>
          <a:xfrm>
            <a:off x="2853064" y="3849863"/>
            <a:ext cx="2719014" cy="307777"/>
          </a:xfrm>
          <a:prstGeom prst="rect">
            <a:avLst/>
          </a:prstGeom>
          <a:noFill/>
        </p:spPr>
        <p:txBody>
          <a:bodyPr wrap="none" rtlCol="0">
            <a:spAutoFit/>
          </a:bodyPr>
          <a:lstStyle/>
          <a:p>
            <a:r>
              <a:rPr lang="es-ES" dirty="0" smtClean="0">
                <a:solidFill>
                  <a:schemeClr val="bg1"/>
                </a:solidFill>
              </a:rPr>
              <a:t>Tiempo de espera promedio 8.2</a:t>
            </a:r>
            <a:endParaRPr lang="es-ES" dirty="0">
              <a:solidFill>
                <a:schemeClr val="bg1"/>
              </a:solidFill>
            </a:endParaRPr>
          </a:p>
        </p:txBody>
      </p:sp>
    </p:spTree>
    <p:extLst>
      <p:ext uri="{BB962C8B-B14F-4D97-AF65-F5344CB8AC3E}">
        <p14:creationId xmlns:p14="http://schemas.microsoft.com/office/powerpoint/2010/main" val="6515282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rPr>
              <a:t>Estados de un proceso</a:t>
            </a:r>
          </a:p>
        </p:txBody>
      </p:sp>
      <p:sp>
        <p:nvSpPr>
          <p:cNvPr id="9219"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9725">
              <a:spcBef>
                <a:spcPts val="8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3200">
                <a:solidFill>
                  <a:srgbClr val="000000"/>
                </a:solidFill>
                <a:latin typeface="Arial" panose="020B0604020202020204" pitchFamily="34" charset="0"/>
                <a:ea typeface="Droid Sans Fallback" charset="0"/>
                <a:cs typeface="Droid Sans Fallback" charset="0"/>
              </a:defRPr>
            </a:lvl1pPr>
            <a:lvl2pPr marL="739775" indent="-282575">
              <a:spcBef>
                <a:spcPts val="7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9pPr>
          </a:lstStyle>
          <a:p>
            <a:pPr>
              <a:lnSpc>
                <a:spcPct val="90000"/>
              </a:lnSpc>
              <a:spcBef>
                <a:spcPts val="525"/>
              </a:spcBef>
              <a:buClrTx/>
            </a:pPr>
            <a:r>
              <a:rPr lang="es-MX" sz="2100" dirty="0">
                <a:solidFill>
                  <a:schemeClr val="bg1"/>
                </a:solidFill>
                <a:latin typeface="Walter Turncoat" panose="02000000000000000000" pitchFamily="2" charset="0"/>
                <a:ea typeface="Walter Turncoat" panose="02000000000000000000" pitchFamily="2" charset="0"/>
              </a:rPr>
              <a:t>Conforme se ejecuta un proceso, va cambiando su estado:</a:t>
            </a:r>
          </a:p>
          <a:p>
            <a:pPr marL="742950" lvl="1" indent="-285750">
              <a:lnSpc>
                <a:spcPct val="90000"/>
              </a:lnSpc>
              <a:spcBef>
                <a:spcPts val="450"/>
              </a:spcBef>
              <a:buClr>
                <a:schemeClr val="bg1"/>
              </a:buClr>
              <a:buFont typeface="Arial" panose="020B0604020202020204" pitchFamily="34" charset="0"/>
              <a:buChar char="–"/>
            </a:pPr>
            <a:r>
              <a:rPr lang="es-MX" sz="1800" b="1" dirty="0">
                <a:solidFill>
                  <a:schemeClr val="bg1"/>
                </a:solidFill>
                <a:latin typeface="Walter Turncoat" panose="02000000000000000000" pitchFamily="2" charset="0"/>
                <a:ea typeface="Walter Turncoat" panose="02000000000000000000" pitchFamily="2" charset="0"/>
              </a:rPr>
              <a:t>Nuevo (new)</a:t>
            </a:r>
            <a:r>
              <a:rPr lang="es-MX" sz="1800" dirty="0">
                <a:solidFill>
                  <a:schemeClr val="bg1"/>
                </a:solidFill>
                <a:latin typeface="Walter Turncoat" panose="02000000000000000000" pitchFamily="2" charset="0"/>
                <a:ea typeface="Walter Turncoat" panose="02000000000000000000" pitchFamily="2" charset="0"/>
              </a:rPr>
              <a:t>: El proceso se está creando.</a:t>
            </a:r>
          </a:p>
          <a:p>
            <a:pPr lvl="1">
              <a:lnSpc>
                <a:spcPct val="90000"/>
              </a:lnSpc>
              <a:spcBef>
                <a:spcPts val="450"/>
              </a:spcBef>
              <a:buClr>
                <a:schemeClr val="bg1"/>
              </a:buClr>
              <a:buFont typeface="Arial" panose="020B0604020202020204" pitchFamily="34" charset="0"/>
              <a:buChar char="–"/>
            </a:pPr>
            <a:r>
              <a:rPr lang="es-MX" sz="1800" b="1" dirty="0">
                <a:solidFill>
                  <a:schemeClr val="bg1"/>
                </a:solidFill>
                <a:latin typeface="Walter Turncoat" panose="02000000000000000000" pitchFamily="2" charset="0"/>
                <a:ea typeface="Walter Turncoat" panose="02000000000000000000" pitchFamily="2" charset="0"/>
              </a:rPr>
              <a:t>En ejecución (</a:t>
            </a:r>
            <a:r>
              <a:rPr lang="es-MX" sz="1800" b="1" dirty="0" err="1">
                <a:solidFill>
                  <a:schemeClr val="bg1"/>
                </a:solidFill>
                <a:latin typeface="Walter Turncoat" panose="02000000000000000000" pitchFamily="2" charset="0"/>
                <a:ea typeface="Walter Turncoat" panose="02000000000000000000" pitchFamily="2" charset="0"/>
              </a:rPr>
              <a:t>running</a:t>
            </a:r>
            <a:r>
              <a:rPr lang="es-MX" sz="1800" b="1" dirty="0">
                <a:solidFill>
                  <a:schemeClr val="bg1"/>
                </a:solidFill>
                <a:latin typeface="Walter Turncoat" panose="02000000000000000000" pitchFamily="2" charset="0"/>
                <a:ea typeface="Walter Turncoat" panose="02000000000000000000" pitchFamily="2" charset="0"/>
              </a:rPr>
              <a:t>)</a:t>
            </a:r>
            <a:r>
              <a:rPr lang="es-MX" sz="1800" dirty="0">
                <a:solidFill>
                  <a:schemeClr val="bg1"/>
                </a:solidFill>
                <a:latin typeface="Walter Turncoat" panose="02000000000000000000" pitchFamily="2" charset="0"/>
                <a:ea typeface="Walter Turncoat" panose="02000000000000000000" pitchFamily="2" charset="0"/>
              </a:rPr>
              <a:t>: Se están ejecutando algunas de sus instrucciones.</a:t>
            </a:r>
          </a:p>
          <a:p>
            <a:pPr lvl="1">
              <a:lnSpc>
                <a:spcPct val="90000"/>
              </a:lnSpc>
              <a:spcBef>
                <a:spcPts val="450"/>
              </a:spcBef>
              <a:buClr>
                <a:schemeClr val="bg1"/>
              </a:buClr>
              <a:buFont typeface="Arial" panose="020B0604020202020204" pitchFamily="34" charset="0"/>
              <a:buChar char="–"/>
            </a:pPr>
            <a:r>
              <a:rPr lang="es-MX" sz="1800" b="1" dirty="0">
                <a:solidFill>
                  <a:schemeClr val="bg1"/>
                </a:solidFill>
                <a:latin typeface="Walter Turncoat" panose="02000000000000000000" pitchFamily="2" charset="0"/>
                <a:ea typeface="Walter Turncoat" panose="02000000000000000000" pitchFamily="2" charset="0"/>
              </a:rPr>
              <a:t>Esperando (</a:t>
            </a:r>
            <a:r>
              <a:rPr lang="es-MX" sz="1800" b="1" dirty="0" err="1">
                <a:solidFill>
                  <a:schemeClr val="bg1"/>
                </a:solidFill>
                <a:latin typeface="Walter Turncoat" panose="02000000000000000000" pitchFamily="2" charset="0"/>
                <a:ea typeface="Walter Turncoat" panose="02000000000000000000" pitchFamily="2" charset="0"/>
              </a:rPr>
              <a:t>waiting</a:t>
            </a:r>
            <a:r>
              <a:rPr lang="es-MX" sz="1800" b="1" dirty="0">
                <a:solidFill>
                  <a:schemeClr val="bg1"/>
                </a:solidFill>
                <a:latin typeface="Walter Turncoat" panose="02000000000000000000" pitchFamily="2" charset="0"/>
                <a:ea typeface="Walter Turncoat" panose="02000000000000000000" pitchFamily="2" charset="0"/>
              </a:rPr>
              <a:t>)</a:t>
            </a:r>
            <a:r>
              <a:rPr lang="es-MX" sz="1800" dirty="0">
                <a:solidFill>
                  <a:schemeClr val="bg1"/>
                </a:solidFill>
                <a:latin typeface="Walter Turncoat" panose="02000000000000000000" pitchFamily="2" charset="0"/>
                <a:ea typeface="Walter Turncoat" panose="02000000000000000000" pitchFamily="2" charset="0"/>
              </a:rPr>
              <a:t>: El proceso espera que ocurra un evento.</a:t>
            </a:r>
          </a:p>
          <a:p>
            <a:pPr lvl="1">
              <a:lnSpc>
                <a:spcPct val="90000"/>
              </a:lnSpc>
              <a:spcBef>
                <a:spcPts val="450"/>
              </a:spcBef>
              <a:buClr>
                <a:schemeClr val="bg1"/>
              </a:buClr>
              <a:buFont typeface="Arial" panose="020B0604020202020204" pitchFamily="34" charset="0"/>
              <a:buChar char="–"/>
            </a:pPr>
            <a:r>
              <a:rPr lang="es-MX" sz="1800" b="1" dirty="0">
                <a:solidFill>
                  <a:schemeClr val="bg1"/>
                </a:solidFill>
                <a:latin typeface="Walter Turncoat" panose="02000000000000000000" pitchFamily="2" charset="0"/>
                <a:ea typeface="Walter Turncoat" panose="02000000000000000000" pitchFamily="2" charset="0"/>
              </a:rPr>
              <a:t>Listo (</a:t>
            </a:r>
            <a:r>
              <a:rPr lang="es-MX" sz="1800" b="1" dirty="0" err="1">
                <a:solidFill>
                  <a:schemeClr val="bg1"/>
                </a:solidFill>
                <a:latin typeface="Walter Turncoat" panose="02000000000000000000" pitchFamily="2" charset="0"/>
                <a:ea typeface="Walter Turncoat" panose="02000000000000000000" pitchFamily="2" charset="0"/>
              </a:rPr>
              <a:t>ready</a:t>
            </a:r>
            <a:r>
              <a:rPr lang="es-MX" sz="1800" b="1" dirty="0">
                <a:solidFill>
                  <a:schemeClr val="bg1"/>
                </a:solidFill>
                <a:latin typeface="Walter Turncoat" panose="02000000000000000000" pitchFamily="2" charset="0"/>
                <a:ea typeface="Walter Turncoat" panose="02000000000000000000" pitchFamily="2" charset="0"/>
              </a:rPr>
              <a:t>)</a:t>
            </a:r>
            <a:r>
              <a:rPr lang="es-MX" sz="1800" dirty="0">
                <a:solidFill>
                  <a:schemeClr val="bg1"/>
                </a:solidFill>
                <a:latin typeface="Walter Turncoat" panose="02000000000000000000" pitchFamily="2" charset="0"/>
                <a:ea typeface="Walter Turncoat" panose="02000000000000000000" pitchFamily="2" charset="0"/>
              </a:rPr>
              <a:t>: El proceso espera que se le asigne tiempo de CPU.</a:t>
            </a:r>
          </a:p>
          <a:p>
            <a:pPr lvl="1">
              <a:lnSpc>
                <a:spcPct val="90000"/>
              </a:lnSpc>
              <a:spcBef>
                <a:spcPts val="450"/>
              </a:spcBef>
              <a:buClr>
                <a:schemeClr val="bg1"/>
              </a:buClr>
              <a:buFont typeface="Arial" panose="020B0604020202020204" pitchFamily="34" charset="0"/>
              <a:buChar char="–"/>
            </a:pPr>
            <a:r>
              <a:rPr lang="es-MX" sz="1800" b="1" dirty="0">
                <a:solidFill>
                  <a:schemeClr val="bg1"/>
                </a:solidFill>
                <a:latin typeface="Walter Turncoat" panose="02000000000000000000" pitchFamily="2" charset="0"/>
                <a:ea typeface="Walter Turncoat" panose="02000000000000000000" pitchFamily="2" charset="0"/>
              </a:rPr>
              <a:t>Terminado (</a:t>
            </a:r>
            <a:r>
              <a:rPr lang="es-MX" sz="1800" b="1" dirty="0" err="1">
                <a:solidFill>
                  <a:schemeClr val="bg1"/>
                </a:solidFill>
                <a:latin typeface="Walter Turncoat" panose="02000000000000000000" pitchFamily="2" charset="0"/>
                <a:ea typeface="Walter Turncoat" panose="02000000000000000000" pitchFamily="2" charset="0"/>
              </a:rPr>
              <a:t>terminated</a:t>
            </a:r>
            <a:r>
              <a:rPr lang="es-MX" sz="1800" b="1" dirty="0">
                <a:solidFill>
                  <a:schemeClr val="bg1"/>
                </a:solidFill>
                <a:latin typeface="Walter Turncoat" panose="02000000000000000000" pitchFamily="2" charset="0"/>
                <a:ea typeface="Walter Turncoat" panose="02000000000000000000" pitchFamily="2" charset="0"/>
              </a:rPr>
              <a:t>)</a:t>
            </a:r>
            <a:r>
              <a:rPr lang="es-MX" sz="1800" dirty="0">
                <a:solidFill>
                  <a:schemeClr val="bg1"/>
                </a:solidFill>
                <a:latin typeface="Walter Turncoat" panose="02000000000000000000" pitchFamily="2" charset="0"/>
                <a:ea typeface="Walter Turncoat" panose="02000000000000000000" pitchFamily="2" charset="0"/>
              </a:rPr>
              <a:t>: El proceso ha terminado su ejecución.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400" dirty="0">
                <a:solidFill>
                  <a:schemeClr val="bg1"/>
                </a:solidFill>
                <a:latin typeface="Walter Turncoat" panose="02000000000000000000" pitchFamily="2" charset="0"/>
                <a:ea typeface="Walter Turncoat" panose="02000000000000000000" pitchFamily="2" charset="0"/>
              </a:rPr>
              <a:t>Calendarización por </a:t>
            </a:r>
            <a:r>
              <a:rPr lang="es-MX" sz="2400" dirty="0" smtClean="0">
                <a:solidFill>
                  <a:schemeClr val="bg1"/>
                </a:solidFill>
                <a:latin typeface="Walter Turncoat" panose="02000000000000000000" pitchFamily="2" charset="0"/>
                <a:ea typeface="Walter Turncoat" panose="02000000000000000000" pitchFamily="2" charset="0"/>
              </a:rPr>
              <a:t>prioridades</a:t>
            </a:r>
            <a:endParaRPr lang="es-ES" dirty="0"/>
          </a:p>
        </p:txBody>
      </p:sp>
      <p:sp>
        <p:nvSpPr>
          <p:cNvPr id="4" name="Marcador de texto 3"/>
          <p:cNvSpPr>
            <a:spLocks noGrp="1"/>
          </p:cNvSpPr>
          <p:nvPr>
            <p:ph type="body" idx="1"/>
          </p:nvPr>
        </p:nvSpPr>
        <p:spPr/>
        <p:txBody>
          <a:bodyPr/>
          <a:lstStyle/>
          <a:p>
            <a:pPr marL="101600" indent="0">
              <a:buNone/>
            </a:pPr>
            <a:r>
              <a:rPr lang="es-ES" dirty="0" smtClean="0"/>
              <a:t>Las prioridades pueden definirse:</a:t>
            </a:r>
          </a:p>
          <a:p>
            <a:r>
              <a:rPr lang="es-ES" dirty="0" smtClean="0"/>
              <a:t>Internamente, </a:t>
            </a:r>
            <a:r>
              <a:rPr lang="es-MX" dirty="0" err="1">
                <a:solidFill>
                  <a:schemeClr val="bg1"/>
                </a:solidFill>
                <a:latin typeface="Walter Turncoat" panose="02000000000000000000" pitchFamily="2" charset="0"/>
                <a:ea typeface="Walter Turncoat" panose="02000000000000000000" pitchFamily="2" charset="0"/>
              </a:rPr>
              <a:t>ó</a:t>
            </a:r>
            <a:endParaRPr lang="es-ES" dirty="0" smtClean="0"/>
          </a:p>
          <a:p>
            <a:r>
              <a:rPr lang="es-ES" dirty="0" smtClean="0"/>
              <a:t>Externamente.</a:t>
            </a:r>
          </a:p>
        </p:txBody>
      </p:sp>
      <p:sp>
        <p:nvSpPr>
          <p:cNvPr id="3" name="Marcador de número de diapositiva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40</a:t>
            </a:fld>
            <a:endParaRPr lang="es-ES" dirty="0"/>
          </a:p>
        </p:txBody>
      </p:sp>
    </p:spTree>
    <p:extLst>
      <p:ext uri="{BB962C8B-B14F-4D97-AF65-F5344CB8AC3E}">
        <p14:creationId xmlns:p14="http://schemas.microsoft.com/office/powerpoint/2010/main" val="28838484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400" dirty="0">
                <a:solidFill>
                  <a:schemeClr val="bg1"/>
                </a:solidFill>
                <a:latin typeface="Walter Turncoat" panose="02000000000000000000" pitchFamily="2" charset="0"/>
                <a:ea typeface="Walter Turncoat" panose="02000000000000000000" pitchFamily="2" charset="0"/>
              </a:rPr>
              <a:t>Calendarización por </a:t>
            </a:r>
            <a:r>
              <a:rPr lang="es-MX" sz="2400" dirty="0" smtClean="0">
                <a:solidFill>
                  <a:schemeClr val="bg1"/>
                </a:solidFill>
                <a:latin typeface="Walter Turncoat" panose="02000000000000000000" pitchFamily="2" charset="0"/>
                <a:ea typeface="Walter Turncoat" panose="02000000000000000000" pitchFamily="2" charset="0"/>
              </a:rPr>
              <a:t>prioridades</a:t>
            </a:r>
            <a:endParaRPr lang="es-ES" dirty="0"/>
          </a:p>
        </p:txBody>
      </p:sp>
      <p:sp>
        <p:nvSpPr>
          <p:cNvPr id="4" name="Marcador de texto 3"/>
          <p:cNvSpPr>
            <a:spLocks noGrp="1"/>
          </p:cNvSpPr>
          <p:nvPr>
            <p:ph type="body" idx="1"/>
          </p:nvPr>
        </p:nvSpPr>
        <p:spPr/>
        <p:txBody>
          <a:bodyPr/>
          <a:lstStyle/>
          <a:p>
            <a:r>
              <a:rPr lang="es-ES" dirty="0" smtClean="0"/>
              <a:t>Las prioridades internas se definen en base a valores que pueden ser medibles y procesados para calcular la prioridad de un proceso.</a:t>
            </a:r>
          </a:p>
          <a:p>
            <a:r>
              <a:rPr lang="es-ES" dirty="0" smtClean="0"/>
              <a:t>Por ejemplo: </a:t>
            </a:r>
          </a:p>
          <a:p>
            <a:pPr lvl="1"/>
            <a:r>
              <a:rPr lang="es-ES" dirty="0" smtClean="0"/>
              <a:t>limites de tiempo, </a:t>
            </a:r>
          </a:p>
          <a:p>
            <a:pPr lvl="1"/>
            <a:r>
              <a:rPr lang="es-ES" dirty="0" smtClean="0"/>
              <a:t>requisitos de memoria, </a:t>
            </a:r>
          </a:p>
          <a:p>
            <a:pPr lvl="1"/>
            <a:r>
              <a:rPr lang="es-ES" dirty="0" smtClean="0"/>
              <a:t>número de archivos abiertos y </a:t>
            </a:r>
          </a:p>
          <a:p>
            <a:pPr lvl="1"/>
            <a:r>
              <a:rPr lang="es-ES" dirty="0" smtClean="0"/>
              <a:t>la relación entre el promedio de los períodos de E/S y </a:t>
            </a:r>
            <a:r>
              <a:rPr lang="es-ES" dirty="0"/>
              <a:t>el promedio de los períodos </a:t>
            </a:r>
            <a:r>
              <a:rPr lang="es-ES" dirty="0" smtClean="0"/>
              <a:t>de CPU.</a:t>
            </a:r>
          </a:p>
        </p:txBody>
      </p:sp>
      <p:sp>
        <p:nvSpPr>
          <p:cNvPr id="3" name="Marcador de número de diapositiva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41</a:t>
            </a:fld>
            <a:endParaRPr lang="es-ES"/>
          </a:p>
        </p:txBody>
      </p:sp>
    </p:spTree>
    <p:extLst>
      <p:ext uri="{BB962C8B-B14F-4D97-AF65-F5344CB8AC3E}">
        <p14:creationId xmlns:p14="http://schemas.microsoft.com/office/powerpoint/2010/main" val="21396725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400" dirty="0">
                <a:solidFill>
                  <a:schemeClr val="bg1"/>
                </a:solidFill>
                <a:latin typeface="Walter Turncoat" panose="02000000000000000000" pitchFamily="2" charset="0"/>
                <a:ea typeface="Walter Turncoat" panose="02000000000000000000" pitchFamily="2" charset="0"/>
              </a:rPr>
              <a:t>Calendarización por </a:t>
            </a:r>
            <a:r>
              <a:rPr lang="es-MX" sz="2400" dirty="0" smtClean="0">
                <a:solidFill>
                  <a:schemeClr val="bg1"/>
                </a:solidFill>
                <a:latin typeface="Walter Turncoat" panose="02000000000000000000" pitchFamily="2" charset="0"/>
                <a:ea typeface="Walter Turncoat" panose="02000000000000000000" pitchFamily="2" charset="0"/>
              </a:rPr>
              <a:t>prioridades</a:t>
            </a:r>
            <a:endParaRPr lang="es-ES" dirty="0"/>
          </a:p>
        </p:txBody>
      </p:sp>
      <p:sp>
        <p:nvSpPr>
          <p:cNvPr id="4" name="Marcador de texto 3"/>
          <p:cNvSpPr>
            <a:spLocks noGrp="1"/>
          </p:cNvSpPr>
          <p:nvPr>
            <p:ph type="body" idx="1"/>
          </p:nvPr>
        </p:nvSpPr>
        <p:spPr/>
        <p:txBody>
          <a:bodyPr/>
          <a:lstStyle/>
          <a:p>
            <a:r>
              <a:rPr lang="es-ES" dirty="0" smtClean="0"/>
              <a:t>Las prioridades externas son establecidas por criterios ajenos al sistema operativo como:</a:t>
            </a:r>
          </a:p>
          <a:p>
            <a:pPr lvl="1"/>
            <a:r>
              <a:rPr lang="es-ES" dirty="0" smtClean="0"/>
              <a:t>Importancia del proceso</a:t>
            </a:r>
          </a:p>
          <a:p>
            <a:pPr lvl="1"/>
            <a:r>
              <a:rPr lang="es-ES" dirty="0" smtClean="0"/>
              <a:t>Cantidad de dinero pagado por usar el sistema</a:t>
            </a:r>
          </a:p>
          <a:p>
            <a:pPr lvl="1"/>
            <a:r>
              <a:rPr lang="es-ES" dirty="0" smtClean="0"/>
              <a:t>Departamento o grupo al que pertenece el proceso, y </a:t>
            </a:r>
          </a:p>
          <a:p>
            <a:pPr lvl="1"/>
            <a:r>
              <a:rPr lang="es-ES" dirty="0" smtClean="0"/>
              <a:t>otros factores.</a:t>
            </a:r>
            <a:endParaRPr lang="es-ES" dirty="0"/>
          </a:p>
        </p:txBody>
      </p:sp>
      <p:sp>
        <p:nvSpPr>
          <p:cNvPr id="3" name="Marcador de número de diapositiva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42</a:t>
            </a:fld>
            <a:endParaRPr lang="es-ES"/>
          </a:p>
        </p:txBody>
      </p:sp>
    </p:spTree>
    <p:extLst>
      <p:ext uri="{BB962C8B-B14F-4D97-AF65-F5344CB8AC3E}">
        <p14:creationId xmlns:p14="http://schemas.microsoft.com/office/powerpoint/2010/main" val="40454540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800" dirty="0">
                <a:solidFill>
                  <a:schemeClr val="bg1"/>
                </a:solidFill>
                <a:latin typeface="Walter Turncoat" panose="02000000000000000000" pitchFamily="2" charset="0"/>
                <a:ea typeface="Walter Turncoat" panose="02000000000000000000" pitchFamily="2" charset="0"/>
              </a:rPr>
              <a:t>Calendarización por prioridades</a:t>
            </a:r>
            <a:endParaRPr lang="es-ES" dirty="0"/>
          </a:p>
        </p:txBody>
      </p:sp>
      <p:sp>
        <p:nvSpPr>
          <p:cNvPr id="3" name="Marcador de texto 2"/>
          <p:cNvSpPr>
            <a:spLocks noGrp="1"/>
          </p:cNvSpPr>
          <p:nvPr>
            <p:ph type="body" idx="1"/>
          </p:nvPr>
        </p:nvSpPr>
        <p:spPr/>
        <p:txBody>
          <a:bodyPr/>
          <a:lstStyle/>
          <a:p>
            <a:r>
              <a:rPr lang="es-ES" dirty="0" err="1" smtClean="0"/>
              <a:t>Apropiativa</a:t>
            </a:r>
            <a:r>
              <a:rPr lang="es-ES" dirty="0" smtClean="0"/>
              <a:t> (</a:t>
            </a:r>
            <a:r>
              <a:rPr lang="es-ES" dirty="0" err="1" smtClean="0"/>
              <a:t>preemptive</a:t>
            </a:r>
            <a:r>
              <a:rPr lang="es-ES" dirty="0" smtClean="0"/>
              <a:t>)</a:t>
            </a:r>
          </a:p>
          <a:p>
            <a:r>
              <a:rPr lang="es-ES" dirty="0" smtClean="0"/>
              <a:t>No-</a:t>
            </a:r>
            <a:r>
              <a:rPr lang="es-ES" dirty="0" err="1" smtClean="0"/>
              <a:t>apropiativa</a:t>
            </a:r>
            <a:r>
              <a:rPr lang="es-ES" dirty="0" smtClean="0"/>
              <a:t> (</a:t>
            </a:r>
            <a:r>
              <a:rPr lang="es-ES" dirty="0" err="1" smtClean="0"/>
              <a:t>nonpreemptive</a:t>
            </a:r>
            <a:r>
              <a:rPr lang="es-ES" dirty="0" smtClean="0"/>
              <a:t>)</a:t>
            </a:r>
            <a:endParaRPr lang="es-ES"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43</a:t>
            </a:fld>
            <a:endParaRPr lang="es-ES"/>
          </a:p>
        </p:txBody>
      </p:sp>
    </p:spTree>
    <p:extLst>
      <p:ext uri="{BB962C8B-B14F-4D97-AF65-F5344CB8AC3E}">
        <p14:creationId xmlns:p14="http://schemas.microsoft.com/office/powerpoint/2010/main" val="5887927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25" y="372554"/>
            <a:ext cx="9156000" cy="857400"/>
          </a:xfrm>
        </p:spPr>
        <p:txBody>
          <a:bodyPr/>
          <a:lstStyle/>
          <a:p>
            <a:r>
              <a:rPr lang="es-MX" sz="2400" dirty="0">
                <a:solidFill>
                  <a:schemeClr val="bg1"/>
                </a:solidFill>
                <a:latin typeface="Walter Turncoat" panose="02000000000000000000" pitchFamily="2" charset="0"/>
                <a:ea typeface="Walter Turncoat" panose="02000000000000000000" pitchFamily="2" charset="0"/>
              </a:rPr>
              <a:t>Calendarización por </a:t>
            </a:r>
            <a:r>
              <a:rPr lang="es-MX" sz="2400" dirty="0" smtClean="0">
                <a:solidFill>
                  <a:schemeClr val="bg1"/>
                </a:solidFill>
                <a:latin typeface="Walter Turncoat" panose="02000000000000000000" pitchFamily="2" charset="0"/>
                <a:ea typeface="Walter Turncoat" panose="02000000000000000000" pitchFamily="2" charset="0"/>
              </a:rPr>
              <a:t>prioridades - </a:t>
            </a:r>
            <a:r>
              <a:rPr lang="es-MX" sz="2400" dirty="0" err="1" smtClean="0">
                <a:solidFill>
                  <a:schemeClr val="bg1"/>
                </a:solidFill>
                <a:latin typeface="Walter Turncoat" panose="02000000000000000000" pitchFamily="2" charset="0"/>
                <a:ea typeface="Walter Turncoat" panose="02000000000000000000" pitchFamily="2" charset="0"/>
              </a:rPr>
              <a:t>apropiativa</a:t>
            </a:r>
            <a:endParaRPr lang="es-ES"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44</a:t>
            </a:fld>
            <a:endParaRPr lang="es-ES"/>
          </a:p>
        </p:txBody>
      </p:sp>
      <p:pic>
        <p:nvPicPr>
          <p:cNvPr id="5" name="Imagen 4"/>
          <p:cNvPicPr>
            <a:picLocks noChangeAspect="1"/>
          </p:cNvPicPr>
          <p:nvPr/>
        </p:nvPicPr>
        <p:blipFill>
          <a:blip r:embed="rId2"/>
          <a:stretch>
            <a:fillRect/>
          </a:stretch>
        </p:blipFill>
        <p:spPr>
          <a:xfrm>
            <a:off x="1740343" y="1482897"/>
            <a:ext cx="6450127" cy="3432345"/>
          </a:xfrm>
          <a:prstGeom prst="rect">
            <a:avLst/>
          </a:prstGeom>
        </p:spPr>
      </p:pic>
      <p:graphicFrame>
        <p:nvGraphicFramePr>
          <p:cNvPr id="6" name="Tabla 5"/>
          <p:cNvGraphicFramePr>
            <a:graphicFrameLocks noGrp="1"/>
          </p:cNvGraphicFramePr>
          <p:nvPr>
            <p:extLst>
              <p:ext uri="{D42A27DB-BD31-4B8C-83A1-F6EECF244321}">
                <p14:modId xmlns:p14="http://schemas.microsoft.com/office/powerpoint/2010/main" val="4217181000"/>
              </p:ext>
            </p:extLst>
          </p:nvPr>
        </p:nvGraphicFramePr>
        <p:xfrm>
          <a:off x="754911" y="2307965"/>
          <a:ext cx="1531089" cy="1690493"/>
        </p:xfrm>
        <a:graphic>
          <a:graphicData uri="http://schemas.openxmlformats.org/drawingml/2006/table">
            <a:tbl>
              <a:tblPr/>
              <a:tblGrid>
                <a:gridCol w="729937"/>
                <a:gridCol w="801152"/>
              </a:tblGrid>
              <a:tr h="37236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smtClean="0">
                          <a:ln>
                            <a:noFill/>
                          </a:ln>
                          <a:solidFill>
                            <a:schemeClr val="tx1"/>
                          </a:solidFill>
                          <a:effectLst/>
                          <a:latin typeface="Arial" panose="020B0604020202020204" pitchFamily="34" charset="0"/>
                          <a:ea typeface="Droid Sans Fallback" charset="0"/>
                          <a:cs typeface="Droid Sans Fallback" charset="0"/>
                        </a:rPr>
                        <a:t>P2</a:t>
                      </a:r>
                      <a:endPar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endParaRP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smtClean="0">
                          <a:ln>
                            <a:noFill/>
                          </a:ln>
                          <a:solidFill>
                            <a:schemeClr val="tx1"/>
                          </a:solidFill>
                          <a:effectLst/>
                          <a:latin typeface="Arial" panose="020B0604020202020204" pitchFamily="34" charset="0"/>
                          <a:ea typeface="Droid Sans Fallback" charset="0"/>
                          <a:cs typeface="Droid Sans Fallback" charset="0"/>
                        </a:rPr>
                        <a:t>2</a:t>
                      </a:r>
                      <a:endPar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endParaRP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7" name="Flecha derecha 6"/>
          <p:cNvSpPr/>
          <p:nvPr/>
        </p:nvSpPr>
        <p:spPr>
          <a:xfrm rot="940398">
            <a:off x="2373359" y="2810499"/>
            <a:ext cx="855050" cy="2470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429929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25" y="372554"/>
            <a:ext cx="9156000" cy="857400"/>
          </a:xfrm>
        </p:spPr>
        <p:txBody>
          <a:bodyPr/>
          <a:lstStyle/>
          <a:p>
            <a:r>
              <a:rPr lang="es-MX" sz="2400" dirty="0">
                <a:solidFill>
                  <a:schemeClr val="bg1"/>
                </a:solidFill>
                <a:latin typeface="Walter Turncoat" panose="02000000000000000000" pitchFamily="2" charset="0"/>
                <a:ea typeface="Walter Turncoat" panose="02000000000000000000" pitchFamily="2" charset="0"/>
              </a:rPr>
              <a:t>Calendarización por </a:t>
            </a:r>
            <a:r>
              <a:rPr lang="es-MX" sz="2400" dirty="0" smtClean="0">
                <a:solidFill>
                  <a:schemeClr val="bg1"/>
                </a:solidFill>
                <a:latin typeface="Walter Turncoat" panose="02000000000000000000" pitchFamily="2" charset="0"/>
                <a:ea typeface="Walter Turncoat" panose="02000000000000000000" pitchFamily="2" charset="0"/>
              </a:rPr>
              <a:t>prioridades - </a:t>
            </a:r>
            <a:r>
              <a:rPr lang="es-MX" sz="2400" dirty="0" err="1" smtClean="0">
                <a:solidFill>
                  <a:schemeClr val="bg1"/>
                </a:solidFill>
                <a:latin typeface="Walter Turncoat" panose="02000000000000000000" pitchFamily="2" charset="0"/>
                <a:ea typeface="Walter Turncoat" panose="02000000000000000000" pitchFamily="2" charset="0"/>
              </a:rPr>
              <a:t>apropiativa</a:t>
            </a:r>
            <a:endParaRPr lang="es-ES"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45</a:t>
            </a:fld>
            <a:endParaRPr lang="es-ES"/>
          </a:p>
        </p:txBody>
      </p:sp>
      <p:pic>
        <p:nvPicPr>
          <p:cNvPr id="5" name="Imagen 4"/>
          <p:cNvPicPr>
            <a:picLocks noChangeAspect="1"/>
          </p:cNvPicPr>
          <p:nvPr/>
        </p:nvPicPr>
        <p:blipFill>
          <a:blip r:embed="rId2"/>
          <a:stretch>
            <a:fillRect/>
          </a:stretch>
        </p:blipFill>
        <p:spPr>
          <a:xfrm>
            <a:off x="1804142" y="1450998"/>
            <a:ext cx="6450127" cy="3432345"/>
          </a:xfrm>
          <a:prstGeom prst="rect">
            <a:avLst/>
          </a:prstGeom>
        </p:spPr>
      </p:pic>
      <p:graphicFrame>
        <p:nvGraphicFramePr>
          <p:cNvPr id="6" name="Tabla 5"/>
          <p:cNvGraphicFramePr>
            <a:graphicFrameLocks noGrp="1"/>
          </p:cNvGraphicFramePr>
          <p:nvPr>
            <p:extLst>
              <p:ext uri="{D42A27DB-BD31-4B8C-83A1-F6EECF244321}">
                <p14:modId xmlns:p14="http://schemas.microsoft.com/office/powerpoint/2010/main" val="3971319780"/>
              </p:ext>
            </p:extLst>
          </p:nvPr>
        </p:nvGraphicFramePr>
        <p:xfrm>
          <a:off x="754911" y="2488722"/>
          <a:ext cx="1531089" cy="1426867"/>
        </p:xfrm>
        <a:graphic>
          <a:graphicData uri="http://schemas.openxmlformats.org/drawingml/2006/table">
            <a:tbl>
              <a:tblPr/>
              <a:tblGrid>
                <a:gridCol w="729937"/>
                <a:gridCol w="801152"/>
              </a:tblGrid>
              <a:tr h="37236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smtClean="0">
                          <a:ln>
                            <a:noFill/>
                          </a:ln>
                          <a:solidFill>
                            <a:schemeClr val="tx1"/>
                          </a:solidFill>
                          <a:effectLst/>
                          <a:latin typeface="Arial" panose="020B0604020202020204" pitchFamily="34" charset="0"/>
                          <a:ea typeface="Droid Sans Fallback" charset="0"/>
                          <a:cs typeface="Droid Sans Fallback" charset="0"/>
                        </a:rPr>
                        <a:t>2</a:t>
                      </a:r>
                      <a:endPar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endParaRP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7" name="Flecha derecha 6"/>
          <p:cNvSpPr/>
          <p:nvPr/>
        </p:nvSpPr>
        <p:spPr>
          <a:xfrm>
            <a:off x="2381693" y="2752499"/>
            <a:ext cx="903767" cy="3691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8" name="Tabla 7"/>
          <p:cNvGraphicFramePr>
            <a:graphicFrameLocks noGrp="1"/>
          </p:cNvGraphicFramePr>
          <p:nvPr>
            <p:extLst>
              <p:ext uri="{D42A27DB-BD31-4B8C-83A1-F6EECF244321}">
                <p14:modId xmlns:p14="http://schemas.microsoft.com/office/powerpoint/2010/main" val="1900344326"/>
              </p:ext>
            </p:extLst>
          </p:nvPr>
        </p:nvGraphicFramePr>
        <p:xfrm>
          <a:off x="7084849" y="2752499"/>
          <a:ext cx="1531089" cy="635989"/>
        </p:xfrm>
        <a:graphic>
          <a:graphicData uri="http://schemas.openxmlformats.org/drawingml/2006/table">
            <a:tbl>
              <a:tblPr/>
              <a:tblGrid>
                <a:gridCol w="729937"/>
                <a:gridCol w="801152"/>
              </a:tblGrid>
              <a:tr h="37236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smtClean="0">
                          <a:ln>
                            <a:noFill/>
                          </a:ln>
                          <a:solidFill>
                            <a:schemeClr val="tx1"/>
                          </a:solidFill>
                          <a:effectLst/>
                          <a:latin typeface="Arial" panose="020B0604020202020204" pitchFamily="34" charset="0"/>
                          <a:ea typeface="Droid Sans Fallback" charset="0"/>
                          <a:cs typeface="Droid Sans Fallback" charset="0"/>
                        </a:rPr>
                        <a:t>P2</a:t>
                      </a:r>
                      <a:endPar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endParaRP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3" name="Flecha derecha 2"/>
          <p:cNvSpPr/>
          <p:nvPr/>
        </p:nvSpPr>
        <p:spPr>
          <a:xfrm rot="10509330">
            <a:off x="6638376" y="3136454"/>
            <a:ext cx="361507" cy="23423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02730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25" y="372554"/>
            <a:ext cx="9156000" cy="857400"/>
          </a:xfrm>
        </p:spPr>
        <p:txBody>
          <a:bodyPr/>
          <a:lstStyle/>
          <a:p>
            <a:r>
              <a:rPr lang="es-MX" sz="2400" dirty="0">
                <a:solidFill>
                  <a:schemeClr val="bg1"/>
                </a:solidFill>
                <a:latin typeface="Walter Turncoat" panose="02000000000000000000" pitchFamily="2" charset="0"/>
                <a:ea typeface="Walter Turncoat" panose="02000000000000000000" pitchFamily="2" charset="0"/>
              </a:rPr>
              <a:t>Calendarización por </a:t>
            </a:r>
            <a:r>
              <a:rPr lang="es-MX" sz="2400" dirty="0" smtClean="0">
                <a:solidFill>
                  <a:schemeClr val="bg1"/>
                </a:solidFill>
                <a:latin typeface="Walter Turncoat" panose="02000000000000000000" pitchFamily="2" charset="0"/>
                <a:ea typeface="Walter Turncoat" panose="02000000000000000000" pitchFamily="2" charset="0"/>
              </a:rPr>
              <a:t>prioridades - </a:t>
            </a:r>
            <a:r>
              <a:rPr lang="es-MX" sz="2400" dirty="0" err="1" smtClean="0">
                <a:solidFill>
                  <a:schemeClr val="bg1"/>
                </a:solidFill>
                <a:latin typeface="Walter Turncoat" panose="02000000000000000000" pitchFamily="2" charset="0"/>
                <a:ea typeface="Walter Turncoat" panose="02000000000000000000" pitchFamily="2" charset="0"/>
              </a:rPr>
              <a:t>apropiativa</a:t>
            </a:r>
            <a:endParaRPr lang="es-ES"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46</a:t>
            </a:fld>
            <a:endParaRPr lang="es-ES"/>
          </a:p>
        </p:txBody>
      </p:sp>
      <p:pic>
        <p:nvPicPr>
          <p:cNvPr id="5" name="Imagen 4"/>
          <p:cNvPicPr>
            <a:picLocks noChangeAspect="1"/>
          </p:cNvPicPr>
          <p:nvPr/>
        </p:nvPicPr>
        <p:blipFill>
          <a:blip r:embed="rId2"/>
          <a:stretch>
            <a:fillRect/>
          </a:stretch>
        </p:blipFill>
        <p:spPr>
          <a:xfrm>
            <a:off x="1804142" y="1450998"/>
            <a:ext cx="6450127" cy="3432345"/>
          </a:xfrm>
          <a:prstGeom prst="rect">
            <a:avLst/>
          </a:prstGeom>
        </p:spPr>
      </p:pic>
      <p:graphicFrame>
        <p:nvGraphicFramePr>
          <p:cNvPr id="6" name="Tabla 5"/>
          <p:cNvGraphicFramePr>
            <a:graphicFrameLocks noGrp="1"/>
          </p:cNvGraphicFramePr>
          <p:nvPr>
            <p:extLst>
              <p:ext uri="{D42A27DB-BD31-4B8C-83A1-F6EECF244321}">
                <p14:modId xmlns:p14="http://schemas.microsoft.com/office/powerpoint/2010/main" val="3241596185"/>
              </p:ext>
            </p:extLst>
          </p:nvPr>
        </p:nvGraphicFramePr>
        <p:xfrm>
          <a:off x="754911" y="2520623"/>
          <a:ext cx="1531089" cy="1426867"/>
        </p:xfrm>
        <a:graphic>
          <a:graphicData uri="http://schemas.openxmlformats.org/drawingml/2006/table">
            <a:tbl>
              <a:tblPr/>
              <a:tblGrid>
                <a:gridCol w="729937"/>
                <a:gridCol w="801152"/>
              </a:tblGrid>
              <a:tr h="37236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smtClean="0">
                          <a:ln>
                            <a:noFill/>
                          </a:ln>
                          <a:solidFill>
                            <a:schemeClr val="tx1"/>
                          </a:solidFill>
                          <a:effectLst/>
                          <a:latin typeface="Arial" panose="020B0604020202020204" pitchFamily="34" charset="0"/>
                          <a:ea typeface="Droid Sans Fallback" charset="0"/>
                          <a:cs typeface="Droid Sans Fallback" charset="0"/>
                        </a:rPr>
                        <a:t>2</a:t>
                      </a:r>
                      <a:endPar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endParaRP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7" name="Flecha derecha 6"/>
          <p:cNvSpPr/>
          <p:nvPr/>
        </p:nvSpPr>
        <p:spPr>
          <a:xfrm>
            <a:off x="2381693" y="2752499"/>
            <a:ext cx="903767" cy="3691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8" name="Tabla 7"/>
          <p:cNvGraphicFramePr>
            <a:graphicFrameLocks noGrp="1"/>
          </p:cNvGraphicFramePr>
          <p:nvPr>
            <p:extLst>
              <p:ext uri="{D42A27DB-BD31-4B8C-83A1-F6EECF244321}">
                <p14:modId xmlns:p14="http://schemas.microsoft.com/office/powerpoint/2010/main" val="1900344326"/>
              </p:ext>
            </p:extLst>
          </p:nvPr>
        </p:nvGraphicFramePr>
        <p:xfrm>
          <a:off x="7084849" y="2752499"/>
          <a:ext cx="1531089" cy="635989"/>
        </p:xfrm>
        <a:graphic>
          <a:graphicData uri="http://schemas.openxmlformats.org/drawingml/2006/table">
            <a:tbl>
              <a:tblPr/>
              <a:tblGrid>
                <a:gridCol w="729937"/>
                <a:gridCol w="801152"/>
              </a:tblGrid>
              <a:tr h="37236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smtClean="0">
                          <a:ln>
                            <a:noFill/>
                          </a:ln>
                          <a:solidFill>
                            <a:schemeClr val="tx1"/>
                          </a:solidFill>
                          <a:effectLst/>
                          <a:latin typeface="Arial" panose="020B0604020202020204" pitchFamily="34" charset="0"/>
                          <a:ea typeface="Droid Sans Fallback" charset="0"/>
                          <a:cs typeface="Droid Sans Fallback" charset="0"/>
                        </a:rPr>
                        <a:t>P2</a:t>
                      </a:r>
                      <a:endPar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endParaRP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3" name="Flecha derecha 2"/>
          <p:cNvSpPr/>
          <p:nvPr/>
        </p:nvSpPr>
        <p:spPr>
          <a:xfrm rot="10509330">
            <a:off x="6638376" y="3136454"/>
            <a:ext cx="361507" cy="23423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9" name="Tabla 8"/>
          <p:cNvGraphicFramePr>
            <a:graphicFrameLocks noGrp="1"/>
          </p:cNvGraphicFramePr>
          <p:nvPr>
            <p:extLst>
              <p:ext uri="{D42A27DB-BD31-4B8C-83A1-F6EECF244321}">
                <p14:modId xmlns:p14="http://schemas.microsoft.com/office/powerpoint/2010/main" val="2193788957"/>
              </p:ext>
            </p:extLst>
          </p:nvPr>
        </p:nvGraphicFramePr>
        <p:xfrm>
          <a:off x="411124" y="1310013"/>
          <a:ext cx="1531089" cy="635989"/>
        </p:xfrm>
        <a:graphic>
          <a:graphicData uri="http://schemas.openxmlformats.org/drawingml/2006/table">
            <a:tbl>
              <a:tblPr/>
              <a:tblGrid>
                <a:gridCol w="729937"/>
                <a:gridCol w="801152"/>
              </a:tblGrid>
              <a:tr h="37236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P6</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0</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10" name="Flecha abajo 9"/>
          <p:cNvSpPr/>
          <p:nvPr/>
        </p:nvSpPr>
        <p:spPr>
          <a:xfrm>
            <a:off x="1201479" y="2041451"/>
            <a:ext cx="340242" cy="43593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77761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25" y="372554"/>
            <a:ext cx="9156000" cy="857400"/>
          </a:xfrm>
        </p:spPr>
        <p:txBody>
          <a:bodyPr/>
          <a:lstStyle/>
          <a:p>
            <a:r>
              <a:rPr lang="es-MX" sz="2400" dirty="0">
                <a:solidFill>
                  <a:schemeClr val="bg1"/>
                </a:solidFill>
                <a:latin typeface="Walter Turncoat" panose="02000000000000000000" pitchFamily="2" charset="0"/>
                <a:ea typeface="Walter Turncoat" panose="02000000000000000000" pitchFamily="2" charset="0"/>
              </a:rPr>
              <a:t>Calendarización por </a:t>
            </a:r>
            <a:r>
              <a:rPr lang="es-MX" sz="2400" dirty="0" smtClean="0">
                <a:solidFill>
                  <a:schemeClr val="bg1"/>
                </a:solidFill>
                <a:latin typeface="Walter Turncoat" panose="02000000000000000000" pitchFamily="2" charset="0"/>
                <a:ea typeface="Walter Turncoat" panose="02000000000000000000" pitchFamily="2" charset="0"/>
              </a:rPr>
              <a:t>prioridades - </a:t>
            </a:r>
            <a:r>
              <a:rPr lang="es-MX" sz="2400" dirty="0" err="1" smtClean="0">
                <a:solidFill>
                  <a:schemeClr val="bg1"/>
                </a:solidFill>
                <a:latin typeface="Walter Turncoat" panose="02000000000000000000" pitchFamily="2" charset="0"/>
                <a:ea typeface="Walter Turncoat" panose="02000000000000000000" pitchFamily="2" charset="0"/>
              </a:rPr>
              <a:t>apropiativa</a:t>
            </a:r>
            <a:endParaRPr lang="es-ES"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47</a:t>
            </a:fld>
            <a:endParaRPr lang="es-ES"/>
          </a:p>
        </p:txBody>
      </p:sp>
      <p:pic>
        <p:nvPicPr>
          <p:cNvPr id="5" name="Imagen 4"/>
          <p:cNvPicPr>
            <a:picLocks noChangeAspect="1"/>
          </p:cNvPicPr>
          <p:nvPr/>
        </p:nvPicPr>
        <p:blipFill>
          <a:blip r:embed="rId2"/>
          <a:stretch>
            <a:fillRect/>
          </a:stretch>
        </p:blipFill>
        <p:spPr>
          <a:xfrm>
            <a:off x="1804142" y="1450998"/>
            <a:ext cx="6450127" cy="3432345"/>
          </a:xfrm>
          <a:prstGeom prst="rect">
            <a:avLst/>
          </a:prstGeom>
        </p:spPr>
      </p:pic>
      <p:graphicFrame>
        <p:nvGraphicFramePr>
          <p:cNvPr id="6" name="Tabla 5"/>
          <p:cNvGraphicFramePr>
            <a:graphicFrameLocks noGrp="1"/>
          </p:cNvGraphicFramePr>
          <p:nvPr>
            <p:extLst>
              <p:ext uri="{D42A27DB-BD31-4B8C-83A1-F6EECF244321}">
                <p14:modId xmlns:p14="http://schemas.microsoft.com/office/powerpoint/2010/main" val="1459094327"/>
              </p:ext>
            </p:extLst>
          </p:nvPr>
        </p:nvGraphicFramePr>
        <p:xfrm>
          <a:off x="712379" y="2276069"/>
          <a:ext cx="1531089" cy="1690493"/>
        </p:xfrm>
        <a:graphic>
          <a:graphicData uri="http://schemas.openxmlformats.org/drawingml/2006/table">
            <a:tbl>
              <a:tblPr/>
              <a:tblGrid>
                <a:gridCol w="729937"/>
                <a:gridCol w="801152"/>
              </a:tblGrid>
              <a:tr h="37236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P6</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0</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2</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7" name="Flecha derecha 6"/>
          <p:cNvSpPr/>
          <p:nvPr/>
        </p:nvSpPr>
        <p:spPr>
          <a:xfrm>
            <a:off x="2381693" y="2752499"/>
            <a:ext cx="903767" cy="3691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8" name="Tabla 7"/>
          <p:cNvGraphicFramePr>
            <a:graphicFrameLocks noGrp="1"/>
          </p:cNvGraphicFramePr>
          <p:nvPr>
            <p:extLst>
              <p:ext uri="{D42A27DB-BD31-4B8C-83A1-F6EECF244321}">
                <p14:modId xmlns:p14="http://schemas.microsoft.com/office/powerpoint/2010/main" val="1900344326"/>
              </p:ext>
            </p:extLst>
          </p:nvPr>
        </p:nvGraphicFramePr>
        <p:xfrm>
          <a:off x="7084849" y="2752499"/>
          <a:ext cx="1531089" cy="635989"/>
        </p:xfrm>
        <a:graphic>
          <a:graphicData uri="http://schemas.openxmlformats.org/drawingml/2006/table">
            <a:tbl>
              <a:tblPr/>
              <a:tblGrid>
                <a:gridCol w="729937"/>
                <a:gridCol w="801152"/>
              </a:tblGrid>
              <a:tr h="37236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smtClean="0">
                          <a:ln>
                            <a:noFill/>
                          </a:ln>
                          <a:solidFill>
                            <a:schemeClr val="tx1"/>
                          </a:solidFill>
                          <a:effectLst/>
                          <a:latin typeface="Arial" panose="020B0604020202020204" pitchFamily="34" charset="0"/>
                          <a:ea typeface="Droid Sans Fallback" charset="0"/>
                          <a:cs typeface="Droid Sans Fallback" charset="0"/>
                        </a:rPr>
                        <a:t>P2</a:t>
                      </a:r>
                      <a:endPar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endParaRP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3" name="Flecha derecha 2"/>
          <p:cNvSpPr/>
          <p:nvPr/>
        </p:nvSpPr>
        <p:spPr>
          <a:xfrm rot="10509330">
            <a:off x="6638376" y="3136454"/>
            <a:ext cx="361507" cy="23423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8493621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25" y="372554"/>
            <a:ext cx="9156000" cy="857400"/>
          </a:xfrm>
        </p:spPr>
        <p:txBody>
          <a:bodyPr/>
          <a:lstStyle/>
          <a:p>
            <a:r>
              <a:rPr lang="es-MX" sz="2400" dirty="0">
                <a:solidFill>
                  <a:schemeClr val="bg1"/>
                </a:solidFill>
                <a:latin typeface="Walter Turncoat" panose="02000000000000000000" pitchFamily="2" charset="0"/>
                <a:ea typeface="Walter Turncoat" panose="02000000000000000000" pitchFamily="2" charset="0"/>
              </a:rPr>
              <a:t>Calendarización por </a:t>
            </a:r>
            <a:r>
              <a:rPr lang="es-MX" sz="2400" dirty="0" smtClean="0">
                <a:solidFill>
                  <a:schemeClr val="bg1"/>
                </a:solidFill>
                <a:latin typeface="Walter Turncoat" panose="02000000000000000000" pitchFamily="2" charset="0"/>
                <a:ea typeface="Walter Turncoat" panose="02000000000000000000" pitchFamily="2" charset="0"/>
              </a:rPr>
              <a:t>prioridades - </a:t>
            </a:r>
            <a:r>
              <a:rPr lang="es-MX" sz="2400" dirty="0" err="1" smtClean="0">
                <a:solidFill>
                  <a:schemeClr val="bg1"/>
                </a:solidFill>
                <a:latin typeface="Walter Turncoat" panose="02000000000000000000" pitchFamily="2" charset="0"/>
                <a:ea typeface="Walter Turncoat" panose="02000000000000000000" pitchFamily="2" charset="0"/>
              </a:rPr>
              <a:t>apropiativa</a:t>
            </a:r>
            <a:endParaRPr lang="es-ES"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48</a:t>
            </a:fld>
            <a:endParaRPr lang="es-ES"/>
          </a:p>
        </p:txBody>
      </p:sp>
      <p:pic>
        <p:nvPicPr>
          <p:cNvPr id="5" name="Imagen 4"/>
          <p:cNvPicPr>
            <a:picLocks noChangeAspect="1"/>
          </p:cNvPicPr>
          <p:nvPr/>
        </p:nvPicPr>
        <p:blipFill>
          <a:blip r:embed="rId2"/>
          <a:stretch>
            <a:fillRect/>
          </a:stretch>
        </p:blipFill>
        <p:spPr>
          <a:xfrm>
            <a:off x="1804142" y="1450998"/>
            <a:ext cx="6450127" cy="3432345"/>
          </a:xfrm>
          <a:prstGeom prst="rect">
            <a:avLst/>
          </a:prstGeom>
        </p:spPr>
      </p:pic>
      <p:graphicFrame>
        <p:nvGraphicFramePr>
          <p:cNvPr id="6" name="Tabla 5"/>
          <p:cNvGraphicFramePr>
            <a:graphicFrameLocks noGrp="1"/>
          </p:cNvGraphicFramePr>
          <p:nvPr>
            <p:extLst>
              <p:ext uri="{D42A27DB-BD31-4B8C-83A1-F6EECF244321}">
                <p14:modId xmlns:p14="http://schemas.microsoft.com/office/powerpoint/2010/main" val="2999857056"/>
              </p:ext>
            </p:extLst>
          </p:nvPr>
        </p:nvGraphicFramePr>
        <p:xfrm>
          <a:off x="712379" y="2276069"/>
          <a:ext cx="1531089" cy="1426867"/>
        </p:xfrm>
        <a:graphic>
          <a:graphicData uri="http://schemas.openxmlformats.org/drawingml/2006/table">
            <a:tbl>
              <a:tblPr/>
              <a:tblGrid>
                <a:gridCol w="729937"/>
                <a:gridCol w="801152"/>
              </a:tblGrid>
              <a:tr h="37236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2</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7" name="Flecha derecha 6"/>
          <p:cNvSpPr/>
          <p:nvPr/>
        </p:nvSpPr>
        <p:spPr>
          <a:xfrm>
            <a:off x="2381693" y="2752499"/>
            <a:ext cx="903767" cy="3691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8" name="Tabla 7"/>
          <p:cNvGraphicFramePr>
            <a:graphicFrameLocks noGrp="1"/>
          </p:cNvGraphicFramePr>
          <p:nvPr>
            <p:extLst>
              <p:ext uri="{D42A27DB-BD31-4B8C-83A1-F6EECF244321}">
                <p14:modId xmlns:p14="http://schemas.microsoft.com/office/powerpoint/2010/main" val="3766194242"/>
              </p:ext>
            </p:extLst>
          </p:nvPr>
        </p:nvGraphicFramePr>
        <p:xfrm>
          <a:off x="4362914" y="1784939"/>
          <a:ext cx="1399934" cy="521566"/>
        </p:xfrm>
        <a:graphic>
          <a:graphicData uri="http://schemas.openxmlformats.org/drawingml/2006/table">
            <a:tbl>
              <a:tblPr/>
              <a:tblGrid>
                <a:gridCol w="667410"/>
                <a:gridCol w="732524"/>
              </a:tblGrid>
              <a:tr h="278260">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05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05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33437">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05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P2</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05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graphicFrame>
        <p:nvGraphicFramePr>
          <p:cNvPr id="9" name="Tabla 8"/>
          <p:cNvGraphicFramePr>
            <a:graphicFrameLocks noGrp="1"/>
          </p:cNvGraphicFramePr>
          <p:nvPr>
            <p:extLst>
              <p:ext uri="{D42A27DB-BD31-4B8C-83A1-F6EECF244321}">
                <p14:modId xmlns:p14="http://schemas.microsoft.com/office/powerpoint/2010/main" val="1224941676"/>
              </p:ext>
            </p:extLst>
          </p:nvPr>
        </p:nvGraphicFramePr>
        <p:xfrm>
          <a:off x="4377095" y="3755504"/>
          <a:ext cx="1258161" cy="473022"/>
        </p:xfrm>
        <a:graphic>
          <a:graphicData uri="http://schemas.openxmlformats.org/drawingml/2006/table">
            <a:tbl>
              <a:tblPr/>
              <a:tblGrid>
                <a:gridCol w="599820"/>
                <a:gridCol w="658341"/>
              </a:tblGrid>
              <a:tr h="225381">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0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0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159565">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0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P6</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0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0</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Tree>
    <p:extLst>
      <p:ext uri="{BB962C8B-B14F-4D97-AF65-F5344CB8AC3E}">
        <p14:creationId xmlns:p14="http://schemas.microsoft.com/office/powerpoint/2010/main" val="27257004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25" y="372554"/>
            <a:ext cx="9156000" cy="857400"/>
          </a:xfrm>
        </p:spPr>
        <p:txBody>
          <a:bodyPr/>
          <a:lstStyle/>
          <a:p>
            <a:r>
              <a:rPr lang="es-MX" sz="2400" dirty="0">
                <a:solidFill>
                  <a:schemeClr val="bg1"/>
                </a:solidFill>
                <a:latin typeface="Walter Turncoat" panose="02000000000000000000" pitchFamily="2" charset="0"/>
                <a:ea typeface="Walter Turncoat" panose="02000000000000000000" pitchFamily="2" charset="0"/>
              </a:rPr>
              <a:t>Calendarización por </a:t>
            </a:r>
            <a:r>
              <a:rPr lang="es-MX" sz="2400" dirty="0" smtClean="0">
                <a:solidFill>
                  <a:schemeClr val="bg1"/>
                </a:solidFill>
                <a:latin typeface="Walter Turncoat" panose="02000000000000000000" pitchFamily="2" charset="0"/>
                <a:ea typeface="Walter Turncoat" panose="02000000000000000000" pitchFamily="2" charset="0"/>
              </a:rPr>
              <a:t>prioridades - </a:t>
            </a:r>
            <a:r>
              <a:rPr lang="es-MX" sz="2400" dirty="0" err="1" smtClean="0">
                <a:solidFill>
                  <a:schemeClr val="bg1"/>
                </a:solidFill>
                <a:latin typeface="Walter Turncoat" panose="02000000000000000000" pitchFamily="2" charset="0"/>
                <a:ea typeface="Walter Turncoat" panose="02000000000000000000" pitchFamily="2" charset="0"/>
              </a:rPr>
              <a:t>apropiativa</a:t>
            </a:r>
            <a:endParaRPr lang="es-ES"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49</a:t>
            </a:fld>
            <a:endParaRPr lang="es-ES"/>
          </a:p>
        </p:txBody>
      </p:sp>
      <p:pic>
        <p:nvPicPr>
          <p:cNvPr id="5" name="Imagen 4"/>
          <p:cNvPicPr>
            <a:picLocks noChangeAspect="1"/>
          </p:cNvPicPr>
          <p:nvPr/>
        </p:nvPicPr>
        <p:blipFill>
          <a:blip r:embed="rId2"/>
          <a:stretch>
            <a:fillRect/>
          </a:stretch>
        </p:blipFill>
        <p:spPr>
          <a:xfrm>
            <a:off x="1804142" y="1450998"/>
            <a:ext cx="6450127" cy="3432345"/>
          </a:xfrm>
          <a:prstGeom prst="rect">
            <a:avLst/>
          </a:prstGeom>
        </p:spPr>
      </p:pic>
      <p:graphicFrame>
        <p:nvGraphicFramePr>
          <p:cNvPr id="6" name="Tabla 5"/>
          <p:cNvGraphicFramePr>
            <a:graphicFrameLocks noGrp="1"/>
          </p:cNvGraphicFramePr>
          <p:nvPr>
            <p:extLst>
              <p:ext uri="{D42A27DB-BD31-4B8C-83A1-F6EECF244321}">
                <p14:modId xmlns:p14="http://schemas.microsoft.com/office/powerpoint/2010/main" val="3914324207"/>
              </p:ext>
            </p:extLst>
          </p:nvPr>
        </p:nvGraphicFramePr>
        <p:xfrm>
          <a:off x="712379" y="2276069"/>
          <a:ext cx="1531089" cy="1690493"/>
        </p:xfrm>
        <a:graphic>
          <a:graphicData uri="http://schemas.openxmlformats.org/drawingml/2006/table">
            <a:tbl>
              <a:tblPr/>
              <a:tblGrid>
                <a:gridCol w="729937"/>
                <a:gridCol w="801152"/>
              </a:tblGrid>
              <a:tr h="37236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P2</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2</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7" name="Flecha derecha 6"/>
          <p:cNvSpPr/>
          <p:nvPr/>
        </p:nvSpPr>
        <p:spPr>
          <a:xfrm>
            <a:off x="2381693" y="2752499"/>
            <a:ext cx="903767" cy="3691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9" name="Tabla 8"/>
          <p:cNvGraphicFramePr>
            <a:graphicFrameLocks noGrp="1"/>
          </p:cNvGraphicFramePr>
          <p:nvPr>
            <p:extLst>
              <p:ext uri="{D42A27DB-BD31-4B8C-83A1-F6EECF244321}">
                <p14:modId xmlns:p14="http://schemas.microsoft.com/office/powerpoint/2010/main" val="1195942776"/>
              </p:ext>
            </p:extLst>
          </p:nvPr>
        </p:nvGraphicFramePr>
        <p:xfrm>
          <a:off x="6726896" y="2883631"/>
          <a:ext cx="1258161" cy="473022"/>
        </p:xfrm>
        <a:graphic>
          <a:graphicData uri="http://schemas.openxmlformats.org/drawingml/2006/table">
            <a:tbl>
              <a:tblPr/>
              <a:tblGrid>
                <a:gridCol w="599820"/>
                <a:gridCol w="658341"/>
              </a:tblGrid>
              <a:tr h="225381">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0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0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159565">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0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P6</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0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0</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Tree>
    <p:extLst>
      <p:ext uri="{BB962C8B-B14F-4D97-AF65-F5344CB8AC3E}">
        <p14:creationId xmlns:p14="http://schemas.microsoft.com/office/powerpoint/2010/main" val="1818520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3000" dirty="0">
                <a:solidFill>
                  <a:schemeClr val="bg1"/>
                </a:solidFill>
                <a:latin typeface="Walter Turncoat" panose="02000000000000000000" pitchFamily="2" charset="0"/>
                <a:ea typeface="Walter Turncoat" panose="02000000000000000000" pitchFamily="2" charset="0"/>
              </a:rPr>
              <a:t>Diagrama de estados de un proceso</a:t>
            </a:r>
          </a:p>
        </p:txBody>
      </p:sp>
      <p:grpSp>
        <p:nvGrpSpPr>
          <p:cNvPr id="2" name="Grupo 1"/>
          <p:cNvGrpSpPr/>
          <p:nvPr/>
        </p:nvGrpSpPr>
        <p:grpSpPr>
          <a:xfrm>
            <a:off x="1362293" y="1428750"/>
            <a:ext cx="6358487" cy="3371850"/>
            <a:chOff x="1362293" y="1428750"/>
            <a:chExt cx="6358487" cy="3371850"/>
          </a:xfrm>
        </p:grpSpPr>
        <p:sp>
          <p:nvSpPr>
            <p:cNvPr id="11267" name="Oval 2"/>
            <p:cNvSpPr>
              <a:spLocks noChangeArrowheads="1"/>
            </p:cNvSpPr>
            <p:nvPr/>
          </p:nvSpPr>
          <p:spPr bwMode="auto">
            <a:xfrm>
              <a:off x="1714500" y="1428750"/>
              <a:ext cx="914400" cy="914400"/>
            </a:xfrm>
            <a:prstGeom prst="ellipse">
              <a:avLst/>
            </a:prstGeom>
            <a:noFill/>
            <a:ln w="57150" cap="sq">
              <a:solidFill>
                <a:srgbClr val="FFFF00"/>
              </a:solidFill>
              <a:miter lim="800000"/>
              <a:headEnd/>
              <a:tailEnd/>
            </a:ln>
            <a:effec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800" dirty="0">
                  <a:solidFill>
                    <a:schemeClr val="bg1"/>
                  </a:solidFill>
                  <a:latin typeface="Sniglet" panose="04070505030100020000" pitchFamily="82" charset="0"/>
                </a:rPr>
                <a:t>nuevo</a:t>
              </a:r>
              <a:endParaRPr lang="es-MX" sz="1350" dirty="0">
                <a:solidFill>
                  <a:schemeClr val="bg1"/>
                </a:solidFill>
                <a:latin typeface="Sniglet" panose="04070505030100020000" pitchFamily="82" charset="0"/>
              </a:endParaRPr>
            </a:p>
          </p:txBody>
        </p:sp>
        <p:sp>
          <p:nvSpPr>
            <p:cNvPr id="11268" name="Oval 3"/>
            <p:cNvSpPr>
              <a:spLocks noChangeArrowheads="1"/>
            </p:cNvSpPr>
            <p:nvPr/>
          </p:nvSpPr>
          <p:spPr bwMode="auto">
            <a:xfrm>
              <a:off x="3028950" y="2628900"/>
              <a:ext cx="914400" cy="914400"/>
            </a:xfrm>
            <a:prstGeom prst="ellipse">
              <a:avLst/>
            </a:prstGeom>
            <a:noFill/>
            <a:ln w="57150" cap="sq">
              <a:solidFill>
                <a:srgbClr val="2DF32D"/>
              </a:solidFill>
              <a:miter lim="800000"/>
              <a:headEnd/>
              <a:tailEnd/>
            </a:ln>
            <a:effec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2400" dirty="0">
                  <a:solidFill>
                    <a:schemeClr val="bg1"/>
                  </a:solidFill>
                  <a:latin typeface="Sniglet" panose="04070505030100020000" pitchFamily="82" charset="0"/>
                </a:rPr>
                <a:t>listo</a:t>
              </a:r>
            </a:p>
          </p:txBody>
        </p:sp>
        <p:sp>
          <p:nvSpPr>
            <p:cNvPr id="11269" name="Oval 4"/>
            <p:cNvSpPr>
              <a:spLocks noChangeArrowheads="1"/>
            </p:cNvSpPr>
            <p:nvPr/>
          </p:nvSpPr>
          <p:spPr bwMode="auto">
            <a:xfrm>
              <a:off x="6515100" y="1485900"/>
              <a:ext cx="914400" cy="914400"/>
            </a:xfrm>
            <a:prstGeom prst="ellipse">
              <a:avLst/>
            </a:prstGeom>
            <a:noFill/>
            <a:ln w="57150" cap="sq">
              <a:solidFill>
                <a:srgbClr val="FFFF00"/>
              </a:solidFill>
              <a:miter lim="800000"/>
              <a:headEnd/>
              <a:tailEnd/>
            </a:ln>
            <a:effec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a:solidFill>
                    <a:schemeClr val="bg1"/>
                  </a:solidFill>
                  <a:latin typeface="Sniglet" panose="04070505030100020000" pitchFamily="82" charset="0"/>
                </a:rPr>
                <a:t>terminado</a:t>
              </a:r>
            </a:p>
          </p:txBody>
        </p:sp>
        <p:sp>
          <p:nvSpPr>
            <p:cNvPr id="11270" name="Oval 5"/>
            <p:cNvSpPr>
              <a:spLocks noChangeArrowheads="1"/>
            </p:cNvSpPr>
            <p:nvPr/>
          </p:nvSpPr>
          <p:spPr bwMode="auto">
            <a:xfrm>
              <a:off x="5143500" y="2686050"/>
              <a:ext cx="914400" cy="914400"/>
            </a:xfrm>
            <a:prstGeom prst="ellipse">
              <a:avLst/>
            </a:prstGeom>
            <a:noFill/>
            <a:ln w="57150" cap="sq">
              <a:solidFill>
                <a:srgbClr val="2DF32D"/>
              </a:solidFill>
              <a:miter lim="800000"/>
              <a:headEnd/>
              <a:tailEnd/>
            </a:ln>
            <a:effec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err="1">
                  <a:solidFill>
                    <a:schemeClr val="bg1"/>
                  </a:solidFill>
                  <a:latin typeface="Sniglet" panose="04070505030100020000" pitchFamily="82" charset="0"/>
                </a:rPr>
                <a:t>Ejecután</a:t>
              </a:r>
              <a:r>
                <a:rPr lang="es-MX" sz="1350" dirty="0">
                  <a:solidFill>
                    <a:schemeClr val="bg1"/>
                  </a:solidFill>
                  <a:latin typeface="Sniglet" panose="04070505030100020000" pitchFamily="82" charset="0"/>
                </a:rPr>
                <a:t>-</a:t>
              </a:r>
            </a:p>
            <a:p>
              <a:pPr algn="ctr" eaLnBrk="1" hangingPunct="1">
                <a:spcBef>
                  <a:spcPct val="0"/>
                </a:spcBef>
                <a:buClrTx/>
                <a:buFontTx/>
                <a:buNone/>
              </a:pPr>
              <a:r>
                <a:rPr lang="es-MX" sz="1350" dirty="0" err="1">
                  <a:solidFill>
                    <a:schemeClr val="bg1"/>
                  </a:solidFill>
                  <a:latin typeface="Sniglet" panose="04070505030100020000" pitchFamily="82" charset="0"/>
                </a:rPr>
                <a:t>dose</a:t>
              </a:r>
              <a:endParaRPr lang="es-MX" sz="1350" dirty="0">
                <a:solidFill>
                  <a:schemeClr val="bg1"/>
                </a:solidFill>
                <a:latin typeface="Sniglet" panose="04070505030100020000" pitchFamily="82" charset="0"/>
              </a:endParaRPr>
            </a:p>
          </p:txBody>
        </p:sp>
        <p:sp>
          <p:nvSpPr>
            <p:cNvPr id="11271" name="Oval 6"/>
            <p:cNvSpPr>
              <a:spLocks noChangeArrowheads="1"/>
            </p:cNvSpPr>
            <p:nvPr/>
          </p:nvSpPr>
          <p:spPr bwMode="auto">
            <a:xfrm>
              <a:off x="4114800" y="3886200"/>
              <a:ext cx="914400" cy="914400"/>
            </a:xfrm>
            <a:prstGeom prst="ellipse">
              <a:avLst/>
            </a:prstGeom>
            <a:noFill/>
            <a:ln w="57150" cap="sq">
              <a:solidFill>
                <a:srgbClr val="2DF32D"/>
              </a:solidFill>
              <a:miter lim="800000"/>
              <a:headEnd/>
              <a:tailEnd/>
            </a:ln>
            <a:effec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solidFill>
                    <a:schemeClr val="bg1"/>
                  </a:solidFill>
                  <a:latin typeface="Sniglet" panose="04070505030100020000" pitchFamily="82" charset="0"/>
                </a:rPr>
                <a:t>Esperando</a:t>
              </a:r>
            </a:p>
          </p:txBody>
        </p:sp>
        <p:sp>
          <p:nvSpPr>
            <p:cNvPr id="11272" name="Freeform 7"/>
            <p:cNvSpPr>
              <a:spLocks/>
            </p:cNvSpPr>
            <p:nvPr/>
          </p:nvSpPr>
          <p:spPr bwMode="auto">
            <a:xfrm>
              <a:off x="2628900" y="1962150"/>
              <a:ext cx="647700" cy="771525"/>
            </a:xfrm>
            <a:custGeom>
              <a:avLst/>
              <a:gdLst>
                <a:gd name="T0" fmla="*/ 0 w 544"/>
                <a:gd name="T1" fmla="*/ 2147483646 h 648"/>
                <a:gd name="T2" fmla="*/ 2147483646 w 544"/>
                <a:gd name="T3" fmla="*/ 2147483646 h 648"/>
                <a:gd name="T4" fmla="*/ 2147483646 w 544"/>
                <a:gd name="T5" fmla="*/ 2147483646 h 648"/>
                <a:gd name="T6" fmla="*/ 2147483646 w 544"/>
                <a:gd name="T7" fmla="*/ 2147483646 h 648"/>
                <a:gd name="T8" fmla="*/ 0 60000 65536"/>
                <a:gd name="T9" fmla="*/ 0 60000 65536"/>
                <a:gd name="T10" fmla="*/ 0 60000 65536"/>
                <a:gd name="T11" fmla="*/ 0 60000 65536"/>
                <a:gd name="T12" fmla="*/ 0 w 544"/>
                <a:gd name="T13" fmla="*/ 0 h 648"/>
                <a:gd name="T14" fmla="*/ 544 w 544"/>
                <a:gd name="T15" fmla="*/ 648 h 648"/>
              </a:gdLst>
              <a:ahLst/>
              <a:cxnLst>
                <a:cxn ang="T8">
                  <a:pos x="T0" y="T1"/>
                </a:cxn>
                <a:cxn ang="T9">
                  <a:pos x="T2" y="T3"/>
                </a:cxn>
                <a:cxn ang="T10">
                  <a:pos x="T4" y="T5"/>
                </a:cxn>
                <a:cxn ang="T11">
                  <a:pos x="T6" y="T7"/>
                </a:cxn>
              </a:cxnLst>
              <a:rect l="T12" t="T13" r="T14" b="T15"/>
              <a:pathLst>
                <a:path w="544" h="648">
                  <a:moveTo>
                    <a:pt x="0" y="80"/>
                  </a:moveTo>
                  <a:cubicBezTo>
                    <a:pt x="172" y="40"/>
                    <a:pt x="344" y="0"/>
                    <a:pt x="432" y="80"/>
                  </a:cubicBezTo>
                  <a:cubicBezTo>
                    <a:pt x="520" y="160"/>
                    <a:pt x="512" y="472"/>
                    <a:pt x="528" y="560"/>
                  </a:cubicBezTo>
                  <a:cubicBezTo>
                    <a:pt x="544" y="648"/>
                    <a:pt x="536" y="628"/>
                    <a:pt x="528" y="608"/>
                  </a:cubicBezTo>
                </a:path>
              </a:pathLst>
            </a:custGeom>
            <a:noFill/>
            <a:ln w="57150" cap="sq">
              <a:solidFill>
                <a:schemeClr val="bg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050"/>
            </a:p>
          </p:txBody>
        </p:sp>
        <p:sp>
          <p:nvSpPr>
            <p:cNvPr id="11273" name="Freeform 8"/>
            <p:cNvSpPr>
              <a:spLocks/>
            </p:cNvSpPr>
            <p:nvPr/>
          </p:nvSpPr>
          <p:spPr bwMode="auto">
            <a:xfrm>
              <a:off x="3943350" y="2676525"/>
              <a:ext cx="1143000" cy="409575"/>
            </a:xfrm>
            <a:custGeom>
              <a:avLst/>
              <a:gdLst>
                <a:gd name="T0" fmla="*/ 0 w 960"/>
                <a:gd name="T1" fmla="*/ 2147483646 h 344"/>
                <a:gd name="T2" fmla="*/ 2147483646 w 960"/>
                <a:gd name="T3" fmla="*/ 2147483646 h 344"/>
                <a:gd name="T4" fmla="*/ 2147483646 w 960"/>
                <a:gd name="T5" fmla="*/ 2147483646 h 344"/>
                <a:gd name="T6" fmla="*/ 0 60000 65536"/>
                <a:gd name="T7" fmla="*/ 0 60000 65536"/>
                <a:gd name="T8" fmla="*/ 0 60000 65536"/>
                <a:gd name="T9" fmla="*/ 0 w 960"/>
                <a:gd name="T10" fmla="*/ 0 h 344"/>
                <a:gd name="T11" fmla="*/ 960 w 960"/>
                <a:gd name="T12" fmla="*/ 344 h 344"/>
              </a:gdLst>
              <a:ahLst/>
              <a:cxnLst>
                <a:cxn ang="T6">
                  <a:pos x="T0" y="T1"/>
                </a:cxn>
                <a:cxn ang="T7">
                  <a:pos x="T2" y="T3"/>
                </a:cxn>
                <a:cxn ang="T8">
                  <a:pos x="T4" y="T5"/>
                </a:cxn>
              </a:cxnLst>
              <a:rect l="T9" t="T10" r="T11" b="T12"/>
              <a:pathLst>
                <a:path w="960" h="344">
                  <a:moveTo>
                    <a:pt x="0" y="296"/>
                  </a:moveTo>
                  <a:cubicBezTo>
                    <a:pt x="112" y="148"/>
                    <a:pt x="224" y="0"/>
                    <a:pt x="384" y="8"/>
                  </a:cubicBezTo>
                  <a:cubicBezTo>
                    <a:pt x="544" y="16"/>
                    <a:pt x="752" y="180"/>
                    <a:pt x="960" y="344"/>
                  </a:cubicBezTo>
                </a:path>
              </a:pathLst>
            </a:custGeom>
            <a:noFill/>
            <a:ln w="57150" cap="sq">
              <a:solidFill>
                <a:schemeClr val="bg1"/>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050"/>
            </a:p>
          </p:txBody>
        </p:sp>
        <p:sp>
          <p:nvSpPr>
            <p:cNvPr id="11274" name="Freeform 9"/>
            <p:cNvSpPr>
              <a:spLocks/>
            </p:cNvSpPr>
            <p:nvPr/>
          </p:nvSpPr>
          <p:spPr bwMode="auto">
            <a:xfrm>
              <a:off x="3886200" y="3314700"/>
              <a:ext cx="1200150" cy="171450"/>
            </a:xfrm>
            <a:custGeom>
              <a:avLst/>
              <a:gdLst>
                <a:gd name="T0" fmla="*/ 0 w 1008"/>
                <a:gd name="T1" fmla="*/ 0 h 144"/>
                <a:gd name="T2" fmla="*/ 2147483646 w 1008"/>
                <a:gd name="T3" fmla="*/ 2147483646 h 144"/>
                <a:gd name="T4" fmla="*/ 2147483646 w 1008"/>
                <a:gd name="T5" fmla="*/ 0 h 144"/>
                <a:gd name="T6" fmla="*/ 0 60000 65536"/>
                <a:gd name="T7" fmla="*/ 0 60000 65536"/>
                <a:gd name="T8" fmla="*/ 0 60000 65536"/>
                <a:gd name="T9" fmla="*/ 0 w 1008"/>
                <a:gd name="T10" fmla="*/ 0 h 144"/>
                <a:gd name="T11" fmla="*/ 1008 w 1008"/>
                <a:gd name="T12" fmla="*/ 144 h 144"/>
              </a:gdLst>
              <a:ahLst/>
              <a:cxnLst>
                <a:cxn ang="T6">
                  <a:pos x="T0" y="T1"/>
                </a:cxn>
                <a:cxn ang="T7">
                  <a:pos x="T2" y="T3"/>
                </a:cxn>
                <a:cxn ang="T8">
                  <a:pos x="T4" y="T5"/>
                </a:cxn>
              </a:cxnLst>
              <a:rect l="T9" t="T10" r="T11" b="T12"/>
              <a:pathLst>
                <a:path w="1008" h="144">
                  <a:moveTo>
                    <a:pt x="0" y="0"/>
                  </a:moveTo>
                  <a:cubicBezTo>
                    <a:pt x="204" y="72"/>
                    <a:pt x="408" y="144"/>
                    <a:pt x="576" y="144"/>
                  </a:cubicBezTo>
                  <a:cubicBezTo>
                    <a:pt x="744" y="144"/>
                    <a:pt x="876" y="72"/>
                    <a:pt x="1008" y="0"/>
                  </a:cubicBezTo>
                </a:path>
              </a:pathLst>
            </a:custGeom>
            <a:noFill/>
            <a:ln w="57150" cap="sq">
              <a:solidFill>
                <a:schemeClr val="bg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050">
                <a:solidFill>
                  <a:schemeClr val="bg1"/>
                </a:solidFill>
              </a:endParaRPr>
            </a:p>
          </p:txBody>
        </p:sp>
        <p:sp>
          <p:nvSpPr>
            <p:cNvPr id="11275" name="Freeform 10"/>
            <p:cNvSpPr>
              <a:spLocks/>
            </p:cNvSpPr>
            <p:nvPr/>
          </p:nvSpPr>
          <p:spPr bwMode="auto">
            <a:xfrm>
              <a:off x="3390900" y="3543300"/>
              <a:ext cx="666750" cy="800100"/>
            </a:xfrm>
            <a:custGeom>
              <a:avLst/>
              <a:gdLst>
                <a:gd name="T0" fmla="*/ 2147483646 w 560"/>
                <a:gd name="T1" fmla="*/ 2147483646 h 672"/>
                <a:gd name="T2" fmla="*/ 2147483646 w 560"/>
                <a:gd name="T3" fmla="*/ 2147483646 h 672"/>
                <a:gd name="T4" fmla="*/ 2147483646 w 560"/>
                <a:gd name="T5" fmla="*/ 0 h 672"/>
                <a:gd name="T6" fmla="*/ 0 60000 65536"/>
                <a:gd name="T7" fmla="*/ 0 60000 65536"/>
                <a:gd name="T8" fmla="*/ 0 60000 65536"/>
                <a:gd name="T9" fmla="*/ 0 w 560"/>
                <a:gd name="T10" fmla="*/ 0 h 672"/>
                <a:gd name="T11" fmla="*/ 560 w 560"/>
                <a:gd name="T12" fmla="*/ 672 h 672"/>
              </a:gdLst>
              <a:ahLst/>
              <a:cxnLst>
                <a:cxn ang="T6">
                  <a:pos x="T0" y="T1"/>
                </a:cxn>
                <a:cxn ang="T7">
                  <a:pos x="T2" y="T3"/>
                </a:cxn>
                <a:cxn ang="T8">
                  <a:pos x="T4" y="T5"/>
                </a:cxn>
              </a:cxnLst>
              <a:rect l="T9" t="T10" r="T11" b="T12"/>
              <a:pathLst>
                <a:path w="560" h="672">
                  <a:moveTo>
                    <a:pt x="560" y="672"/>
                  </a:moveTo>
                  <a:cubicBezTo>
                    <a:pt x="360" y="584"/>
                    <a:pt x="160" y="496"/>
                    <a:pt x="80" y="384"/>
                  </a:cubicBezTo>
                  <a:cubicBezTo>
                    <a:pt x="0" y="272"/>
                    <a:pt x="40" y="136"/>
                    <a:pt x="80" y="0"/>
                  </a:cubicBezTo>
                </a:path>
              </a:pathLst>
            </a:custGeom>
            <a:noFill/>
            <a:ln w="57150" cap="sq">
              <a:solidFill>
                <a:schemeClr val="bg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050"/>
            </a:p>
          </p:txBody>
        </p:sp>
        <p:sp>
          <p:nvSpPr>
            <p:cNvPr id="11276" name="Freeform 11"/>
            <p:cNvSpPr>
              <a:spLocks/>
            </p:cNvSpPr>
            <p:nvPr/>
          </p:nvSpPr>
          <p:spPr bwMode="auto">
            <a:xfrm>
              <a:off x="5086350" y="3600450"/>
              <a:ext cx="514350" cy="742950"/>
            </a:xfrm>
            <a:custGeom>
              <a:avLst/>
              <a:gdLst>
                <a:gd name="T0" fmla="*/ 2147483646 w 432"/>
                <a:gd name="T1" fmla="*/ 0 h 624"/>
                <a:gd name="T2" fmla="*/ 2147483646 w 432"/>
                <a:gd name="T3" fmla="*/ 2147483646 h 624"/>
                <a:gd name="T4" fmla="*/ 0 w 432"/>
                <a:gd name="T5" fmla="*/ 2147483646 h 624"/>
                <a:gd name="T6" fmla="*/ 0 60000 65536"/>
                <a:gd name="T7" fmla="*/ 0 60000 65536"/>
                <a:gd name="T8" fmla="*/ 0 60000 65536"/>
                <a:gd name="T9" fmla="*/ 0 w 432"/>
                <a:gd name="T10" fmla="*/ 0 h 624"/>
                <a:gd name="T11" fmla="*/ 432 w 432"/>
                <a:gd name="T12" fmla="*/ 624 h 624"/>
              </a:gdLst>
              <a:ahLst/>
              <a:cxnLst>
                <a:cxn ang="T6">
                  <a:pos x="T0" y="T1"/>
                </a:cxn>
                <a:cxn ang="T7">
                  <a:pos x="T2" y="T3"/>
                </a:cxn>
                <a:cxn ang="T8">
                  <a:pos x="T4" y="T5"/>
                </a:cxn>
              </a:cxnLst>
              <a:rect l="T9" t="T10" r="T11" b="T12"/>
              <a:pathLst>
                <a:path w="432" h="624">
                  <a:moveTo>
                    <a:pt x="288" y="0"/>
                  </a:moveTo>
                  <a:cubicBezTo>
                    <a:pt x="360" y="116"/>
                    <a:pt x="432" y="232"/>
                    <a:pt x="384" y="336"/>
                  </a:cubicBezTo>
                  <a:cubicBezTo>
                    <a:pt x="336" y="440"/>
                    <a:pt x="168" y="532"/>
                    <a:pt x="0" y="624"/>
                  </a:cubicBezTo>
                </a:path>
              </a:pathLst>
            </a:custGeom>
            <a:noFill/>
            <a:ln w="57150" cap="sq">
              <a:solidFill>
                <a:schemeClr val="bg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050"/>
            </a:p>
          </p:txBody>
        </p:sp>
        <p:sp>
          <p:nvSpPr>
            <p:cNvPr id="11277" name="Freeform 12"/>
            <p:cNvSpPr>
              <a:spLocks/>
            </p:cNvSpPr>
            <p:nvPr/>
          </p:nvSpPr>
          <p:spPr bwMode="auto">
            <a:xfrm>
              <a:off x="5572125" y="2000250"/>
              <a:ext cx="942975" cy="685800"/>
            </a:xfrm>
            <a:custGeom>
              <a:avLst/>
              <a:gdLst>
                <a:gd name="T0" fmla="*/ 2147483646 w 792"/>
                <a:gd name="T1" fmla="*/ 2147483646 h 576"/>
                <a:gd name="T2" fmla="*/ 2147483646 w 792"/>
                <a:gd name="T3" fmla="*/ 2147483646 h 576"/>
                <a:gd name="T4" fmla="*/ 2147483646 w 792"/>
                <a:gd name="T5" fmla="*/ 0 h 576"/>
                <a:gd name="T6" fmla="*/ 0 60000 65536"/>
                <a:gd name="T7" fmla="*/ 0 60000 65536"/>
                <a:gd name="T8" fmla="*/ 0 60000 65536"/>
                <a:gd name="T9" fmla="*/ 0 w 792"/>
                <a:gd name="T10" fmla="*/ 0 h 576"/>
                <a:gd name="T11" fmla="*/ 792 w 792"/>
                <a:gd name="T12" fmla="*/ 576 h 576"/>
              </a:gdLst>
              <a:ahLst/>
              <a:cxnLst>
                <a:cxn ang="T6">
                  <a:pos x="T0" y="T1"/>
                </a:cxn>
                <a:cxn ang="T7">
                  <a:pos x="T2" y="T3"/>
                </a:cxn>
                <a:cxn ang="T8">
                  <a:pos x="T4" y="T5"/>
                </a:cxn>
              </a:cxnLst>
              <a:rect l="T9" t="T10" r="T11" b="T12"/>
              <a:pathLst>
                <a:path w="792" h="576">
                  <a:moveTo>
                    <a:pt x="72" y="576"/>
                  </a:moveTo>
                  <a:cubicBezTo>
                    <a:pt x="36" y="384"/>
                    <a:pt x="0" y="192"/>
                    <a:pt x="120" y="96"/>
                  </a:cubicBezTo>
                  <a:cubicBezTo>
                    <a:pt x="240" y="0"/>
                    <a:pt x="516" y="0"/>
                    <a:pt x="792" y="0"/>
                  </a:cubicBezTo>
                </a:path>
              </a:pathLst>
            </a:custGeom>
            <a:noFill/>
            <a:ln w="57150" cap="sq">
              <a:solidFill>
                <a:schemeClr val="bg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050"/>
            </a:p>
          </p:txBody>
        </p:sp>
        <p:sp>
          <p:nvSpPr>
            <p:cNvPr id="11278" name="Text Box 13"/>
            <p:cNvSpPr txBox="1">
              <a:spLocks noChangeArrowheads="1"/>
            </p:cNvSpPr>
            <p:nvPr/>
          </p:nvSpPr>
          <p:spPr bwMode="auto">
            <a:xfrm>
              <a:off x="2959894" y="1627585"/>
              <a:ext cx="867288"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rPr>
                <a:t>Aceptado</a:t>
              </a:r>
            </a:p>
          </p:txBody>
        </p:sp>
        <p:sp>
          <p:nvSpPr>
            <p:cNvPr id="11279" name="Text Box 14"/>
            <p:cNvSpPr txBox="1">
              <a:spLocks noChangeArrowheads="1"/>
            </p:cNvSpPr>
            <p:nvPr/>
          </p:nvSpPr>
          <p:spPr bwMode="auto">
            <a:xfrm>
              <a:off x="3861000" y="2266868"/>
              <a:ext cx="1487650" cy="317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600" dirty="0">
                  <a:solidFill>
                    <a:schemeClr val="bg1"/>
                  </a:solidFill>
                  <a:latin typeface="Sniglet" panose="04070505030100020000" pitchFamily="82" charset="0"/>
                </a:rPr>
                <a:t>Se interrumpió</a:t>
              </a:r>
            </a:p>
          </p:txBody>
        </p:sp>
        <p:sp>
          <p:nvSpPr>
            <p:cNvPr id="11280" name="Text Box 15"/>
            <p:cNvSpPr txBox="1">
              <a:spLocks noChangeArrowheads="1"/>
            </p:cNvSpPr>
            <p:nvPr/>
          </p:nvSpPr>
          <p:spPr bwMode="auto">
            <a:xfrm>
              <a:off x="3900818" y="3443619"/>
              <a:ext cx="1268038" cy="317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600" dirty="0">
                  <a:solidFill>
                    <a:schemeClr val="bg1"/>
                  </a:solidFill>
                  <a:latin typeface="Sniglet" panose="04070505030100020000" pitchFamily="82" charset="0"/>
                </a:rPr>
                <a:t>Despachado</a:t>
              </a:r>
            </a:p>
          </p:txBody>
        </p:sp>
        <p:sp>
          <p:nvSpPr>
            <p:cNvPr id="11281" name="Text Box 16"/>
            <p:cNvSpPr txBox="1">
              <a:spLocks noChangeArrowheads="1"/>
            </p:cNvSpPr>
            <p:nvPr/>
          </p:nvSpPr>
          <p:spPr bwMode="auto">
            <a:xfrm>
              <a:off x="5760244" y="3856435"/>
              <a:ext cx="1960536" cy="317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600" dirty="0">
                  <a:solidFill>
                    <a:schemeClr val="bg1"/>
                  </a:solidFill>
                  <a:latin typeface="Sniglet" panose="04070505030100020000" pitchFamily="82" charset="0"/>
                </a:rPr>
                <a:t>Espera </a:t>
              </a:r>
              <a:r>
                <a:rPr lang="es-MX" sz="1600" dirty="0" smtClean="0">
                  <a:solidFill>
                    <a:schemeClr val="bg1"/>
                  </a:solidFill>
                  <a:latin typeface="Sniglet" panose="04070505030100020000" pitchFamily="82" charset="0"/>
                </a:rPr>
                <a:t>E/S </a:t>
              </a:r>
              <a:r>
                <a:rPr lang="es-MX" sz="1600" dirty="0">
                  <a:solidFill>
                    <a:schemeClr val="bg1"/>
                  </a:solidFill>
                  <a:latin typeface="Sniglet" panose="04070505030100020000" pitchFamily="82" charset="0"/>
                </a:rPr>
                <a:t>o evento</a:t>
              </a:r>
            </a:p>
          </p:txBody>
        </p:sp>
        <p:sp>
          <p:nvSpPr>
            <p:cNvPr id="11282" name="Text Box 17"/>
            <p:cNvSpPr txBox="1">
              <a:spLocks noChangeArrowheads="1"/>
            </p:cNvSpPr>
            <p:nvPr/>
          </p:nvSpPr>
          <p:spPr bwMode="auto">
            <a:xfrm>
              <a:off x="1362293" y="3886200"/>
              <a:ext cx="1750543" cy="563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600" dirty="0">
                  <a:solidFill>
                    <a:schemeClr val="bg1"/>
                  </a:solidFill>
                  <a:latin typeface="Sniglet" panose="04070505030100020000" pitchFamily="82" charset="0"/>
                </a:rPr>
                <a:t>Terminó </a:t>
              </a:r>
              <a:r>
                <a:rPr lang="es-MX" sz="1600" dirty="0" smtClean="0">
                  <a:solidFill>
                    <a:schemeClr val="bg1"/>
                  </a:solidFill>
                  <a:latin typeface="Sniglet" panose="04070505030100020000" pitchFamily="82" charset="0"/>
                </a:rPr>
                <a:t>la E/S  o </a:t>
              </a:r>
            </a:p>
            <a:p>
              <a:pPr eaLnBrk="1" hangingPunct="1">
                <a:spcBef>
                  <a:spcPct val="0"/>
                </a:spcBef>
                <a:buClrTx/>
                <a:buFontTx/>
                <a:buNone/>
              </a:pPr>
              <a:r>
                <a:rPr lang="es-MX" sz="1600" dirty="0" smtClean="0">
                  <a:solidFill>
                    <a:schemeClr val="bg1"/>
                  </a:solidFill>
                  <a:latin typeface="Sniglet" panose="04070505030100020000" pitchFamily="82" charset="0"/>
                </a:rPr>
                <a:t>Evento esperado</a:t>
              </a:r>
              <a:endParaRPr lang="es-MX" sz="1600" dirty="0">
                <a:solidFill>
                  <a:schemeClr val="bg1"/>
                </a:solidFill>
                <a:latin typeface="Sniglet" panose="04070505030100020000" pitchFamily="82" charset="0"/>
              </a:endParaRPr>
            </a:p>
          </p:txBody>
        </p:sp>
        <p:sp>
          <p:nvSpPr>
            <p:cNvPr id="11283" name="Text Box 18"/>
            <p:cNvSpPr txBox="1">
              <a:spLocks noChangeArrowheads="1"/>
            </p:cNvSpPr>
            <p:nvPr/>
          </p:nvSpPr>
          <p:spPr bwMode="auto">
            <a:xfrm>
              <a:off x="5474494" y="1654168"/>
              <a:ext cx="407226" cy="317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600" dirty="0">
                  <a:solidFill>
                    <a:schemeClr val="bg1"/>
                  </a:solidFill>
                  <a:latin typeface="Sniglet" panose="04070505030100020000" pitchFamily="82" charset="0"/>
                </a:rPr>
                <a:t>Fin</a:t>
              </a:r>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25" y="372554"/>
            <a:ext cx="9156000" cy="857400"/>
          </a:xfrm>
        </p:spPr>
        <p:txBody>
          <a:bodyPr/>
          <a:lstStyle/>
          <a:p>
            <a:r>
              <a:rPr lang="es-MX" sz="2400" dirty="0">
                <a:solidFill>
                  <a:schemeClr val="bg1"/>
                </a:solidFill>
                <a:latin typeface="Walter Turncoat" panose="02000000000000000000" pitchFamily="2" charset="0"/>
                <a:ea typeface="Walter Turncoat" panose="02000000000000000000" pitchFamily="2" charset="0"/>
              </a:rPr>
              <a:t>Calendarización por </a:t>
            </a:r>
            <a:r>
              <a:rPr lang="es-MX" sz="2400" dirty="0" smtClean="0">
                <a:solidFill>
                  <a:schemeClr val="bg1"/>
                </a:solidFill>
                <a:latin typeface="Walter Turncoat" panose="02000000000000000000" pitchFamily="2" charset="0"/>
                <a:ea typeface="Walter Turncoat" panose="02000000000000000000" pitchFamily="2" charset="0"/>
              </a:rPr>
              <a:t>prioridades -no </a:t>
            </a:r>
            <a:r>
              <a:rPr lang="es-MX" sz="2400" dirty="0" err="1" smtClean="0">
                <a:solidFill>
                  <a:schemeClr val="bg1"/>
                </a:solidFill>
                <a:latin typeface="Walter Turncoat" panose="02000000000000000000" pitchFamily="2" charset="0"/>
                <a:ea typeface="Walter Turncoat" panose="02000000000000000000" pitchFamily="2" charset="0"/>
              </a:rPr>
              <a:t>apropiativa</a:t>
            </a:r>
            <a:endParaRPr lang="es-ES"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50</a:t>
            </a:fld>
            <a:endParaRPr lang="es-ES"/>
          </a:p>
        </p:txBody>
      </p:sp>
      <p:pic>
        <p:nvPicPr>
          <p:cNvPr id="5" name="Imagen 4"/>
          <p:cNvPicPr>
            <a:picLocks noChangeAspect="1"/>
          </p:cNvPicPr>
          <p:nvPr/>
        </p:nvPicPr>
        <p:blipFill>
          <a:blip r:embed="rId2"/>
          <a:stretch>
            <a:fillRect/>
          </a:stretch>
        </p:blipFill>
        <p:spPr>
          <a:xfrm>
            <a:off x="1804142" y="1450998"/>
            <a:ext cx="6450127" cy="3432345"/>
          </a:xfrm>
          <a:prstGeom prst="rect">
            <a:avLst/>
          </a:prstGeom>
        </p:spPr>
      </p:pic>
      <p:graphicFrame>
        <p:nvGraphicFramePr>
          <p:cNvPr id="6" name="Tabla 5"/>
          <p:cNvGraphicFramePr>
            <a:graphicFrameLocks noGrp="1"/>
          </p:cNvGraphicFramePr>
          <p:nvPr/>
        </p:nvGraphicFramePr>
        <p:xfrm>
          <a:off x="754911" y="2520623"/>
          <a:ext cx="1531089" cy="1426867"/>
        </p:xfrm>
        <a:graphic>
          <a:graphicData uri="http://schemas.openxmlformats.org/drawingml/2006/table">
            <a:tbl>
              <a:tblPr/>
              <a:tblGrid>
                <a:gridCol w="729937"/>
                <a:gridCol w="801152"/>
              </a:tblGrid>
              <a:tr h="37236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smtClean="0">
                          <a:ln>
                            <a:noFill/>
                          </a:ln>
                          <a:solidFill>
                            <a:schemeClr val="tx1"/>
                          </a:solidFill>
                          <a:effectLst/>
                          <a:latin typeface="Arial" panose="020B0604020202020204" pitchFamily="34" charset="0"/>
                          <a:ea typeface="Droid Sans Fallback" charset="0"/>
                          <a:cs typeface="Droid Sans Fallback" charset="0"/>
                        </a:rPr>
                        <a:t>2</a:t>
                      </a:r>
                      <a:endPar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endParaRP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7" name="Flecha derecha 6"/>
          <p:cNvSpPr/>
          <p:nvPr/>
        </p:nvSpPr>
        <p:spPr>
          <a:xfrm>
            <a:off x="2381693" y="2752499"/>
            <a:ext cx="903767" cy="3691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8" name="Tabla 7"/>
          <p:cNvGraphicFramePr>
            <a:graphicFrameLocks noGrp="1"/>
          </p:cNvGraphicFramePr>
          <p:nvPr/>
        </p:nvGraphicFramePr>
        <p:xfrm>
          <a:off x="7084849" y="2752499"/>
          <a:ext cx="1531089" cy="635989"/>
        </p:xfrm>
        <a:graphic>
          <a:graphicData uri="http://schemas.openxmlformats.org/drawingml/2006/table">
            <a:tbl>
              <a:tblPr/>
              <a:tblGrid>
                <a:gridCol w="729937"/>
                <a:gridCol w="801152"/>
              </a:tblGrid>
              <a:tr h="37236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smtClean="0">
                          <a:ln>
                            <a:noFill/>
                          </a:ln>
                          <a:solidFill>
                            <a:schemeClr val="tx1"/>
                          </a:solidFill>
                          <a:effectLst/>
                          <a:latin typeface="Arial" panose="020B0604020202020204" pitchFamily="34" charset="0"/>
                          <a:ea typeface="Droid Sans Fallback" charset="0"/>
                          <a:cs typeface="Droid Sans Fallback" charset="0"/>
                        </a:rPr>
                        <a:t>P2</a:t>
                      </a:r>
                      <a:endPar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endParaRP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3" name="Flecha derecha 2"/>
          <p:cNvSpPr/>
          <p:nvPr/>
        </p:nvSpPr>
        <p:spPr>
          <a:xfrm rot="10509330">
            <a:off x="6638376" y="3136454"/>
            <a:ext cx="361507" cy="23423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9" name="Tabla 8"/>
          <p:cNvGraphicFramePr>
            <a:graphicFrameLocks noGrp="1"/>
          </p:cNvGraphicFramePr>
          <p:nvPr>
            <p:extLst>
              <p:ext uri="{D42A27DB-BD31-4B8C-83A1-F6EECF244321}">
                <p14:modId xmlns:p14="http://schemas.microsoft.com/office/powerpoint/2010/main" val="3934342054"/>
              </p:ext>
            </p:extLst>
          </p:nvPr>
        </p:nvGraphicFramePr>
        <p:xfrm>
          <a:off x="411124" y="1310013"/>
          <a:ext cx="1531089" cy="635989"/>
        </p:xfrm>
        <a:graphic>
          <a:graphicData uri="http://schemas.openxmlformats.org/drawingml/2006/table">
            <a:tbl>
              <a:tblPr/>
              <a:tblGrid>
                <a:gridCol w="729937"/>
                <a:gridCol w="801152"/>
              </a:tblGrid>
              <a:tr h="37236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P6</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0</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10" name="Flecha abajo 9"/>
          <p:cNvSpPr/>
          <p:nvPr/>
        </p:nvSpPr>
        <p:spPr>
          <a:xfrm>
            <a:off x="1201479" y="2041451"/>
            <a:ext cx="340242" cy="43593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7524130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25" y="372554"/>
            <a:ext cx="9156000" cy="857400"/>
          </a:xfrm>
        </p:spPr>
        <p:txBody>
          <a:bodyPr/>
          <a:lstStyle/>
          <a:p>
            <a:r>
              <a:rPr lang="es-MX" sz="2400" dirty="0">
                <a:solidFill>
                  <a:schemeClr val="bg1"/>
                </a:solidFill>
                <a:latin typeface="Walter Turncoat" panose="02000000000000000000" pitchFamily="2" charset="0"/>
                <a:ea typeface="Walter Turncoat" panose="02000000000000000000" pitchFamily="2" charset="0"/>
              </a:rPr>
              <a:t>Calendarización por </a:t>
            </a:r>
            <a:r>
              <a:rPr lang="es-MX" sz="2400" dirty="0" smtClean="0">
                <a:solidFill>
                  <a:schemeClr val="bg1"/>
                </a:solidFill>
                <a:latin typeface="Walter Turncoat" panose="02000000000000000000" pitchFamily="2" charset="0"/>
                <a:ea typeface="Walter Turncoat" panose="02000000000000000000" pitchFamily="2" charset="0"/>
              </a:rPr>
              <a:t>prioridades -no </a:t>
            </a:r>
            <a:r>
              <a:rPr lang="es-MX" sz="2400" dirty="0" err="1" smtClean="0">
                <a:solidFill>
                  <a:schemeClr val="bg1"/>
                </a:solidFill>
                <a:latin typeface="Walter Turncoat" panose="02000000000000000000" pitchFamily="2" charset="0"/>
                <a:ea typeface="Walter Turncoat" panose="02000000000000000000" pitchFamily="2" charset="0"/>
              </a:rPr>
              <a:t>apropiativa</a:t>
            </a:r>
            <a:endParaRPr lang="es-ES"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51</a:t>
            </a:fld>
            <a:endParaRPr lang="es-ES"/>
          </a:p>
        </p:txBody>
      </p:sp>
      <p:pic>
        <p:nvPicPr>
          <p:cNvPr id="5" name="Imagen 4"/>
          <p:cNvPicPr>
            <a:picLocks noChangeAspect="1"/>
          </p:cNvPicPr>
          <p:nvPr/>
        </p:nvPicPr>
        <p:blipFill>
          <a:blip r:embed="rId2"/>
          <a:stretch>
            <a:fillRect/>
          </a:stretch>
        </p:blipFill>
        <p:spPr>
          <a:xfrm>
            <a:off x="1804142" y="1450998"/>
            <a:ext cx="6450127" cy="3432345"/>
          </a:xfrm>
          <a:prstGeom prst="rect">
            <a:avLst/>
          </a:prstGeom>
        </p:spPr>
      </p:pic>
      <p:graphicFrame>
        <p:nvGraphicFramePr>
          <p:cNvPr id="6" name="Tabla 5"/>
          <p:cNvGraphicFramePr>
            <a:graphicFrameLocks noGrp="1"/>
          </p:cNvGraphicFramePr>
          <p:nvPr>
            <p:extLst>
              <p:ext uri="{D42A27DB-BD31-4B8C-83A1-F6EECF244321}">
                <p14:modId xmlns:p14="http://schemas.microsoft.com/office/powerpoint/2010/main" val="3913120574"/>
              </p:ext>
            </p:extLst>
          </p:nvPr>
        </p:nvGraphicFramePr>
        <p:xfrm>
          <a:off x="691114" y="2222911"/>
          <a:ext cx="1531089" cy="1690493"/>
        </p:xfrm>
        <a:graphic>
          <a:graphicData uri="http://schemas.openxmlformats.org/drawingml/2006/table">
            <a:tbl>
              <a:tblPr/>
              <a:tblGrid>
                <a:gridCol w="729937"/>
                <a:gridCol w="801152"/>
              </a:tblGrid>
              <a:tr h="37236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P6</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0</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2</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7" name="Flecha derecha 6"/>
          <p:cNvSpPr/>
          <p:nvPr/>
        </p:nvSpPr>
        <p:spPr>
          <a:xfrm>
            <a:off x="2381693" y="2752499"/>
            <a:ext cx="903767" cy="3691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8" name="Tabla 7"/>
          <p:cNvGraphicFramePr>
            <a:graphicFrameLocks noGrp="1"/>
          </p:cNvGraphicFramePr>
          <p:nvPr/>
        </p:nvGraphicFramePr>
        <p:xfrm>
          <a:off x="7084849" y="2752499"/>
          <a:ext cx="1531089" cy="635989"/>
        </p:xfrm>
        <a:graphic>
          <a:graphicData uri="http://schemas.openxmlformats.org/drawingml/2006/table">
            <a:tbl>
              <a:tblPr/>
              <a:tblGrid>
                <a:gridCol w="729937"/>
                <a:gridCol w="801152"/>
              </a:tblGrid>
              <a:tr h="37236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smtClean="0">
                          <a:ln>
                            <a:noFill/>
                          </a:ln>
                          <a:solidFill>
                            <a:schemeClr val="tx1"/>
                          </a:solidFill>
                          <a:effectLst/>
                          <a:latin typeface="Arial" panose="020B0604020202020204" pitchFamily="34" charset="0"/>
                          <a:ea typeface="Droid Sans Fallback" charset="0"/>
                          <a:cs typeface="Droid Sans Fallback" charset="0"/>
                        </a:rPr>
                        <a:t>P2</a:t>
                      </a:r>
                      <a:endPar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endParaRP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Droid Sans Fallback" charset="0"/>
                          <a:cs typeface="Droid Sans Fallback" charset="0"/>
                        </a:rPr>
                        <a:t>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3" name="Flecha derecha 2"/>
          <p:cNvSpPr/>
          <p:nvPr/>
        </p:nvSpPr>
        <p:spPr>
          <a:xfrm rot="10509330">
            <a:off x="6638376" y="3136454"/>
            <a:ext cx="361507" cy="23423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009975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800" dirty="0">
                <a:solidFill>
                  <a:schemeClr val="bg1"/>
                </a:solidFill>
                <a:latin typeface="Walter Turncoat" panose="02000000000000000000" pitchFamily="2" charset="0"/>
                <a:ea typeface="Walter Turncoat" panose="02000000000000000000" pitchFamily="2" charset="0"/>
              </a:rPr>
              <a:t>Calendarización por prioridades</a:t>
            </a:r>
            <a:endParaRPr lang="es-ES" dirty="0"/>
          </a:p>
        </p:txBody>
      </p:sp>
      <p:sp>
        <p:nvSpPr>
          <p:cNvPr id="3" name="Marcador de texto 2"/>
          <p:cNvSpPr>
            <a:spLocks noGrp="1"/>
          </p:cNvSpPr>
          <p:nvPr>
            <p:ph type="body" idx="1"/>
          </p:nvPr>
        </p:nvSpPr>
        <p:spPr/>
        <p:txBody>
          <a:bodyPr/>
          <a:lstStyle/>
          <a:p>
            <a:r>
              <a:rPr lang="es-ES" dirty="0" smtClean="0"/>
              <a:t>Inconvenientes: Inanición</a:t>
            </a:r>
          </a:p>
          <a:p>
            <a:endParaRPr lang="es-ES" dirty="0"/>
          </a:p>
          <a:p>
            <a:r>
              <a:rPr lang="es-ES" dirty="0" smtClean="0"/>
              <a:t>Solución: Utilizar mecanismos para incrementar prioridad de procesos que esperan por mucho tiempo (Envejecimiento)</a:t>
            </a:r>
          </a:p>
          <a:p>
            <a:endParaRPr lang="es-ES" dirty="0" smtClean="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52</a:t>
            </a:fld>
            <a:endParaRPr lang="es-ES"/>
          </a:p>
        </p:txBody>
      </p:sp>
    </p:spTree>
    <p:extLst>
      <p:ext uri="{BB962C8B-B14F-4D97-AF65-F5344CB8AC3E}">
        <p14:creationId xmlns:p14="http://schemas.microsoft.com/office/powerpoint/2010/main" val="17911134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rPr>
              <a:t>Round </a:t>
            </a:r>
            <a:r>
              <a:rPr lang="es-MX" sz="3300" dirty="0" err="1">
                <a:solidFill>
                  <a:schemeClr val="bg1"/>
                </a:solidFill>
                <a:latin typeface="Walter Turncoat" panose="02000000000000000000" pitchFamily="2" charset="0"/>
                <a:ea typeface="Walter Turncoat" panose="02000000000000000000" pitchFamily="2" charset="0"/>
              </a:rPr>
              <a:t>Robin</a:t>
            </a:r>
            <a:r>
              <a:rPr lang="es-MX" sz="3300" dirty="0">
                <a:solidFill>
                  <a:schemeClr val="bg1"/>
                </a:solidFill>
                <a:latin typeface="Walter Turncoat" panose="02000000000000000000" pitchFamily="2" charset="0"/>
                <a:ea typeface="Walter Turncoat" panose="02000000000000000000" pitchFamily="2" charset="0"/>
              </a:rPr>
              <a:t> (RR)</a:t>
            </a:r>
          </a:p>
        </p:txBody>
      </p:sp>
      <p:sp>
        <p:nvSpPr>
          <p:cNvPr id="68611" name="Text Box 2"/>
          <p:cNvSpPr txBox="1">
            <a:spLocks noChangeArrowheads="1"/>
          </p:cNvSpPr>
          <p:nvPr/>
        </p:nvSpPr>
        <p:spPr bwMode="auto">
          <a:xfrm>
            <a:off x="1485900" y="1200151"/>
            <a:ext cx="6172200" cy="17055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a:buClr>
                <a:schemeClr val="bg1"/>
              </a:buClr>
              <a:buFont typeface="Arial" panose="020B0604020202020204" pitchFamily="34" charset="0"/>
              <a:buChar char="•"/>
            </a:pPr>
            <a:r>
              <a:rPr lang="es-MX" sz="2400" dirty="0" smtClean="0">
                <a:solidFill>
                  <a:schemeClr val="bg1"/>
                </a:solidFill>
              </a:rPr>
              <a:t>Crea cola circular de procesos listos (</a:t>
            </a:r>
            <a:r>
              <a:rPr lang="es-MX" sz="2400" dirty="0" err="1" smtClean="0">
                <a:solidFill>
                  <a:schemeClr val="bg1"/>
                </a:solidFill>
              </a:rPr>
              <a:t>ready</a:t>
            </a:r>
            <a:r>
              <a:rPr lang="es-MX" sz="2400" dirty="0" smtClean="0">
                <a:solidFill>
                  <a:schemeClr val="bg1"/>
                </a:solidFill>
              </a:rPr>
              <a:t> </a:t>
            </a:r>
            <a:r>
              <a:rPr lang="es-MX" sz="2400" dirty="0" err="1" smtClean="0">
                <a:solidFill>
                  <a:schemeClr val="bg1"/>
                </a:solidFill>
              </a:rPr>
              <a:t>queue</a:t>
            </a:r>
            <a:r>
              <a:rPr lang="es-MX" sz="2400" dirty="0" smtClean="0">
                <a:solidFill>
                  <a:schemeClr val="bg1"/>
                </a:solidFill>
              </a:rPr>
              <a:t>).</a:t>
            </a:r>
          </a:p>
        </p:txBody>
      </p:sp>
      <p:pic>
        <p:nvPicPr>
          <p:cNvPr id="4" name="Imagen 3"/>
          <p:cNvPicPr>
            <a:picLocks noChangeAspect="1"/>
          </p:cNvPicPr>
          <p:nvPr/>
        </p:nvPicPr>
        <p:blipFill>
          <a:blip r:embed="rId3"/>
          <a:stretch>
            <a:fillRect/>
          </a:stretch>
        </p:blipFill>
        <p:spPr>
          <a:xfrm>
            <a:off x="762840" y="2601015"/>
            <a:ext cx="1823752" cy="1852397"/>
          </a:xfrm>
          <a:prstGeom prst="rect">
            <a:avLst/>
          </a:prstGeom>
        </p:spPr>
      </p:pic>
      <p:pic>
        <p:nvPicPr>
          <p:cNvPr id="5" name="Imagen 4"/>
          <p:cNvPicPr>
            <a:picLocks noChangeAspect="1"/>
          </p:cNvPicPr>
          <p:nvPr/>
        </p:nvPicPr>
        <p:blipFill>
          <a:blip r:embed="rId3"/>
          <a:stretch>
            <a:fillRect/>
          </a:stretch>
        </p:blipFill>
        <p:spPr>
          <a:xfrm>
            <a:off x="2976185" y="2593921"/>
            <a:ext cx="1823752" cy="1852397"/>
          </a:xfrm>
          <a:prstGeom prst="rect">
            <a:avLst/>
          </a:prstGeom>
        </p:spPr>
      </p:pic>
      <p:pic>
        <p:nvPicPr>
          <p:cNvPr id="6" name="Imagen 5"/>
          <p:cNvPicPr>
            <a:picLocks noChangeAspect="1"/>
          </p:cNvPicPr>
          <p:nvPr/>
        </p:nvPicPr>
        <p:blipFill>
          <a:blip r:embed="rId3"/>
          <a:stretch>
            <a:fillRect/>
          </a:stretch>
        </p:blipFill>
        <p:spPr>
          <a:xfrm>
            <a:off x="6473208" y="2593920"/>
            <a:ext cx="1823752" cy="1852397"/>
          </a:xfrm>
          <a:prstGeom prst="rect">
            <a:avLst/>
          </a:prstGeom>
        </p:spPr>
      </p:pic>
      <p:sp>
        <p:nvSpPr>
          <p:cNvPr id="7" name="Arco 6"/>
          <p:cNvSpPr/>
          <p:nvPr/>
        </p:nvSpPr>
        <p:spPr>
          <a:xfrm>
            <a:off x="2324100" y="2207392"/>
            <a:ext cx="838200" cy="698268"/>
          </a:xfrm>
          <a:prstGeom prst="arc">
            <a:avLst>
              <a:gd name="adj1" fmla="val 10698559"/>
              <a:gd name="adj2" fmla="val 355438"/>
            </a:avLst>
          </a:prstGeom>
          <a:noFill/>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Arco 7"/>
          <p:cNvSpPr/>
          <p:nvPr/>
        </p:nvSpPr>
        <p:spPr>
          <a:xfrm>
            <a:off x="4619625" y="2216917"/>
            <a:ext cx="838200" cy="698268"/>
          </a:xfrm>
          <a:prstGeom prst="arc">
            <a:avLst>
              <a:gd name="adj1" fmla="val 10698559"/>
              <a:gd name="adj2" fmla="val 355438"/>
            </a:avLst>
          </a:prstGeom>
          <a:noFill/>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9" name="Arco 8"/>
          <p:cNvSpPr/>
          <p:nvPr/>
        </p:nvSpPr>
        <p:spPr>
          <a:xfrm>
            <a:off x="5972175" y="2226442"/>
            <a:ext cx="838200" cy="698268"/>
          </a:xfrm>
          <a:prstGeom prst="arc">
            <a:avLst>
              <a:gd name="adj1" fmla="val 10698559"/>
              <a:gd name="adj2" fmla="val 355438"/>
            </a:avLst>
          </a:prstGeom>
          <a:noFill/>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3" name="CuadroTexto 12"/>
          <p:cNvSpPr txBox="1"/>
          <p:nvPr/>
        </p:nvSpPr>
        <p:spPr>
          <a:xfrm>
            <a:off x="5248539" y="2668892"/>
            <a:ext cx="1381125" cy="923330"/>
          </a:xfrm>
          <a:prstGeom prst="rect">
            <a:avLst/>
          </a:prstGeom>
          <a:noFill/>
        </p:spPr>
        <p:txBody>
          <a:bodyPr wrap="square" rtlCol="0">
            <a:spAutoFit/>
          </a:bodyPr>
          <a:lstStyle/>
          <a:p>
            <a:r>
              <a:rPr lang="es-ES" sz="5400" dirty="0" smtClean="0">
                <a:solidFill>
                  <a:schemeClr val="bg1"/>
                </a:solidFill>
                <a:latin typeface="Sniglet" panose="04070505030100020000" pitchFamily="82" charset="0"/>
              </a:rPr>
              <a:t>. . .</a:t>
            </a:r>
            <a:endParaRPr lang="es-ES" sz="5400" dirty="0">
              <a:solidFill>
                <a:schemeClr val="bg1"/>
              </a:solidFill>
              <a:latin typeface="Sniglet" panose="04070505030100020000" pitchFamily="82" charset="0"/>
            </a:endParaRPr>
          </a:p>
        </p:txBody>
      </p:sp>
      <p:sp>
        <p:nvSpPr>
          <p:cNvPr id="14" name="Arco 13"/>
          <p:cNvSpPr/>
          <p:nvPr/>
        </p:nvSpPr>
        <p:spPr>
          <a:xfrm rot="10800000">
            <a:off x="2188395" y="4261569"/>
            <a:ext cx="4520629" cy="698268"/>
          </a:xfrm>
          <a:prstGeom prst="arc">
            <a:avLst>
              <a:gd name="adj1" fmla="val 10698559"/>
              <a:gd name="adj2" fmla="val 355438"/>
            </a:avLst>
          </a:prstGeom>
          <a:noFill/>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 name="CuadroTexto 1"/>
          <p:cNvSpPr txBox="1"/>
          <p:nvPr/>
        </p:nvSpPr>
        <p:spPr>
          <a:xfrm>
            <a:off x="1417834" y="2301413"/>
            <a:ext cx="493159" cy="307777"/>
          </a:xfrm>
          <a:prstGeom prst="rect">
            <a:avLst/>
          </a:prstGeom>
          <a:noFill/>
        </p:spPr>
        <p:txBody>
          <a:bodyPr wrap="square" rtlCol="0">
            <a:spAutoFit/>
          </a:bodyPr>
          <a:lstStyle/>
          <a:p>
            <a:r>
              <a:rPr lang="es-ES" b="1" dirty="0" smtClean="0">
                <a:solidFill>
                  <a:schemeClr val="bg1"/>
                </a:solidFill>
              </a:rPr>
              <a:t>P1</a:t>
            </a:r>
            <a:endParaRPr lang="es-ES" b="1" dirty="0">
              <a:solidFill>
                <a:schemeClr val="bg1"/>
              </a:solidFill>
            </a:endParaRPr>
          </a:p>
        </p:txBody>
      </p:sp>
      <p:sp>
        <p:nvSpPr>
          <p:cNvPr id="16" name="CuadroTexto 15"/>
          <p:cNvSpPr txBox="1"/>
          <p:nvPr/>
        </p:nvSpPr>
        <p:spPr>
          <a:xfrm>
            <a:off x="3676434" y="2289429"/>
            <a:ext cx="493159" cy="307777"/>
          </a:xfrm>
          <a:prstGeom prst="rect">
            <a:avLst/>
          </a:prstGeom>
          <a:noFill/>
        </p:spPr>
        <p:txBody>
          <a:bodyPr wrap="square" rtlCol="0">
            <a:spAutoFit/>
          </a:bodyPr>
          <a:lstStyle/>
          <a:p>
            <a:r>
              <a:rPr lang="es-ES" b="1" dirty="0" smtClean="0">
                <a:solidFill>
                  <a:schemeClr val="bg1"/>
                </a:solidFill>
              </a:rPr>
              <a:t>P2</a:t>
            </a:r>
            <a:endParaRPr lang="es-ES" b="1" dirty="0">
              <a:solidFill>
                <a:schemeClr val="bg1"/>
              </a:solidFill>
            </a:endParaRPr>
          </a:p>
        </p:txBody>
      </p:sp>
      <p:sp>
        <p:nvSpPr>
          <p:cNvPr id="17" name="CuadroTexto 16"/>
          <p:cNvSpPr txBox="1"/>
          <p:nvPr/>
        </p:nvSpPr>
        <p:spPr>
          <a:xfrm>
            <a:off x="7128564" y="2299703"/>
            <a:ext cx="493159" cy="307777"/>
          </a:xfrm>
          <a:prstGeom prst="rect">
            <a:avLst/>
          </a:prstGeom>
          <a:noFill/>
        </p:spPr>
        <p:txBody>
          <a:bodyPr wrap="square" rtlCol="0">
            <a:spAutoFit/>
          </a:bodyPr>
          <a:lstStyle/>
          <a:p>
            <a:r>
              <a:rPr lang="es-ES" b="1" dirty="0" err="1" smtClean="0">
                <a:solidFill>
                  <a:schemeClr val="bg1"/>
                </a:solidFill>
              </a:rPr>
              <a:t>Pn</a:t>
            </a:r>
            <a:endParaRPr lang="es-ES" b="1"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rPr>
              <a:t>Round </a:t>
            </a:r>
            <a:r>
              <a:rPr lang="es-MX" sz="3300" dirty="0" err="1">
                <a:solidFill>
                  <a:schemeClr val="bg1"/>
                </a:solidFill>
                <a:latin typeface="Walter Turncoat" panose="02000000000000000000" pitchFamily="2" charset="0"/>
                <a:ea typeface="Walter Turncoat" panose="02000000000000000000" pitchFamily="2" charset="0"/>
              </a:rPr>
              <a:t>Robin</a:t>
            </a:r>
            <a:r>
              <a:rPr lang="es-MX" sz="3300" dirty="0">
                <a:solidFill>
                  <a:schemeClr val="bg1"/>
                </a:solidFill>
                <a:latin typeface="Walter Turncoat" panose="02000000000000000000" pitchFamily="2" charset="0"/>
                <a:ea typeface="Walter Turncoat" panose="02000000000000000000" pitchFamily="2" charset="0"/>
              </a:rPr>
              <a:t> (RR)</a:t>
            </a:r>
          </a:p>
        </p:txBody>
      </p:sp>
      <p:sp>
        <p:nvSpPr>
          <p:cNvPr id="68611"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a:buClr>
                <a:schemeClr val="bg1"/>
              </a:buClr>
              <a:buFont typeface="Arial" panose="020B0604020202020204" pitchFamily="34" charset="0"/>
              <a:buChar char="•"/>
            </a:pPr>
            <a:r>
              <a:rPr lang="es-MX" sz="2400" dirty="0" smtClean="0">
                <a:solidFill>
                  <a:schemeClr val="bg1"/>
                </a:solidFill>
              </a:rPr>
              <a:t>Asigna una </a:t>
            </a:r>
            <a:r>
              <a:rPr lang="es-MX" sz="2400" dirty="0">
                <a:solidFill>
                  <a:schemeClr val="bg1"/>
                </a:solidFill>
              </a:rPr>
              <a:t>pequeña porción del tiempo de CPU (</a:t>
            </a:r>
            <a:r>
              <a:rPr lang="es-MX" sz="2400" i="1" dirty="0">
                <a:solidFill>
                  <a:schemeClr val="bg1"/>
                </a:solidFill>
              </a:rPr>
              <a:t>quantum</a:t>
            </a:r>
            <a:r>
              <a:rPr lang="es-MX" sz="2400" dirty="0">
                <a:solidFill>
                  <a:schemeClr val="bg1"/>
                </a:solidFill>
              </a:rPr>
              <a:t>) a </a:t>
            </a:r>
            <a:r>
              <a:rPr lang="es-MX" sz="2400" dirty="0" smtClean="0">
                <a:solidFill>
                  <a:schemeClr val="bg1"/>
                </a:solidFill>
              </a:rPr>
              <a:t>cada proceso, </a:t>
            </a:r>
            <a:r>
              <a:rPr lang="es-MX" sz="2400" dirty="0">
                <a:solidFill>
                  <a:schemeClr val="bg1"/>
                </a:solidFill>
              </a:rPr>
              <a:t>usualmente de 10-100 milisegundos. </a:t>
            </a:r>
            <a:endParaRPr lang="es-MX" sz="2400" dirty="0" smtClean="0">
              <a:solidFill>
                <a:schemeClr val="bg1"/>
              </a:solidFill>
            </a:endParaRPr>
          </a:p>
          <a:p>
            <a:pPr>
              <a:buClr>
                <a:schemeClr val="bg1"/>
              </a:buClr>
              <a:buFont typeface="Arial" panose="020B0604020202020204" pitchFamily="34" charset="0"/>
              <a:buChar char="•"/>
            </a:pPr>
            <a:endParaRPr lang="es-MX" sz="2400" dirty="0" smtClean="0">
              <a:solidFill>
                <a:schemeClr val="bg1"/>
              </a:solidFill>
            </a:endParaRPr>
          </a:p>
          <a:p>
            <a:pPr>
              <a:buClr>
                <a:schemeClr val="bg1"/>
              </a:buClr>
              <a:buFont typeface="Arial" panose="020B0604020202020204" pitchFamily="34" charset="0"/>
              <a:buChar char="•"/>
            </a:pPr>
            <a:r>
              <a:rPr lang="es-MX" sz="2400" dirty="0" smtClean="0">
                <a:solidFill>
                  <a:schemeClr val="bg1"/>
                </a:solidFill>
              </a:rPr>
              <a:t>Inicializa un </a:t>
            </a:r>
            <a:r>
              <a:rPr lang="es-MX" sz="2400" i="1" dirty="0" err="1" smtClean="0">
                <a:solidFill>
                  <a:schemeClr val="bg1"/>
                </a:solidFill>
              </a:rPr>
              <a:t>timer</a:t>
            </a:r>
            <a:r>
              <a:rPr lang="es-MX" sz="2400" dirty="0" smtClean="0">
                <a:solidFill>
                  <a:schemeClr val="bg1"/>
                </a:solidFill>
              </a:rPr>
              <a:t> asociado al turno del proceso.</a:t>
            </a:r>
            <a:endParaRPr lang="es-MX" sz="2400" dirty="0">
              <a:solidFill>
                <a:schemeClr val="bg1"/>
              </a:solidFill>
            </a:endParaRPr>
          </a:p>
        </p:txBody>
      </p:sp>
    </p:spTree>
    <p:extLst>
      <p:ext uri="{BB962C8B-B14F-4D97-AF65-F5344CB8AC3E}">
        <p14:creationId xmlns:p14="http://schemas.microsoft.com/office/powerpoint/2010/main" val="229776301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rPr>
              <a:t>Round </a:t>
            </a:r>
            <a:r>
              <a:rPr lang="es-MX" sz="3300" dirty="0" err="1">
                <a:solidFill>
                  <a:schemeClr val="bg1"/>
                </a:solidFill>
                <a:latin typeface="Walter Turncoat" panose="02000000000000000000" pitchFamily="2" charset="0"/>
                <a:ea typeface="Walter Turncoat" panose="02000000000000000000" pitchFamily="2" charset="0"/>
              </a:rPr>
              <a:t>Robin</a:t>
            </a:r>
            <a:r>
              <a:rPr lang="es-MX" sz="3300" dirty="0">
                <a:solidFill>
                  <a:schemeClr val="bg1"/>
                </a:solidFill>
                <a:latin typeface="Walter Turncoat" panose="02000000000000000000" pitchFamily="2" charset="0"/>
                <a:ea typeface="Walter Turncoat" panose="02000000000000000000" pitchFamily="2" charset="0"/>
              </a:rPr>
              <a:t> (RR)</a:t>
            </a:r>
          </a:p>
        </p:txBody>
      </p:sp>
      <p:sp>
        <p:nvSpPr>
          <p:cNvPr id="68611"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marL="0" indent="0">
              <a:buClr>
                <a:schemeClr val="bg1"/>
              </a:buClr>
            </a:pPr>
            <a:r>
              <a:rPr lang="es-MX" sz="2400" dirty="0" smtClean="0">
                <a:solidFill>
                  <a:schemeClr val="bg1"/>
                </a:solidFill>
              </a:rPr>
              <a:t>Pueden ocurrir dos situaciones:</a:t>
            </a:r>
          </a:p>
          <a:p>
            <a:pPr>
              <a:buClr>
                <a:schemeClr val="bg1"/>
              </a:buClr>
              <a:buFont typeface="Arial" panose="020B0604020202020204" pitchFamily="34" charset="0"/>
              <a:buChar char="•"/>
            </a:pPr>
            <a:r>
              <a:rPr lang="es-MX" sz="2400" dirty="0" smtClean="0">
                <a:solidFill>
                  <a:schemeClr val="bg1"/>
                </a:solidFill>
              </a:rPr>
              <a:t>Expira su turno: El </a:t>
            </a:r>
            <a:r>
              <a:rPr lang="es-MX" sz="2400" dirty="0">
                <a:solidFill>
                  <a:schemeClr val="bg1"/>
                </a:solidFill>
              </a:rPr>
              <a:t>proceso es priorizado y agregado al final de la cola de Listos (</a:t>
            </a:r>
            <a:r>
              <a:rPr lang="es-MX" sz="2400" dirty="0" err="1">
                <a:solidFill>
                  <a:schemeClr val="bg1"/>
                </a:solidFill>
              </a:rPr>
              <a:t>Ready</a:t>
            </a:r>
            <a:r>
              <a:rPr lang="es-MX" sz="2400" dirty="0" smtClean="0">
                <a:solidFill>
                  <a:schemeClr val="bg1"/>
                </a:solidFill>
              </a:rPr>
              <a:t>).</a:t>
            </a:r>
          </a:p>
          <a:p>
            <a:pPr>
              <a:buClr>
                <a:schemeClr val="bg1"/>
              </a:buClr>
              <a:buFont typeface="Arial" panose="020B0604020202020204" pitchFamily="34" charset="0"/>
              <a:buChar char="•"/>
            </a:pPr>
            <a:r>
              <a:rPr lang="es-MX" sz="2400" dirty="0" smtClean="0">
                <a:solidFill>
                  <a:schemeClr val="bg1"/>
                </a:solidFill>
              </a:rPr>
              <a:t>Expiró el período de CPU del proceso antes de que terminara su turno: El proceso abandona el CPU voluntariamente.</a:t>
            </a:r>
          </a:p>
          <a:p>
            <a:pPr>
              <a:buClr>
                <a:schemeClr val="bg1"/>
              </a:buClr>
              <a:buFont typeface="Arial" panose="020B0604020202020204" pitchFamily="34" charset="0"/>
              <a:buChar char="•"/>
            </a:pPr>
            <a:endParaRPr lang="es-MX" sz="2400" dirty="0">
              <a:solidFill>
                <a:schemeClr val="bg1"/>
              </a:solidFill>
            </a:endParaRPr>
          </a:p>
          <a:p>
            <a:pPr>
              <a:buClr>
                <a:schemeClr val="bg1"/>
              </a:buClr>
              <a:buFont typeface="Arial" panose="020B0604020202020204" pitchFamily="34" charset="0"/>
              <a:buChar char="•"/>
            </a:pPr>
            <a:endParaRPr lang="es-MX" sz="2400" dirty="0" smtClean="0">
              <a:solidFill>
                <a:schemeClr val="bg1"/>
              </a:solidFill>
            </a:endParaRPr>
          </a:p>
        </p:txBody>
      </p:sp>
    </p:spTree>
    <p:extLst>
      <p:ext uri="{BB962C8B-B14F-4D97-AF65-F5344CB8AC3E}">
        <p14:creationId xmlns:p14="http://schemas.microsoft.com/office/powerpoint/2010/main" val="263166111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rPr>
              <a:t>Round Robin (RR)</a:t>
            </a:r>
          </a:p>
        </p:txBody>
      </p:sp>
      <p:sp>
        <p:nvSpPr>
          <p:cNvPr id="36866"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1pPr>
            <a:lvl2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2pPr>
            <a:lvl3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3pPr>
            <a:lvl4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4pPr>
            <a:lvl5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9pPr>
          </a:lstStyle>
          <a:p>
            <a:pPr>
              <a:spcBef>
                <a:spcPts val="600"/>
              </a:spcBef>
              <a:buClr>
                <a:schemeClr val="bg1"/>
              </a:buClr>
              <a:buSzPct val="100000"/>
              <a:buFont typeface="Arial" panose="020B0604020202020204" pitchFamily="34" charset="0"/>
              <a:buChar char="•"/>
              <a:defRPr/>
            </a:pPr>
            <a:r>
              <a:rPr lang="es-MX" sz="2400" dirty="0">
                <a:solidFill>
                  <a:schemeClr val="bg1"/>
                </a:solidFill>
              </a:rPr>
              <a:t>Si hay </a:t>
            </a:r>
            <a:r>
              <a:rPr lang="es-MX" sz="2400" i="1" dirty="0">
                <a:solidFill>
                  <a:schemeClr val="bg1"/>
                </a:solidFill>
              </a:rPr>
              <a:t>n </a:t>
            </a:r>
            <a:r>
              <a:rPr lang="es-MX" sz="2400" dirty="0">
                <a:solidFill>
                  <a:schemeClr val="bg1"/>
                </a:solidFill>
              </a:rPr>
              <a:t>procesos en la cola de Ready y el q</a:t>
            </a:r>
            <a:r>
              <a:rPr lang="es-MX" sz="2400" dirty="0" smtClean="0">
                <a:solidFill>
                  <a:schemeClr val="bg1"/>
                </a:solidFill>
              </a:rPr>
              <a:t>uantum </a:t>
            </a:r>
            <a:r>
              <a:rPr lang="es-MX" sz="2400" dirty="0">
                <a:solidFill>
                  <a:schemeClr val="bg1"/>
                </a:solidFill>
              </a:rPr>
              <a:t>es </a:t>
            </a:r>
            <a:r>
              <a:rPr lang="es-MX" sz="2400" b="1" i="1" dirty="0">
                <a:solidFill>
                  <a:schemeClr val="bg1"/>
                </a:solidFill>
              </a:rPr>
              <a:t>q</a:t>
            </a:r>
            <a:r>
              <a:rPr lang="es-MX" sz="2400" dirty="0">
                <a:solidFill>
                  <a:schemeClr val="bg1"/>
                </a:solidFill>
              </a:rPr>
              <a:t>, entonces cada proceso obtiene </a:t>
            </a:r>
            <a:r>
              <a:rPr lang="es-MX" sz="2400" b="1" dirty="0">
                <a:solidFill>
                  <a:srgbClr val="FFFF00"/>
                </a:solidFill>
              </a:rPr>
              <a:t>1/</a:t>
            </a:r>
            <a:r>
              <a:rPr lang="es-MX" sz="2400" b="1" i="1" dirty="0">
                <a:solidFill>
                  <a:srgbClr val="FFFF00"/>
                </a:solidFill>
              </a:rPr>
              <a:t>n</a:t>
            </a:r>
            <a:r>
              <a:rPr lang="es-MX" sz="2400" i="1" dirty="0">
                <a:solidFill>
                  <a:schemeClr val="bg1"/>
                </a:solidFill>
              </a:rPr>
              <a:t> </a:t>
            </a:r>
            <a:r>
              <a:rPr lang="es-MX" sz="2400" dirty="0">
                <a:solidFill>
                  <a:schemeClr val="bg1"/>
                </a:solidFill>
              </a:rPr>
              <a:t>del tiempo del CPU, en porciones de cuando mucho </a:t>
            </a:r>
            <a:r>
              <a:rPr lang="es-MX" sz="2400" i="1" dirty="0">
                <a:solidFill>
                  <a:schemeClr val="bg1"/>
                </a:solidFill>
              </a:rPr>
              <a:t>q</a:t>
            </a:r>
            <a:r>
              <a:rPr lang="es-MX" sz="2400" dirty="0">
                <a:solidFill>
                  <a:schemeClr val="bg1"/>
                </a:solidFill>
              </a:rPr>
              <a:t> unidades de tiempo por cada turno.</a:t>
            </a:r>
          </a:p>
          <a:p>
            <a:pPr marL="255985">
              <a:spcBef>
                <a:spcPts val="600"/>
              </a:spcBef>
              <a:buSzPct val="100000"/>
              <a:defRPr/>
            </a:pPr>
            <a:endParaRPr lang="es-MX" sz="2400" dirty="0">
              <a:solidFill>
                <a:schemeClr val="bg1"/>
              </a:solidFill>
            </a:endParaRPr>
          </a:p>
          <a:p>
            <a:pPr>
              <a:spcBef>
                <a:spcPts val="600"/>
              </a:spcBef>
              <a:buClr>
                <a:schemeClr val="bg1"/>
              </a:buClr>
              <a:buSzPct val="100000"/>
              <a:buFont typeface="Arial" panose="020B0604020202020204" pitchFamily="34" charset="0"/>
              <a:buChar char="•"/>
              <a:defRPr/>
            </a:pPr>
            <a:r>
              <a:rPr lang="es-MX" sz="2400" dirty="0">
                <a:solidFill>
                  <a:schemeClr val="bg1"/>
                </a:solidFill>
              </a:rPr>
              <a:t>Ningún proceso espera más de </a:t>
            </a:r>
            <a:r>
              <a:rPr lang="es-MX" sz="2400" b="1" dirty="0">
                <a:solidFill>
                  <a:srgbClr val="FFFF00"/>
                </a:solidFill>
              </a:rPr>
              <a:t>(</a:t>
            </a:r>
            <a:r>
              <a:rPr lang="es-MX" sz="2400" b="1" i="1" dirty="0">
                <a:solidFill>
                  <a:srgbClr val="FFFF00"/>
                </a:solidFill>
              </a:rPr>
              <a:t>n</a:t>
            </a:r>
            <a:r>
              <a:rPr lang="es-MX" sz="2400" b="1" dirty="0">
                <a:solidFill>
                  <a:srgbClr val="FFFF00"/>
                </a:solidFill>
              </a:rPr>
              <a:t>-1)</a:t>
            </a:r>
            <a:r>
              <a:rPr lang="es-MX" sz="2400" b="1" i="1" dirty="0">
                <a:solidFill>
                  <a:srgbClr val="FFFF00"/>
                </a:solidFill>
              </a:rPr>
              <a:t>q </a:t>
            </a:r>
            <a:r>
              <a:rPr lang="es-MX" sz="2400" dirty="0">
                <a:solidFill>
                  <a:schemeClr val="bg1"/>
                </a:solidFill>
              </a:rPr>
              <a:t>unidades de tiempo.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rPr>
              <a:t>Round Robin (RR)</a:t>
            </a:r>
          </a:p>
        </p:txBody>
      </p:sp>
      <p:sp>
        <p:nvSpPr>
          <p:cNvPr id="37890"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9pPr>
          </a:lstStyle>
          <a:p>
            <a:pPr>
              <a:spcBef>
                <a:spcPts val="600"/>
              </a:spcBef>
              <a:buSzPct val="100000"/>
              <a:defRPr/>
            </a:pPr>
            <a:r>
              <a:rPr lang="es-MX" sz="2400" dirty="0">
                <a:solidFill>
                  <a:schemeClr val="bg1"/>
                </a:solidFill>
              </a:rPr>
              <a:t>Rendimiento:</a:t>
            </a:r>
          </a:p>
          <a:p>
            <a:pPr marL="254794" indent="-252413">
              <a:spcBef>
                <a:spcPts val="600"/>
              </a:spcBef>
              <a:buClr>
                <a:schemeClr val="bg1"/>
              </a:buClr>
              <a:buSzPct val="100000"/>
              <a:buFont typeface="Arial" panose="020B0604020202020204" pitchFamily="34" charset="0"/>
              <a:buChar char="•"/>
              <a:defRPr/>
            </a:pPr>
            <a:r>
              <a:rPr lang="es-MX" sz="2400" dirty="0">
                <a:solidFill>
                  <a:schemeClr val="bg1"/>
                </a:solidFill>
              </a:rPr>
              <a:t>Si </a:t>
            </a:r>
            <a:r>
              <a:rPr lang="es-MX" sz="2400" i="1" dirty="0">
                <a:solidFill>
                  <a:schemeClr val="bg1"/>
                </a:solidFill>
              </a:rPr>
              <a:t>q </a:t>
            </a:r>
            <a:r>
              <a:rPr lang="es-MX" sz="2400" dirty="0">
                <a:solidFill>
                  <a:schemeClr val="bg1"/>
                </a:solidFill>
              </a:rPr>
              <a:t>es muy grande se degenera en FIFO</a:t>
            </a:r>
          </a:p>
          <a:p>
            <a:pPr marL="254794" indent="-252413">
              <a:spcBef>
                <a:spcPts val="600"/>
              </a:spcBef>
              <a:buClr>
                <a:schemeClr val="bg1"/>
              </a:buClr>
              <a:buSzPct val="100000"/>
              <a:buFont typeface="Arial" panose="020B0604020202020204" pitchFamily="34" charset="0"/>
              <a:buChar char="•"/>
              <a:defRPr/>
            </a:pPr>
            <a:r>
              <a:rPr lang="es-MX" sz="2400" dirty="0">
                <a:solidFill>
                  <a:schemeClr val="bg1"/>
                </a:solidFill>
              </a:rPr>
              <a:t>Si </a:t>
            </a:r>
            <a:r>
              <a:rPr lang="es-MX" sz="2400" i="1" dirty="0">
                <a:solidFill>
                  <a:schemeClr val="bg1"/>
                </a:solidFill>
              </a:rPr>
              <a:t>q </a:t>
            </a:r>
            <a:r>
              <a:rPr lang="es-MX" sz="2400" dirty="0">
                <a:solidFill>
                  <a:schemeClr val="bg1"/>
                </a:solidFill>
              </a:rPr>
              <a:t>es muy chico, entonces </a:t>
            </a:r>
            <a:r>
              <a:rPr lang="es-MX" sz="2400" i="1" dirty="0">
                <a:solidFill>
                  <a:schemeClr val="bg1"/>
                </a:solidFill>
              </a:rPr>
              <a:t>q </a:t>
            </a:r>
            <a:r>
              <a:rPr lang="es-MX" sz="2400" dirty="0">
                <a:solidFill>
                  <a:schemeClr val="bg1"/>
                </a:solidFill>
              </a:rPr>
              <a:t>debe ser grande con respecto al cambio de contexto, de otra manera la sobrecarga (overhead) es muy alta.</a:t>
            </a:r>
          </a:p>
          <a:p>
            <a:pPr marL="255985">
              <a:spcBef>
                <a:spcPts val="600"/>
              </a:spcBef>
              <a:buSzPct val="100000"/>
              <a:defRPr/>
            </a:pPr>
            <a:endParaRPr lang="es-MX" sz="2400"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rPr>
              <a:t>Ejemplo de RR con </a:t>
            </a:r>
            <a:r>
              <a:rPr lang="es-MX" sz="3300" dirty="0">
                <a:solidFill>
                  <a:schemeClr val="bg1"/>
                </a:solidFill>
                <a:latin typeface="+mj-lt"/>
                <a:ea typeface="Walter Turncoat" panose="02000000000000000000" pitchFamily="2" charset="0"/>
              </a:rPr>
              <a:t>q</a:t>
            </a:r>
            <a:r>
              <a:rPr lang="es-MX" sz="3300" dirty="0">
                <a:solidFill>
                  <a:schemeClr val="bg1"/>
                </a:solidFill>
                <a:latin typeface="Walter Turncoat" panose="02000000000000000000" pitchFamily="2" charset="0"/>
                <a:ea typeface="Walter Turncoat" panose="02000000000000000000" pitchFamily="2" charset="0"/>
              </a:rPr>
              <a:t>= </a:t>
            </a:r>
            <a:r>
              <a:rPr lang="es-MX" sz="3300" dirty="0" smtClean="0">
                <a:solidFill>
                  <a:schemeClr val="bg1"/>
                </a:solidFill>
                <a:latin typeface="Walter Turncoat" panose="02000000000000000000" pitchFamily="2" charset="0"/>
                <a:ea typeface="Walter Turncoat" panose="02000000000000000000" pitchFamily="2" charset="0"/>
              </a:rPr>
              <a:t>4</a:t>
            </a:r>
            <a:endParaRPr lang="es-MX" sz="3300" dirty="0">
              <a:solidFill>
                <a:schemeClr val="bg1"/>
              </a:solidFill>
              <a:latin typeface="Walter Turncoat" panose="02000000000000000000" pitchFamily="2" charset="0"/>
              <a:ea typeface="Walter Turncoat" panose="02000000000000000000" pitchFamily="2" charset="0"/>
            </a:endParaRPr>
          </a:p>
        </p:txBody>
      </p:sp>
      <p:graphicFrame>
        <p:nvGraphicFramePr>
          <p:cNvPr id="38914" name="Group 2"/>
          <p:cNvGraphicFramePr>
            <a:graphicFrameLocks noGrp="1"/>
          </p:cNvGraphicFramePr>
          <p:nvPr>
            <p:extLst>
              <p:ext uri="{D42A27DB-BD31-4B8C-83A1-F6EECF244321}">
                <p14:modId xmlns:p14="http://schemas.microsoft.com/office/powerpoint/2010/main" val="1249348245"/>
              </p:ext>
            </p:extLst>
          </p:nvPr>
        </p:nvGraphicFramePr>
        <p:xfrm>
          <a:off x="2286001" y="1200150"/>
          <a:ext cx="4574381" cy="1619252"/>
        </p:xfrm>
        <a:graphic>
          <a:graphicData uri="http://schemas.openxmlformats.org/drawingml/2006/table">
            <a:tbl>
              <a:tblPr/>
              <a:tblGrid>
                <a:gridCol w="2286000"/>
                <a:gridCol w="2288381"/>
              </a:tblGrid>
              <a:tr h="40481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Droid Sans Fallback" charset="0"/>
                          <a:cs typeface="Droid Sans Fallback" charset="0"/>
                        </a:rPr>
                        <a:t>Procesos</a:t>
                      </a:r>
                    </a:p>
                  </a:txBody>
                  <a:tcPr marL="67500" marR="67500" marT="79557" marB="3429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Droid Sans Fallback" charset="0"/>
                          <a:cs typeface="Droid Sans Fallback" charset="0"/>
                        </a:rPr>
                        <a:t>Periodos de CPU</a:t>
                      </a:r>
                    </a:p>
                  </a:txBody>
                  <a:tcPr marL="67500" marR="67500" marT="79557" marB="3429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66"/>
                    </a:solidFill>
                  </a:tcPr>
                </a:tc>
              </a:tr>
              <a:tr h="40481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Droid Sans Fallback" charset="0"/>
                          <a:cs typeface="Droid Sans Fallback" charset="0"/>
                        </a:rPr>
                        <a:t>P1</a:t>
                      </a:r>
                    </a:p>
                  </a:txBody>
                  <a:tcPr marL="67500" marR="67500" marT="79557" marB="3429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Droid Sans Fallback" charset="0"/>
                          <a:cs typeface="Droid Sans Fallback" charset="0"/>
                        </a:rPr>
                        <a:t>24</a:t>
                      </a:r>
                    </a:p>
                  </a:txBody>
                  <a:tcPr marL="67500" marR="67500" marT="79557" marB="3429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66"/>
                    </a:solidFill>
                  </a:tcPr>
                </a:tc>
              </a:tr>
              <a:tr h="40481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Droid Sans Fallback" charset="0"/>
                          <a:cs typeface="Droid Sans Fallback" charset="0"/>
                        </a:rPr>
                        <a:t>P2</a:t>
                      </a:r>
                    </a:p>
                  </a:txBody>
                  <a:tcPr marL="67500" marR="67500" marT="79557" marB="3429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Droid Sans Fallback" charset="0"/>
                          <a:cs typeface="Droid Sans Fallback" charset="0"/>
                        </a:rPr>
                        <a:t>3</a:t>
                      </a:r>
                    </a:p>
                  </a:txBody>
                  <a:tcPr marL="67500" marR="67500" marT="79557" marB="3429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66"/>
                    </a:solidFill>
                  </a:tcPr>
                </a:tc>
              </a:tr>
              <a:tr h="40481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Droid Sans Fallback" charset="0"/>
                          <a:cs typeface="Droid Sans Fallback" charset="0"/>
                        </a:rPr>
                        <a:t>P3</a:t>
                      </a:r>
                    </a:p>
                  </a:txBody>
                  <a:tcPr marL="67500" marR="67500" marT="79557" marB="3429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Droid Sans Fallback" charset="0"/>
                          <a:cs typeface="Droid Sans Fallback" charset="0"/>
                        </a:rPr>
                        <a:t>3</a:t>
                      </a:r>
                    </a:p>
                  </a:txBody>
                  <a:tcPr marL="67500" marR="67500" marT="79557" marB="3429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66"/>
                    </a:solidFill>
                  </a:tcPr>
                </a:tc>
              </a:tr>
            </a:tbl>
          </a:graphicData>
        </a:graphic>
      </p:graphicFrame>
      <p:sp>
        <p:nvSpPr>
          <p:cNvPr id="74775" name="Rectangle 40"/>
          <p:cNvSpPr>
            <a:spLocks noChangeArrowheads="1"/>
          </p:cNvSpPr>
          <p:nvPr/>
        </p:nvSpPr>
        <p:spPr bwMode="auto">
          <a:xfrm>
            <a:off x="257175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t>P1</a:t>
            </a:r>
          </a:p>
        </p:txBody>
      </p:sp>
      <p:sp>
        <p:nvSpPr>
          <p:cNvPr id="74776" name="Rectangle 41"/>
          <p:cNvSpPr>
            <a:spLocks noChangeArrowheads="1"/>
          </p:cNvSpPr>
          <p:nvPr/>
        </p:nvSpPr>
        <p:spPr bwMode="auto">
          <a:xfrm>
            <a:off x="297180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t>P2</a:t>
            </a:r>
          </a:p>
        </p:txBody>
      </p:sp>
      <p:sp>
        <p:nvSpPr>
          <p:cNvPr id="74777" name="Rectangle 42"/>
          <p:cNvSpPr>
            <a:spLocks noChangeArrowheads="1"/>
          </p:cNvSpPr>
          <p:nvPr/>
        </p:nvSpPr>
        <p:spPr bwMode="auto">
          <a:xfrm>
            <a:off x="337185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t>P3</a:t>
            </a:r>
          </a:p>
        </p:txBody>
      </p:sp>
      <p:sp>
        <p:nvSpPr>
          <p:cNvPr id="74778" name="Rectangle 43"/>
          <p:cNvSpPr>
            <a:spLocks noChangeArrowheads="1"/>
          </p:cNvSpPr>
          <p:nvPr/>
        </p:nvSpPr>
        <p:spPr bwMode="auto">
          <a:xfrm>
            <a:off x="377190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smtClean="0"/>
              <a:t>P1</a:t>
            </a:r>
            <a:endParaRPr lang="es-MX" sz="1350" dirty="0"/>
          </a:p>
        </p:txBody>
      </p:sp>
      <p:sp>
        <p:nvSpPr>
          <p:cNvPr id="74779" name="Rectangle 44"/>
          <p:cNvSpPr>
            <a:spLocks noChangeArrowheads="1"/>
          </p:cNvSpPr>
          <p:nvPr/>
        </p:nvSpPr>
        <p:spPr bwMode="auto">
          <a:xfrm>
            <a:off x="417195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t>P1</a:t>
            </a:r>
          </a:p>
        </p:txBody>
      </p:sp>
      <p:sp>
        <p:nvSpPr>
          <p:cNvPr id="74780" name="Rectangle 45"/>
          <p:cNvSpPr>
            <a:spLocks noChangeArrowheads="1"/>
          </p:cNvSpPr>
          <p:nvPr/>
        </p:nvSpPr>
        <p:spPr bwMode="auto">
          <a:xfrm>
            <a:off x="457200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smtClean="0"/>
              <a:t>P1</a:t>
            </a:r>
            <a:endParaRPr lang="es-MX" sz="1350" dirty="0"/>
          </a:p>
        </p:txBody>
      </p:sp>
      <p:sp>
        <p:nvSpPr>
          <p:cNvPr id="74781" name="Rectangle 46"/>
          <p:cNvSpPr>
            <a:spLocks noChangeArrowheads="1"/>
          </p:cNvSpPr>
          <p:nvPr/>
        </p:nvSpPr>
        <p:spPr bwMode="auto">
          <a:xfrm>
            <a:off x="497205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smtClean="0"/>
              <a:t>P1</a:t>
            </a:r>
            <a:endParaRPr lang="es-MX" sz="1350" dirty="0"/>
          </a:p>
        </p:txBody>
      </p:sp>
      <p:sp>
        <p:nvSpPr>
          <p:cNvPr id="74782" name="Rectangle 47"/>
          <p:cNvSpPr>
            <a:spLocks noChangeArrowheads="1"/>
          </p:cNvSpPr>
          <p:nvPr/>
        </p:nvSpPr>
        <p:spPr bwMode="auto">
          <a:xfrm>
            <a:off x="537210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t>P1</a:t>
            </a:r>
          </a:p>
        </p:txBody>
      </p:sp>
      <p:sp>
        <p:nvSpPr>
          <p:cNvPr id="74785" name="Text Box 50"/>
          <p:cNvSpPr txBox="1">
            <a:spLocks noChangeArrowheads="1"/>
          </p:cNvSpPr>
          <p:nvPr/>
        </p:nvSpPr>
        <p:spPr bwMode="auto">
          <a:xfrm>
            <a:off x="2445544" y="4011217"/>
            <a:ext cx="232499"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rPr>
              <a:t>0</a:t>
            </a:r>
          </a:p>
        </p:txBody>
      </p:sp>
      <p:sp>
        <p:nvSpPr>
          <p:cNvPr id="74786" name="Text Box 51"/>
          <p:cNvSpPr txBox="1">
            <a:spLocks noChangeArrowheads="1"/>
          </p:cNvSpPr>
          <p:nvPr/>
        </p:nvSpPr>
        <p:spPr bwMode="auto">
          <a:xfrm>
            <a:off x="2857500" y="4000501"/>
            <a:ext cx="232499"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rPr>
              <a:t>4</a:t>
            </a:r>
          </a:p>
        </p:txBody>
      </p:sp>
      <p:sp>
        <p:nvSpPr>
          <p:cNvPr id="74787" name="Text Box 52"/>
          <p:cNvSpPr txBox="1">
            <a:spLocks noChangeArrowheads="1"/>
          </p:cNvSpPr>
          <p:nvPr/>
        </p:nvSpPr>
        <p:spPr bwMode="auto">
          <a:xfrm>
            <a:off x="3252787" y="4011217"/>
            <a:ext cx="232499"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rPr>
              <a:t>7</a:t>
            </a:r>
          </a:p>
        </p:txBody>
      </p:sp>
      <p:sp>
        <p:nvSpPr>
          <p:cNvPr id="74788" name="Text Box 53"/>
          <p:cNvSpPr txBox="1">
            <a:spLocks noChangeArrowheads="1"/>
          </p:cNvSpPr>
          <p:nvPr/>
        </p:nvSpPr>
        <p:spPr bwMode="auto">
          <a:xfrm>
            <a:off x="3652837" y="4011217"/>
            <a:ext cx="328679"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smtClean="0">
                <a:solidFill>
                  <a:schemeClr val="bg1"/>
                </a:solidFill>
              </a:rPr>
              <a:t>10</a:t>
            </a:r>
            <a:endParaRPr lang="es-MX" sz="1350" dirty="0">
              <a:solidFill>
                <a:schemeClr val="bg1"/>
              </a:solidFill>
            </a:endParaRPr>
          </a:p>
        </p:txBody>
      </p:sp>
      <p:sp>
        <p:nvSpPr>
          <p:cNvPr id="74789" name="Text Box 54"/>
          <p:cNvSpPr txBox="1">
            <a:spLocks noChangeArrowheads="1"/>
          </p:cNvSpPr>
          <p:nvPr/>
        </p:nvSpPr>
        <p:spPr bwMode="auto">
          <a:xfrm>
            <a:off x="4052887" y="4011217"/>
            <a:ext cx="328679"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smtClean="0">
                <a:solidFill>
                  <a:schemeClr val="bg1"/>
                </a:solidFill>
              </a:rPr>
              <a:t>14</a:t>
            </a:r>
          </a:p>
        </p:txBody>
      </p:sp>
      <p:sp>
        <p:nvSpPr>
          <p:cNvPr id="74790" name="Text Box 55"/>
          <p:cNvSpPr txBox="1">
            <a:spLocks noChangeArrowheads="1"/>
          </p:cNvSpPr>
          <p:nvPr/>
        </p:nvSpPr>
        <p:spPr bwMode="auto">
          <a:xfrm>
            <a:off x="4452937" y="4011217"/>
            <a:ext cx="328679"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smtClean="0">
                <a:solidFill>
                  <a:schemeClr val="bg1"/>
                </a:solidFill>
              </a:rPr>
              <a:t>18</a:t>
            </a:r>
            <a:endParaRPr lang="es-MX" sz="1350" dirty="0">
              <a:solidFill>
                <a:schemeClr val="bg1"/>
              </a:solidFill>
            </a:endParaRPr>
          </a:p>
        </p:txBody>
      </p:sp>
      <p:sp>
        <p:nvSpPr>
          <p:cNvPr id="74791" name="Text Box 56"/>
          <p:cNvSpPr txBox="1">
            <a:spLocks noChangeArrowheads="1"/>
          </p:cNvSpPr>
          <p:nvPr/>
        </p:nvSpPr>
        <p:spPr bwMode="auto">
          <a:xfrm>
            <a:off x="4751785" y="4033838"/>
            <a:ext cx="306237" cy="255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200" dirty="0" smtClean="0">
                <a:solidFill>
                  <a:schemeClr val="bg1"/>
                </a:solidFill>
              </a:rPr>
              <a:t>22</a:t>
            </a:r>
            <a:endParaRPr lang="es-MX" sz="1200" dirty="0">
              <a:solidFill>
                <a:schemeClr val="bg1"/>
              </a:solidFill>
            </a:endParaRPr>
          </a:p>
        </p:txBody>
      </p:sp>
      <p:sp>
        <p:nvSpPr>
          <p:cNvPr id="74792" name="Text Box 57"/>
          <p:cNvSpPr txBox="1">
            <a:spLocks noChangeArrowheads="1"/>
          </p:cNvSpPr>
          <p:nvPr/>
        </p:nvSpPr>
        <p:spPr bwMode="auto">
          <a:xfrm>
            <a:off x="5151835" y="4033838"/>
            <a:ext cx="306237" cy="255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200" dirty="0" smtClean="0">
                <a:solidFill>
                  <a:schemeClr val="bg1"/>
                </a:solidFill>
              </a:rPr>
              <a:t>26</a:t>
            </a:r>
            <a:endParaRPr lang="es-MX" sz="1200" dirty="0">
              <a:solidFill>
                <a:schemeClr val="bg1"/>
              </a:solidFill>
            </a:endParaRPr>
          </a:p>
        </p:txBody>
      </p:sp>
      <p:sp>
        <p:nvSpPr>
          <p:cNvPr id="74793" name="Text Box 58"/>
          <p:cNvSpPr txBox="1">
            <a:spLocks noChangeArrowheads="1"/>
          </p:cNvSpPr>
          <p:nvPr/>
        </p:nvSpPr>
        <p:spPr bwMode="auto">
          <a:xfrm>
            <a:off x="5551885" y="4033838"/>
            <a:ext cx="306237" cy="255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200" dirty="0" smtClean="0">
                <a:solidFill>
                  <a:schemeClr val="bg1"/>
                </a:solidFill>
              </a:rPr>
              <a:t>30</a:t>
            </a:r>
            <a:endParaRPr lang="es-MX" sz="1200"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rPr>
              <a:t>Ejemplo de RR con </a:t>
            </a:r>
            <a:r>
              <a:rPr lang="es-MX" sz="3300" dirty="0">
                <a:solidFill>
                  <a:schemeClr val="bg1"/>
                </a:solidFill>
                <a:latin typeface="+mj-lt"/>
                <a:ea typeface="Walter Turncoat" panose="02000000000000000000" pitchFamily="2" charset="0"/>
              </a:rPr>
              <a:t>q</a:t>
            </a:r>
            <a:r>
              <a:rPr lang="es-MX" sz="3300" dirty="0">
                <a:solidFill>
                  <a:schemeClr val="bg1"/>
                </a:solidFill>
                <a:latin typeface="Walter Turncoat" panose="02000000000000000000" pitchFamily="2" charset="0"/>
                <a:ea typeface="Walter Turncoat" panose="02000000000000000000" pitchFamily="2" charset="0"/>
              </a:rPr>
              <a:t>= 20</a:t>
            </a:r>
          </a:p>
        </p:txBody>
      </p:sp>
      <p:graphicFrame>
        <p:nvGraphicFramePr>
          <p:cNvPr id="38914" name="Group 2"/>
          <p:cNvGraphicFramePr>
            <a:graphicFrameLocks noGrp="1"/>
          </p:cNvGraphicFramePr>
          <p:nvPr>
            <p:extLst>
              <p:ext uri="{D42A27DB-BD31-4B8C-83A1-F6EECF244321}">
                <p14:modId xmlns:p14="http://schemas.microsoft.com/office/powerpoint/2010/main" val="4231360542"/>
              </p:ext>
            </p:extLst>
          </p:nvPr>
        </p:nvGraphicFramePr>
        <p:xfrm>
          <a:off x="2286001" y="1200150"/>
          <a:ext cx="4574381" cy="2024065"/>
        </p:xfrm>
        <a:graphic>
          <a:graphicData uri="http://schemas.openxmlformats.org/drawingml/2006/table">
            <a:tbl>
              <a:tblPr/>
              <a:tblGrid>
                <a:gridCol w="2286000"/>
                <a:gridCol w="2288381"/>
              </a:tblGrid>
              <a:tr h="40481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Droid Sans Fallback" charset="0"/>
                          <a:cs typeface="Droid Sans Fallback" charset="0"/>
                        </a:rPr>
                        <a:t>Procesos</a:t>
                      </a:r>
                    </a:p>
                  </a:txBody>
                  <a:tcPr marL="67500" marR="67500" marT="79557" marB="3429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Droid Sans Fallback" charset="0"/>
                          <a:cs typeface="Droid Sans Fallback" charset="0"/>
                        </a:rPr>
                        <a:t>Periodos de CPU</a:t>
                      </a:r>
                    </a:p>
                  </a:txBody>
                  <a:tcPr marL="67500" marR="67500" marT="79557" marB="3429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66"/>
                    </a:solidFill>
                  </a:tcPr>
                </a:tc>
              </a:tr>
              <a:tr h="40481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Droid Sans Fallback" charset="0"/>
                          <a:cs typeface="Droid Sans Fallback" charset="0"/>
                        </a:rPr>
                        <a:t>P1</a:t>
                      </a:r>
                    </a:p>
                  </a:txBody>
                  <a:tcPr marL="67500" marR="67500" marT="79557" marB="3429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Droid Sans Fallback" charset="0"/>
                          <a:cs typeface="Droid Sans Fallback" charset="0"/>
                        </a:rPr>
                        <a:t>53</a:t>
                      </a:r>
                    </a:p>
                  </a:txBody>
                  <a:tcPr marL="67500" marR="67500" marT="79557" marB="3429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66"/>
                    </a:solidFill>
                  </a:tcPr>
                </a:tc>
              </a:tr>
              <a:tr h="40481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Droid Sans Fallback" charset="0"/>
                          <a:cs typeface="Droid Sans Fallback" charset="0"/>
                        </a:rPr>
                        <a:t>P2</a:t>
                      </a:r>
                    </a:p>
                  </a:txBody>
                  <a:tcPr marL="67500" marR="67500" marT="79557" marB="3429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Droid Sans Fallback" charset="0"/>
                          <a:cs typeface="Droid Sans Fallback" charset="0"/>
                        </a:rPr>
                        <a:t>17</a:t>
                      </a:r>
                    </a:p>
                  </a:txBody>
                  <a:tcPr marL="67500" marR="67500" marT="79557" marB="3429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66"/>
                    </a:solidFill>
                  </a:tcPr>
                </a:tc>
              </a:tr>
              <a:tr h="40481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Droid Sans Fallback" charset="0"/>
                          <a:cs typeface="Droid Sans Fallback" charset="0"/>
                        </a:rPr>
                        <a:t>P3</a:t>
                      </a:r>
                    </a:p>
                  </a:txBody>
                  <a:tcPr marL="67500" marR="67500" marT="79557" marB="3429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Droid Sans Fallback" charset="0"/>
                          <a:cs typeface="Droid Sans Fallback" charset="0"/>
                        </a:rPr>
                        <a:t>68</a:t>
                      </a:r>
                    </a:p>
                  </a:txBody>
                  <a:tcPr marL="67500" marR="67500" marT="79557" marB="3429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66"/>
                    </a:solidFill>
                  </a:tcPr>
                </a:tc>
              </a:tr>
              <a:tr h="40481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Droid Sans Fallback" charset="0"/>
                          <a:cs typeface="Droid Sans Fallback" charset="0"/>
                        </a:rPr>
                        <a:t>P4</a:t>
                      </a:r>
                    </a:p>
                  </a:txBody>
                  <a:tcPr marL="67500" marR="67500" marT="79557" marB="3429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Droid Sans Fallback" charset="0"/>
                          <a:cs typeface="Droid Sans Fallback" charset="0"/>
                        </a:rPr>
                        <a:t>24</a:t>
                      </a:r>
                    </a:p>
                  </a:txBody>
                  <a:tcPr marL="67500" marR="67500" marT="79557" marB="3429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solidFill>
                      <a:srgbClr val="FFFF66"/>
                    </a:solidFill>
                  </a:tcPr>
                </a:tc>
              </a:tr>
            </a:tbl>
          </a:graphicData>
        </a:graphic>
      </p:graphicFrame>
      <p:sp>
        <p:nvSpPr>
          <p:cNvPr id="74775" name="Rectangle 40"/>
          <p:cNvSpPr>
            <a:spLocks noChangeArrowheads="1"/>
          </p:cNvSpPr>
          <p:nvPr/>
        </p:nvSpPr>
        <p:spPr bwMode="auto">
          <a:xfrm>
            <a:off x="257175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t>P1</a:t>
            </a:r>
          </a:p>
        </p:txBody>
      </p:sp>
      <p:sp>
        <p:nvSpPr>
          <p:cNvPr id="74776" name="Rectangle 41"/>
          <p:cNvSpPr>
            <a:spLocks noChangeArrowheads="1"/>
          </p:cNvSpPr>
          <p:nvPr/>
        </p:nvSpPr>
        <p:spPr bwMode="auto">
          <a:xfrm>
            <a:off x="297180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t>P2</a:t>
            </a:r>
          </a:p>
        </p:txBody>
      </p:sp>
      <p:sp>
        <p:nvSpPr>
          <p:cNvPr id="74777" name="Rectangle 42"/>
          <p:cNvSpPr>
            <a:spLocks noChangeArrowheads="1"/>
          </p:cNvSpPr>
          <p:nvPr/>
        </p:nvSpPr>
        <p:spPr bwMode="auto">
          <a:xfrm>
            <a:off x="337185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t>P3</a:t>
            </a:r>
          </a:p>
        </p:txBody>
      </p:sp>
      <p:sp>
        <p:nvSpPr>
          <p:cNvPr id="74778" name="Rectangle 43"/>
          <p:cNvSpPr>
            <a:spLocks noChangeArrowheads="1"/>
          </p:cNvSpPr>
          <p:nvPr/>
        </p:nvSpPr>
        <p:spPr bwMode="auto">
          <a:xfrm>
            <a:off x="377190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t>P4</a:t>
            </a:r>
          </a:p>
        </p:txBody>
      </p:sp>
      <p:sp>
        <p:nvSpPr>
          <p:cNvPr id="74779" name="Rectangle 44"/>
          <p:cNvSpPr>
            <a:spLocks noChangeArrowheads="1"/>
          </p:cNvSpPr>
          <p:nvPr/>
        </p:nvSpPr>
        <p:spPr bwMode="auto">
          <a:xfrm>
            <a:off x="417195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t>P1</a:t>
            </a:r>
          </a:p>
        </p:txBody>
      </p:sp>
      <p:sp>
        <p:nvSpPr>
          <p:cNvPr id="74780" name="Rectangle 45"/>
          <p:cNvSpPr>
            <a:spLocks noChangeArrowheads="1"/>
          </p:cNvSpPr>
          <p:nvPr/>
        </p:nvSpPr>
        <p:spPr bwMode="auto">
          <a:xfrm>
            <a:off x="457200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t>P3</a:t>
            </a:r>
          </a:p>
        </p:txBody>
      </p:sp>
      <p:sp>
        <p:nvSpPr>
          <p:cNvPr id="74781" name="Rectangle 46"/>
          <p:cNvSpPr>
            <a:spLocks noChangeArrowheads="1"/>
          </p:cNvSpPr>
          <p:nvPr/>
        </p:nvSpPr>
        <p:spPr bwMode="auto">
          <a:xfrm>
            <a:off x="497205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t>P4</a:t>
            </a:r>
          </a:p>
        </p:txBody>
      </p:sp>
      <p:sp>
        <p:nvSpPr>
          <p:cNvPr id="74782" name="Rectangle 47"/>
          <p:cNvSpPr>
            <a:spLocks noChangeArrowheads="1"/>
          </p:cNvSpPr>
          <p:nvPr/>
        </p:nvSpPr>
        <p:spPr bwMode="auto">
          <a:xfrm>
            <a:off x="537210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t>P1</a:t>
            </a:r>
          </a:p>
        </p:txBody>
      </p:sp>
      <p:sp>
        <p:nvSpPr>
          <p:cNvPr id="74783" name="Rectangle 48"/>
          <p:cNvSpPr>
            <a:spLocks noChangeArrowheads="1"/>
          </p:cNvSpPr>
          <p:nvPr/>
        </p:nvSpPr>
        <p:spPr bwMode="auto">
          <a:xfrm>
            <a:off x="577215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t>P3</a:t>
            </a:r>
          </a:p>
        </p:txBody>
      </p:sp>
      <p:sp>
        <p:nvSpPr>
          <p:cNvPr id="74784" name="Rectangle 49"/>
          <p:cNvSpPr>
            <a:spLocks noChangeArrowheads="1"/>
          </p:cNvSpPr>
          <p:nvPr/>
        </p:nvSpPr>
        <p:spPr bwMode="auto">
          <a:xfrm>
            <a:off x="617220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t>P3</a:t>
            </a:r>
          </a:p>
        </p:txBody>
      </p:sp>
      <p:sp>
        <p:nvSpPr>
          <p:cNvPr id="74785" name="Text Box 50"/>
          <p:cNvSpPr txBox="1">
            <a:spLocks noChangeArrowheads="1"/>
          </p:cNvSpPr>
          <p:nvPr/>
        </p:nvSpPr>
        <p:spPr bwMode="auto">
          <a:xfrm>
            <a:off x="2445544" y="4011217"/>
            <a:ext cx="232499"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rPr>
              <a:t>0</a:t>
            </a:r>
          </a:p>
        </p:txBody>
      </p:sp>
      <p:sp>
        <p:nvSpPr>
          <p:cNvPr id="74786" name="Text Box 51"/>
          <p:cNvSpPr txBox="1">
            <a:spLocks noChangeArrowheads="1"/>
          </p:cNvSpPr>
          <p:nvPr/>
        </p:nvSpPr>
        <p:spPr bwMode="auto">
          <a:xfrm>
            <a:off x="2857500" y="4000501"/>
            <a:ext cx="328679"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rPr>
              <a:t>20</a:t>
            </a:r>
          </a:p>
        </p:txBody>
      </p:sp>
      <p:sp>
        <p:nvSpPr>
          <p:cNvPr id="74787" name="Text Box 52"/>
          <p:cNvSpPr txBox="1">
            <a:spLocks noChangeArrowheads="1"/>
          </p:cNvSpPr>
          <p:nvPr/>
        </p:nvSpPr>
        <p:spPr bwMode="auto">
          <a:xfrm>
            <a:off x="3252787" y="4011217"/>
            <a:ext cx="328679"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rPr>
              <a:t>37</a:t>
            </a:r>
          </a:p>
        </p:txBody>
      </p:sp>
      <p:sp>
        <p:nvSpPr>
          <p:cNvPr id="74788" name="Text Box 53"/>
          <p:cNvSpPr txBox="1">
            <a:spLocks noChangeArrowheads="1"/>
          </p:cNvSpPr>
          <p:nvPr/>
        </p:nvSpPr>
        <p:spPr bwMode="auto">
          <a:xfrm>
            <a:off x="3652837" y="4011217"/>
            <a:ext cx="328679"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rPr>
              <a:t>57</a:t>
            </a:r>
          </a:p>
        </p:txBody>
      </p:sp>
      <p:sp>
        <p:nvSpPr>
          <p:cNvPr id="74789" name="Text Box 54"/>
          <p:cNvSpPr txBox="1">
            <a:spLocks noChangeArrowheads="1"/>
          </p:cNvSpPr>
          <p:nvPr/>
        </p:nvSpPr>
        <p:spPr bwMode="auto">
          <a:xfrm>
            <a:off x="4052887" y="4011217"/>
            <a:ext cx="328679"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rPr>
              <a:t>77</a:t>
            </a:r>
          </a:p>
        </p:txBody>
      </p:sp>
      <p:sp>
        <p:nvSpPr>
          <p:cNvPr id="74790" name="Text Box 55"/>
          <p:cNvSpPr txBox="1">
            <a:spLocks noChangeArrowheads="1"/>
          </p:cNvSpPr>
          <p:nvPr/>
        </p:nvSpPr>
        <p:spPr bwMode="auto">
          <a:xfrm>
            <a:off x="4452937" y="4011217"/>
            <a:ext cx="328679"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rPr>
              <a:t>97</a:t>
            </a:r>
          </a:p>
        </p:txBody>
      </p:sp>
      <p:sp>
        <p:nvSpPr>
          <p:cNvPr id="74791" name="Text Box 56"/>
          <p:cNvSpPr txBox="1">
            <a:spLocks noChangeArrowheads="1"/>
          </p:cNvSpPr>
          <p:nvPr/>
        </p:nvSpPr>
        <p:spPr bwMode="auto">
          <a:xfrm>
            <a:off x="4751785" y="4033838"/>
            <a:ext cx="391196" cy="255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200" dirty="0">
                <a:solidFill>
                  <a:schemeClr val="bg1"/>
                </a:solidFill>
              </a:rPr>
              <a:t>117</a:t>
            </a:r>
          </a:p>
        </p:txBody>
      </p:sp>
      <p:sp>
        <p:nvSpPr>
          <p:cNvPr id="74792" name="Text Box 57"/>
          <p:cNvSpPr txBox="1">
            <a:spLocks noChangeArrowheads="1"/>
          </p:cNvSpPr>
          <p:nvPr/>
        </p:nvSpPr>
        <p:spPr bwMode="auto">
          <a:xfrm>
            <a:off x="5151835" y="4033838"/>
            <a:ext cx="391196" cy="255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200" dirty="0">
                <a:solidFill>
                  <a:schemeClr val="bg1"/>
                </a:solidFill>
              </a:rPr>
              <a:t>121</a:t>
            </a:r>
          </a:p>
        </p:txBody>
      </p:sp>
      <p:sp>
        <p:nvSpPr>
          <p:cNvPr id="74793" name="Text Box 58"/>
          <p:cNvSpPr txBox="1">
            <a:spLocks noChangeArrowheads="1"/>
          </p:cNvSpPr>
          <p:nvPr/>
        </p:nvSpPr>
        <p:spPr bwMode="auto">
          <a:xfrm>
            <a:off x="5551885" y="4033838"/>
            <a:ext cx="391196" cy="255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200" dirty="0">
                <a:solidFill>
                  <a:schemeClr val="bg1"/>
                </a:solidFill>
              </a:rPr>
              <a:t>134</a:t>
            </a:r>
          </a:p>
        </p:txBody>
      </p:sp>
      <p:sp>
        <p:nvSpPr>
          <p:cNvPr id="74794" name="Text Box 59"/>
          <p:cNvSpPr txBox="1">
            <a:spLocks noChangeArrowheads="1"/>
          </p:cNvSpPr>
          <p:nvPr/>
        </p:nvSpPr>
        <p:spPr bwMode="auto">
          <a:xfrm>
            <a:off x="5943600" y="4033838"/>
            <a:ext cx="391196" cy="255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200" dirty="0">
                <a:solidFill>
                  <a:schemeClr val="bg1"/>
                </a:solidFill>
              </a:rPr>
              <a:t>154</a:t>
            </a:r>
          </a:p>
        </p:txBody>
      </p:sp>
      <p:sp>
        <p:nvSpPr>
          <p:cNvPr id="74795" name="Text Box 60"/>
          <p:cNvSpPr txBox="1">
            <a:spLocks noChangeArrowheads="1"/>
          </p:cNvSpPr>
          <p:nvPr/>
        </p:nvSpPr>
        <p:spPr bwMode="auto">
          <a:xfrm>
            <a:off x="6351985" y="4033838"/>
            <a:ext cx="391196" cy="255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200" dirty="0">
                <a:solidFill>
                  <a:schemeClr val="bg1"/>
                </a:solidFill>
              </a:rPr>
              <a:t>162</a:t>
            </a:r>
          </a:p>
        </p:txBody>
      </p:sp>
      <p:sp>
        <p:nvSpPr>
          <p:cNvPr id="2" name="CuadroTexto 1"/>
          <p:cNvSpPr txBox="1"/>
          <p:nvPr/>
        </p:nvSpPr>
        <p:spPr>
          <a:xfrm>
            <a:off x="2943431" y="4279136"/>
            <a:ext cx="3538148" cy="738664"/>
          </a:xfrm>
          <a:prstGeom prst="rect">
            <a:avLst/>
          </a:prstGeom>
          <a:noFill/>
        </p:spPr>
        <p:txBody>
          <a:bodyPr wrap="none" rtlCol="0">
            <a:spAutoFit/>
          </a:bodyPr>
          <a:lstStyle/>
          <a:p>
            <a:r>
              <a:rPr lang="es-MX" dirty="0" smtClean="0">
                <a:solidFill>
                  <a:schemeClr val="bg1"/>
                </a:solidFill>
              </a:rPr>
              <a:t>RR TIEMPO </a:t>
            </a:r>
            <a:r>
              <a:rPr lang="es-MX" dirty="0" smtClean="0">
                <a:solidFill>
                  <a:schemeClr val="bg1"/>
                </a:solidFill>
              </a:rPr>
              <a:t>DE ESPERA </a:t>
            </a:r>
            <a:r>
              <a:rPr lang="es-MX" dirty="0">
                <a:solidFill>
                  <a:schemeClr val="bg1"/>
                </a:solidFill>
              </a:rPr>
              <a:t>PROMEDIO </a:t>
            </a:r>
            <a:r>
              <a:rPr lang="es-MX" dirty="0" smtClean="0">
                <a:solidFill>
                  <a:schemeClr val="bg1"/>
                </a:solidFill>
              </a:rPr>
              <a:t>67</a:t>
            </a:r>
          </a:p>
          <a:p>
            <a:r>
              <a:rPr lang="es-MX" dirty="0" smtClean="0">
                <a:solidFill>
                  <a:schemeClr val="bg1"/>
                </a:solidFill>
              </a:rPr>
              <a:t>SJF   T.E. Promedio =38</a:t>
            </a:r>
          </a:p>
          <a:p>
            <a:r>
              <a:rPr lang="es-MX" dirty="0" smtClean="0">
                <a:solidFill>
                  <a:schemeClr val="bg1"/>
                </a:solidFill>
              </a:rPr>
              <a:t>FCFS T.E. Promedio =65.25</a:t>
            </a:r>
            <a:endParaRPr lang="es-MX" dirty="0">
              <a:solidFill>
                <a:schemeClr val="bg1"/>
              </a:solidFill>
            </a:endParaRPr>
          </a:p>
        </p:txBody>
      </p:sp>
    </p:spTree>
    <p:extLst>
      <p:ext uri="{BB962C8B-B14F-4D97-AF65-F5344CB8AC3E}">
        <p14:creationId xmlns:p14="http://schemas.microsoft.com/office/powerpoint/2010/main" val="10023084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3300" b="1" dirty="0" err="1">
                <a:solidFill>
                  <a:schemeClr val="bg1"/>
                </a:solidFill>
                <a:latin typeface="Walter Turncoat" panose="02000000000000000000" pitchFamily="2" charset="0"/>
                <a:ea typeface="Walter Turncoat" panose="02000000000000000000" pitchFamily="2" charset="0"/>
              </a:rPr>
              <a:t>Process</a:t>
            </a:r>
            <a:r>
              <a:rPr lang="es-MX" sz="3300" b="1" dirty="0">
                <a:solidFill>
                  <a:schemeClr val="bg1"/>
                </a:solidFill>
                <a:latin typeface="Walter Turncoat" panose="02000000000000000000" pitchFamily="2" charset="0"/>
                <a:ea typeface="Walter Turncoat" panose="02000000000000000000" pitchFamily="2" charset="0"/>
              </a:rPr>
              <a:t> Control Block (PCB)</a:t>
            </a:r>
          </a:p>
        </p:txBody>
      </p:sp>
      <p:sp>
        <p:nvSpPr>
          <p:cNvPr id="8194"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9pPr>
          </a:lstStyle>
          <a:p>
            <a:pPr>
              <a:spcBef>
                <a:spcPts val="525"/>
              </a:spcBef>
              <a:buSzPct val="100000"/>
              <a:defRPr/>
            </a:pPr>
            <a:r>
              <a:rPr lang="es-MX" sz="2100" dirty="0">
                <a:solidFill>
                  <a:schemeClr val="bg1"/>
                </a:solidFill>
                <a:latin typeface="Walter Turncoat" panose="02000000000000000000" pitchFamily="2" charset="0"/>
                <a:ea typeface="Walter Turncoat" panose="02000000000000000000" pitchFamily="2" charset="0"/>
              </a:rPr>
              <a:t>Información asociada con cada </a:t>
            </a:r>
            <a:r>
              <a:rPr lang="es-MX" sz="2100" dirty="0" smtClean="0">
                <a:solidFill>
                  <a:schemeClr val="bg1"/>
                </a:solidFill>
                <a:latin typeface="Walter Turncoat" panose="02000000000000000000" pitchFamily="2" charset="0"/>
                <a:ea typeface="Walter Turncoat" panose="02000000000000000000" pitchFamily="2" charset="0"/>
              </a:rPr>
              <a:t>proceso:</a:t>
            </a:r>
            <a:endParaRPr lang="es-MX" sz="2100" dirty="0">
              <a:solidFill>
                <a:schemeClr val="bg1"/>
              </a:solidFill>
              <a:latin typeface="Walter Turncoat" panose="02000000000000000000" pitchFamily="2" charset="0"/>
              <a:ea typeface="Walter Turncoat" panose="02000000000000000000" pitchFamily="2" charset="0"/>
            </a:endParaRPr>
          </a:p>
          <a:p>
            <a:pPr marL="254794" indent="-252413">
              <a:spcBef>
                <a:spcPts val="525"/>
              </a:spcBef>
              <a:buClr>
                <a:schemeClr val="bg1"/>
              </a:buClr>
              <a:buSzPct val="100000"/>
              <a:buFont typeface="Arial" panose="020B0604020202020204" pitchFamily="34" charset="0"/>
              <a:buChar char="•"/>
              <a:defRPr/>
            </a:pPr>
            <a:r>
              <a:rPr lang="es-MX" sz="2100" dirty="0">
                <a:solidFill>
                  <a:schemeClr val="bg1"/>
                </a:solidFill>
                <a:latin typeface="Walter Turncoat" panose="02000000000000000000" pitchFamily="2" charset="0"/>
                <a:ea typeface="Walter Turncoat" panose="02000000000000000000" pitchFamily="2" charset="0"/>
              </a:rPr>
              <a:t>Estado del Proceso.</a:t>
            </a:r>
          </a:p>
          <a:p>
            <a:pPr marL="254794" indent="-252413">
              <a:spcBef>
                <a:spcPts val="525"/>
              </a:spcBef>
              <a:buClr>
                <a:schemeClr val="bg1"/>
              </a:buClr>
              <a:buSzPct val="100000"/>
              <a:buFont typeface="Arial" panose="020B0604020202020204" pitchFamily="34" charset="0"/>
              <a:buChar char="•"/>
              <a:defRPr/>
            </a:pPr>
            <a:r>
              <a:rPr lang="es-MX" sz="2100" dirty="0">
                <a:solidFill>
                  <a:schemeClr val="bg1"/>
                </a:solidFill>
                <a:latin typeface="Walter Turncoat" panose="02000000000000000000" pitchFamily="2" charset="0"/>
                <a:ea typeface="Walter Turncoat" panose="02000000000000000000" pitchFamily="2" charset="0"/>
              </a:rPr>
              <a:t>Contador del Programa.</a:t>
            </a:r>
          </a:p>
          <a:p>
            <a:pPr marL="254794" indent="-252413">
              <a:spcBef>
                <a:spcPts val="525"/>
              </a:spcBef>
              <a:buClr>
                <a:schemeClr val="bg1"/>
              </a:buClr>
              <a:buSzPct val="100000"/>
              <a:buFont typeface="Arial" panose="020B0604020202020204" pitchFamily="34" charset="0"/>
              <a:buChar char="•"/>
              <a:defRPr/>
            </a:pPr>
            <a:r>
              <a:rPr lang="es-MX" sz="2100" dirty="0">
                <a:solidFill>
                  <a:schemeClr val="bg1"/>
                </a:solidFill>
                <a:latin typeface="Walter Turncoat" panose="02000000000000000000" pitchFamily="2" charset="0"/>
                <a:ea typeface="Walter Turncoat" panose="02000000000000000000" pitchFamily="2" charset="0"/>
              </a:rPr>
              <a:t>Registros del CPU.</a:t>
            </a:r>
          </a:p>
          <a:p>
            <a:pPr marL="254794" indent="-252413">
              <a:spcBef>
                <a:spcPts val="525"/>
              </a:spcBef>
              <a:buClr>
                <a:schemeClr val="bg1"/>
              </a:buClr>
              <a:buSzPct val="100000"/>
              <a:buFont typeface="Arial" panose="020B0604020202020204" pitchFamily="34" charset="0"/>
              <a:buChar char="•"/>
              <a:defRPr/>
            </a:pPr>
            <a:r>
              <a:rPr lang="es-MX" sz="2100" dirty="0">
                <a:solidFill>
                  <a:schemeClr val="bg1"/>
                </a:solidFill>
                <a:latin typeface="Walter Turncoat" panose="02000000000000000000" pitchFamily="2" charset="0"/>
                <a:ea typeface="Walter Turncoat" panose="02000000000000000000" pitchFamily="2" charset="0"/>
              </a:rPr>
              <a:t>Información de calendarización de CPU.</a:t>
            </a:r>
          </a:p>
          <a:p>
            <a:pPr marL="254794" indent="-252413">
              <a:spcBef>
                <a:spcPts val="525"/>
              </a:spcBef>
              <a:buClr>
                <a:schemeClr val="bg1"/>
              </a:buClr>
              <a:buSzPct val="100000"/>
              <a:buFont typeface="Arial" panose="020B0604020202020204" pitchFamily="34" charset="0"/>
              <a:buChar char="•"/>
              <a:defRPr/>
            </a:pPr>
            <a:r>
              <a:rPr lang="es-MX" sz="2100" dirty="0">
                <a:solidFill>
                  <a:schemeClr val="bg1"/>
                </a:solidFill>
                <a:latin typeface="Walter Turncoat" panose="02000000000000000000" pitchFamily="2" charset="0"/>
                <a:ea typeface="Walter Turncoat" panose="02000000000000000000" pitchFamily="2" charset="0"/>
              </a:rPr>
              <a:t>Información de administración de Memoria.</a:t>
            </a:r>
          </a:p>
          <a:p>
            <a:pPr marL="254794" indent="-252413">
              <a:spcBef>
                <a:spcPts val="525"/>
              </a:spcBef>
              <a:buClr>
                <a:schemeClr val="bg1"/>
              </a:buClr>
              <a:buSzPct val="100000"/>
              <a:buFont typeface="Arial" panose="020B0604020202020204" pitchFamily="34" charset="0"/>
              <a:buChar char="•"/>
              <a:defRPr/>
            </a:pPr>
            <a:r>
              <a:rPr lang="es-MX" sz="2100" dirty="0">
                <a:solidFill>
                  <a:schemeClr val="bg1"/>
                </a:solidFill>
                <a:latin typeface="Walter Turncoat" panose="02000000000000000000" pitchFamily="2" charset="0"/>
                <a:ea typeface="Walter Turncoat" panose="02000000000000000000" pitchFamily="2" charset="0"/>
              </a:rPr>
              <a:t>Información de contabilización.</a:t>
            </a:r>
          </a:p>
          <a:p>
            <a:pPr marL="254794" indent="-252413">
              <a:spcBef>
                <a:spcPts val="525"/>
              </a:spcBef>
              <a:buClr>
                <a:schemeClr val="bg1"/>
              </a:buClr>
              <a:buSzPct val="100000"/>
              <a:buFont typeface="Arial" panose="020B0604020202020204" pitchFamily="34" charset="0"/>
              <a:buChar char="•"/>
              <a:defRPr/>
            </a:pPr>
            <a:r>
              <a:rPr lang="es-MX" sz="2100" dirty="0">
                <a:solidFill>
                  <a:schemeClr val="bg1"/>
                </a:solidFill>
                <a:latin typeface="Walter Turncoat" panose="02000000000000000000" pitchFamily="2" charset="0"/>
                <a:ea typeface="Walter Turncoat" panose="02000000000000000000" pitchFamily="2" charset="0"/>
              </a:rPr>
              <a:t>Información de estado de I/O.</a:t>
            </a:r>
          </a:p>
          <a:p>
            <a:pPr marL="255985">
              <a:spcBef>
                <a:spcPts val="525"/>
              </a:spcBef>
              <a:buSzPct val="100000"/>
              <a:defRPr/>
            </a:pPr>
            <a:endParaRPr lang="es-MX" sz="2100" dirty="0">
              <a:solidFill>
                <a:schemeClr val="bg1"/>
              </a:solidFill>
              <a:latin typeface="Walter Turncoat" panose="02000000000000000000" pitchFamily="2" charset="0"/>
              <a:ea typeface="Walter Turncoat" panose="02000000000000000000" pitchFamily="2"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n-US" sz="3300" dirty="0" err="1">
                <a:solidFill>
                  <a:schemeClr val="bg1"/>
                </a:solidFill>
                <a:latin typeface="Walter Turncoat" panose="02000000000000000000" pitchFamily="2" charset="0"/>
                <a:ea typeface="Walter Turncoat" panose="02000000000000000000" pitchFamily="2" charset="0"/>
              </a:rPr>
              <a:t>Tamaño</a:t>
            </a:r>
            <a:r>
              <a:rPr lang="en-US" sz="3300" dirty="0">
                <a:solidFill>
                  <a:schemeClr val="bg1"/>
                </a:solidFill>
                <a:latin typeface="Walter Turncoat" panose="02000000000000000000" pitchFamily="2" charset="0"/>
                <a:ea typeface="Walter Turncoat" panose="02000000000000000000" pitchFamily="2" charset="0"/>
              </a:rPr>
              <a:t> de Quantum y </a:t>
            </a:r>
            <a:r>
              <a:rPr lang="en-US" sz="3300" dirty="0" err="1">
                <a:solidFill>
                  <a:schemeClr val="bg1"/>
                </a:solidFill>
                <a:latin typeface="Walter Turncoat" panose="02000000000000000000" pitchFamily="2" charset="0"/>
                <a:ea typeface="Walter Turncoat" panose="02000000000000000000" pitchFamily="2" charset="0"/>
              </a:rPr>
              <a:t>cambio</a:t>
            </a:r>
            <a:r>
              <a:rPr lang="en-US" sz="3300" dirty="0">
                <a:solidFill>
                  <a:schemeClr val="bg1"/>
                </a:solidFill>
                <a:latin typeface="Walter Turncoat" panose="02000000000000000000" pitchFamily="2" charset="0"/>
                <a:ea typeface="Walter Turncoat" panose="02000000000000000000" pitchFamily="2" charset="0"/>
              </a:rPr>
              <a:t> de </a:t>
            </a:r>
            <a:r>
              <a:rPr lang="en-US" sz="3300" dirty="0" err="1">
                <a:solidFill>
                  <a:schemeClr val="bg1"/>
                </a:solidFill>
                <a:latin typeface="Walter Turncoat" panose="02000000000000000000" pitchFamily="2" charset="0"/>
                <a:ea typeface="Walter Turncoat" panose="02000000000000000000" pitchFamily="2" charset="0"/>
              </a:rPr>
              <a:t>contexto</a:t>
            </a:r>
            <a:endParaRPr lang="en-US" sz="3300" dirty="0">
              <a:solidFill>
                <a:schemeClr val="bg1"/>
              </a:solidFill>
              <a:latin typeface="Walter Turncoat" panose="02000000000000000000" pitchFamily="2" charset="0"/>
              <a:ea typeface="Walter Turncoat" panose="02000000000000000000" pitchFamily="2" charset="0"/>
            </a:endParaRPr>
          </a:p>
        </p:txBody>
      </p:sp>
      <p:pic>
        <p:nvPicPr>
          <p:cNvPr id="7680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1793082"/>
            <a:ext cx="4574381" cy="197881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n-US" sz="3300" dirty="0">
                <a:solidFill>
                  <a:schemeClr val="bg1"/>
                </a:solidFill>
                <a:latin typeface="Walter Turncoat" panose="02000000000000000000" pitchFamily="2" charset="0"/>
                <a:ea typeface="Walter Turncoat" panose="02000000000000000000" pitchFamily="2" charset="0"/>
              </a:rPr>
              <a:t>El </a:t>
            </a:r>
            <a:r>
              <a:rPr lang="en-US" sz="3300" dirty="0" err="1">
                <a:solidFill>
                  <a:schemeClr val="bg1"/>
                </a:solidFill>
                <a:latin typeface="Walter Turncoat" panose="02000000000000000000" pitchFamily="2" charset="0"/>
                <a:ea typeface="Walter Turncoat" panose="02000000000000000000" pitchFamily="2" charset="0"/>
              </a:rPr>
              <a:t>tamaño</a:t>
            </a:r>
            <a:r>
              <a:rPr lang="en-US" sz="3300" dirty="0">
                <a:solidFill>
                  <a:schemeClr val="bg1"/>
                </a:solidFill>
                <a:latin typeface="Walter Turncoat" panose="02000000000000000000" pitchFamily="2" charset="0"/>
                <a:ea typeface="Walter Turncoat" panose="02000000000000000000" pitchFamily="2" charset="0"/>
              </a:rPr>
              <a:t> del quantum </a:t>
            </a:r>
            <a:r>
              <a:rPr lang="en-US" sz="3300" dirty="0" err="1">
                <a:solidFill>
                  <a:schemeClr val="bg1"/>
                </a:solidFill>
                <a:latin typeface="Walter Turncoat" panose="02000000000000000000" pitchFamily="2" charset="0"/>
                <a:ea typeface="Walter Turncoat" panose="02000000000000000000" pitchFamily="2" charset="0"/>
              </a:rPr>
              <a:t>afecta</a:t>
            </a:r>
            <a:r>
              <a:rPr lang="en-US" sz="3300" dirty="0">
                <a:solidFill>
                  <a:schemeClr val="bg1"/>
                </a:solidFill>
                <a:latin typeface="Walter Turncoat" panose="02000000000000000000" pitchFamily="2" charset="0"/>
                <a:ea typeface="Walter Turncoat" panose="02000000000000000000" pitchFamily="2" charset="0"/>
              </a:rPr>
              <a:t> al </a:t>
            </a:r>
            <a:r>
              <a:rPr lang="en-US" sz="3300" dirty="0" err="1">
                <a:solidFill>
                  <a:schemeClr val="bg1"/>
                </a:solidFill>
                <a:latin typeface="Walter Turncoat" panose="02000000000000000000" pitchFamily="2" charset="0"/>
                <a:ea typeface="Walter Turncoat" panose="02000000000000000000" pitchFamily="2" charset="0"/>
              </a:rPr>
              <a:t>tiempo</a:t>
            </a:r>
            <a:r>
              <a:rPr lang="en-US" sz="3300" dirty="0">
                <a:solidFill>
                  <a:schemeClr val="bg1"/>
                </a:solidFill>
                <a:latin typeface="Walter Turncoat" panose="02000000000000000000" pitchFamily="2" charset="0"/>
                <a:ea typeface="Walter Turncoat" panose="02000000000000000000" pitchFamily="2" charset="0"/>
              </a:rPr>
              <a:t> de </a:t>
            </a:r>
            <a:r>
              <a:rPr lang="en-US" sz="3300" dirty="0" err="1">
                <a:solidFill>
                  <a:schemeClr val="bg1"/>
                </a:solidFill>
                <a:latin typeface="Walter Turncoat" panose="02000000000000000000" pitchFamily="2" charset="0"/>
                <a:ea typeface="Walter Turncoat" panose="02000000000000000000" pitchFamily="2" charset="0"/>
              </a:rPr>
              <a:t>retorno</a:t>
            </a:r>
            <a:endParaRPr lang="en-US" sz="3300" dirty="0">
              <a:solidFill>
                <a:schemeClr val="bg1"/>
              </a:solidFill>
              <a:latin typeface="Walter Turncoat" panose="02000000000000000000" pitchFamily="2" charset="0"/>
              <a:ea typeface="Walter Turncoat" panose="02000000000000000000" pitchFamily="2" charset="0"/>
            </a:endParaRPr>
          </a:p>
        </p:txBody>
      </p:sp>
      <p:pic>
        <p:nvPicPr>
          <p:cNvPr id="788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7450" y="1257300"/>
            <a:ext cx="4398169" cy="3257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1"/>
          <p:cNvSpPr txBox="1">
            <a:spLocks noChangeArrowheads="1"/>
          </p:cNvSpPr>
          <p:nvPr/>
        </p:nvSpPr>
        <p:spPr bwMode="auto">
          <a:xfrm>
            <a:off x="1543050" y="171450"/>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n-US" sz="3300" dirty="0">
                <a:solidFill>
                  <a:schemeClr val="bg1"/>
                </a:solidFill>
                <a:latin typeface="Walter Turncoat" panose="02000000000000000000" pitchFamily="2" charset="0"/>
                <a:ea typeface="Walter Turncoat" panose="02000000000000000000" pitchFamily="2" charset="0"/>
              </a:rPr>
              <a:t>Colas de </a:t>
            </a:r>
            <a:r>
              <a:rPr lang="en-US" sz="3300" dirty="0" err="1">
                <a:solidFill>
                  <a:schemeClr val="bg1"/>
                </a:solidFill>
                <a:latin typeface="Walter Turncoat" panose="02000000000000000000" pitchFamily="2" charset="0"/>
                <a:ea typeface="Walter Turncoat" panose="02000000000000000000" pitchFamily="2" charset="0"/>
              </a:rPr>
              <a:t>Multinivel</a:t>
            </a:r>
            <a:r>
              <a:rPr lang="en-US" sz="3300" dirty="0">
                <a:solidFill>
                  <a:schemeClr val="bg1"/>
                </a:solidFill>
                <a:latin typeface="Walter Turncoat" panose="02000000000000000000" pitchFamily="2" charset="0"/>
                <a:ea typeface="Walter Turncoat" panose="02000000000000000000" pitchFamily="2" charset="0"/>
              </a:rPr>
              <a:t/>
            </a:r>
            <a:br>
              <a:rPr lang="en-US" sz="3300" dirty="0">
                <a:solidFill>
                  <a:schemeClr val="bg1"/>
                </a:solidFill>
                <a:latin typeface="Walter Turncoat" panose="02000000000000000000" pitchFamily="2" charset="0"/>
                <a:ea typeface="Walter Turncoat" panose="02000000000000000000" pitchFamily="2" charset="0"/>
              </a:rPr>
            </a:br>
            <a:r>
              <a:rPr lang="en-US" sz="3300" dirty="0">
                <a:solidFill>
                  <a:schemeClr val="bg1"/>
                </a:solidFill>
                <a:latin typeface="Walter Turncoat" panose="02000000000000000000" pitchFamily="2" charset="0"/>
                <a:ea typeface="Walter Turncoat" panose="02000000000000000000" pitchFamily="2" charset="0"/>
              </a:rPr>
              <a:t> (Multilevel queue) </a:t>
            </a:r>
          </a:p>
        </p:txBody>
      </p:sp>
      <p:sp>
        <p:nvSpPr>
          <p:cNvPr id="80899"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marL="739775" indent="-282575">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marL="342900" indent="-342900">
              <a:buClr>
                <a:schemeClr val="bg1"/>
              </a:buClr>
              <a:buFont typeface="Arial" panose="020B0604020202020204" pitchFamily="34" charset="0"/>
              <a:buChar char="•"/>
            </a:pPr>
            <a:r>
              <a:rPr lang="en-US" sz="2400" dirty="0">
                <a:solidFill>
                  <a:schemeClr val="bg1"/>
                </a:solidFill>
              </a:rPr>
              <a:t>Se </a:t>
            </a:r>
            <a:r>
              <a:rPr lang="en-US" sz="2400" dirty="0" err="1">
                <a:solidFill>
                  <a:schemeClr val="bg1"/>
                </a:solidFill>
              </a:rPr>
              <a:t>particiona</a:t>
            </a:r>
            <a:r>
              <a:rPr lang="en-US" sz="2400" dirty="0">
                <a:solidFill>
                  <a:schemeClr val="bg1"/>
                </a:solidFill>
              </a:rPr>
              <a:t> la cola de </a:t>
            </a:r>
            <a:r>
              <a:rPr lang="en-US" sz="2400" dirty="0" err="1">
                <a:solidFill>
                  <a:schemeClr val="bg1"/>
                </a:solidFill>
              </a:rPr>
              <a:t>Listos</a:t>
            </a:r>
            <a:r>
              <a:rPr lang="en-US" sz="2400" dirty="0">
                <a:solidFill>
                  <a:schemeClr val="bg1"/>
                </a:solidFill>
              </a:rPr>
              <a:t> (Ready queue) en colas </a:t>
            </a:r>
            <a:r>
              <a:rPr lang="en-US" sz="2400" dirty="0" err="1">
                <a:solidFill>
                  <a:schemeClr val="bg1"/>
                </a:solidFill>
              </a:rPr>
              <a:t>separadas</a:t>
            </a:r>
            <a:r>
              <a:rPr lang="en-US" sz="2400" dirty="0">
                <a:solidFill>
                  <a:schemeClr val="bg1"/>
                </a:solidFill>
              </a:rPr>
              <a:t>:</a:t>
            </a:r>
          </a:p>
          <a:p>
            <a:pPr marL="800100" lvl="1" indent="-342900">
              <a:buClr>
                <a:schemeClr val="bg1"/>
              </a:buClr>
              <a:buFont typeface="Arial" panose="020B0604020202020204" pitchFamily="34" charset="0"/>
              <a:buChar char="•"/>
            </a:pPr>
            <a:r>
              <a:rPr lang="en-US" sz="2100" dirty="0">
                <a:solidFill>
                  <a:schemeClr val="bg1"/>
                </a:solidFill>
              </a:rPr>
              <a:t>foreground (interactive)</a:t>
            </a:r>
          </a:p>
          <a:p>
            <a:pPr marL="800100" lvl="1" indent="-342900">
              <a:buClr>
                <a:schemeClr val="bg1"/>
              </a:buClr>
              <a:buFont typeface="Arial" panose="020B0604020202020204" pitchFamily="34" charset="0"/>
              <a:buChar char="•"/>
            </a:pPr>
            <a:r>
              <a:rPr lang="en-US" sz="2100" dirty="0">
                <a:solidFill>
                  <a:schemeClr val="bg1"/>
                </a:solidFill>
              </a:rPr>
              <a:t>background (batch)</a:t>
            </a:r>
          </a:p>
          <a:p>
            <a:pPr marL="342900" indent="-342900">
              <a:buClr>
                <a:schemeClr val="bg1"/>
              </a:buClr>
              <a:buFont typeface="Arial" panose="020B0604020202020204" pitchFamily="34" charset="0"/>
              <a:buChar char="•"/>
            </a:pPr>
            <a:r>
              <a:rPr lang="en-US" sz="2400" dirty="0">
                <a:solidFill>
                  <a:schemeClr val="bg1"/>
                </a:solidFill>
              </a:rPr>
              <a:t> </a:t>
            </a:r>
            <a:r>
              <a:rPr lang="en-US" sz="2400" dirty="0" err="1">
                <a:solidFill>
                  <a:schemeClr val="bg1"/>
                </a:solidFill>
              </a:rPr>
              <a:t>Cada</a:t>
            </a:r>
            <a:r>
              <a:rPr lang="en-US" sz="2400" dirty="0">
                <a:solidFill>
                  <a:schemeClr val="bg1"/>
                </a:solidFill>
              </a:rPr>
              <a:t> cola </a:t>
            </a:r>
            <a:r>
              <a:rPr lang="en-US" sz="2400" dirty="0" err="1">
                <a:solidFill>
                  <a:schemeClr val="bg1"/>
                </a:solidFill>
              </a:rPr>
              <a:t>tiene</a:t>
            </a:r>
            <a:r>
              <a:rPr lang="en-US" sz="2400" dirty="0">
                <a:solidFill>
                  <a:schemeClr val="bg1"/>
                </a:solidFill>
              </a:rPr>
              <a:t> </a:t>
            </a:r>
            <a:r>
              <a:rPr lang="en-US" sz="2400" dirty="0" err="1">
                <a:solidFill>
                  <a:schemeClr val="bg1"/>
                </a:solidFill>
              </a:rPr>
              <a:t>su</a:t>
            </a:r>
            <a:r>
              <a:rPr lang="en-US" sz="2400" dirty="0">
                <a:solidFill>
                  <a:schemeClr val="bg1"/>
                </a:solidFill>
              </a:rPr>
              <a:t> </a:t>
            </a:r>
            <a:r>
              <a:rPr lang="en-US" sz="2400" dirty="0" err="1">
                <a:solidFill>
                  <a:schemeClr val="bg1"/>
                </a:solidFill>
              </a:rPr>
              <a:t>propio</a:t>
            </a:r>
            <a:r>
              <a:rPr lang="en-US" sz="2400" dirty="0">
                <a:solidFill>
                  <a:schemeClr val="bg1"/>
                </a:solidFill>
              </a:rPr>
              <a:t> </a:t>
            </a:r>
            <a:r>
              <a:rPr lang="en-US" sz="2400" dirty="0" err="1">
                <a:solidFill>
                  <a:schemeClr val="bg1"/>
                </a:solidFill>
              </a:rPr>
              <a:t>algoritmo</a:t>
            </a:r>
            <a:r>
              <a:rPr lang="en-US" sz="2400" dirty="0">
                <a:solidFill>
                  <a:schemeClr val="bg1"/>
                </a:solidFill>
              </a:rPr>
              <a:t> de </a:t>
            </a:r>
            <a:r>
              <a:rPr lang="en-US" sz="2400" dirty="0" err="1" smtClean="0">
                <a:solidFill>
                  <a:schemeClr val="bg1"/>
                </a:solidFill>
              </a:rPr>
              <a:t>calendarización</a:t>
            </a:r>
            <a:r>
              <a:rPr lang="en-US" sz="2400" dirty="0" smtClean="0">
                <a:solidFill>
                  <a:schemeClr val="bg1"/>
                </a:solidFill>
              </a:rPr>
              <a:t>:</a:t>
            </a:r>
            <a:endParaRPr lang="en-US" sz="2400" dirty="0">
              <a:solidFill>
                <a:schemeClr val="bg1"/>
              </a:solidFill>
            </a:endParaRPr>
          </a:p>
          <a:p>
            <a:pPr marL="800100" lvl="1" indent="-342900">
              <a:buClr>
                <a:schemeClr val="bg1"/>
              </a:buClr>
              <a:buFont typeface="Arial" panose="020B0604020202020204" pitchFamily="34" charset="0"/>
              <a:buChar char="•"/>
            </a:pPr>
            <a:r>
              <a:rPr lang="en-US" sz="2100" dirty="0">
                <a:solidFill>
                  <a:schemeClr val="bg1"/>
                </a:solidFill>
              </a:rPr>
              <a:t>foreground – RR</a:t>
            </a:r>
          </a:p>
          <a:p>
            <a:pPr marL="800100" lvl="1" indent="-342900">
              <a:buClr>
                <a:schemeClr val="bg1"/>
              </a:buClr>
              <a:buFont typeface="Arial" panose="020B0604020202020204" pitchFamily="34" charset="0"/>
              <a:buChar char="•"/>
            </a:pPr>
            <a:r>
              <a:rPr lang="en-US" sz="2100" dirty="0">
                <a:solidFill>
                  <a:schemeClr val="bg1"/>
                </a:solidFill>
              </a:rPr>
              <a:t>background – FCFS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n-US" sz="3300" dirty="0">
                <a:solidFill>
                  <a:schemeClr val="bg1"/>
                </a:solidFill>
                <a:latin typeface="Walter Turncoat" panose="02000000000000000000" pitchFamily="2" charset="0"/>
                <a:ea typeface="Walter Turncoat" panose="02000000000000000000" pitchFamily="2" charset="0"/>
              </a:rPr>
              <a:t>Colas de </a:t>
            </a:r>
            <a:r>
              <a:rPr lang="en-US" sz="3300" dirty="0" err="1">
                <a:solidFill>
                  <a:schemeClr val="bg1"/>
                </a:solidFill>
                <a:latin typeface="Walter Turncoat" panose="02000000000000000000" pitchFamily="2" charset="0"/>
                <a:ea typeface="Walter Turncoat" panose="02000000000000000000" pitchFamily="2" charset="0"/>
              </a:rPr>
              <a:t>Multinivel</a:t>
            </a:r>
            <a:r>
              <a:rPr lang="en-US" sz="3300" dirty="0">
                <a:solidFill>
                  <a:schemeClr val="bg1"/>
                </a:solidFill>
                <a:latin typeface="Walter Turncoat" panose="02000000000000000000" pitchFamily="2" charset="0"/>
                <a:ea typeface="Walter Turncoat" panose="02000000000000000000" pitchFamily="2" charset="0"/>
              </a:rPr>
              <a:t> </a:t>
            </a:r>
            <a:br>
              <a:rPr lang="en-US" sz="3300" dirty="0">
                <a:solidFill>
                  <a:schemeClr val="bg1"/>
                </a:solidFill>
                <a:latin typeface="Walter Turncoat" panose="02000000000000000000" pitchFamily="2" charset="0"/>
                <a:ea typeface="Walter Turncoat" panose="02000000000000000000" pitchFamily="2" charset="0"/>
              </a:rPr>
            </a:br>
            <a:r>
              <a:rPr lang="en-US" sz="3300" dirty="0">
                <a:solidFill>
                  <a:schemeClr val="bg1"/>
                </a:solidFill>
                <a:latin typeface="Walter Turncoat" panose="02000000000000000000" pitchFamily="2" charset="0"/>
                <a:ea typeface="Walter Turncoat" panose="02000000000000000000" pitchFamily="2" charset="0"/>
              </a:rPr>
              <a:t>(Multilevel queue)</a:t>
            </a:r>
          </a:p>
        </p:txBody>
      </p:sp>
      <p:sp>
        <p:nvSpPr>
          <p:cNvPr id="43010"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1pPr>
            <a:lvl2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2pPr>
            <a:lvl3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3pPr>
            <a:lvl4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4pPr>
            <a:lvl5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9pPr>
          </a:lstStyle>
          <a:p>
            <a:pPr>
              <a:spcBef>
                <a:spcPts val="525"/>
              </a:spcBef>
              <a:buClr>
                <a:schemeClr val="bg1"/>
              </a:buClr>
              <a:buSzPct val="100000"/>
              <a:buFont typeface="Arial" panose="020B0604020202020204" pitchFamily="34" charset="0"/>
              <a:buChar char="•"/>
              <a:defRPr/>
            </a:pPr>
            <a:r>
              <a:rPr lang="en-US" sz="2100" dirty="0" err="1">
                <a:solidFill>
                  <a:schemeClr val="bg1"/>
                </a:solidFill>
              </a:rPr>
              <a:t>Debe</a:t>
            </a:r>
            <a:r>
              <a:rPr lang="en-US" sz="2100" dirty="0">
                <a:solidFill>
                  <a:schemeClr val="bg1"/>
                </a:solidFill>
              </a:rPr>
              <a:t> </a:t>
            </a:r>
            <a:r>
              <a:rPr lang="en-US" sz="2100" dirty="0" err="1">
                <a:solidFill>
                  <a:schemeClr val="bg1"/>
                </a:solidFill>
              </a:rPr>
              <a:t>existir</a:t>
            </a:r>
            <a:r>
              <a:rPr lang="en-US" sz="2100" dirty="0">
                <a:solidFill>
                  <a:schemeClr val="bg1"/>
                </a:solidFill>
              </a:rPr>
              <a:t> </a:t>
            </a:r>
            <a:r>
              <a:rPr lang="en-US" sz="2100" dirty="0" err="1">
                <a:solidFill>
                  <a:schemeClr val="bg1"/>
                </a:solidFill>
              </a:rPr>
              <a:t>calendarización</a:t>
            </a:r>
            <a:r>
              <a:rPr lang="en-US" sz="2100" dirty="0">
                <a:solidFill>
                  <a:schemeClr val="bg1"/>
                </a:solidFill>
              </a:rPr>
              <a:t> entre </a:t>
            </a:r>
            <a:r>
              <a:rPr lang="en-US" sz="2100" dirty="0" err="1">
                <a:solidFill>
                  <a:schemeClr val="bg1"/>
                </a:solidFill>
              </a:rPr>
              <a:t>las</a:t>
            </a:r>
            <a:r>
              <a:rPr lang="en-US" sz="2100" dirty="0">
                <a:solidFill>
                  <a:schemeClr val="bg1"/>
                </a:solidFill>
              </a:rPr>
              <a:t> colas.</a:t>
            </a:r>
          </a:p>
          <a:p>
            <a:pPr>
              <a:spcBef>
                <a:spcPts val="525"/>
              </a:spcBef>
              <a:buSzPct val="100000"/>
              <a:buFont typeface="Arial" panose="020B0604020202020204" pitchFamily="34" charset="0"/>
              <a:buChar char="•"/>
              <a:defRPr/>
            </a:pPr>
            <a:r>
              <a:rPr lang="en-US" sz="2100" dirty="0" err="1">
                <a:solidFill>
                  <a:schemeClr val="bg1"/>
                </a:solidFill>
              </a:rPr>
              <a:t>Calendarización</a:t>
            </a:r>
            <a:r>
              <a:rPr lang="en-US" sz="2100" dirty="0">
                <a:solidFill>
                  <a:schemeClr val="bg1"/>
                </a:solidFill>
              </a:rPr>
              <a:t> </a:t>
            </a:r>
            <a:r>
              <a:rPr lang="en-US" sz="2100" dirty="0" err="1">
                <a:solidFill>
                  <a:schemeClr val="bg1"/>
                </a:solidFill>
              </a:rPr>
              <a:t>por</a:t>
            </a:r>
            <a:r>
              <a:rPr lang="en-US" sz="2100" dirty="0">
                <a:solidFill>
                  <a:schemeClr val="bg1"/>
                </a:solidFill>
              </a:rPr>
              <a:t> </a:t>
            </a:r>
            <a:r>
              <a:rPr lang="en-US" sz="2100" dirty="0" err="1">
                <a:solidFill>
                  <a:schemeClr val="bg1"/>
                </a:solidFill>
              </a:rPr>
              <a:t>prioridad</a:t>
            </a:r>
            <a:r>
              <a:rPr lang="en-US" sz="2100" dirty="0">
                <a:solidFill>
                  <a:schemeClr val="bg1"/>
                </a:solidFill>
              </a:rPr>
              <a:t> </a:t>
            </a:r>
            <a:r>
              <a:rPr lang="en-US" sz="2100" dirty="0" err="1">
                <a:solidFill>
                  <a:schemeClr val="bg1"/>
                </a:solidFill>
              </a:rPr>
              <a:t>fija</a:t>
            </a:r>
            <a:r>
              <a:rPr lang="en-US" sz="2100" dirty="0">
                <a:solidFill>
                  <a:schemeClr val="bg1"/>
                </a:solidFill>
              </a:rPr>
              <a:t>; (</a:t>
            </a:r>
            <a:r>
              <a:rPr lang="en-US" sz="2100" dirty="0" err="1">
                <a:solidFill>
                  <a:schemeClr val="bg1"/>
                </a:solidFill>
              </a:rPr>
              <a:t>Ej</a:t>
            </a:r>
            <a:r>
              <a:rPr lang="en-US" sz="2100" dirty="0">
                <a:solidFill>
                  <a:schemeClr val="bg1"/>
                </a:solidFill>
              </a:rPr>
              <a:t>. </a:t>
            </a:r>
            <a:r>
              <a:rPr lang="en-US" sz="2100" dirty="0" err="1">
                <a:solidFill>
                  <a:schemeClr val="bg1"/>
                </a:solidFill>
              </a:rPr>
              <a:t>Atiende</a:t>
            </a:r>
            <a:r>
              <a:rPr lang="en-US" sz="2100" dirty="0">
                <a:solidFill>
                  <a:schemeClr val="bg1"/>
                </a:solidFill>
              </a:rPr>
              <a:t> a </a:t>
            </a:r>
            <a:r>
              <a:rPr lang="en-US" sz="2100" dirty="0" err="1">
                <a:solidFill>
                  <a:schemeClr val="bg1"/>
                </a:solidFill>
              </a:rPr>
              <a:t>todos</a:t>
            </a:r>
            <a:r>
              <a:rPr lang="en-US" sz="2100" dirty="0">
                <a:solidFill>
                  <a:schemeClr val="bg1"/>
                </a:solidFill>
              </a:rPr>
              <a:t>  los del foreground y </a:t>
            </a:r>
            <a:r>
              <a:rPr lang="en-US" sz="2100" dirty="0" err="1">
                <a:solidFill>
                  <a:schemeClr val="bg1"/>
                </a:solidFill>
              </a:rPr>
              <a:t>luego</a:t>
            </a:r>
            <a:r>
              <a:rPr lang="en-US" sz="2100" dirty="0">
                <a:solidFill>
                  <a:schemeClr val="bg1"/>
                </a:solidFill>
              </a:rPr>
              <a:t> los del background). </a:t>
            </a:r>
            <a:r>
              <a:rPr lang="en-US" sz="2100" dirty="0" err="1">
                <a:solidFill>
                  <a:schemeClr val="bg1"/>
                </a:solidFill>
              </a:rPr>
              <a:t>Riesgo</a:t>
            </a:r>
            <a:r>
              <a:rPr lang="en-US" sz="2100" dirty="0">
                <a:solidFill>
                  <a:schemeClr val="bg1"/>
                </a:solidFill>
              </a:rPr>
              <a:t> de </a:t>
            </a:r>
            <a:r>
              <a:rPr lang="en-US" sz="2100" dirty="0" err="1">
                <a:solidFill>
                  <a:schemeClr val="bg1"/>
                </a:solidFill>
              </a:rPr>
              <a:t>inanición</a:t>
            </a:r>
            <a:r>
              <a:rPr lang="en-US" sz="2100" dirty="0">
                <a:solidFill>
                  <a:schemeClr val="bg1"/>
                </a:solidFill>
              </a:rPr>
              <a:t>.</a:t>
            </a:r>
          </a:p>
          <a:p>
            <a:pPr>
              <a:spcBef>
                <a:spcPts val="525"/>
              </a:spcBef>
              <a:buClr>
                <a:schemeClr val="bg1"/>
              </a:buClr>
              <a:buSzPct val="100000"/>
              <a:buFont typeface="Arial" panose="020B0604020202020204" pitchFamily="34" charset="0"/>
              <a:buChar char="•"/>
              <a:defRPr/>
            </a:pPr>
            <a:r>
              <a:rPr lang="en-US" sz="2100" dirty="0" err="1">
                <a:solidFill>
                  <a:schemeClr val="bg1"/>
                </a:solidFill>
              </a:rPr>
              <a:t>Rebanada</a:t>
            </a:r>
            <a:r>
              <a:rPr lang="en-US" sz="2100" dirty="0">
                <a:solidFill>
                  <a:schemeClr val="bg1"/>
                </a:solidFill>
              </a:rPr>
              <a:t> de </a:t>
            </a:r>
            <a:r>
              <a:rPr lang="en-US" sz="2100" dirty="0" err="1">
                <a:solidFill>
                  <a:schemeClr val="bg1"/>
                </a:solidFill>
              </a:rPr>
              <a:t>tiempo</a:t>
            </a:r>
            <a:r>
              <a:rPr lang="en-US" sz="2100" dirty="0">
                <a:solidFill>
                  <a:schemeClr val="bg1"/>
                </a:solidFill>
              </a:rPr>
              <a:t> (Time slice) – </a:t>
            </a:r>
            <a:r>
              <a:rPr lang="en-US" sz="2100" dirty="0" err="1">
                <a:solidFill>
                  <a:schemeClr val="bg1"/>
                </a:solidFill>
              </a:rPr>
              <a:t>cada</a:t>
            </a:r>
            <a:r>
              <a:rPr lang="en-US" sz="2100" dirty="0">
                <a:solidFill>
                  <a:schemeClr val="bg1"/>
                </a:solidFill>
              </a:rPr>
              <a:t> cola </a:t>
            </a:r>
            <a:r>
              <a:rPr lang="en-US" sz="2100" dirty="0" err="1">
                <a:solidFill>
                  <a:schemeClr val="bg1"/>
                </a:solidFill>
              </a:rPr>
              <a:t>recibe</a:t>
            </a:r>
            <a:r>
              <a:rPr lang="en-US" sz="2100" dirty="0">
                <a:solidFill>
                  <a:schemeClr val="bg1"/>
                </a:solidFill>
              </a:rPr>
              <a:t> </a:t>
            </a:r>
            <a:r>
              <a:rPr lang="en-US" sz="2100" dirty="0" err="1">
                <a:solidFill>
                  <a:schemeClr val="bg1"/>
                </a:solidFill>
              </a:rPr>
              <a:t>una</a:t>
            </a:r>
            <a:r>
              <a:rPr lang="en-US" sz="2100" dirty="0">
                <a:solidFill>
                  <a:schemeClr val="bg1"/>
                </a:solidFill>
              </a:rPr>
              <a:t> </a:t>
            </a:r>
            <a:r>
              <a:rPr lang="en-US" sz="2100" dirty="0" err="1">
                <a:solidFill>
                  <a:schemeClr val="bg1"/>
                </a:solidFill>
              </a:rPr>
              <a:t>cantidad</a:t>
            </a:r>
            <a:r>
              <a:rPr lang="en-US" sz="2100" dirty="0">
                <a:solidFill>
                  <a:schemeClr val="bg1"/>
                </a:solidFill>
              </a:rPr>
              <a:t> de </a:t>
            </a:r>
            <a:r>
              <a:rPr lang="en-US" sz="2100" dirty="0" err="1">
                <a:solidFill>
                  <a:schemeClr val="bg1"/>
                </a:solidFill>
              </a:rPr>
              <a:t>tiempo</a:t>
            </a:r>
            <a:r>
              <a:rPr lang="en-US" sz="2100" dirty="0">
                <a:solidFill>
                  <a:schemeClr val="bg1"/>
                </a:solidFill>
              </a:rPr>
              <a:t> de CPU, la </a:t>
            </a:r>
            <a:r>
              <a:rPr lang="en-US" sz="2100" dirty="0" err="1">
                <a:solidFill>
                  <a:schemeClr val="bg1"/>
                </a:solidFill>
              </a:rPr>
              <a:t>cual</a:t>
            </a:r>
            <a:r>
              <a:rPr lang="en-US" sz="2100" dirty="0">
                <a:solidFill>
                  <a:schemeClr val="bg1"/>
                </a:solidFill>
              </a:rPr>
              <a:t> </a:t>
            </a:r>
            <a:r>
              <a:rPr lang="en-US" sz="2100" dirty="0" err="1">
                <a:solidFill>
                  <a:schemeClr val="bg1"/>
                </a:solidFill>
              </a:rPr>
              <a:t>puede</a:t>
            </a:r>
            <a:r>
              <a:rPr lang="en-US" sz="2100" dirty="0">
                <a:solidFill>
                  <a:schemeClr val="bg1"/>
                </a:solidFill>
              </a:rPr>
              <a:t> </a:t>
            </a:r>
            <a:r>
              <a:rPr lang="en-US" sz="2100" dirty="0" err="1">
                <a:solidFill>
                  <a:schemeClr val="bg1"/>
                </a:solidFill>
              </a:rPr>
              <a:t>calendarizar</a:t>
            </a:r>
            <a:r>
              <a:rPr lang="en-US" sz="2100" dirty="0">
                <a:solidFill>
                  <a:schemeClr val="bg1"/>
                </a:solidFill>
              </a:rPr>
              <a:t> entre los </a:t>
            </a:r>
            <a:r>
              <a:rPr lang="en-US" sz="2100" dirty="0" err="1">
                <a:solidFill>
                  <a:schemeClr val="bg1"/>
                </a:solidFill>
              </a:rPr>
              <a:t>procesos</a:t>
            </a:r>
            <a:r>
              <a:rPr lang="en-US" sz="2100" dirty="0">
                <a:solidFill>
                  <a:schemeClr val="bg1"/>
                </a:solidFill>
              </a:rPr>
              <a:t> </a:t>
            </a:r>
            <a:r>
              <a:rPr lang="en-US" sz="2100" dirty="0" err="1">
                <a:solidFill>
                  <a:schemeClr val="bg1"/>
                </a:solidFill>
              </a:rPr>
              <a:t>miembros</a:t>
            </a:r>
            <a:r>
              <a:rPr lang="en-US" sz="2100" dirty="0">
                <a:solidFill>
                  <a:schemeClr val="bg1"/>
                </a:solidFill>
              </a:rPr>
              <a:t> de </a:t>
            </a:r>
            <a:r>
              <a:rPr lang="en-US" sz="2100" dirty="0" err="1">
                <a:solidFill>
                  <a:schemeClr val="bg1"/>
                </a:solidFill>
              </a:rPr>
              <a:t>ella</a:t>
            </a:r>
            <a:r>
              <a:rPr lang="en-US" sz="2100" dirty="0">
                <a:solidFill>
                  <a:schemeClr val="bg1"/>
                </a:solidFill>
              </a:rPr>
              <a:t>;(</a:t>
            </a:r>
            <a:r>
              <a:rPr lang="en-US" sz="2100" dirty="0" err="1">
                <a:solidFill>
                  <a:schemeClr val="bg1"/>
                </a:solidFill>
              </a:rPr>
              <a:t>Ej</a:t>
            </a:r>
            <a:r>
              <a:rPr lang="en-US" sz="2100" dirty="0">
                <a:solidFill>
                  <a:schemeClr val="bg1"/>
                </a:solidFill>
              </a:rPr>
              <a:t>. 80%  a foreground en RR y 20% to background in FCFS)</a:t>
            </a:r>
          </a:p>
          <a:p>
            <a:pPr marL="255985">
              <a:spcBef>
                <a:spcPts val="525"/>
              </a:spcBef>
              <a:buSzPct val="100000"/>
              <a:defRPr/>
            </a:pPr>
            <a:endParaRPr lang="en-US" sz="2100"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n-US" sz="3000" dirty="0">
                <a:solidFill>
                  <a:schemeClr val="bg1"/>
                </a:solidFill>
                <a:latin typeface="Walter Turncoat" panose="02000000000000000000" pitchFamily="2" charset="0"/>
                <a:ea typeface="Walter Turncoat" panose="02000000000000000000" pitchFamily="2" charset="0"/>
              </a:rPr>
              <a:t>Colas de </a:t>
            </a:r>
            <a:r>
              <a:rPr lang="en-US" sz="3000" dirty="0" err="1">
                <a:solidFill>
                  <a:schemeClr val="bg1"/>
                </a:solidFill>
                <a:latin typeface="Walter Turncoat" panose="02000000000000000000" pitchFamily="2" charset="0"/>
                <a:ea typeface="Walter Turncoat" panose="02000000000000000000" pitchFamily="2" charset="0"/>
              </a:rPr>
              <a:t>Multinivel</a:t>
            </a:r>
            <a:r>
              <a:rPr lang="en-US" sz="3000" dirty="0">
                <a:solidFill>
                  <a:schemeClr val="bg1"/>
                </a:solidFill>
                <a:latin typeface="Walter Turncoat" panose="02000000000000000000" pitchFamily="2" charset="0"/>
                <a:ea typeface="Walter Turncoat" panose="02000000000000000000" pitchFamily="2" charset="0"/>
              </a:rPr>
              <a:t> </a:t>
            </a:r>
            <a:br>
              <a:rPr lang="en-US" sz="3000" dirty="0">
                <a:solidFill>
                  <a:schemeClr val="bg1"/>
                </a:solidFill>
                <a:latin typeface="Walter Turncoat" panose="02000000000000000000" pitchFamily="2" charset="0"/>
                <a:ea typeface="Walter Turncoat" panose="02000000000000000000" pitchFamily="2" charset="0"/>
              </a:rPr>
            </a:br>
            <a:r>
              <a:rPr lang="en-US" sz="3000" dirty="0">
                <a:solidFill>
                  <a:schemeClr val="bg1"/>
                </a:solidFill>
                <a:latin typeface="Walter Turncoat" panose="02000000000000000000" pitchFamily="2" charset="0"/>
                <a:ea typeface="Walter Turncoat" panose="02000000000000000000" pitchFamily="2" charset="0"/>
              </a:rPr>
              <a:t>(Multilevel queue)</a:t>
            </a:r>
          </a:p>
        </p:txBody>
      </p:sp>
      <p:grpSp>
        <p:nvGrpSpPr>
          <p:cNvPr id="84995" name="Group 2"/>
          <p:cNvGrpSpPr>
            <a:grpSpLocks/>
          </p:cNvGrpSpPr>
          <p:nvPr/>
        </p:nvGrpSpPr>
        <p:grpSpPr bwMode="auto">
          <a:xfrm>
            <a:off x="2228850" y="1371600"/>
            <a:ext cx="4798219" cy="340519"/>
            <a:chOff x="912" y="1152"/>
            <a:chExt cx="4030" cy="286"/>
          </a:xfrm>
        </p:grpSpPr>
        <p:sp>
          <p:nvSpPr>
            <p:cNvPr id="85014" name="Rectangle 3"/>
            <p:cNvSpPr>
              <a:spLocks noChangeArrowheads="1"/>
            </p:cNvSpPr>
            <p:nvPr/>
          </p:nvSpPr>
          <p:spPr bwMode="auto">
            <a:xfrm>
              <a:off x="1920" y="1152"/>
              <a:ext cx="2014" cy="286"/>
            </a:xfrm>
            <a:prstGeom prst="rect">
              <a:avLst/>
            </a:prstGeom>
            <a:solidFill>
              <a:srgbClr val="003366"/>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a:solidFill>
                    <a:srgbClr val="FFFFFF"/>
                  </a:solidFill>
                </a:rPr>
                <a:t>Procesos del Sistema</a:t>
              </a:r>
            </a:p>
          </p:txBody>
        </p:sp>
        <p:sp>
          <p:nvSpPr>
            <p:cNvPr id="85015" name="AutoShape 4"/>
            <p:cNvSpPr>
              <a:spLocks noChangeArrowheads="1"/>
            </p:cNvSpPr>
            <p:nvPr/>
          </p:nvSpPr>
          <p:spPr bwMode="auto">
            <a:xfrm>
              <a:off x="912" y="1248"/>
              <a:ext cx="1006" cy="142"/>
            </a:xfrm>
            <a:prstGeom prst="rightArrow">
              <a:avLst>
                <a:gd name="adj1" fmla="val 50000"/>
                <a:gd name="adj2" fmla="val 177113"/>
              </a:avLst>
            </a:prstGeom>
            <a:solidFill>
              <a:srgbClr val="003366"/>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sp>
          <p:nvSpPr>
            <p:cNvPr id="85016" name="AutoShape 5"/>
            <p:cNvSpPr>
              <a:spLocks noChangeArrowheads="1"/>
            </p:cNvSpPr>
            <p:nvPr/>
          </p:nvSpPr>
          <p:spPr bwMode="auto">
            <a:xfrm>
              <a:off x="3936" y="1248"/>
              <a:ext cx="1006" cy="142"/>
            </a:xfrm>
            <a:prstGeom prst="rightArrow">
              <a:avLst>
                <a:gd name="adj1" fmla="val 50000"/>
                <a:gd name="adj2" fmla="val 177113"/>
              </a:avLst>
            </a:prstGeom>
            <a:solidFill>
              <a:srgbClr val="003366"/>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grpSp>
      <p:grpSp>
        <p:nvGrpSpPr>
          <p:cNvPr id="84996" name="Group 6"/>
          <p:cNvGrpSpPr>
            <a:grpSpLocks/>
          </p:cNvGrpSpPr>
          <p:nvPr/>
        </p:nvGrpSpPr>
        <p:grpSpPr bwMode="auto">
          <a:xfrm>
            <a:off x="2228850" y="1943100"/>
            <a:ext cx="4798219" cy="340519"/>
            <a:chOff x="912" y="1632"/>
            <a:chExt cx="4030" cy="286"/>
          </a:xfrm>
        </p:grpSpPr>
        <p:sp>
          <p:nvSpPr>
            <p:cNvPr id="85011" name="Rectangle 7"/>
            <p:cNvSpPr>
              <a:spLocks noChangeArrowheads="1"/>
            </p:cNvSpPr>
            <p:nvPr/>
          </p:nvSpPr>
          <p:spPr bwMode="auto">
            <a:xfrm>
              <a:off x="1920" y="1632"/>
              <a:ext cx="2014" cy="286"/>
            </a:xfrm>
            <a:prstGeom prst="rect">
              <a:avLst/>
            </a:prstGeom>
            <a:solidFill>
              <a:srgbClr val="00808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a:t>Procesos interactivos</a:t>
              </a:r>
            </a:p>
          </p:txBody>
        </p:sp>
        <p:sp>
          <p:nvSpPr>
            <p:cNvPr id="85012" name="AutoShape 8"/>
            <p:cNvSpPr>
              <a:spLocks noChangeArrowheads="1"/>
            </p:cNvSpPr>
            <p:nvPr/>
          </p:nvSpPr>
          <p:spPr bwMode="auto">
            <a:xfrm>
              <a:off x="912" y="1728"/>
              <a:ext cx="1006" cy="142"/>
            </a:xfrm>
            <a:prstGeom prst="rightArrow">
              <a:avLst>
                <a:gd name="adj1" fmla="val 50000"/>
                <a:gd name="adj2" fmla="val 177113"/>
              </a:avLst>
            </a:prstGeom>
            <a:solidFill>
              <a:srgbClr val="00808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sp>
          <p:nvSpPr>
            <p:cNvPr id="85013" name="AutoShape 9"/>
            <p:cNvSpPr>
              <a:spLocks noChangeArrowheads="1"/>
            </p:cNvSpPr>
            <p:nvPr/>
          </p:nvSpPr>
          <p:spPr bwMode="auto">
            <a:xfrm>
              <a:off x="3936" y="1728"/>
              <a:ext cx="1006" cy="142"/>
            </a:xfrm>
            <a:prstGeom prst="rightArrow">
              <a:avLst>
                <a:gd name="adj1" fmla="val 50000"/>
                <a:gd name="adj2" fmla="val 177113"/>
              </a:avLst>
            </a:prstGeom>
            <a:solidFill>
              <a:srgbClr val="00808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grpSp>
      <p:grpSp>
        <p:nvGrpSpPr>
          <p:cNvPr id="84997" name="Group 10"/>
          <p:cNvGrpSpPr>
            <a:grpSpLocks/>
          </p:cNvGrpSpPr>
          <p:nvPr/>
        </p:nvGrpSpPr>
        <p:grpSpPr bwMode="auto">
          <a:xfrm>
            <a:off x="2228850" y="2514600"/>
            <a:ext cx="4798219" cy="340519"/>
            <a:chOff x="912" y="2112"/>
            <a:chExt cx="4030" cy="286"/>
          </a:xfrm>
        </p:grpSpPr>
        <p:sp>
          <p:nvSpPr>
            <p:cNvPr id="85008" name="Rectangle 11"/>
            <p:cNvSpPr>
              <a:spLocks noChangeArrowheads="1"/>
            </p:cNvSpPr>
            <p:nvPr/>
          </p:nvSpPr>
          <p:spPr bwMode="auto">
            <a:xfrm>
              <a:off x="1920" y="2112"/>
              <a:ext cx="2014" cy="286"/>
            </a:xfrm>
            <a:prstGeom prst="rect">
              <a:avLst/>
            </a:prstGeom>
            <a:solidFill>
              <a:srgbClr val="33CCCC"/>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a:t>Proc. interactivos de edición</a:t>
              </a:r>
            </a:p>
          </p:txBody>
        </p:sp>
        <p:sp>
          <p:nvSpPr>
            <p:cNvPr id="85009" name="AutoShape 12"/>
            <p:cNvSpPr>
              <a:spLocks noChangeArrowheads="1"/>
            </p:cNvSpPr>
            <p:nvPr/>
          </p:nvSpPr>
          <p:spPr bwMode="auto">
            <a:xfrm>
              <a:off x="912" y="2208"/>
              <a:ext cx="1006" cy="142"/>
            </a:xfrm>
            <a:prstGeom prst="rightArrow">
              <a:avLst>
                <a:gd name="adj1" fmla="val 50000"/>
                <a:gd name="adj2" fmla="val 177113"/>
              </a:avLst>
            </a:prstGeom>
            <a:solidFill>
              <a:srgbClr val="33CCCC"/>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sp>
          <p:nvSpPr>
            <p:cNvPr id="85010" name="AutoShape 13"/>
            <p:cNvSpPr>
              <a:spLocks noChangeArrowheads="1"/>
            </p:cNvSpPr>
            <p:nvPr/>
          </p:nvSpPr>
          <p:spPr bwMode="auto">
            <a:xfrm>
              <a:off x="3936" y="2208"/>
              <a:ext cx="1006" cy="142"/>
            </a:xfrm>
            <a:prstGeom prst="rightArrow">
              <a:avLst>
                <a:gd name="adj1" fmla="val 50000"/>
                <a:gd name="adj2" fmla="val 177113"/>
              </a:avLst>
            </a:prstGeom>
            <a:solidFill>
              <a:srgbClr val="33CCCC"/>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grpSp>
      <p:grpSp>
        <p:nvGrpSpPr>
          <p:cNvPr id="84998" name="Group 14"/>
          <p:cNvGrpSpPr>
            <a:grpSpLocks/>
          </p:cNvGrpSpPr>
          <p:nvPr/>
        </p:nvGrpSpPr>
        <p:grpSpPr bwMode="auto">
          <a:xfrm>
            <a:off x="2228850" y="3086100"/>
            <a:ext cx="4798219" cy="340519"/>
            <a:chOff x="912" y="2592"/>
            <a:chExt cx="4030" cy="286"/>
          </a:xfrm>
        </p:grpSpPr>
        <p:sp>
          <p:nvSpPr>
            <p:cNvPr id="85005" name="Rectangle 15"/>
            <p:cNvSpPr>
              <a:spLocks noChangeArrowheads="1"/>
            </p:cNvSpPr>
            <p:nvPr/>
          </p:nvSpPr>
          <p:spPr bwMode="auto">
            <a:xfrm>
              <a:off x="1920" y="2592"/>
              <a:ext cx="2014" cy="286"/>
            </a:xfrm>
            <a:prstGeom prst="rect">
              <a:avLst/>
            </a:prstGeom>
            <a:solidFill>
              <a:srgbClr val="00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a:t>Procesos No interactivos</a:t>
              </a:r>
            </a:p>
          </p:txBody>
        </p:sp>
        <p:sp>
          <p:nvSpPr>
            <p:cNvPr id="85006" name="AutoShape 16"/>
            <p:cNvSpPr>
              <a:spLocks noChangeArrowheads="1"/>
            </p:cNvSpPr>
            <p:nvPr/>
          </p:nvSpPr>
          <p:spPr bwMode="auto">
            <a:xfrm>
              <a:off x="912" y="2688"/>
              <a:ext cx="1006" cy="142"/>
            </a:xfrm>
            <a:prstGeom prst="rightArrow">
              <a:avLst>
                <a:gd name="adj1" fmla="val 50000"/>
                <a:gd name="adj2" fmla="val 177113"/>
              </a:avLst>
            </a:prstGeom>
            <a:solidFill>
              <a:srgbClr val="00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sp>
          <p:nvSpPr>
            <p:cNvPr id="85007" name="AutoShape 17"/>
            <p:cNvSpPr>
              <a:spLocks noChangeArrowheads="1"/>
            </p:cNvSpPr>
            <p:nvPr/>
          </p:nvSpPr>
          <p:spPr bwMode="auto">
            <a:xfrm>
              <a:off x="3936" y="2688"/>
              <a:ext cx="1006" cy="142"/>
            </a:xfrm>
            <a:prstGeom prst="rightArrow">
              <a:avLst>
                <a:gd name="adj1" fmla="val 50000"/>
                <a:gd name="adj2" fmla="val 177113"/>
              </a:avLst>
            </a:prstGeom>
            <a:solidFill>
              <a:srgbClr val="00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grpSp>
      <p:grpSp>
        <p:nvGrpSpPr>
          <p:cNvPr id="84999" name="Group 18"/>
          <p:cNvGrpSpPr>
            <a:grpSpLocks/>
          </p:cNvGrpSpPr>
          <p:nvPr/>
        </p:nvGrpSpPr>
        <p:grpSpPr bwMode="auto">
          <a:xfrm>
            <a:off x="2228850" y="3657600"/>
            <a:ext cx="4798219" cy="340519"/>
            <a:chOff x="912" y="3072"/>
            <a:chExt cx="4030" cy="286"/>
          </a:xfrm>
        </p:grpSpPr>
        <p:sp>
          <p:nvSpPr>
            <p:cNvPr id="85002" name="Rectangle 19"/>
            <p:cNvSpPr>
              <a:spLocks noChangeArrowheads="1"/>
            </p:cNvSpPr>
            <p:nvPr/>
          </p:nvSpPr>
          <p:spPr bwMode="auto">
            <a:xfrm>
              <a:off x="1920" y="3072"/>
              <a:ext cx="2014" cy="286"/>
            </a:xfrm>
            <a:prstGeom prst="rect">
              <a:avLst/>
            </a:prstGeom>
            <a:solidFill>
              <a:srgbClr val="CC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a:t>Procesos de Estudiantes</a:t>
              </a:r>
            </a:p>
          </p:txBody>
        </p:sp>
        <p:sp>
          <p:nvSpPr>
            <p:cNvPr id="85003" name="AutoShape 20"/>
            <p:cNvSpPr>
              <a:spLocks noChangeArrowheads="1"/>
            </p:cNvSpPr>
            <p:nvPr/>
          </p:nvSpPr>
          <p:spPr bwMode="auto">
            <a:xfrm>
              <a:off x="912" y="3168"/>
              <a:ext cx="1006" cy="142"/>
            </a:xfrm>
            <a:prstGeom prst="rightArrow">
              <a:avLst>
                <a:gd name="adj1" fmla="val 50000"/>
                <a:gd name="adj2" fmla="val 177113"/>
              </a:avLst>
            </a:prstGeom>
            <a:solidFill>
              <a:srgbClr val="CC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sp>
          <p:nvSpPr>
            <p:cNvPr id="85004" name="AutoShape 21"/>
            <p:cNvSpPr>
              <a:spLocks noChangeArrowheads="1"/>
            </p:cNvSpPr>
            <p:nvPr/>
          </p:nvSpPr>
          <p:spPr bwMode="auto">
            <a:xfrm>
              <a:off x="3936" y="3168"/>
              <a:ext cx="1006" cy="142"/>
            </a:xfrm>
            <a:prstGeom prst="rightArrow">
              <a:avLst>
                <a:gd name="adj1" fmla="val 50000"/>
                <a:gd name="adj2" fmla="val 177113"/>
              </a:avLst>
            </a:prstGeom>
            <a:solidFill>
              <a:srgbClr val="CC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grpSp>
      <p:sp>
        <p:nvSpPr>
          <p:cNvPr id="85000" name="Text Box 22"/>
          <p:cNvSpPr txBox="1">
            <a:spLocks noChangeArrowheads="1"/>
          </p:cNvSpPr>
          <p:nvPr/>
        </p:nvSpPr>
        <p:spPr bwMode="auto">
          <a:xfrm>
            <a:off x="1359694" y="1341835"/>
            <a:ext cx="828816" cy="486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rPr>
              <a:t>Mayor</a:t>
            </a:r>
          </a:p>
          <a:p>
            <a:pPr eaLnBrk="1" hangingPunct="1">
              <a:spcBef>
                <a:spcPct val="0"/>
              </a:spcBef>
              <a:buClrTx/>
              <a:buFontTx/>
              <a:buNone/>
            </a:pPr>
            <a:r>
              <a:rPr lang="es-MX" sz="1350" dirty="0">
                <a:solidFill>
                  <a:schemeClr val="bg1"/>
                </a:solidFill>
              </a:rPr>
              <a:t>Prioridad</a:t>
            </a:r>
          </a:p>
        </p:txBody>
      </p:sp>
      <p:sp>
        <p:nvSpPr>
          <p:cNvPr id="85001" name="Text Box 23"/>
          <p:cNvSpPr txBox="1">
            <a:spLocks noChangeArrowheads="1"/>
          </p:cNvSpPr>
          <p:nvPr/>
        </p:nvSpPr>
        <p:spPr bwMode="auto">
          <a:xfrm>
            <a:off x="1428751" y="3633788"/>
            <a:ext cx="828816" cy="486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rPr>
              <a:t>Menor</a:t>
            </a:r>
          </a:p>
          <a:p>
            <a:pPr eaLnBrk="1" hangingPunct="1">
              <a:spcBef>
                <a:spcPct val="0"/>
              </a:spcBef>
              <a:buClrTx/>
              <a:buFontTx/>
              <a:buNone/>
            </a:pPr>
            <a:r>
              <a:rPr lang="es-MX" sz="1350" dirty="0">
                <a:solidFill>
                  <a:schemeClr val="bg1"/>
                </a:solidFill>
              </a:rPr>
              <a:t>Prioridad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n-US" sz="2400" dirty="0">
                <a:solidFill>
                  <a:schemeClr val="bg1"/>
                </a:solidFill>
                <a:latin typeface="Walter Turncoat" panose="02000000000000000000" pitchFamily="2" charset="0"/>
                <a:ea typeface="Walter Turncoat" panose="02000000000000000000" pitchFamily="2" charset="0"/>
              </a:rPr>
              <a:t>Colas de </a:t>
            </a:r>
            <a:r>
              <a:rPr lang="en-US" sz="2400" dirty="0" err="1">
                <a:solidFill>
                  <a:schemeClr val="bg1"/>
                </a:solidFill>
                <a:latin typeface="Walter Turncoat" panose="02000000000000000000" pitchFamily="2" charset="0"/>
                <a:ea typeface="Walter Turncoat" panose="02000000000000000000" pitchFamily="2" charset="0"/>
              </a:rPr>
              <a:t>Multinivel</a:t>
            </a:r>
            <a:r>
              <a:rPr lang="en-US" sz="2400" dirty="0">
                <a:solidFill>
                  <a:schemeClr val="bg1"/>
                </a:solidFill>
                <a:latin typeface="Walter Turncoat" panose="02000000000000000000" pitchFamily="2" charset="0"/>
                <a:ea typeface="Walter Turncoat" panose="02000000000000000000" pitchFamily="2" charset="0"/>
              </a:rPr>
              <a:t> con </a:t>
            </a:r>
            <a:r>
              <a:rPr lang="en-US" sz="2400" dirty="0" err="1">
                <a:solidFill>
                  <a:schemeClr val="bg1"/>
                </a:solidFill>
                <a:latin typeface="Walter Turncoat" panose="02000000000000000000" pitchFamily="2" charset="0"/>
                <a:ea typeface="Walter Turncoat" panose="02000000000000000000" pitchFamily="2" charset="0"/>
              </a:rPr>
              <a:t>Retroalimentación</a:t>
            </a:r>
            <a:r>
              <a:rPr lang="en-US" sz="2400" dirty="0">
                <a:solidFill>
                  <a:schemeClr val="bg1"/>
                </a:solidFill>
                <a:latin typeface="Walter Turncoat" panose="02000000000000000000" pitchFamily="2" charset="0"/>
                <a:ea typeface="Walter Turncoat" panose="02000000000000000000" pitchFamily="2" charset="0"/>
              </a:rPr>
              <a:t> </a:t>
            </a:r>
            <a:br>
              <a:rPr lang="en-US" sz="2400" dirty="0">
                <a:solidFill>
                  <a:schemeClr val="bg1"/>
                </a:solidFill>
                <a:latin typeface="Walter Turncoat" panose="02000000000000000000" pitchFamily="2" charset="0"/>
                <a:ea typeface="Walter Turncoat" panose="02000000000000000000" pitchFamily="2" charset="0"/>
              </a:rPr>
            </a:br>
            <a:r>
              <a:rPr lang="en-US" sz="2400" dirty="0">
                <a:solidFill>
                  <a:schemeClr val="bg1"/>
                </a:solidFill>
                <a:latin typeface="Walter Turncoat" panose="02000000000000000000" pitchFamily="2" charset="0"/>
                <a:ea typeface="Walter Turncoat" panose="02000000000000000000" pitchFamily="2" charset="0"/>
              </a:rPr>
              <a:t>(Multilevel Feedback queue)</a:t>
            </a:r>
          </a:p>
        </p:txBody>
      </p:sp>
      <p:sp>
        <p:nvSpPr>
          <p:cNvPr id="87043"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marL="739775" indent="-282575">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marL="342900" indent="-342900">
              <a:lnSpc>
                <a:spcPct val="80000"/>
              </a:lnSpc>
              <a:spcBef>
                <a:spcPts val="525"/>
              </a:spcBef>
              <a:buClr>
                <a:schemeClr val="bg1"/>
              </a:buClr>
              <a:buFont typeface="Arial" panose="020B0604020202020204" pitchFamily="34" charset="0"/>
              <a:buChar char="•"/>
            </a:pPr>
            <a:r>
              <a:rPr lang="es-MX" sz="2100" dirty="0">
                <a:solidFill>
                  <a:schemeClr val="bg1"/>
                </a:solidFill>
              </a:rPr>
              <a:t>Un proceso puede moverse entre las listas de espera; pudiéndose aplicar envejecimiento.</a:t>
            </a:r>
          </a:p>
          <a:p>
            <a:pPr marL="342900" indent="-342900">
              <a:lnSpc>
                <a:spcPct val="80000"/>
              </a:lnSpc>
              <a:spcBef>
                <a:spcPts val="525"/>
              </a:spcBef>
              <a:buClr>
                <a:schemeClr val="bg1"/>
              </a:buClr>
              <a:buFont typeface="Arial" panose="020B0604020202020204" pitchFamily="34" charset="0"/>
              <a:buChar char="•"/>
            </a:pPr>
            <a:r>
              <a:rPr lang="es-MX" sz="2100" dirty="0">
                <a:solidFill>
                  <a:schemeClr val="bg1"/>
                </a:solidFill>
              </a:rPr>
              <a:t>El </a:t>
            </a:r>
            <a:r>
              <a:rPr lang="es-MX" sz="2100" dirty="0" err="1">
                <a:solidFill>
                  <a:schemeClr val="bg1"/>
                </a:solidFill>
              </a:rPr>
              <a:t>calendarizador</a:t>
            </a:r>
            <a:r>
              <a:rPr lang="es-MX" sz="2100" dirty="0">
                <a:solidFill>
                  <a:schemeClr val="bg1"/>
                </a:solidFill>
              </a:rPr>
              <a:t> deberá estar definido por los siguientes parámetros:</a:t>
            </a:r>
          </a:p>
          <a:p>
            <a:pPr marL="742950" lvl="1" indent="-285750">
              <a:lnSpc>
                <a:spcPct val="80000"/>
              </a:lnSpc>
              <a:spcBef>
                <a:spcPts val="450"/>
              </a:spcBef>
              <a:buClr>
                <a:schemeClr val="bg1"/>
              </a:buClr>
              <a:buFont typeface="Arial" panose="020B0604020202020204" pitchFamily="34" charset="0"/>
              <a:buChar char="•"/>
            </a:pPr>
            <a:r>
              <a:rPr lang="es-MX" sz="1800" dirty="0">
                <a:solidFill>
                  <a:schemeClr val="bg1"/>
                </a:solidFill>
              </a:rPr>
              <a:t>Número de colas</a:t>
            </a:r>
          </a:p>
          <a:p>
            <a:pPr marL="742950" lvl="1" indent="-285750">
              <a:lnSpc>
                <a:spcPct val="80000"/>
              </a:lnSpc>
              <a:spcBef>
                <a:spcPts val="450"/>
              </a:spcBef>
              <a:buClr>
                <a:schemeClr val="bg1"/>
              </a:buClr>
              <a:buFont typeface="Arial" panose="020B0604020202020204" pitchFamily="34" charset="0"/>
              <a:buChar char="•"/>
            </a:pPr>
            <a:r>
              <a:rPr lang="es-MX" sz="1800" dirty="0">
                <a:solidFill>
                  <a:schemeClr val="bg1"/>
                </a:solidFill>
              </a:rPr>
              <a:t>Algoritmos de calendarización para cada cola</a:t>
            </a:r>
          </a:p>
          <a:p>
            <a:pPr marL="742950" lvl="1" indent="-285750">
              <a:lnSpc>
                <a:spcPct val="80000"/>
              </a:lnSpc>
              <a:spcBef>
                <a:spcPts val="450"/>
              </a:spcBef>
              <a:buClr>
                <a:schemeClr val="bg1"/>
              </a:buClr>
              <a:buFont typeface="Arial" panose="020B0604020202020204" pitchFamily="34" charset="0"/>
              <a:buChar char="•"/>
            </a:pPr>
            <a:r>
              <a:rPr lang="es-MX" sz="1800" dirty="0">
                <a:solidFill>
                  <a:schemeClr val="bg1"/>
                </a:solidFill>
              </a:rPr>
              <a:t>Método usado para promover un proceso.</a:t>
            </a:r>
          </a:p>
          <a:p>
            <a:pPr marL="742950" lvl="1" indent="-285750">
              <a:lnSpc>
                <a:spcPct val="80000"/>
              </a:lnSpc>
              <a:spcBef>
                <a:spcPts val="450"/>
              </a:spcBef>
              <a:buClr>
                <a:schemeClr val="bg1"/>
              </a:buClr>
              <a:buFont typeface="Arial" panose="020B0604020202020204" pitchFamily="34" charset="0"/>
              <a:buChar char="•"/>
            </a:pPr>
            <a:r>
              <a:rPr lang="es-MX" sz="1800" dirty="0">
                <a:solidFill>
                  <a:schemeClr val="bg1"/>
                </a:solidFill>
              </a:rPr>
              <a:t>Método usado para determinar cuando degradar un proceso.</a:t>
            </a:r>
          </a:p>
          <a:p>
            <a:pPr marL="742950" lvl="1" indent="-285750">
              <a:lnSpc>
                <a:spcPct val="80000"/>
              </a:lnSpc>
              <a:spcBef>
                <a:spcPts val="450"/>
              </a:spcBef>
              <a:buClr>
                <a:schemeClr val="bg1"/>
              </a:buClr>
              <a:buFont typeface="Arial" panose="020B0604020202020204" pitchFamily="34" charset="0"/>
              <a:buChar char="•"/>
            </a:pPr>
            <a:r>
              <a:rPr lang="es-MX" sz="1800" dirty="0">
                <a:solidFill>
                  <a:schemeClr val="bg1"/>
                </a:solidFill>
              </a:rPr>
              <a:t>Método para determinar a que cola entrará un proceso cuando requiera servicio.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rPr>
              <a:t>Ejemplo</a:t>
            </a:r>
          </a:p>
        </p:txBody>
      </p:sp>
      <p:sp>
        <p:nvSpPr>
          <p:cNvPr id="89091" name="Text Box 2"/>
          <p:cNvSpPr txBox="1">
            <a:spLocks noChangeArrowheads="1"/>
          </p:cNvSpPr>
          <p:nvPr/>
        </p:nvSpPr>
        <p:spPr bwMode="auto">
          <a:xfrm>
            <a:off x="1485900" y="3086101"/>
            <a:ext cx="6172200" cy="1508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a:lnSpc>
                <a:spcPct val="80000"/>
              </a:lnSpc>
              <a:spcBef>
                <a:spcPts val="450"/>
              </a:spcBef>
              <a:buClr>
                <a:schemeClr val="bg1"/>
              </a:buClr>
              <a:buFont typeface="Arial" panose="020B0604020202020204" pitchFamily="34" charset="0"/>
              <a:buChar char="•"/>
            </a:pPr>
            <a:r>
              <a:rPr lang="es-MX" sz="1800" dirty="0">
                <a:solidFill>
                  <a:schemeClr val="bg1"/>
                </a:solidFill>
              </a:rPr>
              <a:t>Un proceso nuevo entra a la Cola 0, Cuando obtiene el CPU lo usa por 8 unidades de tiempo. Si no termina en ese tiempo, es movido a la Cola 1.</a:t>
            </a:r>
          </a:p>
          <a:p>
            <a:pPr>
              <a:lnSpc>
                <a:spcPct val="80000"/>
              </a:lnSpc>
              <a:spcBef>
                <a:spcPts val="450"/>
              </a:spcBef>
              <a:buClr>
                <a:schemeClr val="bg1"/>
              </a:buClr>
              <a:buFont typeface="Arial" panose="020B0604020202020204" pitchFamily="34" charset="0"/>
              <a:buChar char="•"/>
            </a:pPr>
            <a:r>
              <a:rPr lang="es-MX" sz="1800" dirty="0">
                <a:solidFill>
                  <a:schemeClr val="bg1"/>
                </a:solidFill>
              </a:rPr>
              <a:t>En la Cola 1 vuelve a ser atendido cuando le toque su turno y recibe el CPU por 16 unidades de tiempo. Si aún no termina entonces es movido a la Cola 2.</a:t>
            </a:r>
          </a:p>
        </p:txBody>
      </p:sp>
      <p:grpSp>
        <p:nvGrpSpPr>
          <p:cNvPr id="89092" name="Group 3"/>
          <p:cNvGrpSpPr>
            <a:grpSpLocks/>
          </p:cNvGrpSpPr>
          <p:nvPr/>
        </p:nvGrpSpPr>
        <p:grpSpPr bwMode="auto">
          <a:xfrm>
            <a:off x="2228850" y="1371600"/>
            <a:ext cx="4798219" cy="340519"/>
            <a:chOff x="912" y="1152"/>
            <a:chExt cx="4030" cy="286"/>
          </a:xfrm>
        </p:grpSpPr>
        <p:sp>
          <p:nvSpPr>
            <p:cNvPr id="89104" name="Rectangle 4"/>
            <p:cNvSpPr>
              <a:spLocks noChangeArrowheads="1"/>
            </p:cNvSpPr>
            <p:nvPr/>
          </p:nvSpPr>
          <p:spPr bwMode="auto">
            <a:xfrm>
              <a:off x="1920" y="1152"/>
              <a:ext cx="2014" cy="286"/>
            </a:xfrm>
            <a:prstGeom prst="rect">
              <a:avLst/>
            </a:prstGeom>
            <a:solidFill>
              <a:srgbClr val="003366"/>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a:solidFill>
                    <a:srgbClr val="FFFFFF"/>
                  </a:solidFill>
                </a:rPr>
                <a:t>Procesos del Sistema</a:t>
              </a:r>
            </a:p>
          </p:txBody>
        </p:sp>
        <p:sp>
          <p:nvSpPr>
            <p:cNvPr id="89105" name="AutoShape 5"/>
            <p:cNvSpPr>
              <a:spLocks noChangeArrowheads="1"/>
            </p:cNvSpPr>
            <p:nvPr/>
          </p:nvSpPr>
          <p:spPr bwMode="auto">
            <a:xfrm>
              <a:off x="912" y="1248"/>
              <a:ext cx="1006" cy="142"/>
            </a:xfrm>
            <a:prstGeom prst="rightArrow">
              <a:avLst>
                <a:gd name="adj1" fmla="val 50000"/>
                <a:gd name="adj2" fmla="val 177113"/>
              </a:avLst>
            </a:prstGeom>
            <a:solidFill>
              <a:srgbClr val="003366"/>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sp>
          <p:nvSpPr>
            <p:cNvPr id="89106" name="AutoShape 6"/>
            <p:cNvSpPr>
              <a:spLocks noChangeArrowheads="1"/>
            </p:cNvSpPr>
            <p:nvPr/>
          </p:nvSpPr>
          <p:spPr bwMode="auto">
            <a:xfrm>
              <a:off x="3936" y="1248"/>
              <a:ext cx="1006" cy="142"/>
            </a:xfrm>
            <a:prstGeom prst="rightArrow">
              <a:avLst>
                <a:gd name="adj1" fmla="val 50000"/>
                <a:gd name="adj2" fmla="val 177113"/>
              </a:avLst>
            </a:prstGeom>
            <a:solidFill>
              <a:srgbClr val="003366"/>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grpSp>
      <p:grpSp>
        <p:nvGrpSpPr>
          <p:cNvPr id="89093" name="Group 7"/>
          <p:cNvGrpSpPr>
            <a:grpSpLocks/>
          </p:cNvGrpSpPr>
          <p:nvPr/>
        </p:nvGrpSpPr>
        <p:grpSpPr bwMode="auto">
          <a:xfrm>
            <a:off x="2228850" y="1943100"/>
            <a:ext cx="4798219" cy="340519"/>
            <a:chOff x="912" y="1632"/>
            <a:chExt cx="4030" cy="286"/>
          </a:xfrm>
        </p:grpSpPr>
        <p:sp>
          <p:nvSpPr>
            <p:cNvPr id="89101" name="Rectangle 8"/>
            <p:cNvSpPr>
              <a:spLocks noChangeArrowheads="1"/>
            </p:cNvSpPr>
            <p:nvPr/>
          </p:nvSpPr>
          <p:spPr bwMode="auto">
            <a:xfrm>
              <a:off x="1920" y="1632"/>
              <a:ext cx="2014" cy="286"/>
            </a:xfrm>
            <a:prstGeom prst="rect">
              <a:avLst/>
            </a:prstGeom>
            <a:solidFill>
              <a:srgbClr val="00808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a:t>Procesos interactivos</a:t>
              </a:r>
            </a:p>
          </p:txBody>
        </p:sp>
        <p:sp>
          <p:nvSpPr>
            <p:cNvPr id="89102" name="AutoShape 9"/>
            <p:cNvSpPr>
              <a:spLocks noChangeArrowheads="1"/>
            </p:cNvSpPr>
            <p:nvPr/>
          </p:nvSpPr>
          <p:spPr bwMode="auto">
            <a:xfrm>
              <a:off x="912" y="1728"/>
              <a:ext cx="1006" cy="142"/>
            </a:xfrm>
            <a:prstGeom prst="rightArrow">
              <a:avLst>
                <a:gd name="adj1" fmla="val 50000"/>
                <a:gd name="adj2" fmla="val 177113"/>
              </a:avLst>
            </a:prstGeom>
            <a:solidFill>
              <a:srgbClr val="00808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sp>
          <p:nvSpPr>
            <p:cNvPr id="89103" name="AutoShape 10"/>
            <p:cNvSpPr>
              <a:spLocks noChangeArrowheads="1"/>
            </p:cNvSpPr>
            <p:nvPr/>
          </p:nvSpPr>
          <p:spPr bwMode="auto">
            <a:xfrm>
              <a:off x="3936" y="1728"/>
              <a:ext cx="1006" cy="142"/>
            </a:xfrm>
            <a:prstGeom prst="rightArrow">
              <a:avLst>
                <a:gd name="adj1" fmla="val 50000"/>
                <a:gd name="adj2" fmla="val 177113"/>
              </a:avLst>
            </a:prstGeom>
            <a:solidFill>
              <a:srgbClr val="00808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grpSp>
      <p:grpSp>
        <p:nvGrpSpPr>
          <p:cNvPr id="89094" name="Group 11"/>
          <p:cNvGrpSpPr>
            <a:grpSpLocks/>
          </p:cNvGrpSpPr>
          <p:nvPr/>
        </p:nvGrpSpPr>
        <p:grpSpPr bwMode="auto">
          <a:xfrm>
            <a:off x="2228850" y="2514600"/>
            <a:ext cx="4798219" cy="340519"/>
            <a:chOff x="912" y="2112"/>
            <a:chExt cx="4030" cy="286"/>
          </a:xfrm>
        </p:grpSpPr>
        <p:sp>
          <p:nvSpPr>
            <p:cNvPr id="89098" name="Rectangle 12"/>
            <p:cNvSpPr>
              <a:spLocks noChangeArrowheads="1"/>
            </p:cNvSpPr>
            <p:nvPr/>
          </p:nvSpPr>
          <p:spPr bwMode="auto">
            <a:xfrm>
              <a:off x="1920" y="2112"/>
              <a:ext cx="2014" cy="286"/>
            </a:xfrm>
            <a:prstGeom prst="rect">
              <a:avLst/>
            </a:prstGeom>
            <a:solidFill>
              <a:srgbClr val="00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a:t>Procesos No interactivos</a:t>
              </a:r>
            </a:p>
          </p:txBody>
        </p:sp>
        <p:sp>
          <p:nvSpPr>
            <p:cNvPr id="89099" name="AutoShape 13"/>
            <p:cNvSpPr>
              <a:spLocks noChangeArrowheads="1"/>
            </p:cNvSpPr>
            <p:nvPr/>
          </p:nvSpPr>
          <p:spPr bwMode="auto">
            <a:xfrm>
              <a:off x="912" y="2208"/>
              <a:ext cx="1006" cy="142"/>
            </a:xfrm>
            <a:prstGeom prst="rightArrow">
              <a:avLst>
                <a:gd name="adj1" fmla="val 50000"/>
                <a:gd name="adj2" fmla="val 177113"/>
              </a:avLst>
            </a:prstGeom>
            <a:solidFill>
              <a:srgbClr val="00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sp>
          <p:nvSpPr>
            <p:cNvPr id="89100" name="AutoShape 14"/>
            <p:cNvSpPr>
              <a:spLocks noChangeArrowheads="1"/>
            </p:cNvSpPr>
            <p:nvPr/>
          </p:nvSpPr>
          <p:spPr bwMode="auto">
            <a:xfrm>
              <a:off x="3936" y="2208"/>
              <a:ext cx="1006" cy="142"/>
            </a:xfrm>
            <a:prstGeom prst="rightArrow">
              <a:avLst>
                <a:gd name="adj1" fmla="val 50000"/>
                <a:gd name="adj2" fmla="val 177113"/>
              </a:avLst>
            </a:prstGeom>
            <a:solidFill>
              <a:srgbClr val="00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grpSp>
      <p:sp>
        <p:nvSpPr>
          <p:cNvPr id="89095" name="Text Box 15"/>
          <p:cNvSpPr txBox="1">
            <a:spLocks noChangeArrowheads="1"/>
          </p:cNvSpPr>
          <p:nvPr/>
        </p:nvSpPr>
        <p:spPr bwMode="auto">
          <a:xfrm>
            <a:off x="1531144" y="1456135"/>
            <a:ext cx="641265" cy="486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rPr>
              <a:t>Cola 0</a:t>
            </a:r>
          </a:p>
          <a:p>
            <a:pPr eaLnBrk="1" hangingPunct="1">
              <a:spcBef>
                <a:spcPct val="0"/>
              </a:spcBef>
              <a:buClrTx/>
              <a:buFontTx/>
              <a:buNone/>
            </a:pPr>
            <a:r>
              <a:rPr lang="es-MX" sz="1350" dirty="0">
                <a:solidFill>
                  <a:schemeClr val="bg1"/>
                </a:solidFill>
              </a:rPr>
              <a:t>(q = 8)</a:t>
            </a:r>
          </a:p>
        </p:txBody>
      </p:sp>
      <p:sp>
        <p:nvSpPr>
          <p:cNvPr id="89096" name="Text Box 16"/>
          <p:cNvSpPr txBox="1">
            <a:spLocks noChangeArrowheads="1"/>
          </p:cNvSpPr>
          <p:nvPr/>
        </p:nvSpPr>
        <p:spPr bwMode="auto">
          <a:xfrm>
            <a:off x="1543050" y="1976438"/>
            <a:ext cx="737445" cy="486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rPr>
              <a:t>Cola 1</a:t>
            </a:r>
          </a:p>
          <a:p>
            <a:pPr eaLnBrk="1" hangingPunct="1">
              <a:spcBef>
                <a:spcPct val="0"/>
              </a:spcBef>
              <a:buClrTx/>
              <a:buFontTx/>
              <a:buNone/>
            </a:pPr>
            <a:r>
              <a:rPr lang="es-MX" sz="1350" dirty="0">
                <a:solidFill>
                  <a:schemeClr val="bg1"/>
                </a:solidFill>
              </a:rPr>
              <a:t>(q = 16)</a:t>
            </a:r>
          </a:p>
        </p:txBody>
      </p:sp>
      <p:sp>
        <p:nvSpPr>
          <p:cNvPr id="89097" name="Text Box 17"/>
          <p:cNvSpPr txBox="1">
            <a:spLocks noChangeArrowheads="1"/>
          </p:cNvSpPr>
          <p:nvPr/>
        </p:nvSpPr>
        <p:spPr bwMode="auto">
          <a:xfrm>
            <a:off x="1543051" y="2547938"/>
            <a:ext cx="636455" cy="486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rPr>
              <a:t>Cola 2</a:t>
            </a:r>
          </a:p>
          <a:p>
            <a:pPr eaLnBrk="1" hangingPunct="1">
              <a:spcBef>
                <a:spcPct val="0"/>
              </a:spcBef>
              <a:buClrTx/>
              <a:buFontTx/>
              <a:buNone/>
            </a:pPr>
            <a:r>
              <a:rPr lang="es-MX" sz="1350" dirty="0">
                <a:solidFill>
                  <a:schemeClr val="bg1"/>
                </a:solidFill>
              </a:rPr>
              <a:t>FCFS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MX" sz="2800" dirty="0" smtClean="0">
                <a:solidFill>
                  <a:schemeClr val="bg1"/>
                </a:solidFill>
                <a:latin typeface="Walter Turncoat" panose="02000000000000000000" pitchFamily="2" charset="0"/>
                <a:ea typeface="Walter Turncoat" panose="02000000000000000000" pitchFamily="2" charset="0"/>
              </a:rPr>
              <a:t>Calendarización de hilos (</a:t>
            </a:r>
            <a:r>
              <a:rPr lang="es-MX" sz="2800" dirty="0" err="1" smtClean="0">
                <a:solidFill>
                  <a:schemeClr val="bg1"/>
                </a:solidFill>
                <a:latin typeface="Walter Turncoat" panose="02000000000000000000" pitchFamily="2" charset="0"/>
                <a:ea typeface="Walter Turncoat" panose="02000000000000000000" pitchFamily="2" charset="0"/>
              </a:rPr>
              <a:t>threads</a:t>
            </a:r>
            <a:r>
              <a:rPr lang="es-MX" sz="2800" dirty="0" smtClean="0">
                <a:solidFill>
                  <a:schemeClr val="bg1"/>
                </a:solidFill>
                <a:latin typeface="Walter Turncoat" panose="02000000000000000000" pitchFamily="2" charset="0"/>
                <a:ea typeface="Walter Turncoat" panose="02000000000000000000" pitchFamily="2" charset="0"/>
              </a:rPr>
              <a:t>)</a:t>
            </a:r>
            <a:endParaRPr lang="es-ES" dirty="0"/>
          </a:p>
        </p:txBody>
      </p:sp>
      <p:sp>
        <p:nvSpPr>
          <p:cNvPr id="4" name="Marcador de texto 3"/>
          <p:cNvSpPr>
            <a:spLocks noGrp="1"/>
          </p:cNvSpPr>
          <p:nvPr>
            <p:ph type="body" idx="1"/>
          </p:nvPr>
        </p:nvSpPr>
        <p:spPr/>
        <p:txBody>
          <a:bodyPr/>
          <a:lstStyle/>
          <a:p>
            <a:pPr marL="101600" indent="0">
              <a:buNone/>
            </a:pPr>
            <a:r>
              <a:rPr lang="es-ES" dirty="0"/>
              <a:t>Hay dos tipos de </a:t>
            </a:r>
            <a:r>
              <a:rPr lang="es-ES" dirty="0" smtClean="0"/>
              <a:t>subprocesos o hilos: </a:t>
            </a:r>
          </a:p>
          <a:p>
            <a:r>
              <a:rPr lang="es-ES" dirty="0" smtClean="0"/>
              <a:t>Subprocesos </a:t>
            </a:r>
            <a:r>
              <a:rPr lang="es-ES" dirty="0"/>
              <a:t>a nivel de usuario y </a:t>
            </a:r>
            <a:endParaRPr lang="es-ES" dirty="0" smtClean="0"/>
          </a:p>
          <a:p>
            <a:r>
              <a:rPr lang="es-ES" dirty="0" smtClean="0"/>
              <a:t>Subprocesos a </a:t>
            </a:r>
            <a:r>
              <a:rPr lang="es-ES" dirty="0"/>
              <a:t>nivel de </a:t>
            </a:r>
            <a:r>
              <a:rPr lang="es-ES" dirty="0" err="1"/>
              <a:t>kernel</a:t>
            </a:r>
            <a:r>
              <a:rPr lang="es-ES" dirty="0"/>
              <a:t>. </a:t>
            </a:r>
            <a:endParaRPr lang="es-ES" dirty="0" smtClean="0"/>
          </a:p>
          <a:p>
            <a:endParaRPr lang="es-ES" dirty="0"/>
          </a:p>
        </p:txBody>
      </p:sp>
      <p:sp>
        <p:nvSpPr>
          <p:cNvPr id="2" name="Marcador de número de diapositiva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67</a:t>
            </a:fld>
            <a:endParaRPr lang="es-ES"/>
          </a:p>
        </p:txBody>
      </p:sp>
    </p:spTree>
    <p:extLst>
      <p:ext uri="{BB962C8B-B14F-4D97-AF65-F5344CB8AC3E}">
        <p14:creationId xmlns:p14="http://schemas.microsoft.com/office/powerpoint/2010/main" val="3234336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MX" sz="2800" dirty="0" smtClean="0">
                <a:solidFill>
                  <a:schemeClr val="bg1"/>
                </a:solidFill>
                <a:latin typeface="Walter Turncoat" panose="02000000000000000000" pitchFamily="2" charset="0"/>
                <a:ea typeface="Walter Turncoat" panose="02000000000000000000" pitchFamily="2" charset="0"/>
              </a:rPr>
              <a:t>Calendarización de hilos (</a:t>
            </a:r>
            <a:r>
              <a:rPr lang="es-MX" sz="2800" dirty="0" err="1" smtClean="0">
                <a:solidFill>
                  <a:schemeClr val="bg1"/>
                </a:solidFill>
                <a:latin typeface="Walter Turncoat" panose="02000000000000000000" pitchFamily="2" charset="0"/>
                <a:ea typeface="Walter Turncoat" panose="02000000000000000000" pitchFamily="2" charset="0"/>
              </a:rPr>
              <a:t>threads</a:t>
            </a:r>
            <a:r>
              <a:rPr lang="es-MX" sz="2800" dirty="0" smtClean="0">
                <a:solidFill>
                  <a:schemeClr val="bg1"/>
                </a:solidFill>
                <a:latin typeface="Walter Turncoat" panose="02000000000000000000" pitchFamily="2" charset="0"/>
                <a:ea typeface="Walter Turncoat" panose="02000000000000000000" pitchFamily="2" charset="0"/>
              </a:rPr>
              <a:t>)</a:t>
            </a:r>
            <a:endParaRPr lang="es-ES" dirty="0"/>
          </a:p>
        </p:txBody>
      </p:sp>
      <p:sp>
        <p:nvSpPr>
          <p:cNvPr id="4" name="Marcador de texto 3"/>
          <p:cNvSpPr>
            <a:spLocks noGrp="1"/>
          </p:cNvSpPr>
          <p:nvPr>
            <p:ph type="body" idx="1"/>
          </p:nvPr>
        </p:nvSpPr>
        <p:spPr/>
        <p:txBody>
          <a:bodyPr/>
          <a:lstStyle/>
          <a:p>
            <a:r>
              <a:rPr lang="es-ES" dirty="0" smtClean="0"/>
              <a:t>En </a:t>
            </a:r>
            <a:r>
              <a:rPr lang="es-ES" dirty="0"/>
              <a:t>los sistemas operativos que </a:t>
            </a:r>
            <a:r>
              <a:rPr lang="es-ES" dirty="0" smtClean="0"/>
              <a:t>los admiten, los hilos o subprocesos </a:t>
            </a:r>
            <a:r>
              <a:rPr lang="es-ES" dirty="0"/>
              <a:t>a nivel de </a:t>
            </a:r>
            <a:r>
              <a:rPr lang="es-ES" dirty="0" err="1" smtClean="0"/>
              <a:t>kernel</a:t>
            </a:r>
            <a:r>
              <a:rPr lang="es-ES" dirty="0" smtClean="0"/>
              <a:t> son calendarizados por el </a:t>
            </a:r>
            <a:r>
              <a:rPr lang="es-ES" dirty="0"/>
              <a:t>sistema operativo. </a:t>
            </a:r>
            <a:endParaRPr lang="es-ES" dirty="0" smtClean="0"/>
          </a:p>
          <a:p>
            <a:r>
              <a:rPr lang="es-ES" dirty="0" smtClean="0"/>
              <a:t>Los </a:t>
            </a:r>
            <a:r>
              <a:rPr lang="es-ES" dirty="0"/>
              <a:t>subprocesos a nivel de usuario son administrados por una biblioteca </a:t>
            </a:r>
            <a:r>
              <a:rPr lang="es-ES" dirty="0" smtClean="0"/>
              <a:t>de </a:t>
            </a:r>
            <a:r>
              <a:rPr lang="es-ES" dirty="0"/>
              <a:t>subprocesos y el </a:t>
            </a:r>
            <a:r>
              <a:rPr lang="es-ES" dirty="0" err="1"/>
              <a:t>kernel</a:t>
            </a:r>
            <a:r>
              <a:rPr lang="es-ES" dirty="0"/>
              <a:t> no </a:t>
            </a:r>
            <a:r>
              <a:rPr lang="es-ES" dirty="0" smtClean="0"/>
              <a:t>sabe que existen tales hilos.</a:t>
            </a:r>
            <a:endParaRPr lang="es-ES" dirty="0"/>
          </a:p>
        </p:txBody>
      </p:sp>
      <p:sp>
        <p:nvSpPr>
          <p:cNvPr id="2" name="Marcador de número de diapositiva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68</a:t>
            </a:fld>
            <a:endParaRPr lang="es-ES"/>
          </a:p>
        </p:txBody>
      </p:sp>
    </p:spTree>
    <p:extLst>
      <p:ext uri="{BB962C8B-B14F-4D97-AF65-F5344CB8AC3E}">
        <p14:creationId xmlns:p14="http://schemas.microsoft.com/office/powerpoint/2010/main" val="14383322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MX" sz="2800" dirty="0" smtClean="0">
                <a:solidFill>
                  <a:schemeClr val="bg1"/>
                </a:solidFill>
                <a:latin typeface="Walter Turncoat" panose="02000000000000000000" pitchFamily="2" charset="0"/>
                <a:ea typeface="Walter Turncoat" panose="02000000000000000000" pitchFamily="2" charset="0"/>
              </a:rPr>
              <a:t>Calendarización de hilos (</a:t>
            </a:r>
            <a:r>
              <a:rPr lang="es-MX" sz="2800" dirty="0" err="1" smtClean="0">
                <a:solidFill>
                  <a:schemeClr val="bg1"/>
                </a:solidFill>
                <a:latin typeface="Walter Turncoat" panose="02000000000000000000" pitchFamily="2" charset="0"/>
                <a:ea typeface="Walter Turncoat" panose="02000000000000000000" pitchFamily="2" charset="0"/>
              </a:rPr>
              <a:t>threads</a:t>
            </a:r>
            <a:r>
              <a:rPr lang="es-MX" sz="2800" dirty="0" smtClean="0">
                <a:solidFill>
                  <a:schemeClr val="bg1"/>
                </a:solidFill>
                <a:latin typeface="Walter Turncoat" panose="02000000000000000000" pitchFamily="2" charset="0"/>
                <a:ea typeface="Walter Turncoat" panose="02000000000000000000" pitchFamily="2" charset="0"/>
              </a:rPr>
              <a:t>)</a:t>
            </a:r>
            <a:endParaRPr lang="es-ES" dirty="0"/>
          </a:p>
        </p:txBody>
      </p:sp>
      <p:sp>
        <p:nvSpPr>
          <p:cNvPr id="4" name="Marcador de texto 3"/>
          <p:cNvSpPr>
            <a:spLocks noGrp="1"/>
          </p:cNvSpPr>
          <p:nvPr>
            <p:ph type="body" idx="1"/>
          </p:nvPr>
        </p:nvSpPr>
        <p:spPr/>
        <p:txBody>
          <a:bodyPr/>
          <a:lstStyle/>
          <a:p>
            <a:r>
              <a:rPr lang="es-ES" dirty="0"/>
              <a:t>Para ejecutarse en </a:t>
            </a:r>
            <a:r>
              <a:rPr lang="es-ES" dirty="0" smtClean="0"/>
              <a:t>el CPU</a:t>
            </a:r>
            <a:r>
              <a:rPr lang="es-ES" dirty="0"/>
              <a:t>, los subprocesos de nivel de usuario deben </a:t>
            </a:r>
            <a:r>
              <a:rPr lang="es-ES" dirty="0" smtClean="0"/>
              <a:t>vincularse </a:t>
            </a:r>
            <a:r>
              <a:rPr lang="es-ES" dirty="0"/>
              <a:t>en última instancia a un subproceso de nivel de </a:t>
            </a:r>
            <a:r>
              <a:rPr lang="es-ES" dirty="0" err="1" smtClean="0"/>
              <a:t>kernel</a:t>
            </a:r>
            <a:r>
              <a:rPr lang="es-ES" dirty="0" smtClean="0"/>
              <a:t>, </a:t>
            </a:r>
            <a:r>
              <a:rPr lang="es-ES" dirty="0"/>
              <a:t>aunque este mapeo puede ser indirecto y puede utilizar un proceso ligero </a:t>
            </a:r>
            <a:r>
              <a:rPr lang="es-ES" dirty="0" smtClean="0"/>
              <a:t>(</a:t>
            </a:r>
            <a:r>
              <a:rPr lang="es-ES" dirty="0" err="1"/>
              <a:t>lightweight</a:t>
            </a:r>
            <a:r>
              <a:rPr lang="es-ES" dirty="0"/>
              <a:t> </a:t>
            </a:r>
            <a:r>
              <a:rPr lang="es-ES" dirty="0" err="1"/>
              <a:t>process</a:t>
            </a:r>
            <a:r>
              <a:rPr lang="es-ES" dirty="0"/>
              <a:t> </a:t>
            </a:r>
            <a:r>
              <a:rPr lang="es-ES" dirty="0" smtClean="0"/>
              <a:t>-LWP</a:t>
            </a:r>
            <a:r>
              <a:rPr lang="es-ES" dirty="0"/>
              <a:t>).</a:t>
            </a:r>
          </a:p>
        </p:txBody>
      </p:sp>
      <p:sp>
        <p:nvSpPr>
          <p:cNvPr id="2" name="Marcador de número de diapositiva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69</a:t>
            </a:fld>
            <a:endParaRPr lang="es-ES"/>
          </a:p>
        </p:txBody>
      </p:sp>
    </p:spTree>
    <p:extLst>
      <p:ext uri="{BB962C8B-B14F-4D97-AF65-F5344CB8AC3E}">
        <p14:creationId xmlns:p14="http://schemas.microsoft.com/office/powerpoint/2010/main" val="829230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rPr>
              <a:t>Ejemplo de PCB</a:t>
            </a:r>
          </a:p>
        </p:txBody>
      </p:sp>
      <p:grpSp>
        <p:nvGrpSpPr>
          <p:cNvPr id="2" name="Grupo 1"/>
          <p:cNvGrpSpPr/>
          <p:nvPr/>
        </p:nvGrpSpPr>
        <p:grpSpPr>
          <a:xfrm>
            <a:off x="2857500" y="1200150"/>
            <a:ext cx="3371850" cy="3429000"/>
            <a:chOff x="2857500" y="1200150"/>
            <a:chExt cx="3371850" cy="3429000"/>
          </a:xfrm>
        </p:grpSpPr>
        <p:sp>
          <p:nvSpPr>
            <p:cNvPr id="15363" name="Rectangle 2"/>
            <p:cNvSpPr>
              <a:spLocks noChangeArrowheads="1"/>
            </p:cNvSpPr>
            <p:nvPr/>
          </p:nvSpPr>
          <p:spPr bwMode="auto">
            <a:xfrm>
              <a:off x="2857500" y="1200150"/>
              <a:ext cx="3371850" cy="3429000"/>
            </a:xfrm>
            <a:prstGeom prst="rect">
              <a:avLst/>
            </a:prstGeom>
            <a:solidFill>
              <a:srgbClr val="FFFF66"/>
            </a:solidFill>
            <a:ln>
              <a:headEnd/>
              <a:tailEnd/>
            </a:ln>
          </p:spPr>
          <p:style>
            <a:lnRef idx="3">
              <a:schemeClr val="lt1"/>
            </a:lnRef>
            <a:fillRef idx="1">
              <a:schemeClr val="dk1"/>
            </a:fillRef>
            <a:effectRef idx="1">
              <a:schemeClr val="dk1"/>
            </a:effectRef>
            <a:fontRef idx="minor">
              <a:schemeClr val="lt1"/>
            </a:fontRef>
          </p:style>
          <p:txBody>
            <a:bodyPr wrap="none" anchor="ctr"/>
            <a:lstStyle/>
            <a:p>
              <a:pPr>
                <a:buClr>
                  <a:srgbClr val="000000"/>
                </a:buClr>
                <a:buSzPct val="100000"/>
                <a:buFont typeface="Times New Roman" panose="02020603050405020304" pitchFamily="18" charset="0"/>
                <a:buNone/>
              </a:pPr>
              <a:endParaRPr lang="es-MX" sz="1050"/>
            </a:p>
          </p:txBody>
        </p:sp>
        <p:sp>
          <p:nvSpPr>
            <p:cNvPr id="15364" name="Line 3"/>
            <p:cNvSpPr>
              <a:spLocks noChangeShapeType="1"/>
            </p:cNvSpPr>
            <p:nvPr/>
          </p:nvSpPr>
          <p:spPr bwMode="auto">
            <a:xfrm>
              <a:off x="2857500" y="2000250"/>
              <a:ext cx="3371850" cy="1191"/>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15365" name="Line 4"/>
            <p:cNvSpPr>
              <a:spLocks noChangeShapeType="1"/>
            </p:cNvSpPr>
            <p:nvPr/>
          </p:nvSpPr>
          <p:spPr bwMode="auto">
            <a:xfrm>
              <a:off x="4514850" y="1200150"/>
              <a:ext cx="1191" cy="80010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15366" name="Text Box 5"/>
            <p:cNvSpPr txBox="1">
              <a:spLocks noChangeArrowheads="1"/>
            </p:cNvSpPr>
            <p:nvPr/>
          </p:nvSpPr>
          <p:spPr bwMode="auto">
            <a:xfrm>
              <a:off x="3200400" y="1485901"/>
              <a:ext cx="750269"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latin typeface="Sniglet" panose="04070505030100020000" pitchFamily="82" charset="0"/>
                </a:rPr>
                <a:t>Puntero</a:t>
              </a:r>
            </a:p>
          </p:txBody>
        </p:sp>
        <p:sp>
          <p:nvSpPr>
            <p:cNvPr id="15367" name="Text Box 6"/>
            <p:cNvSpPr txBox="1">
              <a:spLocks noChangeArrowheads="1"/>
            </p:cNvSpPr>
            <p:nvPr/>
          </p:nvSpPr>
          <p:spPr bwMode="auto">
            <a:xfrm>
              <a:off x="4686301" y="1371600"/>
              <a:ext cx="1212056" cy="486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latin typeface="Sniglet" panose="04070505030100020000" pitchFamily="82" charset="0"/>
                </a:rPr>
                <a:t>Estado del Proceso</a:t>
              </a:r>
            </a:p>
          </p:txBody>
        </p:sp>
        <p:sp>
          <p:nvSpPr>
            <p:cNvPr id="15368" name="Line 7"/>
            <p:cNvSpPr>
              <a:spLocks noChangeShapeType="1"/>
            </p:cNvSpPr>
            <p:nvPr/>
          </p:nvSpPr>
          <p:spPr bwMode="auto">
            <a:xfrm>
              <a:off x="2857500" y="2343150"/>
              <a:ext cx="3371850" cy="1191"/>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15369" name="Text Box 8"/>
            <p:cNvSpPr txBox="1">
              <a:spLocks noChangeArrowheads="1"/>
            </p:cNvSpPr>
            <p:nvPr/>
          </p:nvSpPr>
          <p:spPr bwMode="auto">
            <a:xfrm>
              <a:off x="3429001" y="2057401"/>
              <a:ext cx="2148088"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latin typeface="Sniglet" panose="04070505030100020000" pitchFamily="82" charset="0"/>
                </a:rPr>
                <a:t>Identificador de Programa</a:t>
              </a:r>
            </a:p>
          </p:txBody>
        </p:sp>
        <p:sp>
          <p:nvSpPr>
            <p:cNvPr id="15370" name="Line 9"/>
            <p:cNvSpPr>
              <a:spLocks noChangeShapeType="1"/>
            </p:cNvSpPr>
            <p:nvPr/>
          </p:nvSpPr>
          <p:spPr bwMode="auto">
            <a:xfrm>
              <a:off x="2857500" y="2686050"/>
              <a:ext cx="3371850" cy="1191"/>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15371" name="Text Box 10"/>
            <p:cNvSpPr txBox="1">
              <a:spLocks noChangeArrowheads="1"/>
            </p:cNvSpPr>
            <p:nvPr/>
          </p:nvSpPr>
          <p:spPr bwMode="auto">
            <a:xfrm>
              <a:off x="3543301" y="2400301"/>
              <a:ext cx="1907637"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latin typeface="Sniglet" panose="04070505030100020000" pitchFamily="82" charset="0"/>
                </a:rPr>
                <a:t>Contador de programa</a:t>
              </a:r>
            </a:p>
          </p:txBody>
        </p:sp>
        <p:sp>
          <p:nvSpPr>
            <p:cNvPr id="15372" name="Line 11"/>
            <p:cNvSpPr>
              <a:spLocks noChangeShapeType="1"/>
            </p:cNvSpPr>
            <p:nvPr/>
          </p:nvSpPr>
          <p:spPr bwMode="auto">
            <a:xfrm>
              <a:off x="2857500" y="3086100"/>
              <a:ext cx="3371850" cy="1191"/>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15373" name="Text Box 12"/>
            <p:cNvSpPr txBox="1">
              <a:spLocks noChangeArrowheads="1"/>
            </p:cNvSpPr>
            <p:nvPr/>
          </p:nvSpPr>
          <p:spPr bwMode="auto">
            <a:xfrm>
              <a:off x="4057651" y="2743201"/>
              <a:ext cx="867288"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a:latin typeface="Sniglet" panose="04070505030100020000" pitchFamily="82" charset="0"/>
                </a:rPr>
                <a:t>Registros</a:t>
              </a:r>
            </a:p>
          </p:txBody>
        </p:sp>
        <p:sp>
          <p:nvSpPr>
            <p:cNvPr id="15374" name="Line 13"/>
            <p:cNvSpPr>
              <a:spLocks noChangeShapeType="1"/>
            </p:cNvSpPr>
            <p:nvPr/>
          </p:nvSpPr>
          <p:spPr bwMode="auto">
            <a:xfrm>
              <a:off x="2857500" y="3486150"/>
              <a:ext cx="3371850" cy="1191"/>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15375" name="Text Box 14"/>
            <p:cNvSpPr txBox="1">
              <a:spLocks noChangeArrowheads="1"/>
            </p:cNvSpPr>
            <p:nvPr/>
          </p:nvSpPr>
          <p:spPr bwMode="auto">
            <a:xfrm>
              <a:off x="3714751" y="3143251"/>
              <a:ext cx="1646347"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latin typeface="Sniglet" panose="04070505030100020000" pitchFamily="82" charset="0"/>
                </a:rPr>
                <a:t>Limites de Memoria</a:t>
              </a:r>
            </a:p>
          </p:txBody>
        </p:sp>
        <p:sp>
          <p:nvSpPr>
            <p:cNvPr id="15376" name="Line 15"/>
            <p:cNvSpPr>
              <a:spLocks noChangeShapeType="1"/>
            </p:cNvSpPr>
            <p:nvPr/>
          </p:nvSpPr>
          <p:spPr bwMode="auto">
            <a:xfrm>
              <a:off x="2857500" y="3928732"/>
              <a:ext cx="3371850" cy="1191"/>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15377" name="Text Box 16"/>
            <p:cNvSpPr txBox="1">
              <a:spLocks noChangeArrowheads="1"/>
            </p:cNvSpPr>
            <p:nvPr/>
          </p:nvSpPr>
          <p:spPr bwMode="auto">
            <a:xfrm>
              <a:off x="3306726" y="3490136"/>
              <a:ext cx="2796362" cy="463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spcBef>
                  <a:spcPct val="0"/>
                </a:spcBef>
                <a:buClrTx/>
              </a:pPr>
              <a:r>
                <a:rPr lang="es-MX" sz="1350" dirty="0" err="1" smtClean="0">
                  <a:latin typeface="Sniglet" panose="04070505030100020000" pitchFamily="82" charset="0"/>
                </a:rPr>
                <a:t>I</a:t>
              </a:r>
              <a:r>
                <a:rPr lang="es-MX" sz="1200" dirty="0" err="1" smtClean="0">
                  <a:latin typeface="Sniglet" panose="04070505030100020000" pitchFamily="82" charset="0"/>
                </a:rPr>
                <a:t>nf</a:t>
              </a:r>
              <a:r>
                <a:rPr lang="es-MX" sz="1200" dirty="0" smtClean="0">
                  <a:latin typeface="Sniglet" panose="04070505030100020000" pitchFamily="82" charset="0"/>
                </a:rPr>
                <a:t>. de estado </a:t>
              </a:r>
              <a:r>
                <a:rPr lang="es-MX" sz="1200" dirty="0">
                  <a:latin typeface="Sniglet" panose="04070505030100020000" pitchFamily="82" charset="0"/>
                </a:rPr>
                <a:t>de E/S (Lista de archivos </a:t>
              </a:r>
              <a:r>
                <a:rPr lang="es-MX" sz="1200" dirty="0" smtClean="0">
                  <a:latin typeface="Sniglet" panose="04070505030100020000" pitchFamily="82" charset="0"/>
                </a:rPr>
                <a:t>abiertos )</a:t>
              </a:r>
              <a:endParaRPr lang="es-MX" sz="1200" dirty="0">
                <a:latin typeface="Sniglet" panose="04070505030100020000" pitchFamily="82" charset="0"/>
              </a:endParaRPr>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400" dirty="0">
                <a:solidFill>
                  <a:schemeClr val="bg1"/>
                </a:solidFill>
                <a:latin typeface="Walter Turncoat" panose="02000000000000000000" pitchFamily="2" charset="0"/>
                <a:ea typeface="Walter Turncoat" panose="02000000000000000000" pitchFamily="2" charset="0"/>
              </a:rPr>
              <a:t>Calendarización de hilos (</a:t>
            </a:r>
            <a:r>
              <a:rPr lang="es-MX" sz="2400" dirty="0" err="1">
                <a:solidFill>
                  <a:schemeClr val="bg1"/>
                </a:solidFill>
                <a:latin typeface="Walter Turncoat" panose="02000000000000000000" pitchFamily="2" charset="0"/>
                <a:ea typeface="Walter Turncoat" panose="02000000000000000000" pitchFamily="2" charset="0"/>
              </a:rPr>
              <a:t>threads</a:t>
            </a:r>
            <a:r>
              <a:rPr lang="es-MX" sz="2400" dirty="0">
                <a:solidFill>
                  <a:schemeClr val="bg1"/>
                </a:solidFill>
                <a:latin typeface="Walter Turncoat" panose="02000000000000000000" pitchFamily="2" charset="0"/>
                <a:ea typeface="Walter Turncoat" panose="02000000000000000000" pitchFamily="2" charset="0"/>
              </a:rPr>
              <a:t>)</a:t>
            </a:r>
            <a:endParaRPr lang="es-ES" dirty="0"/>
          </a:p>
        </p:txBody>
      </p:sp>
      <p:sp>
        <p:nvSpPr>
          <p:cNvPr id="3" name="Marcador de texto 2"/>
          <p:cNvSpPr>
            <a:spLocks noGrp="1"/>
          </p:cNvSpPr>
          <p:nvPr>
            <p:ph type="body" idx="1"/>
          </p:nvPr>
        </p:nvSpPr>
        <p:spPr/>
        <p:txBody>
          <a:bodyPr/>
          <a:lstStyle/>
          <a:p>
            <a:r>
              <a:rPr lang="es-ES" dirty="0"/>
              <a:t>Modelos de muchos a uno y de muchos a muchos, la biblioteca de subprocesos programa subprocesos a nivel de usuario para que se ejecuten en </a:t>
            </a:r>
            <a:r>
              <a:rPr lang="es-ES" dirty="0" smtClean="0"/>
              <a:t>LWP.</a:t>
            </a:r>
            <a:endParaRPr lang="es-ES" dirty="0"/>
          </a:p>
          <a:p>
            <a:pPr lvl="1"/>
            <a:r>
              <a:rPr lang="es-ES" dirty="0"/>
              <a:t>Conocido como </a:t>
            </a:r>
            <a:r>
              <a:rPr lang="es-ES" dirty="0" err="1" smtClean="0"/>
              <a:t>Process</a:t>
            </a:r>
            <a:r>
              <a:rPr lang="es-ES" dirty="0" smtClean="0"/>
              <a:t> </a:t>
            </a:r>
            <a:r>
              <a:rPr lang="es-ES" dirty="0" err="1" smtClean="0"/>
              <a:t>Contention</a:t>
            </a:r>
            <a:r>
              <a:rPr lang="es-ES" dirty="0" smtClean="0"/>
              <a:t> </a:t>
            </a:r>
            <a:r>
              <a:rPr lang="es-ES" dirty="0" err="1" smtClean="0"/>
              <a:t>Scope</a:t>
            </a:r>
            <a:r>
              <a:rPr lang="es-ES" dirty="0" smtClean="0"/>
              <a:t> </a:t>
            </a:r>
            <a:r>
              <a:rPr lang="es-ES" dirty="0"/>
              <a:t>(PCS) ya que la competencia de programación está dentro del </a:t>
            </a:r>
            <a:r>
              <a:rPr lang="es-ES" dirty="0" smtClean="0"/>
              <a:t>proceso</a:t>
            </a:r>
          </a:p>
          <a:p>
            <a:pPr lvl="1"/>
            <a:r>
              <a:rPr lang="es-ES" dirty="0" smtClean="0"/>
              <a:t>Normalmente </a:t>
            </a:r>
            <a:r>
              <a:rPr lang="es-ES" dirty="0"/>
              <a:t>se realiza a través de la prioridad establecida por el programador</a:t>
            </a:r>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70</a:t>
            </a:fld>
            <a:endParaRPr lang="es-ES"/>
          </a:p>
        </p:txBody>
      </p:sp>
    </p:spTree>
    <p:extLst>
      <p:ext uri="{BB962C8B-B14F-4D97-AF65-F5344CB8AC3E}">
        <p14:creationId xmlns:p14="http://schemas.microsoft.com/office/powerpoint/2010/main" val="947530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800" dirty="0">
                <a:solidFill>
                  <a:schemeClr val="bg1"/>
                </a:solidFill>
                <a:latin typeface="Walter Turncoat" panose="02000000000000000000" pitchFamily="2" charset="0"/>
                <a:ea typeface="Walter Turncoat" panose="02000000000000000000" pitchFamily="2" charset="0"/>
              </a:rPr>
              <a:t>Calendarización de hilos (</a:t>
            </a:r>
            <a:r>
              <a:rPr lang="es-MX" sz="2800" dirty="0" err="1">
                <a:solidFill>
                  <a:schemeClr val="bg1"/>
                </a:solidFill>
                <a:latin typeface="Walter Turncoat" panose="02000000000000000000" pitchFamily="2" charset="0"/>
                <a:ea typeface="Walter Turncoat" panose="02000000000000000000" pitchFamily="2" charset="0"/>
              </a:rPr>
              <a:t>threads</a:t>
            </a:r>
            <a:r>
              <a:rPr lang="es-MX" sz="2800" dirty="0">
                <a:solidFill>
                  <a:schemeClr val="bg1"/>
                </a:solidFill>
                <a:latin typeface="Walter Turncoat" panose="02000000000000000000" pitchFamily="2" charset="0"/>
                <a:ea typeface="Walter Turncoat" panose="02000000000000000000" pitchFamily="2" charset="0"/>
              </a:rPr>
              <a:t>)</a:t>
            </a:r>
            <a:endParaRPr lang="es-ES" dirty="0"/>
          </a:p>
        </p:txBody>
      </p:sp>
      <p:sp>
        <p:nvSpPr>
          <p:cNvPr id="3" name="Marcador de texto 2"/>
          <p:cNvSpPr>
            <a:spLocks noGrp="1"/>
          </p:cNvSpPr>
          <p:nvPr>
            <p:ph type="body" idx="1"/>
          </p:nvPr>
        </p:nvSpPr>
        <p:spPr/>
        <p:txBody>
          <a:bodyPr/>
          <a:lstStyle/>
          <a:p>
            <a:r>
              <a:rPr lang="es-ES" dirty="0" smtClean="0"/>
              <a:t>Cuando los hilos del </a:t>
            </a:r>
            <a:r>
              <a:rPr lang="es-ES" dirty="0" err="1"/>
              <a:t>kernel</a:t>
            </a:r>
            <a:r>
              <a:rPr lang="es-ES" dirty="0"/>
              <a:t> </a:t>
            </a:r>
            <a:r>
              <a:rPr lang="es-ES" dirty="0" smtClean="0"/>
              <a:t>calendarizados en el CPU </a:t>
            </a:r>
            <a:r>
              <a:rPr lang="es-ES" dirty="0"/>
              <a:t>disponible </a:t>
            </a:r>
            <a:r>
              <a:rPr lang="es-ES" dirty="0" smtClean="0"/>
              <a:t>son conocidos se denomina que pertenecen al </a:t>
            </a:r>
            <a:r>
              <a:rPr lang="es-ES" dirty="0"/>
              <a:t>ámbito de contención del sistema </a:t>
            </a:r>
            <a:r>
              <a:rPr lang="es-ES" dirty="0" smtClean="0"/>
              <a:t>(</a:t>
            </a:r>
            <a:r>
              <a:rPr lang="es-ES" dirty="0" err="1" smtClean="0"/>
              <a:t>System</a:t>
            </a:r>
            <a:r>
              <a:rPr lang="es-ES" dirty="0" smtClean="0"/>
              <a:t> </a:t>
            </a:r>
            <a:r>
              <a:rPr lang="es-ES" dirty="0" err="1" smtClean="0"/>
              <a:t>Contention</a:t>
            </a:r>
            <a:r>
              <a:rPr lang="es-ES" dirty="0" smtClean="0"/>
              <a:t> </a:t>
            </a:r>
            <a:r>
              <a:rPr lang="es-ES" dirty="0" err="1" smtClean="0"/>
              <a:t>Scope</a:t>
            </a:r>
            <a:r>
              <a:rPr lang="es-ES" dirty="0" smtClean="0"/>
              <a:t> SCS). Existe competencia </a:t>
            </a:r>
            <a:r>
              <a:rPr lang="es-ES" dirty="0"/>
              <a:t>entre todos los hilos del </a:t>
            </a:r>
            <a:r>
              <a:rPr lang="es-ES" dirty="0" smtClean="0"/>
              <a:t>sistema.</a:t>
            </a:r>
            <a:endParaRPr lang="es-ES"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71</a:t>
            </a:fld>
            <a:endParaRPr lang="es-ES"/>
          </a:p>
        </p:txBody>
      </p:sp>
    </p:spTree>
    <p:extLst>
      <p:ext uri="{BB962C8B-B14F-4D97-AF65-F5344CB8AC3E}">
        <p14:creationId xmlns:p14="http://schemas.microsoft.com/office/powerpoint/2010/main" val="41998489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400" dirty="0">
                <a:solidFill>
                  <a:schemeClr val="bg1"/>
                </a:solidFill>
                <a:latin typeface="Walter Turncoat" panose="02000000000000000000" pitchFamily="2" charset="0"/>
                <a:ea typeface="Walter Turncoat" panose="02000000000000000000" pitchFamily="2" charset="0"/>
              </a:rPr>
              <a:t>Calendarización de hilos (</a:t>
            </a:r>
            <a:r>
              <a:rPr lang="es-MX" sz="2400" dirty="0" err="1">
                <a:solidFill>
                  <a:schemeClr val="bg1"/>
                </a:solidFill>
                <a:latin typeface="Walter Turncoat" panose="02000000000000000000" pitchFamily="2" charset="0"/>
                <a:ea typeface="Walter Turncoat" panose="02000000000000000000" pitchFamily="2" charset="0"/>
              </a:rPr>
              <a:t>threads</a:t>
            </a:r>
            <a:r>
              <a:rPr lang="es-MX" sz="2400" dirty="0" smtClean="0">
                <a:solidFill>
                  <a:schemeClr val="bg1"/>
                </a:solidFill>
                <a:latin typeface="Walter Turncoat" panose="02000000000000000000" pitchFamily="2" charset="0"/>
                <a:ea typeface="Walter Turncoat" panose="02000000000000000000" pitchFamily="2" charset="0"/>
              </a:rPr>
              <a:t>)</a:t>
            </a:r>
            <a:br>
              <a:rPr lang="es-MX" sz="2400" dirty="0" smtClean="0">
                <a:solidFill>
                  <a:schemeClr val="bg1"/>
                </a:solidFill>
                <a:latin typeface="Walter Turncoat" panose="02000000000000000000" pitchFamily="2" charset="0"/>
                <a:ea typeface="Walter Turncoat" panose="02000000000000000000" pitchFamily="2" charset="0"/>
              </a:rPr>
            </a:br>
            <a:r>
              <a:rPr lang="es-ES" dirty="0"/>
              <a:t>POSIX </a:t>
            </a:r>
            <a:r>
              <a:rPr lang="es-ES" dirty="0" err="1" smtClean="0"/>
              <a:t>Pthread</a:t>
            </a:r>
            <a:r>
              <a:rPr lang="es-ES" dirty="0" smtClean="0"/>
              <a:t> API</a:t>
            </a:r>
            <a:endParaRPr lang="es-ES" dirty="0"/>
          </a:p>
        </p:txBody>
      </p:sp>
      <p:sp>
        <p:nvSpPr>
          <p:cNvPr id="3" name="Marcador de texto 2"/>
          <p:cNvSpPr>
            <a:spLocks noGrp="1"/>
          </p:cNvSpPr>
          <p:nvPr>
            <p:ph type="body" idx="1"/>
          </p:nvPr>
        </p:nvSpPr>
        <p:spPr>
          <a:xfrm>
            <a:off x="457200" y="1779154"/>
            <a:ext cx="8229600" cy="2503200"/>
          </a:xfrm>
        </p:spPr>
        <p:txBody>
          <a:bodyPr/>
          <a:lstStyle/>
          <a:p>
            <a:r>
              <a:rPr lang="es-ES" dirty="0"/>
              <a:t>API permite especificar PCS o SCS durante la creación del hilo</a:t>
            </a:r>
          </a:p>
          <a:p>
            <a:pPr lvl="1"/>
            <a:r>
              <a:rPr lang="es-ES" dirty="0"/>
              <a:t>PTHREAD_SCOPE_PROCESS programa subprocesos usando la </a:t>
            </a:r>
            <a:r>
              <a:rPr lang="es-ES" dirty="0" smtClean="0"/>
              <a:t>calendarización PCS</a:t>
            </a:r>
            <a:endParaRPr lang="es-ES" dirty="0"/>
          </a:p>
          <a:p>
            <a:pPr lvl="1"/>
            <a:r>
              <a:rPr lang="es-ES" dirty="0"/>
              <a:t>PTHREAD_SCOPE_SYSTEM programa subprocesos utilizando la </a:t>
            </a:r>
            <a:r>
              <a:rPr lang="es-ES" dirty="0" smtClean="0"/>
              <a:t>calendarización  </a:t>
            </a:r>
            <a:r>
              <a:rPr lang="es-ES" dirty="0"/>
              <a:t>SCS</a:t>
            </a:r>
          </a:p>
          <a:p>
            <a:r>
              <a:rPr lang="es-ES" dirty="0"/>
              <a:t>Puede estar limitado por el sistema operativo: Linux y Mac OS X </a:t>
            </a:r>
            <a:r>
              <a:rPr lang="es-ES" dirty="0" smtClean="0"/>
              <a:t>s</a:t>
            </a:r>
            <a:r>
              <a:rPr lang="es-ES" dirty="0"/>
              <a:t>ó</a:t>
            </a:r>
            <a:r>
              <a:rPr lang="es-ES" dirty="0" smtClean="0"/>
              <a:t>lo </a:t>
            </a:r>
            <a:r>
              <a:rPr lang="es-ES" dirty="0"/>
              <a:t>permiten PTHREAD_SCOPE_SYSTEM</a:t>
            </a:r>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72</a:t>
            </a:fld>
            <a:endParaRPr lang="es-ES"/>
          </a:p>
        </p:txBody>
      </p:sp>
    </p:spTree>
    <p:extLst>
      <p:ext uri="{BB962C8B-B14F-4D97-AF65-F5344CB8AC3E}">
        <p14:creationId xmlns:p14="http://schemas.microsoft.com/office/powerpoint/2010/main" val="8650631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MX" sz="2800" dirty="0">
                <a:solidFill>
                  <a:schemeClr val="bg1"/>
                </a:solidFill>
                <a:latin typeface="Walter Turncoat" panose="02000000000000000000" pitchFamily="2" charset="0"/>
                <a:ea typeface="Walter Turncoat" panose="02000000000000000000" pitchFamily="2" charset="0"/>
              </a:rPr>
              <a:t>Calendarización en ambientes Multiprocesadores</a:t>
            </a:r>
            <a:br>
              <a:rPr lang="es-MX" sz="2800" dirty="0">
                <a:solidFill>
                  <a:schemeClr val="bg1"/>
                </a:solidFill>
                <a:latin typeface="Walter Turncoat" panose="02000000000000000000" pitchFamily="2" charset="0"/>
                <a:ea typeface="Walter Turncoat" panose="02000000000000000000" pitchFamily="2" charset="0"/>
              </a:rPr>
            </a:br>
            <a:endParaRPr lang="es-ES" dirty="0"/>
          </a:p>
        </p:txBody>
      </p:sp>
      <p:sp>
        <p:nvSpPr>
          <p:cNvPr id="4" name="Marcador de texto 3"/>
          <p:cNvSpPr>
            <a:spLocks noGrp="1"/>
          </p:cNvSpPr>
          <p:nvPr>
            <p:ph type="body" idx="1"/>
          </p:nvPr>
        </p:nvSpPr>
        <p:spPr/>
        <p:txBody>
          <a:bodyPr/>
          <a:lstStyle/>
          <a:p>
            <a:r>
              <a:rPr lang="es-ES" dirty="0"/>
              <a:t>Más compleja: </a:t>
            </a:r>
            <a:r>
              <a:rPr lang="es-ES" dirty="0" smtClean="0"/>
              <a:t> No </a:t>
            </a:r>
            <a:r>
              <a:rPr lang="es-ES" dirty="0"/>
              <a:t>existe solución óptima. </a:t>
            </a:r>
          </a:p>
          <a:p>
            <a:r>
              <a:rPr lang="es-ES" dirty="0"/>
              <a:t>Procesadores Homogéneos: </a:t>
            </a:r>
            <a:r>
              <a:rPr lang="es-ES" dirty="0" smtClean="0"/>
              <a:t> Cualquier </a:t>
            </a:r>
            <a:r>
              <a:rPr lang="es-ES" dirty="0"/>
              <a:t>proceso puede ejecutarse en cualquier CPU.</a:t>
            </a:r>
          </a:p>
          <a:p>
            <a:r>
              <a:rPr lang="es-ES" dirty="0"/>
              <a:t>Cargas de trabajo compartidas</a:t>
            </a:r>
            <a:r>
              <a:rPr lang="es-ES" dirty="0" smtClean="0"/>
              <a:t>.</a:t>
            </a:r>
            <a:endParaRPr lang="es-ES" dirty="0"/>
          </a:p>
        </p:txBody>
      </p:sp>
      <p:sp>
        <p:nvSpPr>
          <p:cNvPr id="2" name="Marcador de número de diapositiva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73</a:t>
            </a:fld>
            <a:endParaRPr lang="es-ES"/>
          </a:p>
        </p:txBody>
      </p:sp>
    </p:spTree>
    <p:extLst>
      <p:ext uri="{BB962C8B-B14F-4D97-AF65-F5344CB8AC3E}">
        <p14:creationId xmlns:p14="http://schemas.microsoft.com/office/powerpoint/2010/main" val="18628245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400" dirty="0">
                <a:solidFill>
                  <a:schemeClr val="bg1"/>
                </a:solidFill>
                <a:latin typeface="Walter Turncoat" panose="02000000000000000000" pitchFamily="2" charset="0"/>
                <a:ea typeface="Walter Turncoat" panose="02000000000000000000" pitchFamily="2" charset="0"/>
              </a:rPr>
              <a:t>Calendarización en ambientes Multiprocesadores</a:t>
            </a:r>
            <a:endParaRPr lang="es-ES" dirty="0"/>
          </a:p>
        </p:txBody>
      </p:sp>
      <p:sp>
        <p:nvSpPr>
          <p:cNvPr id="3" name="Marcador de texto 2"/>
          <p:cNvSpPr>
            <a:spLocks noGrp="1"/>
          </p:cNvSpPr>
          <p:nvPr>
            <p:ph type="body" idx="1"/>
          </p:nvPr>
        </p:nvSpPr>
        <p:spPr/>
        <p:txBody>
          <a:bodyPr/>
          <a:lstStyle/>
          <a:p>
            <a:pPr marL="0" indent="0">
              <a:buClr>
                <a:schemeClr val="bg1"/>
              </a:buClr>
              <a:buSzPct val="100000"/>
              <a:buNone/>
              <a:defRPr/>
            </a:pPr>
            <a:r>
              <a:rPr lang="es-MX" dirty="0">
                <a:solidFill>
                  <a:schemeClr val="bg1"/>
                </a:solidFill>
              </a:rPr>
              <a:t>Estrategias para implementarla:</a:t>
            </a:r>
          </a:p>
          <a:p>
            <a:pPr marL="342900" indent="-342900">
              <a:buClr>
                <a:schemeClr val="bg1"/>
              </a:buClr>
              <a:buSzPct val="100000"/>
              <a:defRPr/>
            </a:pPr>
            <a:r>
              <a:rPr lang="es-MX" dirty="0">
                <a:solidFill>
                  <a:schemeClr val="bg1"/>
                </a:solidFill>
              </a:rPr>
              <a:t>Multiprocesamiento </a:t>
            </a:r>
            <a:r>
              <a:rPr lang="es-MX" dirty="0" smtClean="0">
                <a:solidFill>
                  <a:schemeClr val="bg1"/>
                </a:solidFill>
              </a:rPr>
              <a:t>Asimétrico.</a:t>
            </a:r>
          </a:p>
          <a:p>
            <a:pPr marL="342900" indent="-342900">
              <a:buClr>
                <a:schemeClr val="bg1"/>
              </a:buClr>
              <a:buSzPct val="100000"/>
              <a:defRPr/>
            </a:pPr>
            <a:r>
              <a:rPr lang="es-MX" dirty="0">
                <a:solidFill>
                  <a:schemeClr val="bg1"/>
                </a:solidFill>
              </a:rPr>
              <a:t>Multiprocesamiento </a:t>
            </a:r>
            <a:r>
              <a:rPr lang="es-MX" dirty="0" smtClean="0">
                <a:solidFill>
                  <a:schemeClr val="bg1"/>
                </a:solidFill>
              </a:rPr>
              <a:t>Simétrico</a:t>
            </a:r>
            <a:r>
              <a:rPr lang="es-MX" dirty="0">
                <a:solidFill>
                  <a:schemeClr val="bg1"/>
                </a:solidFill>
              </a:rPr>
              <a:t>.</a:t>
            </a:r>
          </a:p>
          <a:p>
            <a:pPr marL="342900" indent="-342900">
              <a:buClr>
                <a:schemeClr val="bg1"/>
              </a:buClr>
              <a:buSzPct val="100000"/>
              <a:defRPr/>
            </a:pPr>
            <a:endParaRPr lang="es-MX" dirty="0">
              <a:solidFill>
                <a:schemeClr val="bg1"/>
              </a:solidFill>
            </a:endParaRPr>
          </a:p>
          <a:p>
            <a:endParaRPr lang="es-ES"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74</a:t>
            </a:fld>
            <a:endParaRPr lang="es-ES"/>
          </a:p>
        </p:txBody>
      </p:sp>
    </p:spTree>
    <p:extLst>
      <p:ext uri="{BB962C8B-B14F-4D97-AF65-F5344CB8AC3E}">
        <p14:creationId xmlns:p14="http://schemas.microsoft.com/office/powerpoint/2010/main" val="31362298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endParaRPr lang="es-MX" sz="3000" dirty="0">
              <a:solidFill>
                <a:schemeClr val="bg1"/>
              </a:solidFill>
              <a:latin typeface="Walter Turncoat" panose="02000000000000000000" pitchFamily="2" charset="0"/>
              <a:ea typeface="Walter Turncoat" panose="02000000000000000000" pitchFamily="2" charset="0"/>
            </a:endParaRPr>
          </a:p>
        </p:txBody>
      </p:sp>
      <p:sp>
        <p:nvSpPr>
          <p:cNvPr id="2" name="Título 1"/>
          <p:cNvSpPr>
            <a:spLocks noGrp="1"/>
          </p:cNvSpPr>
          <p:nvPr>
            <p:ph type="title"/>
          </p:nvPr>
        </p:nvSpPr>
        <p:spPr/>
        <p:txBody>
          <a:bodyPr/>
          <a:lstStyle/>
          <a:p>
            <a:r>
              <a:rPr lang="es-MX" sz="2800" dirty="0">
                <a:solidFill>
                  <a:schemeClr val="bg1"/>
                </a:solidFill>
                <a:latin typeface="Walter Turncoat" panose="02000000000000000000" pitchFamily="2" charset="0"/>
                <a:ea typeface="Walter Turncoat" panose="02000000000000000000" pitchFamily="2" charset="0"/>
              </a:rPr>
              <a:t>Calendarización en ambientes </a:t>
            </a:r>
            <a:r>
              <a:rPr lang="es-MX" sz="2800" dirty="0" smtClean="0">
                <a:solidFill>
                  <a:schemeClr val="bg1"/>
                </a:solidFill>
                <a:latin typeface="Walter Turncoat" panose="02000000000000000000" pitchFamily="2" charset="0"/>
                <a:ea typeface="Walter Turncoat" panose="02000000000000000000" pitchFamily="2" charset="0"/>
              </a:rPr>
              <a:t>Multiprocesadores</a:t>
            </a:r>
            <a:endParaRPr lang="es-ES" dirty="0"/>
          </a:p>
        </p:txBody>
      </p:sp>
      <p:sp>
        <p:nvSpPr>
          <p:cNvPr id="3" name="Marcador de texto 2"/>
          <p:cNvSpPr>
            <a:spLocks noGrp="1"/>
          </p:cNvSpPr>
          <p:nvPr>
            <p:ph type="body" idx="1"/>
          </p:nvPr>
        </p:nvSpPr>
        <p:spPr/>
        <p:txBody>
          <a:bodyPr/>
          <a:lstStyle/>
          <a:p>
            <a:pPr marL="0" indent="0">
              <a:buClr>
                <a:schemeClr val="bg1"/>
              </a:buClr>
              <a:buSzPct val="100000"/>
              <a:buNone/>
              <a:defRPr/>
            </a:pPr>
            <a:r>
              <a:rPr lang="es-MX" dirty="0" smtClean="0">
                <a:solidFill>
                  <a:schemeClr val="bg1"/>
                </a:solidFill>
              </a:rPr>
              <a:t>Multiprocesamiento </a:t>
            </a:r>
            <a:r>
              <a:rPr lang="es-MX" dirty="0">
                <a:solidFill>
                  <a:schemeClr val="bg1"/>
                </a:solidFill>
              </a:rPr>
              <a:t>Asimétrico: </a:t>
            </a:r>
            <a:endParaRPr lang="es-MX" dirty="0" smtClean="0">
              <a:solidFill>
                <a:schemeClr val="bg1"/>
              </a:solidFill>
            </a:endParaRPr>
          </a:p>
          <a:p>
            <a:pPr marL="800100" lvl="1" indent="-342900">
              <a:buClr>
                <a:schemeClr val="bg1"/>
              </a:buClr>
              <a:buSzPct val="100000"/>
              <a:defRPr/>
            </a:pPr>
            <a:r>
              <a:rPr lang="es-MX" dirty="0" smtClean="0">
                <a:solidFill>
                  <a:schemeClr val="bg1"/>
                </a:solidFill>
              </a:rPr>
              <a:t>Sólo </a:t>
            </a:r>
            <a:r>
              <a:rPr lang="es-MX" dirty="0">
                <a:solidFill>
                  <a:schemeClr val="bg1"/>
                </a:solidFill>
              </a:rPr>
              <a:t>un procesador manipula la información (estructuras de datos) del sistema operativo y se encarga de </a:t>
            </a:r>
            <a:r>
              <a:rPr lang="es-MX" dirty="0" smtClean="0">
                <a:solidFill>
                  <a:schemeClr val="bg1"/>
                </a:solidFill>
              </a:rPr>
              <a:t>calendarizar.</a:t>
            </a:r>
          </a:p>
          <a:p>
            <a:pPr marL="800100" lvl="1" indent="-342900">
              <a:buClr>
                <a:schemeClr val="bg1"/>
              </a:buClr>
              <a:buSzPct val="100000"/>
              <a:defRPr/>
            </a:pPr>
            <a:r>
              <a:rPr lang="es-ES" dirty="0" smtClean="0"/>
              <a:t>Procesador Maestro: toma </a:t>
            </a:r>
            <a:r>
              <a:rPr lang="es-ES" dirty="0"/>
              <a:t>todas las decisiones de </a:t>
            </a:r>
            <a:r>
              <a:rPr lang="es-ES" dirty="0" smtClean="0"/>
              <a:t>calendarización, </a:t>
            </a:r>
            <a:r>
              <a:rPr lang="es-ES" dirty="0"/>
              <a:t>procesamiento de E / S y otras actividades </a:t>
            </a:r>
            <a:r>
              <a:rPr lang="es-ES" dirty="0" smtClean="0"/>
              <a:t>administrativas del sistema.</a:t>
            </a:r>
          </a:p>
          <a:p>
            <a:pPr marL="800100" lvl="1" indent="-342900">
              <a:buClr>
                <a:schemeClr val="bg1"/>
              </a:buClr>
              <a:buSzPct val="100000"/>
              <a:defRPr/>
            </a:pPr>
            <a:r>
              <a:rPr lang="es-ES" dirty="0" smtClean="0"/>
              <a:t>Procesadores esclavos: ejecutan código de procesos del usuario.</a:t>
            </a:r>
            <a:endParaRPr lang="es-ES" dirty="0"/>
          </a:p>
        </p:txBody>
      </p:sp>
    </p:spTree>
    <p:extLst>
      <p:ext uri="{BB962C8B-B14F-4D97-AF65-F5344CB8AC3E}">
        <p14:creationId xmlns:p14="http://schemas.microsoft.com/office/powerpoint/2010/main" val="187799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400" dirty="0">
                <a:solidFill>
                  <a:schemeClr val="bg1"/>
                </a:solidFill>
                <a:latin typeface="Walter Turncoat" panose="02000000000000000000" pitchFamily="2" charset="0"/>
                <a:ea typeface="Walter Turncoat" panose="02000000000000000000" pitchFamily="2" charset="0"/>
              </a:rPr>
              <a:t>Calendarización en ambientes Multiprocesadores</a:t>
            </a:r>
            <a:endParaRPr lang="es-ES" dirty="0"/>
          </a:p>
        </p:txBody>
      </p:sp>
      <p:sp>
        <p:nvSpPr>
          <p:cNvPr id="3" name="Marcador de texto 2"/>
          <p:cNvSpPr>
            <a:spLocks noGrp="1"/>
          </p:cNvSpPr>
          <p:nvPr>
            <p:ph type="body" idx="1"/>
          </p:nvPr>
        </p:nvSpPr>
        <p:spPr/>
        <p:txBody>
          <a:bodyPr/>
          <a:lstStyle/>
          <a:p>
            <a:pPr marL="101600" indent="0">
              <a:buNone/>
            </a:pPr>
            <a:r>
              <a:rPr lang="es-MX" dirty="0">
                <a:solidFill>
                  <a:schemeClr val="bg1"/>
                </a:solidFill>
              </a:rPr>
              <a:t>Multiprocesamiento S</a:t>
            </a:r>
            <a:r>
              <a:rPr lang="es-MX" dirty="0" smtClean="0">
                <a:solidFill>
                  <a:schemeClr val="bg1"/>
                </a:solidFill>
              </a:rPr>
              <a:t>imétrico</a:t>
            </a:r>
            <a:r>
              <a:rPr lang="es-MX" dirty="0">
                <a:solidFill>
                  <a:schemeClr val="bg1"/>
                </a:solidFill>
              </a:rPr>
              <a:t>: </a:t>
            </a:r>
            <a:endParaRPr lang="es-MX" dirty="0" smtClean="0">
              <a:solidFill>
                <a:schemeClr val="bg1"/>
              </a:solidFill>
            </a:endParaRPr>
          </a:p>
          <a:p>
            <a:pPr lvl="1"/>
            <a:r>
              <a:rPr lang="es-MX" dirty="0" smtClean="0">
                <a:solidFill>
                  <a:schemeClr val="bg1"/>
                </a:solidFill>
              </a:rPr>
              <a:t>Cada procesador calendariza sus procesos</a:t>
            </a:r>
          </a:p>
          <a:p>
            <a:pPr lvl="1"/>
            <a:r>
              <a:rPr lang="es-MX" dirty="0" smtClean="0">
                <a:solidFill>
                  <a:schemeClr val="bg1"/>
                </a:solidFill>
              </a:rPr>
              <a:t>Cola de procesos Listos:</a:t>
            </a:r>
          </a:p>
          <a:p>
            <a:pPr lvl="2"/>
            <a:r>
              <a:rPr lang="es-MX" dirty="0" smtClean="0">
                <a:solidFill>
                  <a:schemeClr val="bg1"/>
                </a:solidFill>
              </a:rPr>
              <a:t>Cola común de procesos listos, los calendarizadores de los distintos </a:t>
            </a:r>
            <a:r>
              <a:rPr lang="es-MX" dirty="0" err="1" smtClean="0">
                <a:solidFill>
                  <a:schemeClr val="bg1"/>
                </a:solidFill>
              </a:rPr>
              <a:t>CPUs</a:t>
            </a:r>
            <a:r>
              <a:rPr lang="es-MX" dirty="0" smtClean="0">
                <a:solidFill>
                  <a:schemeClr val="bg1"/>
                </a:solidFill>
              </a:rPr>
              <a:t> deben sincronizarse.</a:t>
            </a:r>
          </a:p>
          <a:p>
            <a:pPr lvl="2"/>
            <a:r>
              <a:rPr lang="es-MX" dirty="0" smtClean="0">
                <a:solidFill>
                  <a:schemeClr val="bg1"/>
                </a:solidFill>
              </a:rPr>
              <a:t>Una cola de procesos listos en cada CPU.</a:t>
            </a:r>
          </a:p>
          <a:p>
            <a:pPr lvl="1"/>
            <a:r>
              <a:rPr lang="es-MX" dirty="0" smtClean="0">
                <a:solidFill>
                  <a:schemeClr val="bg1"/>
                </a:solidFill>
              </a:rPr>
              <a:t>Los calendarizadores deben coordinarse.</a:t>
            </a:r>
          </a:p>
          <a:p>
            <a:endParaRPr lang="es-MX" dirty="0">
              <a:solidFill>
                <a:schemeClr val="bg1"/>
              </a:solidFill>
            </a:endParaRPr>
          </a:p>
          <a:p>
            <a:pPr marL="101600" indent="0">
              <a:buNone/>
            </a:pPr>
            <a:r>
              <a:rPr lang="es-ES" dirty="0" smtClean="0"/>
              <a:t>Nota: Soportado por </a:t>
            </a:r>
            <a:r>
              <a:rPr lang="en-US" dirty="0" smtClean="0"/>
              <a:t>Windows</a:t>
            </a:r>
            <a:r>
              <a:rPr lang="en-US" dirty="0"/>
              <a:t>, </a:t>
            </a:r>
            <a:r>
              <a:rPr lang="en-US" dirty="0" smtClean="0"/>
              <a:t>Linux y Mac </a:t>
            </a:r>
            <a:r>
              <a:rPr lang="en-US" dirty="0"/>
              <a:t>OS X</a:t>
            </a:r>
            <a:endParaRPr lang="es-ES"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76</a:t>
            </a:fld>
            <a:endParaRPr lang="es-ES"/>
          </a:p>
        </p:txBody>
      </p:sp>
    </p:spTree>
    <p:extLst>
      <p:ext uri="{BB962C8B-B14F-4D97-AF65-F5344CB8AC3E}">
        <p14:creationId xmlns:p14="http://schemas.microsoft.com/office/powerpoint/2010/main" val="31945498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800" dirty="0">
                <a:solidFill>
                  <a:schemeClr val="bg1"/>
                </a:solidFill>
                <a:latin typeface="Walter Turncoat" panose="02000000000000000000" pitchFamily="2" charset="0"/>
                <a:ea typeface="Walter Turncoat" panose="02000000000000000000" pitchFamily="2" charset="0"/>
              </a:rPr>
              <a:t>Calendarización en ambientes Multiprocesadores</a:t>
            </a:r>
            <a:endParaRPr lang="es-ES" dirty="0"/>
          </a:p>
        </p:txBody>
      </p:sp>
      <p:sp>
        <p:nvSpPr>
          <p:cNvPr id="3" name="Marcador de texto 2"/>
          <p:cNvSpPr>
            <a:spLocks noGrp="1"/>
          </p:cNvSpPr>
          <p:nvPr>
            <p:ph type="body" idx="1"/>
          </p:nvPr>
        </p:nvSpPr>
        <p:spPr/>
        <p:txBody>
          <a:bodyPr/>
          <a:lstStyle/>
          <a:p>
            <a:pPr marL="101600" indent="0">
              <a:buNone/>
            </a:pPr>
            <a:r>
              <a:rPr lang="es-ES" sz="2800" dirty="0" smtClean="0"/>
              <a:t>Afinidad </a:t>
            </a:r>
            <a:r>
              <a:rPr lang="es-ES" sz="2800" dirty="0"/>
              <a:t>al procesador: </a:t>
            </a:r>
            <a:r>
              <a:rPr lang="es-ES" sz="2800" dirty="0" smtClean="0"/>
              <a:t> Un </a:t>
            </a:r>
            <a:r>
              <a:rPr lang="es-ES" sz="2800" dirty="0"/>
              <a:t>proceso tiene afinidad por el procesador en el que se está ejecutando </a:t>
            </a:r>
            <a:r>
              <a:rPr lang="es-ES" sz="2800" dirty="0" smtClean="0"/>
              <a:t>actualmente.</a:t>
            </a:r>
            <a:endParaRPr lang="es-ES" sz="2800"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77</a:t>
            </a:fld>
            <a:endParaRPr lang="es-ES"/>
          </a:p>
        </p:txBody>
      </p:sp>
    </p:spTree>
    <p:extLst>
      <p:ext uri="{BB962C8B-B14F-4D97-AF65-F5344CB8AC3E}">
        <p14:creationId xmlns:p14="http://schemas.microsoft.com/office/powerpoint/2010/main" val="14822087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800" dirty="0">
                <a:solidFill>
                  <a:schemeClr val="bg1"/>
                </a:solidFill>
                <a:latin typeface="Walter Turncoat" panose="02000000000000000000" pitchFamily="2" charset="0"/>
                <a:ea typeface="Walter Turncoat" panose="02000000000000000000" pitchFamily="2" charset="0"/>
              </a:rPr>
              <a:t>Calendarización en ambientes Multiprocesadores</a:t>
            </a:r>
            <a:endParaRPr lang="es-ES" dirty="0"/>
          </a:p>
        </p:txBody>
      </p:sp>
      <p:sp>
        <p:nvSpPr>
          <p:cNvPr id="3" name="Marcador de texto 2"/>
          <p:cNvSpPr>
            <a:spLocks noGrp="1"/>
          </p:cNvSpPr>
          <p:nvPr>
            <p:ph type="body" idx="1"/>
          </p:nvPr>
        </p:nvSpPr>
        <p:spPr/>
        <p:txBody>
          <a:bodyPr/>
          <a:lstStyle/>
          <a:p>
            <a:pPr marL="101600" indent="0">
              <a:buNone/>
            </a:pPr>
            <a:r>
              <a:rPr lang="es-ES" sz="2800" dirty="0" smtClean="0"/>
              <a:t>Afinidad </a:t>
            </a:r>
            <a:r>
              <a:rPr lang="es-ES" sz="2800" dirty="0"/>
              <a:t>al </a:t>
            </a:r>
            <a:r>
              <a:rPr lang="es-ES" sz="2800" dirty="0" smtClean="0"/>
              <a:t>procesador</a:t>
            </a:r>
          </a:p>
          <a:p>
            <a:pPr marL="101600" indent="0">
              <a:buNone/>
            </a:pPr>
            <a:endParaRPr lang="es-ES" sz="2800" dirty="0"/>
          </a:p>
          <a:p>
            <a:pPr marL="101600" indent="0">
              <a:buNone/>
            </a:pPr>
            <a:r>
              <a:rPr lang="es-ES" sz="2800" dirty="0" err="1" smtClean="0"/>
              <a:t>Soft</a:t>
            </a:r>
            <a:r>
              <a:rPr lang="es-ES" sz="2800" dirty="0" smtClean="0"/>
              <a:t> </a:t>
            </a:r>
            <a:r>
              <a:rPr lang="es-ES" sz="2800" dirty="0" err="1" smtClean="0"/>
              <a:t>Affinity</a:t>
            </a:r>
            <a:r>
              <a:rPr lang="es-ES" sz="2800" dirty="0" smtClean="0"/>
              <a:t>: El sistema operativo procura mantener al proceso en el procesador actual, pero  puede migrarlo a otro procesador.</a:t>
            </a:r>
            <a:endParaRPr lang="es-ES" sz="2800"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78</a:t>
            </a:fld>
            <a:endParaRPr lang="es-ES"/>
          </a:p>
        </p:txBody>
      </p:sp>
    </p:spTree>
    <p:extLst>
      <p:ext uri="{BB962C8B-B14F-4D97-AF65-F5344CB8AC3E}">
        <p14:creationId xmlns:p14="http://schemas.microsoft.com/office/powerpoint/2010/main" val="37194512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800" dirty="0">
                <a:solidFill>
                  <a:schemeClr val="bg1"/>
                </a:solidFill>
                <a:latin typeface="Walter Turncoat" panose="02000000000000000000" pitchFamily="2" charset="0"/>
                <a:ea typeface="Walter Turncoat" panose="02000000000000000000" pitchFamily="2" charset="0"/>
              </a:rPr>
              <a:t>Calendarización en ambientes Multiprocesadores</a:t>
            </a:r>
            <a:endParaRPr lang="es-ES" dirty="0"/>
          </a:p>
        </p:txBody>
      </p:sp>
      <p:sp>
        <p:nvSpPr>
          <p:cNvPr id="3" name="Marcador de texto 2"/>
          <p:cNvSpPr>
            <a:spLocks noGrp="1"/>
          </p:cNvSpPr>
          <p:nvPr>
            <p:ph type="body" idx="1"/>
          </p:nvPr>
        </p:nvSpPr>
        <p:spPr/>
        <p:txBody>
          <a:bodyPr/>
          <a:lstStyle/>
          <a:p>
            <a:pPr marL="101600" indent="0">
              <a:buNone/>
            </a:pPr>
            <a:r>
              <a:rPr lang="es-ES" sz="2800" dirty="0" smtClean="0"/>
              <a:t>Afinidad </a:t>
            </a:r>
            <a:r>
              <a:rPr lang="es-ES" sz="2800" dirty="0"/>
              <a:t>al </a:t>
            </a:r>
            <a:r>
              <a:rPr lang="es-ES" sz="2800" dirty="0" smtClean="0"/>
              <a:t>procesador</a:t>
            </a:r>
          </a:p>
          <a:p>
            <a:pPr marL="101600" indent="0">
              <a:buNone/>
            </a:pPr>
            <a:endParaRPr lang="es-ES" sz="2800" dirty="0"/>
          </a:p>
          <a:p>
            <a:pPr marL="101600" indent="0">
              <a:buNone/>
            </a:pPr>
            <a:r>
              <a:rPr lang="es-ES" sz="2800" dirty="0" err="1" smtClean="0"/>
              <a:t>Hard</a:t>
            </a:r>
            <a:r>
              <a:rPr lang="es-ES" sz="2800" dirty="0" smtClean="0"/>
              <a:t> </a:t>
            </a:r>
            <a:r>
              <a:rPr lang="es-ES" sz="2800" dirty="0" err="1" smtClean="0"/>
              <a:t>Affinity</a:t>
            </a:r>
            <a:r>
              <a:rPr lang="es-ES" sz="2800" dirty="0" smtClean="0"/>
              <a:t>: El sistema operativo provee llamados al sistema que permiten al proceso indicar en que procesadores necesita ejecutarse.</a:t>
            </a:r>
            <a:endParaRPr lang="es-ES" sz="2800"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79</a:t>
            </a:fld>
            <a:endParaRPr lang="es-ES"/>
          </a:p>
        </p:txBody>
      </p:sp>
      <p:sp>
        <p:nvSpPr>
          <p:cNvPr id="5" name="CuadroTexto 4"/>
          <p:cNvSpPr txBox="1"/>
          <p:nvPr/>
        </p:nvSpPr>
        <p:spPr>
          <a:xfrm>
            <a:off x="760289" y="4325421"/>
            <a:ext cx="7335748" cy="584775"/>
          </a:xfrm>
          <a:prstGeom prst="rect">
            <a:avLst/>
          </a:prstGeom>
          <a:noFill/>
        </p:spPr>
        <p:txBody>
          <a:bodyPr wrap="square" rtlCol="0">
            <a:spAutoFit/>
          </a:bodyPr>
          <a:lstStyle/>
          <a:p>
            <a:r>
              <a:rPr lang="es-ES" sz="1600" dirty="0">
                <a:solidFill>
                  <a:srgbClr val="FFFF00"/>
                </a:solidFill>
                <a:latin typeface="Sniglet" panose="04070505030100020000" pitchFamily="82" charset="0"/>
              </a:rPr>
              <a:t>Linux implementa la afinidad suave, pero también proporciona la llamada al sistema </a:t>
            </a:r>
            <a:r>
              <a:rPr lang="es-ES" sz="1600" dirty="0" err="1" smtClean="0">
                <a:solidFill>
                  <a:srgbClr val="FFFF00"/>
                </a:solidFill>
                <a:latin typeface="Sniglet" panose="04070505030100020000" pitchFamily="82" charset="0"/>
              </a:rPr>
              <a:t>sched_setaffinity</a:t>
            </a:r>
            <a:r>
              <a:rPr lang="es-ES" sz="1600" dirty="0" smtClean="0">
                <a:solidFill>
                  <a:srgbClr val="FFFF00"/>
                </a:solidFill>
                <a:latin typeface="Sniglet" panose="04070505030100020000" pitchFamily="82" charset="0"/>
              </a:rPr>
              <a:t> </a:t>
            </a:r>
            <a:r>
              <a:rPr lang="es-ES" sz="1600" dirty="0">
                <a:solidFill>
                  <a:srgbClr val="FFFF00"/>
                </a:solidFill>
                <a:latin typeface="Sniglet" panose="04070505030100020000" pitchFamily="82" charset="0"/>
              </a:rPr>
              <a:t>(), que </a:t>
            </a:r>
            <a:r>
              <a:rPr lang="es-ES" sz="1600" dirty="0" smtClean="0">
                <a:solidFill>
                  <a:srgbClr val="FFFF00"/>
                </a:solidFill>
                <a:latin typeface="Sniglet" panose="04070505030100020000" pitchFamily="82" charset="0"/>
              </a:rPr>
              <a:t>admite afinidad dura.</a:t>
            </a:r>
            <a:endParaRPr lang="es-ES" sz="1600" dirty="0">
              <a:solidFill>
                <a:srgbClr val="FFFF00"/>
              </a:solidFill>
              <a:latin typeface="Sniglet" panose="04070505030100020000" pitchFamily="82" charset="0"/>
            </a:endParaRPr>
          </a:p>
        </p:txBody>
      </p:sp>
    </p:spTree>
    <p:extLst>
      <p:ext uri="{BB962C8B-B14F-4D97-AF65-F5344CB8AC3E}">
        <p14:creationId xmlns:p14="http://schemas.microsoft.com/office/powerpoint/2010/main" val="4112686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n-US" sz="3300" dirty="0" err="1">
                <a:solidFill>
                  <a:schemeClr val="bg1"/>
                </a:solidFill>
                <a:latin typeface="Walter Turncoat" panose="02000000000000000000" pitchFamily="2" charset="0"/>
                <a:ea typeface="Walter Turncoat" panose="02000000000000000000" pitchFamily="2" charset="0"/>
              </a:rPr>
              <a:t>Cambio</a:t>
            </a:r>
            <a:r>
              <a:rPr lang="en-US" sz="3300" dirty="0">
                <a:solidFill>
                  <a:schemeClr val="bg1"/>
                </a:solidFill>
                <a:latin typeface="Walter Turncoat" panose="02000000000000000000" pitchFamily="2" charset="0"/>
                <a:ea typeface="Walter Turncoat" panose="02000000000000000000" pitchFamily="2" charset="0"/>
              </a:rPr>
              <a:t> de </a:t>
            </a:r>
            <a:r>
              <a:rPr lang="en-US" sz="3300" dirty="0" err="1">
                <a:solidFill>
                  <a:schemeClr val="bg1"/>
                </a:solidFill>
                <a:latin typeface="Walter Turncoat" panose="02000000000000000000" pitchFamily="2" charset="0"/>
                <a:ea typeface="Walter Turncoat" panose="02000000000000000000" pitchFamily="2" charset="0"/>
              </a:rPr>
              <a:t>Contexto</a:t>
            </a:r>
            <a:r>
              <a:rPr lang="en-US" sz="3300" dirty="0">
                <a:solidFill>
                  <a:schemeClr val="bg1"/>
                </a:solidFill>
                <a:latin typeface="Walter Turncoat" panose="02000000000000000000" pitchFamily="2" charset="0"/>
                <a:ea typeface="Walter Turncoat" panose="02000000000000000000" pitchFamily="2" charset="0"/>
              </a:rPr>
              <a:t> y </a:t>
            </a:r>
            <a:r>
              <a:rPr lang="en-US" sz="3300" dirty="0" err="1">
                <a:solidFill>
                  <a:schemeClr val="bg1"/>
                </a:solidFill>
                <a:latin typeface="Walter Turncoat" panose="02000000000000000000" pitchFamily="2" charset="0"/>
                <a:ea typeface="Walter Turncoat" panose="02000000000000000000" pitchFamily="2" charset="0"/>
              </a:rPr>
              <a:t>Despacho</a:t>
            </a:r>
            <a:endParaRPr lang="en-US" sz="3300" dirty="0">
              <a:solidFill>
                <a:schemeClr val="bg1"/>
              </a:solidFill>
              <a:latin typeface="Walter Turncoat" panose="02000000000000000000" pitchFamily="2" charset="0"/>
              <a:ea typeface="Walter Turncoat" panose="02000000000000000000" pitchFamily="2" charset="0"/>
            </a:endParaRPr>
          </a:p>
        </p:txBody>
      </p:sp>
      <p:sp>
        <p:nvSpPr>
          <p:cNvPr id="17411"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dirty="0"/>
          </a:p>
        </p:txBody>
      </p:sp>
      <p:pic>
        <p:nvPicPr>
          <p:cNvPr id="174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825" y="1194198"/>
            <a:ext cx="4200525" cy="349210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CuadroTexto 1"/>
          <p:cNvSpPr txBox="1"/>
          <p:nvPr/>
        </p:nvSpPr>
        <p:spPr>
          <a:xfrm>
            <a:off x="6229350" y="2897387"/>
            <a:ext cx="2932641" cy="769441"/>
          </a:xfrm>
          <a:prstGeom prst="rect">
            <a:avLst/>
          </a:prstGeom>
          <a:noFill/>
        </p:spPr>
        <p:txBody>
          <a:bodyPr wrap="square" rtlCol="0">
            <a:spAutoFit/>
          </a:bodyPr>
          <a:lstStyle/>
          <a:p>
            <a:r>
              <a:rPr lang="es-ES" sz="1100" dirty="0" err="1">
                <a:solidFill>
                  <a:schemeClr val="bg1"/>
                </a:solidFill>
              </a:rPr>
              <a:t>Silberschatz</a:t>
            </a:r>
            <a:r>
              <a:rPr lang="es-ES" sz="1100" dirty="0">
                <a:solidFill>
                  <a:schemeClr val="bg1"/>
                </a:solidFill>
              </a:rPr>
              <a:t>, A., </a:t>
            </a:r>
            <a:r>
              <a:rPr lang="es-ES" sz="1100" dirty="0" err="1">
                <a:solidFill>
                  <a:schemeClr val="bg1"/>
                </a:solidFill>
              </a:rPr>
              <a:t>Galvin</a:t>
            </a:r>
            <a:r>
              <a:rPr lang="es-ES" sz="1100" dirty="0">
                <a:solidFill>
                  <a:schemeClr val="bg1"/>
                </a:solidFill>
              </a:rPr>
              <a:t>, P., &amp; </a:t>
            </a:r>
            <a:r>
              <a:rPr lang="es-ES" sz="1100" dirty="0" err="1">
                <a:solidFill>
                  <a:schemeClr val="bg1"/>
                </a:solidFill>
              </a:rPr>
              <a:t>Gagne</a:t>
            </a:r>
            <a:r>
              <a:rPr lang="es-ES" sz="1100" dirty="0">
                <a:solidFill>
                  <a:schemeClr val="bg1"/>
                </a:solidFill>
              </a:rPr>
              <a:t>, G. (2014). </a:t>
            </a:r>
            <a:r>
              <a:rPr lang="es-ES" sz="1100" i="1" dirty="0" err="1">
                <a:solidFill>
                  <a:schemeClr val="bg1"/>
                </a:solidFill>
              </a:rPr>
              <a:t>Operating</a:t>
            </a:r>
            <a:r>
              <a:rPr lang="es-ES" sz="1100" i="1" dirty="0">
                <a:solidFill>
                  <a:schemeClr val="bg1"/>
                </a:solidFill>
              </a:rPr>
              <a:t> </a:t>
            </a:r>
            <a:r>
              <a:rPr lang="es-ES" sz="1100" i="1" dirty="0" err="1">
                <a:solidFill>
                  <a:schemeClr val="bg1"/>
                </a:solidFill>
              </a:rPr>
              <a:t>System</a:t>
            </a:r>
            <a:r>
              <a:rPr lang="es-ES" sz="1100" i="1" dirty="0">
                <a:solidFill>
                  <a:schemeClr val="bg1"/>
                </a:solidFill>
              </a:rPr>
              <a:t> </a:t>
            </a:r>
            <a:r>
              <a:rPr lang="es-ES" sz="1100" i="1" dirty="0" err="1">
                <a:solidFill>
                  <a:schemeClr val="bg1"/>
                </a:solidFill>
              </a:rPr>
              <a:t>Concepts</a:t>
            </a:r>
            <a:r>
              <a:rPr lang="es-ES" sz="1100" i="1" dirty="0">
                <a:solidFill>
                  <a:schemeClr val="bg1"/>
                </a:solidFill>
              </a:rPr>
              <a:t> Essentials</a:t>
            </a:r>
            <a:r>
              <a:rPr lang="es-ES" sz="1100" dirty="0">
                <a:solidFill>
                  <a:schemeClr val="bg1"/>
                </a:solidFill>
              </a:rPr>
              <a:t> (Segunda edición ed.). </a:t>
            </a:r>
            <a:r>
              <a:rPr lang="es-ES" sz="1100" dirty="0" err="1">
                <a:solidFill>
                  <a:schemeClr val="bg1"/>
                </a:solidFill>
              </a:rPr>
              <a:t>Wiley</a:t>
            </a:r>
            <a:r>
              <a:rPr lang="es-ES" sz="1100" dirty="0">
                <a:solidFill>
                  <a:schemeClr val="bg1"/>
                </a:solidFill>
              </a:rPr>
              <a:t>.</a:t>
            </a:r>
            <a:br>
              <a:rPr lang="es-ES" sz="1100" dirty="0">
                <a:solidFill>
                  <a:schemeClr val="bg1"/>
                </a:solidFill>
              </a:rPr>
            </a:br>
            <a:endParaRPr lang="es-ES" sz="1100"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400" dirty="0">
                <a:solidFill>
                  <a:schemeClr val="bg1"/>
                </a:solidFill>
                <a:latin typeface="Walter Turncoat" panose="02000000000000000000" pitchFamily="2" charset="0"/>
                <a:ea typeface="Walter Turncoat" panose="02000000000000000000" pitchFamily="2" charset="0"/>
              </a:rPr>
              <a:t>Calendarización en ambientes Multiprocesadores</a:t>
            </a:r>
            <a:endParaRPr lang="es-ES" dirty="0"/>
          </a:p>
        </p:txBody>
      </p:sp>
      <p:sp>
        <p:nvSpPr>
          <p:cNvPr id="3" name="Marcador de texto 2"/>
          <p:cNvSpPr>
            <a:spLocks noGrp="1"/>
          </p:cNvSpPr>
          <p:nvPr>
            <p:ph type="body" idx="1"/>
          </p:nvPr>
        </p:nvSpPr>
        <p:spPr/>
        <p:txBody>
          <a:bodyPr/>
          <a:lstStyle/>
          <a:p>
            <a:pPr marL="101600" indent="0">
              <a:buNone/>
            </a:pPr>
            <a:r>
              <a:rPr lang="es-ES" dirty="0" smtClean="0"/>
              <a:t>Balance de carga:</a:t>
            </a:r>
          </a:p>
          <a:p>
            <a:r>
              <a:rPr lang="es-ES" dirty="0" smtClean="0"/>
              <a:t>Necesario en sistemas SMP.</a:t>
            </a:r>
          </a:p>
          <a:p>
            <a:r>
              <a:rPr lang="es-ES" dirty="0" smtClean="0"/>
              <a:t>El balanceo se da naturalmente cuando existe una cola de procesos Listos para todos los procesadores.</a:t>
            </a:r>
          </a:p>
          <a:p>
            <a:r>
              <a:rPr lang="es-ES" dirty="0" smtClean="0"/>
              <a:t>Se debe balancear la carga de forma explicita en sistemas con procesadores con colas individuales de procesos listos.</a:t>
            </a:r>
            <a:endParaRPr lang="es-ES"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80</a:t>
            </a:fld>
            <a:endParaRPr lang="es-ES"/>
          </a:p>
        </p:txBody>
      </p:sp>
    </p:spTree>
    <p:extLst>
      <p:ext uri="{BB962C8B-B14F-4D97-AF65-F5344CB8AC3E}">
        <p14:creationId xmlns:p14="http://schemas.microsoft.com/office/powerpoint/2010/main" val="34753620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800" dirty="0">
                <a:solidFill>
                  <a:schemeClr val="bg1"/>
                </a:solidFill>
                <a:latin typeface="Walter Turncoat" panose="02000000000000000000" pitchFamily="2" charset="0"/>
                <a:ea typeface="Walter Turncoat" panose="02000000000000000000" pitchFamily="2" charset="0"/>
              </a:rPr>
              <a:t>Calendarización en ambientes Multiprocesadores</a:t>
            </a:r>
            <a:endParaRPr lang="es-ES" dirty="0"/>
          </a:p>
        </p:txBody>
      </p:sp>
      <p:sp>
        <p:nvSpPr>
          <p:cNvPr id="3" name="Marcador de texto 2"/>
          <p:cNvSpPr>
            <a:spLocks noGrp="1"/>
          </p:cNvSpPr>
          <p:nvPr>
            <p:ph type="body" idx="1"/>
          </p:nvPr>
        </p:nvSpPr>
        <p:spPr/>
        <p:txBody>
          <a:bodyPr/>
          <a:lstStyle/>
          <a:p>
            <a:pPr marL="101600" indent="0">
              <a:buNone/>
            </a:pPr>
            <a:r>
              <a:rPr lang="es-ES" dirty="0"/>
              <a:t>Balance de carga</a:t>
            </a:r>
            <a:r>
              <a:rPr lang="es-ES" dirty="0" smtClean="0"/>
              <a:t>:</a:t>
            </a:r>
          </a:p>
          <a:p>
            <a:r>
              <a:rPr lang="es-ES" dirty="0" err="1" smtClean="0"/>
              <a:t>Push</a:t>
            </a:r>
            <a:r>
              <a:rPr lang="es-ES" dirty="0" smtClean="0"/>
              <a:t> </a:t>
            </a:r>
            <a:r>
              <a:rPr lang="es-ES" dirty="0" err="1" smtClean="0"/>
              <a:t>migration</a:t>
            </a:r>
            <a:r>
              <a:rPr lang="es-ES" dirty="0" smtClean="0"/>
              <a:t>: Existe un proceso que revisa las cargas de trabajo de los procesadores y cuando encuentra un desbalance </a:t>
            </a:r>
            <a:r>
              <a:rPr lang="es-ES" dirty="0" err="1" smtClean="0"/>
              <a:t>forza</a:t>
            </a:r>
            <a:r>
              <a:rPr lang="es-ES" dirty="0" smtClean="0"/>
              <a:t> la migración de procesos de aquellos procesadores con mayor carga de trabajo a procesadores  con menor carga de trabajo.</a:t>
            </a:r>
          </a:p>
          <a:p>
            <a:r>
              <a:rPr lang="es-ES" dirty="0" err="1" smtClean="0"/>
              <a:t>Pull</a:t>
            </a:r>
            <a:r>
              <a:rPr lang="es-ES" dirty="0" smtClean="0"/>
              <a:t> </a:t>
            </a:r>
            <a:r>
              <a:rPr lang="es-ES" dirty="0" err="1" smtClean="0"/>
              <a:t>migration</a:t>
            </a:r>
            <a:r>
              <a:rPr lang="es-ES" dirty="0" smtClean="0"/>
              <a:t>: Permite que procesadores con poca carga puedan atraer procesos que están esperando en cola de listos de procesadores con mucho trabajo.</a:t>
            </a:r>
            <a:endParaRPr lang="es-ES"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81</a:t>
            </a:fld>
            <a:endParaRPr lang="es-ES"/>
          </a:p>
        </p:txBody>
      </p:sp>
    </p:spTree>
    <p:extLst>
      <p:ext uri="{BB962C8B-B14F-4D97-AF65-F5344CB8AC3E}">
        <p14:creationId xmlns:p14="http://schemas.microsoft.com/office/powerpoint/2010/main" val="5757580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n-US" sz="3300" dirty="0" err="1">
                <a:solidFill>
                  <a:schemeClr val="bg1"/>
                </a:solidFill>
                <a:latin typeface="Walter Turncoat" panose="02000000000000000000" pitchFamily="2" charset="0"/>
                <a:ea typeface="Walter Turncoat" panose="02000000000000000000" pitchFamily="2" charset="0"/>
              </a:rPr>
              <a:t>Calendarización</a:t>
            </a:r>
            <a:r>
              <a:rPr lang="en-US" sz="3300" dirty="0">
                <a:solidFill>
                  <a:schemeClr val="bg1"/>
                </a:solidFill>
                <a:latin typeface="Walter Turncoat" panose="02000000000000000000" pitchFamily="2" charset="0"/>
                <a:ea typeface="Walter Turncoat" panose="02000000000000000000" pitchFamily="2" charset="0"/>
              </a:rPr>
              <a:t> en </a:t>
            </a:r>
            <a:r>
              <a:rPr lang="en-US" sz="3300" dirty="0" err="1">
                <a:solidFill>
                  <a:schemeClr val="bg1"/>
                </a:solidFill>
                <a:latin typeface="Walter Turncoat" panose="02000000000000000000" pitchFamily="2" charset="0"/>
                <a:ea typeface="Walter Turncoat" panose="02000000000000000000" pitchFamily="2" charset="0"/>
              </a:rPr>
              <a:t>Sistemas</a:t>
            </a:r>
            <a:r>
              <a:rPr lang="en-US" sz="3300" dirty="0">
                <a:solidFill>
                  <a:schemeClr val="bg1"/>
                </a:solidFill>
                <a:latin typeface="Walter Turncoat" panose="02000000000000000000" pitchFamily="2" charset="0"/>
                <a:ea typeface="Walter Turncoat" panose="02000000000000000000" pitchFamily="2" charset="0"/>
              </a:rPr>
              <a:t> </a:t>
            </a:r>
            <a:r>
              <a:rPr lang="en-US" sz="3300" dirty="0" err="1">
                <a:solidFill>
                  <a:schemeClr val="bg1"/>
                </a:solidFill>
                <a:latin typeface="Walter Turncoat" panose="02000000000000000000" pitchFamily="2" charset="0"/>
                <a:ea typeface="Walter Turncoat" panose="02000000000000000000" pitchFamily="2" charset="0"/>
              </a:rPr>
              <a:t>Tiempo</a:t>
            </a:r>
            <a:r>
              <a:rPr lang="en-US" sz="3300" dirty="0">
                <a:solidFill>
                  <a:schemeClr val="bg1"/>
                </a:solidFill>
                <a:latin typeface="Walter Turncoat" panose="02000000000000000000" pitchFamily="2" charset="0"/>
                <a:ea typeface="Walter Turncoat" panose="02000000000000000000" pitchFamily="2" charset="0"/>
              </a:rPr>
              <a:t> Real</a:t>
            </a:r>
          </a:p>
        </p:txBody>
      </p:sp>
      <p:sp>
        <p:nvSpPr>
          <p:cNvPr id="48130"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1pPr>
            <a:lvl2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2pPr>
            <a:lvl3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3pPr>
            <a:lvl4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4pPr>
            <a:lvl5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9pPr>
          </a:lstStyle>
          <a:p>
            <a:pPr>
              <a:spcBef>
                <a:spcPts val="600"/>
              </a:spcBef>
              <a:buClr>
                <a:schemeClr val="bg1"/>
              </a:buClr>
              <a:buSzPct val="100000"/>
              <a:buFont typeface="Arial" panose="020B0604020202020204" pitchFamily="34" charset="0"/>
              <a:buChar char="•"/>
              <a:defRPr/>
            </a:pPr>
            <a:r>
              <a:rPr lang="en-US" sz="2400" dirty="0">
                <a:solidFill>
                  <a:schemeClr val="bg1"/>
                </a:solidFill>
              </a:rPr>
              <a:t>Hard real-time systems–</a:t>
            </a:r>
            <a:r>
              <a:rPr lang="en-US" sz="2400" dirty="0" err="1">
                <a:solidFill>
                  <a:schemeClr val="bg1"/>
                </a:solidFill>
              </a:rPr>
              <a:t>Requiere</a:t>
            </a:r>
            <a:r>
              <a:rPr lang="en-US" sz="2400" dirty="0">
                <a:solidFill>
                  <a:schemeClr val="bg1"/>
                </a:solidFill>
              </a:rPr>
              <a:t> </a:t>
            </a:r>
            <a:r>
              <a:rPr lang="en-US" sz="2400" dirty="0" err="1">
                <a:solidFill>
                  <a:schemeClr val="bg1"/>
                </a:solidFill>
              </a:rPr>
              <a:t>realizar</a:t>
            </a:r>
            <a:r>
              <a:rPr lang="en-US" sz="2400" dirty="0">
                <a:solidFill>
                  <a:schemeClr val="bg1"/>
                </a:solidFill>
              </a:rPr>
              <a:t> </a:t>
            </a:r>
            <a:r>
              <a:rPr lang="en-US" sz="2400" dirty="0" err="1">
                <a:solidFill>
                  <a:schemeClr val="bg1"/>
                </a:solidFill>
              </a:rPr>
              <a:t>una</a:t>
            </a:r>
            <a:r>
              <a:rPr lang="en-US" sz="2400" dirty="0">
                <a:solidFill>
                  <a:schemeClr val="bg1"/>
                </a:solidFill>
              </a:rPr>
              <a:t> </a:t>
            </a:r>
            <a:r>
              <a:rPr lang="en-US" sz="2400" dirty="0" err="1">
                <a:solidFill>
                  <a:schemeClr val="bg1"/>
                </a:solidFill>
              </a:rPr>
              <a:t>tarea</a:t>
            </a:r>
            <a:r>
              <a:rPr lang="en-US" sz="2400" dirty="0">
                <a:solidFill>
                  <a:schemeClr val="bg1"/>
                </a:solidFill>
              </a:rPr>
              <a:t> </a:t>
            </a:r>
            <a:r>
              <a:rPr lang="en-US" sz="2400" dirty="0" err="1">
                <a:solidFill>
                  <a:schemeClr val="bg1"/>
                </a:solidFill>
              </a:rPr>
              <a:t>crítica</a:t>
            </a:r>
            <a:r>
              <a:rPr lang="en-US" sz="2400" dirty="0">
                <a:solidFill>
                  <a:schemeClr val="bg1"/>
                </a:solidFill>
              </a:rPr>
              <a:t> </a:t>
            </a:r>
            <a:r>
              <a:rPr lang="en-US" sz="2400" dirty="0" err="1">
                <a:solidFill>
                  <a:schemeClr val="bg1"/>
                </a:solidFill>
              </a:rPr>
              <a:t>dentro</a:t>
            </a:r>
            <a:r>
              <a:rPr lang="en-US" sz="2400" dirty="0">
                <a:solidFill>
                  <a:schemeClr val="bg1"/>
                </a:solidFill>
              </a:rPr>
              <a:t> de un </a:t>
            </a:r>
            <a:r>
              <a:rPr lang="en-US" sz="2400" dirty="0" err="1">
                <a:solidFill>
                  <a:schemeClr val="bg1"/>
                </a:solidFill>
              </a:rPr>
              <a:t>período</a:t>
            </a:r>
            <a:r>
              <a:rPr lang="en-US" sz="2400" dirty="0">
                <a:solidFill>
                  <a:schemeClr val="bg1"/>
                </a:solidFill>
              </a:rPr>
              <a:t> de </a:t>
            </a:r>
            <a:r>
              <a:rPr lang="en-US" sz="2400" dirty="0" err="1">
                <a:solidFill>
                  <a:schemeClr val="bg1"/>
                </a:solidFill>
              </a:rPr>
              <a:t>tiempo</a:t>
            </a:r>
            <a:r>
              <a:rPr lang="en-US" sz="2400" dirty="0">
                <a:solidFill>
                  <a:schemeClr val="bg1"/>
                </a:solidFill>
              </a:rPr>
              <a:t> </a:t>
            </a:r>
            <a:r>
              <a:rPr lang="en-US" sz="2400" dirty="0" err="1">
                <a:solidFill>
                  <a:schemeClr val="bg1"/>
                </a:solidFill>
              </a:rPr>
              <a:t>definido</a:t>
            </a:r>
            <a:r>
              <a:rPr lang="en-US" sz="2400" dirty="0">
                <a:solidFill>
                  <a:schemeClr val="bg1"/>
                </a:solidFill>
              </a:rPr>
              <a:t>.</a:t>
            </a:r>
          </a:p>
          <a:p>
            <a:pPr>
              <a:spcBef>
                <a:spcPts val="600"/>
              </a:spcBef>
              <a:buClr>
                <a:schemeClr val="bg1"/>
              </a:buClr>
              <a:buSzPct val="100000"/>
              <a:buFont typeface="Arial" panose="020B0604020202020204" pitchFamily="34" charset="0"/>
              <a:buChar char="•"/>
              <a:defRPr/>
            </a:pPr>
            <a:r>
              <a:rPr lang="en-US" sz="2400" dirty="0">
                <a:solidFill>
                  <a:schemeClr val="bg1"/>
                </a:solidFill>
              </a:rPr>
              <a:t>Soft real-time computing – </a:t>
            </a:r>
            <a:r>
              <a:rPr lang="en-US" sz="2400" dirty="0" err="1">
                <a:solidFill>
                  <a:schemeClr val="bg1"/>
                </a:solidFill>
              </a:rPr>
              <a:t>Requieren</a:t>
            </a:r>
            <a:r>
              <a:rPr lang="en-US" sz="2400" dirty="0">
                <a:solidFill>
                  <a:schemeClr val="bg1"/>
                </a:solidFill>
              </a:rPr>
              <a:t> </a:t>
            </a:r>
            <a:r>
              <a:rPr lang="en-US" sz="2400" dirty="0" err="1">
                <a:solidFill>
                  <a:schemeClr val="bg1"/>
                </a:solidFill>
              </a:rPr>
              <a:t>que</a:t>
            </a:r>
            <a:r>
              <a:rPr lang="en-US" sz="2400" dirty="0">
                <a:solidFill>
                  <a:schemeClr val="bg1"/>
                </a:solidFill>
              </a:rPr>
              <a:t> </a:t>
            </a:r>
            <a:r>
              <a:rPr lang="en-US" sz="2400" dirty="0" err="1">
                <a:solidFill>
                  <a:schemeClr val="bg1"/>
                </a:solidFill>
              </a:rPr>
              <a:t>procesos</a:t>
            </a:r>
            <a:r>
              <a:rPr lang="en-US" sz="2400" dirty="0">
                <a:solidFill>
                  <a:schemeClr val="bg1"/>
                </a:solidFill>
              </a:rPr>
              <a:t> </a:t>
            </a:r>
            <a:r>
              <a:rPr lang="en-US" sz="2400" dirty="0" err="1">
                <a:solidFill>
                  <a:schemeClr val="bg1"/>
                </a:solidFill>
              </a:rPr>
              <a:t>críticos</a:t>
            </a:r>
            <a:r>
              <a:rPr lang="en-US" sz="2400" dirty="0">
                <a:solidFill>
                  <a:schemeClr val="bg1"/>
                </a:solidFill>
              </a:rPr>
              <a:t> </a:t>
            </a:r>
            <a:r>
              <a:rPr lang="en-US" sz="2400" dirty="0" err="1">
                <a:solidFill>
                  <a:schemeClr val="bg1"/>
                </a:solidFill>
              </a:rPr>
              <a:t>reciban</a:t>
            </a:r>
            <a:r>
              <a:rPr lang="en-US" sz="2400" dirty="0">
                <a:solidFill>
                  <a:schemeClr val="bg1"/>
                </a:solidFill>
              </a:rPr>
              <a:t> </a:t>
            </a:r>
            <a:r>
              <a:rPr lang="en-US" sz="2400" dirty="0" err="1">
                <a:solidFill>
                  <a:schemeClr val="bg1"/>
                </a:solidFill>
              </a:rPr>
              <a:t>prioridad</a:t>
            </a:r>
            <a:r>
              <a:rPr lang="en-US" sz="2400" dirty="0">
                <a:solidFill>
                  <a:schemeClr val="bg1"/>
                </a:solidFill>
              </a:rPr>
              <a:t> </a:t>
            </a:r>
            <a:r>
              <a:rPr lang="en-US" sz="2400" dirty="0" err="1">
                <a:solidFill>
                  <a:schemeClr val="bg1"/>
                </a:solidFill>
              </a:rPr>
              <a:t>sobre</a:t>
            </a:r>
            <a:r>
              <a:rPr lang="en-US" sz="2400" dirty="0">
                <a:solidFill>
                  <a:schemeClr val="bg1"/>
                </a:solidFill>
              </a:rPr>
              <a:t> </a:t>
            </a:r>
            <a:r>
              <a:rPr lang="en-US" sz="2400" dirty="0" err="1">
                <a:solidFill>
                  <a:schemeClr val="bg1"/>
                </a:solidFill>
              </a:rPr>
              <a:t>otros</a:t>
            </a:r>
            <a:r>
              <a:rPr lang="en-US" sz="2400" dirty="0">
                <a:solidFill>
                  <a:schemeClr val="bg1"/>
                </a:solidFill>
              </a:rPr>
              <a:t> </a:t>
            </a:r>
            <a:r>
              <a:rPr lang="en-US" sz="2400" dirty="0" err="1">
                <a:solidFill>
                  <a:schemeClr val="bg1"/>
                </a:solidFill>
              </a:rPr>
              <a:t>procesos</a:t>
            </a:r>
            <a:r>
              <a:rPr lang="en-US" sz="2400" dirty="0">
                <a:solidFill>
                  <a:schemeClr val="bg1"/>
                </a:solidFill>
              </a:rPr>
              <a:t> </a:t>
            </a:r>
            <a:r>
              <a:rPr lang="en-US" sz="2400" dirty="0" err="1">
                <a:solidFill>
                  <a:schemeClr val="bg1"/>
                </a:solidFill>
              </a:rPr>
              <a:t>menos</a:t>
            </a:r>
            <a:r>
              <a:rPr lang="en-US" sz="2400" dirty="0">
                <a:solidFill>
                  <a:schemeClr val="bg1"/>
                </a:solidFill>
              </a:rPr>
              <a:t> </a:t>
            </a:r>
            <a:r>
              <a:rPr lang="en-US" sz="2400" dirty="0" err="1">
                <a:solidFill>
                  <a:schemeClr val="bg1"/>
                </a:solidFill>
              </a:rPr>
              <a:t>importantes</a:t>
            </a:r>
            <a:r>
              <a:rPr lang="en-US" sz="2400" dirty="0" smtClean="0">
                <a:solidFill>
                  <a:schemeClr val="bg1"/>
                </a:solidFill>
              </a:rPr>
              <a:t>.</a:t>
            </a:r>
            <a:endParaRPr lang="en-US" sz="2400"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n-US" sz="3300" dirty="0">
                <a:solidFill>
                  <a:schemeClr val="bg1"/>
                </a:solidFill>
                <a:latin typeface="Walter Turncoat" panose="02000000000000000000" pitchFamily="2" charset="0"/>
                <a:ea typeface="Walter Turncoat" panose="02000000000000000000" pitchFamily="2" charset="0"/>
              </a:rPr>
              <a:t>Dispatch Latency</a:t>
            </a:r>
          </a:p>
        </p:txBody>
      </p:sp>
      <p:sp>
        <p:nvSpPr>
          <p:cNvPr id="95235" name="Rectangle 2"/>
          <p:cNvSpPr>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pic>
        <p:nvPicPr>
          <p:cNvPr id="9523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831" y="1257301"/>
            <a:ext cx="4986338" cy="333613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n-US" sz="3300" dirty="0">
                <a:solidFill>
                  <a:schemeClr val="bg1"/>
                </a:solidFill>
                <a:latin typeface="Walter Turncoat" panose="02000000000000000000" pitchFamily="2" charset="0"/>
                <a:ea typeface="Walter Turncoat" panose="02000000000000000000" pitchFamily="2" charset="0"/>
              </a:rPr>
              <a:t>Colas de </a:t>
            </a:r>
            <a:r>
              <a:rPr lang="en-US" sz="3300" dirty="0" err="1">
                <a:solidFill>
                  <a:schemeClr val="bg1"/>
                </a:solidFill>
                <a:latin typeface="Walter Turncoat" panose="02000000000000000000" pitchFamily="2" charset="0"/>
                <a:ea typeface="Walter Turncoat" panose="02000000000000000000" pitchFamily="2" charset="0"/>
              </a:rPr>
              <a:t>Calendarización</a:t>
            </a:r>
            <a:endParaRPr lang="en-US" sz="3300" dirty="0">
              <a:solidFill>
                <a:schemeClr val="bg1"/>
              </a:solidFill>
              <a:latin typeface="Walter Turncoat" panose="02000000000000000000" pitchFamily="2" charset="0"/>
              <a:ea typeface="Walter Turncoat" panose="02000000000000000000" pitchFamily="2" charset="0"/>
            </a:endParaRPr>
          </a:p>
        </p:txBody>
      </p:sp>
      <p:sp>
        <p:nvSpPr>
          <p:cNvPr id="19459"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a:spcBef>
                <a:spcPts val="525"/>
              </a:spcBef>
              <a:buClr>
                <a:schemeClr val="bg1"/>
              </a:buClr>
              <a:buFont typeface="Arial" panose="020B0604020202020204" pitchFamily="34" charset="0"/>
              <a:buChar char="•"/>
            </a:pPr>
            <a:r>
              <a:rPr lang="es-ES" sz="2100" dirty="0">
                <a:solidFill>
                  <a:schemeClr val="bg1"/>
                </a:solidFill>
              </a:rPr>
              <a:t>New </a:t>
            </a:r>
            <a:r>
              <a:rPr lang="es-ES" sz="2100" dirty="0" err="1">
                <a:solidFill>
                  <a:schemeClr val="bg1"/>
                </a:solidFill>
              </a:rPr>
              <a:t>queue</a:t>
            </a:r>
            <a:r>
              <a:rPr lang="es-ES" sz="2100" dirty="0">
                <a:solidFill>
                  <a:schemeClr val="bg1"/>
                </a:solidFill>
              </a:rPr>
              <a:t> </a:t>
            </a:r>
            <a:r>
              <a:rPr lang="es-ES" sz="2100" dirty="0" smtClean="0">
                <a:solidFill>
                  <a:schemeClr val="bg1"/>
                </a:solidFill>
              </a:rPr>
              <a:t>(nuevos)– </a:t>
            </a:r>
            <a:r>
              <a:rPr lang="es-ES" sz="2100" dirty="0">
                <a:solidFill>
                  <a:schemeClr val="bg1"/>
                </a:solidFill>
              </a:rPr>
              <a:t>Procesos esperando a ser creados.</a:t>
            </a:r>
          </a:p>
          <a:p>
            <a:pPr>
              <a:spcBef>
                <a:spcPts val="525"/>
              </a:spcBef>
              <a:buClr>
                <a:schemeClr val="bg1"/>
              </a:buClr>
              <a:buFont typeface="Arial" panose="020B0604020202020204" pitchFamily="34" charset="0"/>
              <a:buChar char="•"/>
            </a:pPr>
            <a:r>
              <a:rPr lang="en-US" sz="2100" dirty="0" smtClean="0">
                <a:solidFill>
                  <a:schemeClr val="bg1"/>
                </a:solidFill>
              </a:rPr>
              <a:t>Job queue (Nuevo, </a:t>
            </a:r>
            <a:r>
              <a:rPr lang="en-US" sz="2100" dirty="0" err="1" smtClean="0">
                <a:solidFill>
                  <a:schemeClr val="bg1"/>
                </a:solidFill>
              </a:rPr>
              <a:t>listos</a:t>
            </a:r>
            <a:r>
              <a:rPr lang="en-US" sz="2100" dirty="0">
                <a:solidFill>
                  <a:schemeClr val="bg1"/>
                </a:solidFill>
              </a:rPr>
              <a:t> </a:t>
            </a:r>
            <a:r>
              <a:rPr lang="en-US" sz="2100" dirty="0" smtClean="0">
                <a:solidFill>
                  <a:schemeClr val="bg1"/>
                </a:solidFill>
              </a:rPr>
              <a:t>y </a:t>
            </a:r>
            <a:r>
              <a:rPr lang="en-US" sz="2100" dirty="0" err="1" smtClean="0">
                <a:solidFill>
                  <a:schemeClr val="bg1"/>
                </a:solidFill>
              </a:rPr>
              <a:t>esperando</a:t>
            </a:r>
            <a:r>
              <a:rPr lang="en-US" sz="2100" dirty="0" smtClean="0">
                <a:solidFill>
                  <a:schemeClr val="bg1"/>
                </a:solidFill>
              </a:rPr>
              <a:t>) </a:t>
            </a:r>
            <a:r>
              <a:rPr lang="en-US" sz="2100" dirty="0">
                <a:solidFill>
                  <a:schemeClr val="bg1"/>
                </a:solidFill>
              </a:rPr>
              <a:t>– El </a:t>
            </a:r>
            <a:r>
              <a:rPr lang="en-US" sz="2100" dirty="0" err="1">
                <a:solidFill>
                  <a:schemeClr val="bg1"/>
                </a:solidFill>
              </a:rPr>
              <a:t>conjunto</a:t>
            </a:r>
            <a:r>
              <a:rPr lang="en-US" sz="2100" dirty="0">
                <a:solidFill>
                  <a:schemeClr val="bg1"/>
                </a:solidFill>
              </a:rPr>
              <a:t> de </a:t>
            </a:r>
            <a:r>
              <a:rPr lang="en-US" sz="2100" dirty="0" err="1">
                <a:solidFill>
                  <a:schemeClr val="bg1"/>
                </a:solidFill>
              </a:rPr>
              <a:t>todos</a:t>
            </a:r>
            <a:r>
              <a:rPr lang="en-US" sz="2100" dirty="0">
                <a:solidFill>
                  <a:schemeClr val="bg1"/>
                </a:solidFill>
              </a:rPr>
              <a:t> los </a:t>
            </a:r>
            <a:r>
              <a:rPr lang="en-US" sz="2100" dirty="0" err="1">
                <a:solidFill>
                  <a:schemeClr val="bg1"/>
                </a:solidFill>
              </a:rPr>
              <a:t>procesos</a:t>
            </a:r>
            <a:r>
              <a:rPr lang="en-US" sz="2100" dirty="0">
                <a:solidFill>
                  <a:schemeClr val="bg1"/>
                </a:solidFill>
              </a:rPr>
              <a:t> en el </a:t>
            </a:r>
            <a:r>
              <a:rPr lang="en-US" sz="2100" dirty="0" err="1">
                <a:solidFill>
                  <a:schemeClr val="bg1"/>
                </a:solidFill>
              </a:rPr>
              <a:t>sistema</a:t>
            </a:r>
            <a:r>
              <a:rPr lang="en-US" sz="2100" dirty="0">
                <a:solidFill>
                  <a:schemeClr val="bg1"/>
                </a:solidFill>
              </a:rPr>
              <a:t>.</a:t>
            </a:r>
          </a:p>
          <a:p>
            <a:pPr>
              <a:spcBef>
                <a:spcPts val="525"/>
              </a:spcBef>
              <a:buClr>
                <a:schemeClr val="bg1"/>
              </a:buClr>
              <a:buFont typeface="Arial" panose="020B0604020202020204" pitchFamily="34" charset="0"/>
              <a:buChar char="•"/>
            </a:pPr>
            <a:r>
              <a:rPr lang="en-US" sz="2100" dirty="0">
                <a:solidFill>
                  <a:schemeClr val="bg1"/>
                </a:solidFill>
              </a:rPr>
              <a:t>Ready </a:t>
            </a:r>
            <a:r>
              <a:rPr lang="en-US" sz="2100" dirty="0" smtClean="0">
                <a:solidFill>
                  <a:schemeClr val="bg1"/>
                </a:solidFill>
              </a:rPr>
              <a:t>queue (</a:t>
            </a:r>
            <a:r>
              <a:rPr lang="en-US" sz="2100" dirty="0" err="1" smtClean="0">
                <a:solidFill>
                  <a:schemeClr val="bg1"/>
                </a:solidFill>
              </a:rPr>
              <a:t>Listos</a:t>
            </a:r>
            <a:r>
              <a:rPr lang="en-US" sz="2100" dirty="0" smtClean="0">
                <a:solidFill>
                  <a:schemeClr val="bg1"/>
                </a:solidFill>
              </a:rPr>
              <a:t>) </a:t>
            </a:r>
            <a:r>
              <a:rPr lang="en-US" sz="2100" dirty="0">
                <a:solidFill>
                  <a:schemeClr val="bg1"/>
                </a:solidFill>
              </a:rPr>
              <a:t>– el </a:t>
            </a:r>
            <a:r>
              <a:rPr lang="en-US" sz="2100" dirty="0" err="1">
                <a:solidFill>
                  <a:schemeClr val="bg1"/>
                </a:solidFill>
              </a:rPr>
              <a:t>conjunto</a:t>
            </a:r>
            <a:r>
              <a:rPr lang="en-US" sz="2100" dirty="0">
                <a:solidFill>
                  <a:schemeClr val="bg1"/>
                </a:solidFill>
              </a:rPr>
              <a:t> de </a:t>
            </a:r>
            <a:r>
              <a:rPr lang="en-US" sz="2100" dirty="0" err="1">
                <a:solidFill>
                  <a:schemeClr val="bg1"/>
                </a:solidFill>
              </a:rPr>
              <a:t>todos</a:t>
            </a:r>
            <a:r>
              <a:rPr lang="en-US" sz="2100" dirty="0">
                <a:solidFill>
                  <a:schemeClr val="bg1"/>
                </a:solidFill>
              </a:rPr>
              <a:t> los </a:t>
            </a:r>
            <a:r>
              <a:rPr lang="en-US" sz="2100" dirty="0" err="1">
                <a:solidFill>
                  <a:schemeClr val="bg1"/>
                </a:solidFill>
              </a:rPr>
              <a:t>procesos</a:t>
            </a:r>
            <a:r>
              <a:rPr lang="en-US" sz="2100" dirty="0">
                <a:solidFill>
                  <a:schemeClr val="bg1"/>
                </a:solidFill>
              </a:rPr>
              <a:t> </a:t>
            </a:r>
            <a:r>
              <a:rPr lang="en-US" sz="2100" dirty="0" err="1">
                <a:solidFill>
                  <a:schemeClr val="bg1"/>
                </a:solidFill>
              </a:rPr>
              <a:t>residentes</a:t>
            </a:r>
            <a:r>
              <a:rPr lang="en-US" sz="2100" dirty="0">
                <a:solidFill>
                  <a:schemeClr val="bg1"/>
                </a:solidFill>
              </a:rPr>
              <a:t> en </a:t>
            </a:r>
            <a:r>
              <a:rPr lang="en-US" sz="2100" dirty="0" err="1">
                <a:solidFill>
                  <a:schemeClr val="bg1"/>
                </a:solidFill>
              </a:rPr>
              <a:t>memoria</a:t>
            </a:r>
            <a:r>
              <a:rPr lang="en-US" sz="2100" dirty="0">
                <a:solidFill>
                  <a:schemeClr val="bg1"/>
                </a:solidFill>
              </a:rPr>
              <a:t> principal </a:t>
            </a:r>
            <a:r>
              <a:rPr lang="en-US" sz="2100" dirty="0" err="1">
                <a:solidFill>
                  <a:schemeClr val="bg1"/>
                </a:solidFill>
              </a:rPr>
              <a:t>listos</a:t>
            </a:r>
            <a:r>
              <a:rPr lang="en-US" sz="2100" dirty="0">
                <a:solidFill>
                  <a:schemeClr val="bg1"/>
                </a:solidFill>
              </a:rPr>
              <a:t> y en </a:t>
            </a:r>
            <a:r>
              <a:rPr lang="en-US" sz="2100" dirty="0" err="1">
                <a:solidFill>
                  <a:schemeClr val="bg1"/>
                </a:solidFill>
              </a:rPr>
              <a:t>espera</a:t>
            </a:r>
            <a:r>
              <a:rPr lang="en-US" sz="2100" dirty="0">
                <a:solidFill>
                  <a:schemeClr val="bg1"/>
                </a:solidFill>
              </a:rPr>
              <a:t> de </a:t>
            </a:r>
            <a:r>
              <a:rPr lang="en-US" sz="2100" dirty="0" err="1">
                <a:solidFill>
                  <a:schemeClr val="bg1"/>
                </a:solidFill>
              </a:rPr>
              <a:t>ser</a:t>
            </a:r>
            <a:r>
              <a:rPr lang="en-US" sz="2100" dirty="0">
                <a:solidFill>
                  <a:schemeClr val="bg1"/>
                </a:solidFill>
              </a:rPr>
              <a:t> </a:t>
            </a:r>
            <a:r>
              <a:rPr lang="en-US" sz="2100" dirty="0" err="1">
                <a:solidFill>
                  <a:schemeClr val="bg1"/>
                </a:solidFill>
              </a:rPr>
              <a:t>atendidos</a:t>
            </a:r>
            <a:r>
              <a:rPr lang="en-US" sz="2100" dirty="0">
                <a:solidFill>
                  <a:schemeClr val="bg1"/>
                </a:solidFill>
              </a:rPr>
              <a:t> </a:t>
            </a:r>
            <a:r>
              <a:rPr lang="en-US" sz="2100" dirty="0" err="1">
                <a:solidFill>
                  <a:schemeClr val="bg1"/>
                </a:solidFill>
              </a:rPr>
              <a:t>por</a:t>
            </a:r>
            <a:r>
              <a:rPr lang="en-US" sz="2100" dirty="0">
                <a:solidFill>
                  <a:schemeClr val="bg1"/>
                </a:solidFill>
              </a:rPr>
              <a:t> el CPU.</a:t>
            </a:r>
          </a:p>
          <a:p>
            <a:pPr>
              <a:spcBef>
                <a:spcPts val="525"/>
              </a:spcBef>
              <a:buClr>
                <a:schemeClr val="bg1"/>
              </a:buClr>
              <a:buFont typeface="Arial" panose="020B0604020202020204" pitchFamily="34" charset="0"/>
              <a:buChar char="•"/>
            </a:pPr>
            <a:r>
              <a:rPr lang="en-US" sz="2100" dirty="0">
                <a:solidFill>
                  <a:schemeClr val="bg1"/>
                </a:solidFill>
              </a:rPr>
              <a:t>Device </a:t>
            </a:r>
            <a:r>
              <a:rPr lang="en-US" sz="2100" dirty="0" smtClean="0">
                <a:solidFill>
                  <a:schemeClr val="bg1"/>
                </a:solidFill>
              </a:rPr>
              <a:t>queues (</a:t>
            </a:r>
            <a:r>
              <a:rPr lang="en-US" sz="2100" dirty="0" err="1" smtClean="0">
                <a:solidFill>
                  <a:schemeClr val="bg1"/>
                </a:solidFill>
              </a:rPr>
              <a:t>Esperando</a:t>
            </a:r>
            <a:r>
              <a:rPr lang="en-US" sz="2100" dirty="0" smtClean="0">
                <a:solidFill>
                  <a:schemeClr val="bg1"/>
                </a:solidFill>
              </a:rPr>
              <a:t>) </a:t>
            </a:r>
            <a:r>
              <a:rPr lang="en-US" sz="2100" dirty="0">
                <a:solidFill>
                  <a:schemeClr val="bg1"/>
                </a:solidFill>
              </a:rPr>
              <a:t>– El </a:t>
            </a:r>
            <a:r>
              <a:rPr lang="en-US" sz="2100" dirty="0" err="1">
                <a:solidFill>
                  <a:schemeClr val="bg1"/>
                </a:solidFill>
              </a:rPr>
              <a:t>conjunto</a:t>
            </a:r>
            <a:r>
              <a:rPr lang="en-US" sz="2100" dirty="0">
                <a:solidFill>
                  <a:schemeClr val="bg1"/>
                </a:solidFill>
              </a:rPr>
              <a:t> de </a:t>
            </a:r>
            <a:r>
              <a:rPr lang="en-US" sz="2100" dirty="0" err="1">
                <a:solidFill>
                  <a:schemeClr val="bg1"/>
                </a:solidFill>
              </a:rPr>
              <a:t>procesos</a:t>
            </a:r>
            <a:r>
              <a:rPr lang="en-US" sz="2100" dirty="0">
                <a:solidFill>
                  <a:schemeClr val="bg1"/>
                </a:solidFill>
              </a:rPr>
              <a:t> </a:t>
            </a:r>
            <a:r>
              <a:rPr lang="en-US" sz="2100" dirty="0" err="1">
                <a:solidFill>
                  <a:schemeClr val="bg1"/>
                </a:solidFill>
              </a:rPr>
              <a:t>esperando</a:t>
            </a:r>
            <a:r>
              <a:rPr lang="en-US" sz="2100" dirty="0">
                <a:solidFill>
                  <a:schemeClr val="bg1"/>
                </a:solidFill>
              </a:rPr>
              <a:t> </a:t>
            </a:r>
            <a:r>
              <a:rPr lang="en-US" sz="2100" dirty="0" err="1">
                <a:solidFill>
                  <a:schemeClr val="bg1"/>
                </a:solidFill>
              </a:rPr>
              <a:t>ser</a:t>
            </a:r>
            <a:r>
              <a:rPr lang="en-US" sz="2100" dirty="0">
                <a:solidFill>
                  <a:schemeClr val="bg1"/>
                </a:solidFill>
              </a:rPr>
              <a:t> </a:t>
            </a:r>
            <a:r>
              <a:rPr lang="en-US" sz="2100" dirty="0" err="1">
                <a:solidFill>
                  <a:schemeClr val="bg1"/>
                </a:solidFill>
              </a:rPr>
              <a:t>atendidos</a:t>
            </a:r>
            <a:r>
              <a:rPr lang="en-US" sz="2100" dirty="0">
                <a:solidFill>
                  <a:schemeClr val="bg1"/>
                </a:solidFill>
              </a:rPr>
              <a:t> </a:t>
            </a:r>
            <a:r>
              <a:rPr lang="en-US" sz="2100" dirty="0" err="1">
                <a:solidFill>
                  <a:schemeClr val="bg1"/>
                </a:solidFill>
              </a:rPr>
              <a:t>por</a:t>
            </a:r>
            <a:r>
              <a:rPr lang="en-US" sz="2100" dirty="0">
                <a:solidFill>
                  <a:schemeClr val="bg1"/>
                </a:solidFill>
              </a:rPr>
              <a:t> un </a:t>
            </a:r>
            <a:r>
              <a:rPr lang="en-US" sz="2100" dirty="0" err="1">
                <a:solidFill>
                  <a:schemeClr val="bg1"/>
                </a:solidFill>
              </a:rPr>
              <a:t>dispositivo</a:t>
            </a:r>
            <a:r>
              <a:rPr lang="en-US" sz="2100" dirty="0">
                <a:solidFill>
                  <a:schemeClr val="bg1"/>
                </a:solidFill>
              </a:rPr>
              <a:t> de I/O</a:t>
            </a:r>
            <a:r>
              <a:rPr lang="es-ES" sz="2100" dirty="0" smtClean="0">
                <a:solidFill>
                  <a:schemeClr val="bg1"/>
                </a:solidFill>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zarron">
  <a:themeElements>
    <a:clrScheme name="Custom 347">
      <a:dk1>
        <a:srgbClr val="000000"/>
      </a:dk1>
      <a:lt1>
        <a:srgbClr val="FFFFFF"/>
      </a:lt1>
      <a:dk2>
        <a:srgbClr val="D1D8DF"/>
      </a:dk2>
      <a:lt2>
        <a:srgbClr val="4F565C"/>
      </a:lt2>
      <a:accent1>
        <a:srgbClr val="63A8DF"/>
      </a:accent1>
      <a:accent2>
        <a:srgbClr val="F8AF2C"/>
      </a:accent2>
      <a:accent3>
        <a:srgbClr val="B2DF4B"/>
      </a:accent3>
      <a:accent4>
        <a:srgbClr val="88D8E6"/>
      </a:accent4>
      <a:accent5>
        <a:srgbClr val="A693C9"/>
      </a:accent5>
      <a:accent6>
        <a:srgbClr val="F7826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izarron" id="{8A83AFC5-72FA-472E-8A9E-88A7071D86C8}" vid="{76228549-1AC7-434B-8089-8937BD79BCF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Pizarron</Template>
  <TotalTime>7400</TotalTime>
  <Words>3312</Words>
  <Application>Microsoft Office PowerPoint</Application>
  <PresentationFormat>Presentación en pantalla (16:9)</PresentationFormat>
  <Paragraphs>730</Paragraphs>
  <Slides>83</Slides>
  <Notes>53</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83</vt:i4>
      </vt:variant>
    </vt:vector>
  </HeadingPairs>
  <TitlesOfParts>
    <vt:vector size="93" baseType="lpstr">
      <vt:lpstr>Walter Turncoat</vt:lpstr>
      <vt:lpstr>Times New Roman</vt:lpstr>
      <vt:lpstr>Arial</vt:lpstr>
      <vt:lpstr>Wingdings</vt:lpstr>
      <vt:lpstr>Droid Sans Fallback</vt:lpstr>
      <vt:lpstr>Calibri</vt:lpstr>
      <vt:lpstr>Cambria Math</vt:lpstr>
      <vt:lpstr>Sniglet</vt:lpstr>
      <vt:lpstr>Pizarron</vt:lpstr>
      <vt:lpstr>Ecuación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Cola de Procesos</vt:lpstr>
      <vt:lpstr>Cola de Listos (ready) y Colas de dispositivos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Calendarización por prioridades </vt:lpstr>
      <vt:lpstr>Calendarización por prioridades</vt:lpstr>
      <vt:lpstr>Calendarización por prioridades</vt:lpstr>
      <vt:lpstr>Calendarización por prioridades</vt:lpstr>
      <vt:lpstr>Calendarización por prioridades</vt:lpstr>
      <vt:lpstr>Calendarización por prioridades - apropiativa</vt:lpstr>
      <vt:lpstr>Calendarización por prioridades - apropiativa</vt:lpstr>
      <vt:lpstr>Calendarización por prioridades - apropiativa</vt:lpstr>
      <vt:lpstr>Calendarización por prioridades - apropiativa</vt:lpstr>
      <vt:lpstr>Calendarización por prioridades - apropiativa</vt:lpstr>
      <vt:lpstr>Calendarización por prioridades - apropiativa</vt:lpstr>
      <vt:lpstr>Calendarización por prioridades -no apropiativa</vt:lpstr>
      <vt:lpstr>Calendarización por prioridades -no apropiativa</vt:lpstr>
      <vt:lpstr>Calendarización por prioridades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Calendarización de hilos (threads)</vt:lpstr>
      <vt:lpstr>Calendarización de hilos (threads)</vt:lpstr>
      <vt:lpstr>Calendarización de hilos (threads)</vt:lpstr>
      <vt:lpstr>Calendarización de hilos (threads)</vt:lpstr>
      <vt:lpstr>Calendarización de hilos (threads)</vt:lpstr>
      <vt:lpstr>Calendarización de hilos (threads) POSIX Pthread API</vt:lpstr>
      <vt:lpstr>Calendarización en ambientes Multiprocesadores </vt:lpstr>
      <vt:lpstr>Calendarización en ambientes Multiprocesadores</vt:lpstr>
      <vt:lpstr>Calendarización en ambientes Multiprocesadores</vt:lpstr>
      <vt:lpstr>Calendarización en ambientes Multiprocesadores</vt:lpstr>
      <vt:lpstr>Calendarización en ambientes Multiprocesadores</vt:lpstr>
      <vt:lpstr>Calendarización en ambientes Multiprocesadores</vt:lpstr>
      <vt:lpstr>Calendarización en ambientes Multiprocesadores</vt:lpstr>
      <vt:lpstr>Calendarización en ambientes Multiprocesadores</vt:lpstr>
      <vt:lpstr>Calendarización en ambientes Multiprocesadores</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Donald Rodriguez</dc:creator>
  <cp:lastModifiedBy>Donald Rodriguez</cp:lastModifiedBy>
  <cp:revision>128</cp:revision>
  <dcterms:created xsi:type="dcterms:W3CDTF">2020-09-19T00:16:40Z</dcterms:created>
  <dcterms:modified xsi:type="dcterms:W3CDTF">2021-02-25T21:00:55Z</dcterms:modified>
</cp:coreProperties>
</file>