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0"/>
  </p:notesMasterIdLst>
  <p:sldIdLst>
    <p:sldId id="257" r:id="rId2"/>
    <p:sldId id="258" r:id="rId3"/>
    <p:sldId id="261" r:id="rId4"/>
    <p:sldId id="265" r:id="rId5"/>
    <p:sldId id="306" r:id="rId6"/>
    <p:sldId id="307" r:id="rId7"/>
    <p:sldId id="266" r:id="rId8"/>
    <p:sldId id="267" r:id="rId9"/>
    <p:sldId id="269" r:id="rId10"/>
    <p:sldId id="270" r:id="rId11"/>
    <p:sldId id="271" r:id="rId12"/>
    <p:sldId id="268" r:id="rId13"/>
    <p:sldId id="272" r:id="rId14"/>
    <p:sldId id="273" r:id="rId15"/>
    <p:sldId id="274" r:id="rId16"/>
    <p:sldId id="275" r:id="rId17"/>
    <p:sldId id="276" r:id="rId18"/>
    <p:sldId id="340"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292" r:id="rId49"/>
    <p:sldId id="308" r:id="rId50"/>
    <p:sldId id="309" r:id="rId51"/>
    <p:sldId id="293" r:id="rId52"/>
    <p:sldId id="294" r:id="rId53"/>
    <p:sldId id="295" r:id="rId54"/>
    <p:sldId id="324" r:id="rId55"/>
    <p:sldId id="296" r:id="rId56"/>
    <p:sldId id="297" r:id="rId57"/>
    <p:sldId id="298" r:id="rId58"/>
    <p:sldId id="299" r:id="rId59"/>
    <p:sldId id="300" r:id="rId60"/>
    <p:sldId id="301" r:id="rId61"/>
    <p:sldId id="302" r:id="rId62"/>
    <p:sldId id="325" r:id="rId63"/>
    <p:sldId id="326" r:id="rId64"/>
    <p:sldId id="327" r:id="rId65"/>
    <p:sldId id="328" r:id="rId66"/>
    <p:sldId id="329" r:id="rId67"/>
    <p:sldId id="330" r:id="rId68"/>
    <p:sldId id="332" r:id="rId69"/>
    <p:sldId id="333" r:id="rId70"/>
    <p:sldId id="331" r:id="rId71"/>
    <p:sldId id="334" r:id="rId72"/>
    <p:sldId id="335" r:id="rId73"/>
    <p:sldId id="336" r:id="rId74"/>
    <p:sldId id="337" r:id="rId75"/>
    <p:sldId id="338" r:id="rId76"/>
    <p:sldId id="339" r:id="rId77"/>
    <p:sldId id="304" r:id="rId78"/>
    <p:sldId id="305" r:id="rId79"/>
  </p:sldIdLst>
  <p:sldSz cx="9144000" cy="5143500" type="screen16x9"/>
  <p:notesSz cx="6858000" cy="9144000"/>
  <p:embeddedFontLst>
    <p:embeddedFont>
      <p:font typeface="Sniglet" panose="020B0604020202020204" charset="0"/>
      <p:regular r:id="rId81"/>
    </p:embeddedFont>
    <p:embeddedFont>
      <p:font typeface="Cambria Math" panose="02040503050406030204" pitchFamily="18" charset="0"/>
      <p:regular r:id="rId82"/>
    </p:embeddedFont>
    <p:embeddedFont>
      <p:font typeface="Calibri" panose="020F0502020204030204" pitchFamily="34" charset="0"/>
      <p:regular r:id="rId83"/>
      <p:bold r:id="rId84"/>
      <p:italic r:id="rId85"/>
      <p:boldItalic r:id="rId86"/>
    </p:embeddedFont>
    <p:embeddedFont>
      <p:font typeface="Arial Unicode MS" panose="020B0604020202020204" pitchFamily="34" charset="-128"/>
      <p:regular r:id="rId87"/>
    </p:embeddedFont>
    <p:embeddedFont>
      <p:font typeface="Walter Turncoat" panose="020B0604020202020204" charset="0"/>
      <p:regular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a:srgbClr val="2DF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470"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AD4EF-E395-4168-898C-2B68543289B2}" type="datetimeFigureOut">
              <a:rPr lang="es-ES" smtClean="0"/>
              <a:t>21/09/2022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60CA-AE91-4C11-9215-FAF858D655CF}" type="slidenum">
              <a:rPr lang="es-ES" smtClean="0"/>
              <a:t>‹Nº›</a:t>
            </a:fld>
            <a:endParaRPr lang="es-ES"/>
          </a:p>
        </p:txBody>
      </p:sp>
    </p:spTree>
    <p:extLst>
      <p:ext uri="{BB962C8B-B14F-4D97-AF65-F5344CB8AC3E}">
        <p14:creationId xmlns:p14="http://schemas.microsoft.com/office/powerpoint/2010/main" val="8348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329900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757454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474371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258917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974535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726630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14385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291273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33060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991284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938940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769237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564224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0112380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943626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703962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42455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45052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933310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34012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482480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00790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247976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077991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909792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504272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798914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17923514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2960252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1032796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14025496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dirty="0"/>
          </a:p>
        </p:txBody>
      </p:sp>
    </p:spTree>
    <p:extLst>
      <p:ext uri="{BB962C8B-B14F-4D97-AF65-F5344CB8AC3E}">
        <p14:creationId xmlns:p14="http://schemas.microsoft.com/office/powerpoint/2010/main" val="2698805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04992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863878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875778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7652502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5885851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255389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233094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878215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3"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8906146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5034505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92228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364214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412596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51095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1087488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a:p>
        </p:txBody>
      </p:sp>
    </p:spTree>
    <p:extLst>
      <p:ext uri="{BB962C8B-B14F-4D97-AF65-F5344CB8AC3E}">
        <p14:creationId xmlns:p14="http://schemas.microsoft.com/office/powerpoint/2010/main" val="2586210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lang="es-ES" smtClean="0"/>
              <a:t>Haga clic para modificar el estilo de título del patrón</a:t>
            </a:r>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s-ES" smtClean="0"/>
              <a:t>Haga clic para modificar el estilo de subtítulo del patrón</a:t>
            </a:r>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1700925" y="1399800"/>
            <a:ext cx="57423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Char char="✘"/>
              <a:defRPr sz="3000"/>
            </a:lvl1pPr>
            <a:lvl2pPr marL="914400" lvl="1" indent="-419100" algn="ctr" rtl="0">
              <a:spcBef>
                <a:spcPts val="0"/>
              </a:spcBef>
              <a:spcAft>
                <a:spcPts val="0"/>
              </a:spcAft>
              <a:buSzPts val="3000"/>
              <a:buChar char="○"/>
              <a:defRPr sz="3000"/>
            </a:lvl2pPr>
            <a:lvl3pPr marL="1371600" lvl="2" indent="-419100" algn="ctr" rtl="0">
              <a:spcBef>
                <a:spcPts val="0"/>
              </a:spcBef>
              <a:spcAft>
                <a:spcPts val="0"/>
              </a:spcAft>
              <a:buSzPts val="3000"/>
              <a:buChar char="■"/>
              <a:defRPr sz="3000"/>
            </a:lvl3pPr>
            <a:lvl4pPr marL="1828800" lvl="3" indent="-419100" algn="ctr" rtl="0">
              <a:spcBef>
                <a:spcPts val="0"/>
              </a:spcBef>
              <a:spcAft>
                <a:spcPts val="0"/>
              </a:spcAft>
              <a:buSzPts val="3000"/>
              <a:buChar char="●"/>
              <a:defRPr sz="3000"/>
            </a:lvl4pPr>
            <a:lvl5pPr marL="2286000" lvl="4" indent="-419100" algn="ctr" rtl="0">
              <a:spcBef>
                <a:spcPts val="0"/>
              </a:spcBef>
              <a:spcAft>
                <a:spcPts val="0"/>
              </a:spcAft>
              <a:buSzPts val="3000"/>
              <a:buChar char="○"/>
              <a:defRPr sz="3000"/>
            </a:lvl5pPr>
            <a:lvl6pPr marL="2743200" lvl="5" indent="-419100" algn="ctr" rtl="0">
              <a:spcBef>
                <a:spcPts val="0"/>
              </a:spcBef>
              <a:spcAft>
                <a:spcPts val="0"/>
              </a:spcAft>
              <a:buSzPts val="3000"/>
              <a:buChar char="■"/>
              <a:defRPr sz="3000"/>
            </a:lvl6pPr>
            <a:lvl7pPr marL="3200400" lvl="6" indent="-419100" algn="ctr" rtl="0">
              <a:spcBef>
                <a:spcPts val="0"/>
              </a:spcBef>
              <a:spcAft>
                <a:spcPts val="0"/>
              </a:spcAft>
              <a:buSzPts val="3000"/>
              <a:buChar char="●"/>
              <a:defRPr sz="3000"/>
            </a:lvl7pPr>
            <a:lvl8pPr marL="3657600" lvl="7" indent="-419100" algn="ctr" rtl="0">
              <a:spcBef>
                <a:spcPts val="0"/>
              </a:spcBef>
              <a:spcAft>
                <a:spcPts val="0"/>
              </a:spcAft>
              <a:buSzPts val="3000"/>
              <a:buChar char="○"/>
              <a:defRPr sz="3000"/>
            </a:lvl8pPr>
            <a:lvl9pPr marL="4114800" lvl="8" indent="-419100" algn="ctr">
              <a:spcBef>
                <a:spcPts val="0"/>
              </a:spcBef>
              <a:spcAft>
                <a:spcPts val="0"/>
              </a:spcAft>
              <a:buSzPts val="3000"/>
              <a:buChar char="■"/>
              <a:defRPr sz="3000"/>
            </a:lvl9pPr>
          </a:lstStyle>
          <a:p>
            <a:pPr lvl="0"/>
            <a:r>
              <a:rPr lang="es-ES" smtClean="0"/>
              <a:t>Haga clic para modificar el estilo de texto del patrón</a:t>
            </a:r>
          </a:p>
        </p:txBody>
      </p:sp>
      <p:sp>
        <p:nvSpPr>
          <p:cNvPr id="17" name="Google Shape;17;p4"/>
          <p:cNvSpPr txBox="1"/>
          <p:nvPr/>
        </p:nvSpPr>
        <p:spPr>
          <a:xfrm>
            <a:off x="3593400" y="857569"/>
            <a:ext cx="1957200" cy="65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600">
                <a:solidFill>
                  <a:srgbClr val="FFFFFF"/>
                </a:solidFill>
                <a:latin typeface="Walter Turncoat"/>
                <a:ea typeface="Walter Turncoat"/>
                <a:cs typeface="Walter Turncoat"/>
                <a:sym typeface="Walter Turncoat"/>
              </a:rPr>
              <a:t>“</a:t>
            </a:r>
            <a:endParaRPr sz="9600">
              <a:solidFill>
                <a:srgbClr val="FFFFFF"/>
              </a:solidFill>
              <a:latin typeface="Walter Turncoat"/>
              <a:ea typeface="Walter Turncoat"/>
              <a:cs typeface="Walter Turncoat"/>
              <a:sym typeface="Walter Turncoat"/>
            </a:endParaRPr>
          </a:p>
        </p:txBody>
      </p:sp>
      <p:sp>
        <p:nvSpPr>
          <p:cNvPr id="18" name="Google Shape;18;p4"/>
          <p:cNvSpPr/>
          <p:nvPr/>
        </p:nvSpPr>
        <p:spPr>
          <a:xfrm>
            <a:off x="4128150" y="550650"/>
            <a:ext cx="887711" cy="84916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s-ES" smtClean="0"/>
              <a:t>Haga clic para modificar el estilo de título del patrón</a:t>
            </a:r>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pPr lvl="0"/>
            <a:r>
              <a:rPr lang="es-ES" smtClean="0"/>
              <a:t>Haga clic para modificar el estilo de texto del patrón</a:t>
            </a: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s-ES" smtClean="0"/>
              <a:t>Haga clic para modificar el estilo de título del patrón</a:t>
            </a:r>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lvl="0"/>
            <a:r>
              <a:rPr lang="es-ES" smtClean="0"/>
              <a:t>Haga clic para modificar el estilo de texto del patrón</a:t>
            </a: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lvl="0"/>
            <a:r>
              <a:rPr lang="es-ES" smtClean="0"/>
              <a:t>Haga clic para modificar el estilo de texto del patrón</a:t>
            </a: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s-ES" smtClean="0"/>
              <a:t>Haga clic para modificar el estilo de título del patrón</a:t>
            </a:r>
            <a:endParaRPr/>
          </a:p>
        </p:txBody>
      </p:sp>
      <p:sp>
        <p:nvSpPr>
          <p:cNvPr id="31" name="Google Shape;31;p7"/>
          <p:cNvSpPr txBox="1">
            <a:spLocks noGrp="1"/>
          </p:cNvSpPr>
          <p:nvPr>
            <p:ph type="body" idx="1"/>
          </p:nvPr>
        </p:nvSpPr>
        <p:spPr>
          <a:xfrm>
            <a:off x="457200"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s-ES" smtClean="0"/>
              <a:t>Haga clic para modificar el estilo de texto del patrón</a:t>
            </a:r>
          </a:p>
        </p:txBody>
      </p:sp>
      <p:sp>
        <p:nvSpPr>
          <p:cNvPr id="32" name="Google Shape;32;p7"/>
          <p:cNvSpPr txBox="1">
            <a:spLocks noGrp="1"/>
          </p:cNvSpPr>
          <p:nvPr>
            <p:ph type="body" idx="2"/>
          </p:nvPr>
        </p:nvSpPr>
        <p:spPr>
          <a:xfrm>
            <a:off x="3223964"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s-ES" smtClean="0"/>
              <a:t>Haga clic para modificar el estilo de texto del patrón</a:t>
            </a:r>
          </a:p>
        </p:txBody>
      </p:sp>
      <p:sp>
        <p:nvSpPr>
          <p:cNvPr id="33" name="Google Shape;33;p7"/>
          <p:cNvSpPr txBox="1">
            <a:spLocks noGrp="1"/>
          </p:cNvSpPr>
          <p:nvPr>
            <p:ph type="body" idx="3"/>
          </p:nvPr>
        </p:nvSpPr>
        <p:spPr>
          <a:xfrm>
            <a:off x="5990727" y="1507925"/>
            <a:ext cx="2631900" cy="3417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pPr lvl="0"/>
            <a:r>
              <a:rPr lang="es-ES" smtClean="0"/>
              <a:t>Haga clic para modificar el estilo de texto del patrón</a:t>
            </a:r>
          </a:p>
        </p:txBody>
      </p:sp>
      <p:sp>
        <p:nvSpPr>
          <p:cNvPr id="34" name="Google Shape;34;p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s-ES" smtClean="0"/>
              <a:t>Haga clic para modificar el estilo de título del patrón</a:t>
            </a:r>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pPr lvl="0"/>
            <a:r>
              <a:rPr lang="es-ES" smtClean="0"/>
              <a:t>Haga clic para modificar el estilo de texto del patrón</a:t>
            </a:r>
          </a:p>
        </p:txBody>
      </p:sp>
      <p:sp>
        <p:nvSpPr>
          <p:cNvPr id="40" name="Google Shape;40;p9"/>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En blanco">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8.w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9.xml"/><Relationship Id="rId7" Type="http://schemas.openxmlformats.org/officeDocument/2006/relationships/image" Target="../media/image10.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png"/><Relationship Id="rId4" Type="http://schemas.openxmlformats.org/officeDocument/2006/relationships/image" Target="../media/image100.png"/><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0.xml"/><Relationship Id="rId7" Type="http://schemas.openxmlformats.org/officeDocument/2006/relationships/image" Target="../media/image12.w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 Id="rId9" Type="http://schemas.openxmlformats.org/officeDocument/2006/relationships/image" Target="../media/image13.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657350" y="1597819"/>
            <a:ext cx="5829300" cy="1102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Sistemas Operativos</a:t>
            </a:r>
            <a:b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b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Unidad </a:t>
            </a:r>
            <a:r>
              <a:rPr lang="es-MX" sz="33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III</a:t>
            </a:r>
            <a:endPar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3075" name="Text Box 2"/>
          <p:cNvSpPr txBox="1">
            <a:spLocks noChangeArrowheads="1"/>
          </p:cNvSpPr>
          <p:nvPr/>
        </p:nvSpPr>
        <p:spPr bwMode="auto">
          <a:xfrm>
            <a:off x="2171700" y="2914650"/>
            <a:ext cx="4800600"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buClrTx/>
              <a:buFontTx/>
              <a:buNone/>
            </a:pPr>
            <a:r>
              <a:rPr lang="es-MX"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Coordinación y despacho</a:t>
            </a:r>
          </a:p>
        </p:txBody>
      </p:sp>
      <p:sp>
        <p:nvSpPr>
          <p:cNvPr id="3076" name="Text Box 3"/>
          <p:cNvSpPr txBox="1">
            <a:spLocks noChangeArrowheads="1"/>
          </p:cNvSpPr>
          <p:nvPr/>
        </p:nvSpPr>
        <p:spPr bwMode="auto">
          <a:xfrm>
            <a:off x="3374359" y="4057650"/>
            <a:ext cx="2470292"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135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Dr. Donald Rodríguez </a:t>
            </a:r>
            <a:r>
              <a:rPr lang="en-US" sz="135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Ubeda</a:t>
            </a:r>
            <a:endParaRPr lang="en-US" sz="135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algn="ctr">
              <a:spcBef>
                <a:spcPct val="0"/>
              </a:spcBef>
              <a:buClrTx/>
              <a:buFontTx/>
              <a:buNone/>
            </a:pPr>
            <a:r>
              <a:rPr lang="en-US" sz="135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donald@mat.uson.mx</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914400" y="205979"/>
            <a:ext cx="7329268"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ES" sz="3300"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ES" sz="33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a:t>
            </a:r>
            <a:r>
              <a:rPr lang="es-E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corto plazo </a:t>
            </a:r>
          </a:p>
        </p:txBody>
      </p:sp>
      <p:sp>
        <p:nvSpPr>
          <p:cNvPr id="23555"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Selecciona cual proceso será ejecutado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y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le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asigna el CPU</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Además lo mueve del estado de listos al estado ejecutándose.</a:t>
            </a:r>
          </a:p>
        </p:txBody>
      </p:sp>
    </p:spTree>
    <p:extLst>
      <p:ext uri="{BB962C8B-B14F-4D97-AF65-F5344CB8AC3E}">
        <p14:creationId xmlns:p14="http://schemas.microsoft.com/office/powerpoint/2010/main" val="14956350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928467" y="205979"/>
            <a:ext cx="734333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ES" sz="3300"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E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ES" sz="33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 </a:t>
            </a:r>
            <a:r>
              <a:rPr lang="es-E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mediano </a:t>
            </a:r>
            <a:r>
              <a:rPr lang="es-ES" sz="33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plazo</a:t>
            </a:r>
            <a:endParaRPr lang="es-E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23555"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Selecciona los procesos cuyas páginas de memoria  serán intercambiadas a región de swap</a:t>
            </a:r>
            <a:endPar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Tree>
    <p:extLst>
      <p:ext uri="{BB962C8B-B14F-4D97-AF65-F5344CB8AC3E}">
        <p14:creationId xmlns:p14="http://schemas.microsoft.com/office/powerpoint/2010/main" val="8977292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ES" sz="3000" dirty="0">
                <a:solidFill>
                  <a:schemeClr val="bg1"/>
                </a:solidFill>
                <a:latin typeface="Walter Turncoat" panose="020B0604020202020204" charset="0"/>
                <a:ea typeface="Walter Turncoat" panose="020B0604020202020204" charset="0"/>
                <a:cs typeface="Arial Unicode MS" panose="020B0604020202020204" pitchFamily="34" charset="-128"/>
              </a:rPr>
              <a:t>Calendarización a Mediano plazo</a:t>
            </a:r>
          </a:p>
        </p:txBody>
      </p:sp>
      <p:sp>
        <p:nvSpPr>
          <p:cNvPr id="2560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25604" name="Rectangle 3"/>
          <p:cNvSpPr>
            <a:spLocks noChangeArrowheads="1"/>
          </p:cNvSpPr>
          <p:nvPr/>
        </p:nvSpPr>
        <p:spPr bwMode="auto">
          <a:xfrm>
            <a:off x="3143250" y="1371600"/>
            <a:ext cx="2743200" cy="62865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Procesos parcialmente ejecutados</a:t>
            </a:r>
          </a:p>
          <a:p>
            <a:pPr algn="ctr" eaLnBrk="1" hangingPunct="1">
              <a:spcBef>
                <a:spcPct val="0"/>
              </a:spcBef>
              <a:buClrTx/>
              <a:buFontTx/>
              <a:buNone/>
            </a:pPr>
            <a:r>
              <a:rPr lang="es-MX" sz="1350" dirty="0" err="1">
                <a:ea typeface="Arial Unicode MS" panose="020B0604020202020204" pitchFamily="34" charset="-128"/>
                <a:cs typeface="Arial Unicode MS" panose="020B0604020202020204" pitchFamily="34" charset="-128"/>
              </a:rPr>
              <a:t>Swapped-out</a:t>
            </a:r>
            <a:endParaRPr lang="es-MX" sz="1350" dirty="0">
              <a:ea typeface="Arial Unicode MS" panose="020B0604020202020204" pitchFamily="34" charset="-128"/>
              <a:cs typeface="Arial Unicode MS" panose="020B0604020202020204" pitchFamily="34" charset="-128"/>
            </a:endParaRPr>
          </a:p>
        </p:txBody>
      </p:sp>
      <p:sp>
        <p:nvSpPr>
          <p:cNvPr id="25605" name="Rectangle 4"/>
          <p:cNvSpPr>
            <a:spLocks noChangeArrowheads="1"/>
          </p:cNvSpPr>
          <p:nvPr/>
        </p:nvSpPr>
        <p:spPr bwMode="auto">
          <a:xfrm>
            <a:off x="2175680" y="2571750"/>
            <a:ext cx="125730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Listos</a:t>
            </a:r>
          </a:p>
        </p:txBody>
      </p:sp>
      <p:sp>
        <p:nvSpPr>
          <p:cNvPr id="25606" name="Oval 5"/>
          <p:cNvSpPr>
            <a:spLocks noChangeArrowheads="1"/>
          </p:cNvSpPr>
          <p:nvPr/>
        </p:nvSpPr>
        <p:spPr bwMode="auto">
          <a:xfrm>
            <a:off x="5886450" y="2400300"/>
            <a:ext cx="742950" cy="742950"/>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CPU</a:t>
            </a:r>
          </a:p>
        </p:txBody>
      </p:sp>
      <p:sp>
        <p:nvSpPr>
          <p:cNvPr id="25607" name="Freeform 6"/>
          <p:cNvSpPr>
            <a:spLocks/>
          </p:cNvSpPr>
          <p:nvPr/>
        </p:nvSpPr>
        <p:spPr bwMode="auto">
          <a:xfrm>
            <a:off x="5886450" y="1771650"/>
            <a:ext cx="342900" cy="628650"/>
          </a:xfrm>
          <a:custGeom>
            <a:avLst/>
            <a:gdLst>
              <a:gd name="T0" fmla="*/ 2147483646 w 288"/>
              <a:gd name="T1" fmla="*/ 2147483646 h 624"/>
              <a:gd name="T2" fmla="*/ 2147483646 w 288"/>
              <a:gd name="T3" fmla="*/ 0 h 624"/>
              <a:gd name="T4" fmla="*/ 0 w 288"/>
              <a:gd name="T5" fmla="*/ 0 h 624"/>
              <a:gd name="T6" fmla="*/ 0 60000 65536"/>
              <a:gd name="T7" fmla="*/ 0 60000 65536"/>
              <a:gd name="T8" fmla="*/ 0 60000 65536"/>
              <a:gd name="T9" fmla="*/ 0 w 288"/>
              <a:gd name="T10" fmla="*/ 0 h 624"/>
              <a:gd name="T11" fmla="*/ 288 w 288"/>
              <a:gd name="T12" fmla="*/ 624 h 624"/>
            </a:gdLst>
            <a:ahLst/>
            <a:cxnLst>
              <a:cxn ang="T6">
                <a:pos x="T0" y="T1"/>
              </a:cxn>
              <a:cxn ang="T7">
                <a:pos x="T2" y="T3"/>
              </a:cxn>
              <a:cxn ang="T8">
                <a:pos x="T4" y="T5"/>
              </a:cxn>
            </a:cxnLst>
            <a:rect l="T9" t="T10" r="T11" b="T12"/>
            <a:pathLst>
              <a:path w="288" h="624">
                <a:moveTo>
                  <a:pt x="288" y="624"/>
                </a:moveTo>
                <a:lnTo>
                  <a:pt x="288" y="0"/>
                </a:lnTo>
                <a:lnTo>
                  <a:pt x="0" y="0"/>
                </a:ln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25608" name="Freeform 7"/>
          <p:cNvSpPr>
            <a:spLocks/>
          </p:cNvSpPr>
          <p:nvPr/>
        </p:nvSpPr>
        <p:spPr bwMode="auto">
          <a:xfrm>
            <a:off x="2800350" y="1714500"/>
            <a:ext cx="285750" cy="857250"/>
          </a:xfrm>
          <a:custGeom>
            <a:avLst/>
            <a:gdLst>
              <a:gd name="T0" fmla="*/ 2147483646 w 240"/>
              <a:gd name="T1" fmla="*/ 0 h 720"/>
              <a:gd name="T2" fmla="*/ 0 w 240"/>
              <a:gd name="T3" fmla="*/ 0 h 720"/>
              <a:gd name="T4" fmla="*/ 0 w 240"/>
              <a:gd name="T5" fmla="*/ 2147483646 h 720"/>
              <a:gd name="T6" fmla="*/ 0 60000 65536"/>
              <a:gd name="T7" fmla="*/ 0 60000 65536"/>
              <a:gd name="T8" fmla="*/ 0 60000 65536"/>
              <a:gd name="T9" fmla="*/ 0 w 240"/>
              <a:gd name="T10" fmla="*/ 0 h 720"/>
              <a:gd name="T11" fmla="*/ 240 w 240"/>
              <a:gd name="T12" fmla="*/ 720 h 720"/>
            </a:gdLst>
            <a:ahLst/>
            <a:cxnLst>
              <a:cxn ang="T6">
                <a:pos x="T0" y="T1"/>
              </a:cxn>
              <a:cxn ang="T7">
                <a:pos x="T2" y="T3"/>
              </a:cxn>
              <a:cxn ang="T8">
                <a:pos x="T4" y="T5"/>
              </a:cxn>
            </a:cxnLst>
            <a:rect l="T9" t="T10" r="T11" b="T12"/>
            <a:pathLst>
              <a:path w="240" h="720">
                <a:moveTo>
                  <a:pt x="240" y="0"/>
                </a:moveTo>
                <a:lnTo>
                  <a:pt x="0" y="0"/>
                </a:lnTo>
                <a:lnTo>
                  <a:pt x="0" y="720"/>
                </a:ln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25609" name="Line 8"/>
          <p:cNvSpPr>
            <a:spLocks noChangeShapeType="1"/>
          </p:cNvSpPr>
          <p:nvPr/>
        </p:nvSpPr>
        <p:spPr bwMode="auto">
          <a:xfrm>
            <a:off x="1157613" y="2801541"/>
            <a:ext cx="954284" cy="0"/>
          </a:xfrm>
          <a:prstGeom prst="line">
            <a:avLst/>
          </a:prstGeom>
          <a:noFill/>
          <a:ln w="57150" cap="sq">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5610" name="Line 9"/>
          <p:cNvSpPr>
            <a:spLocks noChangeShapeType="1"/>
          </p:cNvSpPr>
          <p:nvPr/>
        </p:nvSpPr>
        <p:spPr bwMode="auto">
          <a:xfrm>
            <a:off x="6640033" y="2787055"/>
            <a:ext cx="789467" cy="0"/>
          </a:xfrm>
          <a:prstGeom prst="line">
            <a:avLst/>
          </a:prstGeom>
          <a:noFill/>
          <a:ln w="57150" cap="sq">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5611" name="Line 10"/>
          <p:cNvSpPr>
            <a:spLocks noChangeShapeType="1"/>
          </p:cNvSpPr>
          <p:nvPr/>
        </p:nvSpPr>
        <p:spPr bwMode="auto">
          <a:xfrm>
            <a:off x="3443613" y="2800350"/>
            <a:ext cx="2432203" cy="1"/>
          </a:xfrm>
          <a:prstGeom prst="line">
            <a:avLst/>
          </a:prstGeom>
          <a:noFill/>
          <a:ln w="57150" cap="sq">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5612" name="Oval 11"/>
          <p:cNvSpPr>
            <a:spLocks noChangeArrowheads="1"/>
          </p:cNvSpPr>
          <p:nvPr/>
        </p:nvSpPr>
        <p:spPr bwMode="auto">
          <a:xfrm>
            <a:off x="2595666" y="3803799"/>
            <a:ext cx="742950" cy="742950"/>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I/O</a:t>
            </a:r>
          </a:p>
        </p:txBody>
      </p:sp>
      <p:sp>
        <p:nvSpPr>
          <p:cNvPr id="25613" name="Rectangle 12"/>
          <p:cNvSpPr>
            <a:spLocks noChangeArrowheads="1"/>
          </p:cNvSpPr>
          <p:nvPr/>
        </p:nvSpPr>
        <p:spPr bwMode="auto">
          <a:xfrm>
            <a:off x="4497631" y="3886200"/>
            <a:ext cx="1406159"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Cola de espera </a:t>
            </a:r>
          </a:p>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de I/O</a:t>
            </a:r>
          </a:p>
        </p:txBody>
      </p:sp>
      <p:sp>
        <p:nvSpPr>
          <p:cNvPr id="25614" name="Freeform 13"/>
          <p:cNvSpPr>
            <a:spLocks/>
          </p:cNvSpPr>
          <p:nvPr/>
        </p:nvSpPr>
        <p:spPr bwMode="auto">
          <a:xfrm>
            <a:off x="5945989" y="3143250"/>
            <a:ext cx="340511" cy="914400"/>
          </a:xfrm>
          <a:custGeom>
            <a:avLst/>
            <a:gdLst>
              <a:gd name="T0" fmla="*/ 2147483646 w 192"/>
              <a:gd name="T1" fmla="*/ 0 h 768"/>
              <a:gd name="T2" fmla="*/ 2147483646 w 192"/>
              <a:gd name="T3" fmla="*/ 2147483646 h 768"/>
              <a:gd name="T4" fmla="*/ 0 w 192"/>
              <a:gd name="T5" fmla="*/ 2147483646 h 768"/>
              <a:gd name="T6" fmla="*/ 0 60000 65536"/>
              <a:gd name="T7" fmla="*/ 0 60000 65536"/>
              <a:gd name="T8" fmla="*/ 0 60000 65536"/>
              <a:gd name="T9" fmla="*/ 0 w 192"/>
              <a:gd name="T10" fmla="*/ 0 h 768"/>
              <a:gd name="T11" fmla="*/ 192 w 192"/>
              <a:gd name="T12" fmla="*/ 768 h 768"/>
            </a:gdLst>
            <a:ahLst/>
            <a:cxnLst>
              <a:cxn ang="T6">
                <a:pos x="T0" y="T1"/>
              </a:cxn>
              <a:cxn ang="T7">
                <a:pos x="T2" y="T3"/>
              </a:cxn>
              <a:cxn ang="T8">
                <a:pos x="T4" y="T5"/>
              </a:cxn>
            </a:cxnLst>
            <a:rect l="T9" t="T10" r="T11" b="T12"/>
            <a:pathLst>
              <a:path w="192" h="768">
                <a:moveTo>
                  <a:pt x="192" y="0"/>
                </a:moveTo>
                <a:lnTo>
                  <a:pt x="192" y="768"/>
                </a:lnTo>
                <a:lnTo>
                  <a:pt x="0" y="768"/>
                </a:ln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25615" name="Freeform 14"/>
          <p:cNvSpPr>
            <a:spLocks/>
          </p:cNvSpPr>
          <p:nvPr/>
        </p:nvSpPr>
        <p:spPr bwMode="auto">
          <a:xfrm>
            <a:off x="1306480" y="2971800"/>
            <a:ext cx="1200150" cy="1200150"/>
          </a:xfrm>
          <a:custGeom>
            <a:avLst/>
            <a:gdLst>
              <a:gd name="T0" fmla="*/ 2147483646 w 624"/>
              <a:gd name="T1" fmla="*/ 2147483646 h 1008"/>
              <a:gd name="T2" fmla="*/ 0 w 624"/>
              <a:gd name="T3" fmla="*/ 2147483646 h 1008"/>
              <a:gd name="T4" fmla="*/ 0 w 624"/>
              <a:gd name="T5" fmla="*/ 0 h 1008"/>
              <a:gd name="T6" fmla="*/ 2147483646 w 624"/>
              <a:gd name="T7" fmla="*/ 0 h 1008"/>
              <a:gd name="T8" fmla="*/ 0 60000 65536"/>
              <a:gd name="T9" fmla="*/ 0 60000 65536"/>
              <a:gd name="T10" fmla="*/ 0 60000 65536"/>
              <a:gd name="T11" fmla="*/ 0 60000 65536"/>
              <a:gd name="T12" fmla="*/ 0 w 624"/>
              <a:gd name="T13" fmla="*/ 0 h 1008"/>
              <a:gd name="T14" fmla="*/ 624 w 624"/>
              <a:gd name="T15" fmla="*/ 1008 h 1008"/>
            </a:gdLst>
            <a:ahLst/>
            <a:cxnLst>
              <a:cxn ang="T8">
                <a:pos x="T0" y="T1"/>
              </a:cxn>
              <a:cxn ang="T9">
                <a:pos x="T2" y="T3"/>
              </a:cxn>
              <a:cxn ang="T10">
                <a:pos x="T4" y="T5"/>
              </a:cxn>
              <a:cxn ang="T11">
                <a:pos x="T6" y="T7"/>
              </a:cxn>
            </a:cxnLst>
            <a:rect l="T12" t="T13" r="T14" b="T15"/>
            <a:pathLst>
              <a:path w="624" h="1008">
                <a:moveTo>
                  <a:pt x="624" y="1008"/>
                </a:moveTo>
                <a:lnTo>
                  <a:pt x="0" y="1008"/>
                </a:lnTo>
                <a:lnTo>
                  <a:pt x="0" y="0"/>
                </a:lnTo>
                <a:lnTo>
                  <a:pt x="432" y="0"/>
                </a:ln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25616" name="Line 15"/>
          <p:cNvSpPr>
            <a:spLocks noChangeShapeType="1"/>
          </p:cNvSpPr>
          <p:nvPr/>
        </p:nvSpPr>
        <p:spPr bwMode="auto">
          <a:xfrm flipH="1">
            <a:off x="3421297" y="4173141"/>
            <a:ext cx="1001844" cy="0"/>
          </a:xfrm>
          <a:prstGeom prst="line">
            <a:avLst/>
          </a:prstGeom>
          <a:noFill/>
          <a:ln w="57150" cap="sq">
            <a:solidFill>
              <a:schemeClr val="bg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17" name="Oval 2"/>
          <p:cNvSpPr>
            <a:spLocks noChangeArrowheads="1"/>
          </p:cNvSpPr>
          <p:nvPr/>
        </p:nvSpPr>
        <p:spPr bwMode="auto">
          <a:xfrm>
            <a:off x="232580" y="2314575"/>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8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nuevo</a:t>
            </a:r>
            <a:endPar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endParaRPr>
          </a:p>
        </p:txBody>
      </p:sp>
      <p:sp>
        <p:nvSpPr>
          <p:cNvPr id="18" name="Oval 4"/>
          <p:cNvSpPr>
            <a:spLocks noChangeArrowheads="1"/>
          </p:cNvSpPr>
          <p:nvPr/>
        </p:nvSpPr>
        <p:spPr bwMode="auto">
          <a:xfrm>
            <a:off x="7471699" y="2344025"/>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terminado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Calendarizadores</a:t>
            </a:r>
          </a:p>
        </p:txBody>
      </p:sp>
      <p:sp>
        <p:nvSpPr>
          <p:cNvPr id="27651"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342900" indent="-342900">
              <a:buClr>
                <a:schemeClr val="bg1"/>
              </a:buClr>
              <a:buFont typeface="Wingdings" panose="05000000000000000000" pitchFamily="2" charset="2"/>
              <a:buChar char="Ø"/>
            </a:pP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Corto plazo: es invocado muy frecuentemente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milisegundos, nanosegundos)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debe ser muy rápido.</a:t>
            </a:r>
          </a:p>
          <a:p>
            <a:pPr marL="342900" indent="-342900">
              <a:buClr>
                <a:schemeClr val="bg1"/>
              </a:buClr>
              <a:buFont typeface="Wingdings" panose="05000000000000000000" pitchFamily="2" charset="2"/>
              <a:buChar char="Ø"/>
            </a:pP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largo plazo:</a:t>
            </a:r>
          </a:p>
          <a:p>
            <a:pPr marL="800100" lvl="1"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Es llamado muy infrecuentemente (segundos, minutos)  (puede ser más lento).</a:t>
            </a:r>
          </a:p>
          <a:p>
            <a:pPr marL="800100" lvl="1"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Controla el grado de multiprogramación</a:t>
            </a:r>
            <a:r>
              <a:rPr lang="es-MX" sz="2100" i="1"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Por sus tipos de operaciones</a:t>
            </a:r>
          </a:p>
        </p:txBody>
      </p:sp>
      <p:sp>
        <p:nvSpPr>
          <p:cNvPr id="16386"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SzPct val="100000"/>
              <a:defRPr/>
            </a:pP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Los Procesos pueden ser:</a:t>
            </a:r>
          </a:p>
          <a:p>
            <a:pPr marL="254794" indent="-252413">
              <a:spcBef>
                <a:spcPts val="600"/>
              </a:spcBef>
              <a:buClr>
                <a:schemeClr val="bg1"/>
              </a:buClr>
              <a:buSzPct val="100000"/>
              <a:buFont typeface="Arial" panose="020B0604020202020204" pitchFamily="34" charset="0"/>
              <a:buChar char="•"/>
              <a:defRPr/>
            </a:pP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Orientado a E/S (I/O-</a:t>
            </a:r>
            <a:r>
              <a:rPr lang="es-MX" sz="2400" i="1"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bound</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r>
              <a:rPr lang="es-MX" sz="2400" i="1"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pasan más tiempo haciendo I/O que procesamiento, tienen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periodos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bursts</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CPU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muy cortos.</a:t>
            </a:r>
          </a:p>
          <a:p>
            <a:pPr marL="254794" indent="-252413">
              <a:spcBef>
                <a:spcPts val="600"/>
              </a:spcBef>
              <a:buClr>
                <a:schemeClr val="bg1"/>
              </a:buClr>
              <a:buSzPct val="100000"/>
              <a:buFont typeface="Arial" panose="020B0604020202020204" pitchFamily="34" charset="0"/>
              <a:buChar char="•"/>
              <a:defRPr/>
            </a:pP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Orientado a CPU (</a:t>
            </a:r>
            <a:r>
              <a:rPr lang="es-MX" sz="2400" i="1"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CPU</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r>
              <a:rPr lang="es-MX" sz="2400" i="1"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bound</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pasan más tiempo haciendo procesamiento;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tienen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largos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periodos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CPU.</a:t>
            </a:r>
            <a:endPar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925158" y="205979"/>
            <a:ext cx="7315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Períodos alternos de CPU e I/O</a:t>
            </a:r>
          </a:p>
        </p:txBody>
      </p:sp>
      <p:sp>
        <p:nvSpPr>
          <p:cNvPr id="31747" name="Rectangle 2"/>
          <p:cNvSpPr>
            <a:spLocks noChangeArrowheads="1"/>
          </p:cNvSpPr>
          <p:nvPr/>
        </p:nvSpPr>
        <p:spPr bwMode="auto">
          <a:xfrm>
            <a:off x="2343150" y="1885950"/>
            <a:ext cx="1085850" cy="9144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Suma </a:t>
            </a:r>
          </a:p>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Compara</a:t>
            </a:r>
          </a:p>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Guarda en Archivo</a:t>
            </a:r>
          </a:p>
        </p:txBody>
      </p:sp>
      <p:sp>
        <p:nvSpPr>
          <p:cNvPr id="31748" name="Rectangle 3"/>
          <p:cNvSpPr>
            <a:spLocks noChangeArrowheads="1"/>
          </p:cNvSpPr>
          <p:nvPr/>
        </p:nvSpPr>
        <p:spPr bwMode="auto">
          <a:xfrm>
            <a:off x="3429000" y="1885950"/>
            <a:ext cx="685800" cy="914400"/>
          </a:xfrm>
          <a:prstGeom prst="rect">
            <a:avLst/>
          </a:prstGeom>
          <a:solidFill>
            <a:srgbClr val="99CC00"/>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Espera I/O</a:t>
            </a:r>
          </a:p>
        </p:txBody>
      </p:sp>
      <p:sp>
        <p:nvSpPr>
          <p:cNvPr id="31749" name="Rectangle 4"/>
          <p:cNvSpPr>
            <a:spLocks noChangeArrowheads="1"/>
          </p:cNvSpPr>
          <p:nvPr/>
        </p:nvSpPr>
        <p:spPr bwMode="auto">
          <a:xfrm>
            <a:off x="4114800" y="1885950"/>
            <a:ext cx="914400" cy="9144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Resta</a:t>
            </a:r>
          </a:p>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Lee de Archivo</a:t>
            </a:r>
          </a:p>
        </p:txBody>
      </p:sp>
      <p:sp>
        <p:nvSpPr>
          <p:cNvPr id="31750" name="Rectangle 5"/>
          <p:cNvSpPr>
            <a:spLocks noChangeArrowheads="1"/>
          </p:cNvSpPr>
          <p:nvPr/>
        </p:nvSpPr>
        <p:spPr bwMode="auto">
          <a:xfrm>
            <a:off x="5029200" y="1885950"/>
            <a:ext cx="685800" cy="914400"/>
          </a:xfrm>
          <a:prstGeom prst="rect">
            <a:avLst/>
          </a:prstGeom>
          <a:solidFill>
            <a:srgbClr val="99CC00"/>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Espera I/O</a:t>
            </a:r>
          </a:p>
        </p:txBody>
      </p:sp>
      <p:sp>
        <p:nvSpPr>
          <p:cNvPr id="31751" name="Rectangle 6"/>
          <p:cNvSpPr>
            <a:spLocks noChangeArrowheads="1"/>
          </p:cNvSpPr>
          <p:nvPr/>
        </p:nvSpPr>
        <p:spPr bwMode="auto">
          <a:xfrm>
            <a:off x="5715000" y="1885950"/>
            <a:ext cx="1085850" cy="9144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Compara</a:t>
            </a:r>
          </a:p>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Convierte</a:t>
            </a:r>
          </a:p>
          <a:p>
            <a:pPr algn="ctr" eaLnBrk="1" hangingPunct="1">
              <a:spcBef>
                <a:spcPct val="0"/>
              </a:spcBef>
              <a:buClrTx/>
              <a:buFontTx/>
              <a:buNone/>
            </a:pPr>
            <a:r>
              <a:rPr lang="es-MX" sz="900" dirty="0">
                <a:ea typeface="Arial Unicode MS" panose="020B0604020202020204" pitchFamily="34" charset="-128"/>
                <a:cs typeface="Arial Unicode MS" panose="020B0604020202020204" pitchFamily="34" charset="-128"/>
              </a:rPr>
              <a:t>Guarda en Archivo</a:t>
            </a:r>
          </a:p>
        </p:txBody>
      </p:sp>
      <p:sp>
        <p:nvSpPr>
          <p:cNvPr id="31752" name="AutoShape 7"/>
          <p:cNvSpPr>
            <a:spLocks/>
          </p:cNvSpPr>
          <p:nvPr/>
        </p:nvSpPr>
        <p:spPr bwMode="auto">
          <a:xfrm rot="-5400000">
            <a:off x="2714625" y="2486025"/>
            <a:ext cx="342900" cy="1085850"/>
          </a:xfrm>
          <a:prstGeom prst="leftBrace">
            <a:avLst>
              <a:gd name="adj1" fmla="val 26389"/>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3" name="AutoShape 8"/>
          <p:cNvSpPr>
            <a:spLocks/>
          </p:cNvSpPr>
          <p:nvPr/>
        </p:nvSpPr>
        <p:spPr bwMode="auto">
          <a:xfrm rot="-5400000">
            <a:off x="3600450" y="2686050"/>
            <a:ext cx="342900" cy="685800"/>
          </a:xfrm>
          <a:prstGeom prst="leftBrace">
            <a:avLst>
              <a:gd name="adj1" fmla="val 16667"/>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4" name="AutoShape 9"/>
          <p:cNvSpPr>
            <a:spLocks/>
          </p:cNvSpPr>
          <p:nvPr/>
        </p:nvSpPr>
        <p:spPr bwMode="auto">
          <a:xfrm rot="-5400000">
            <a:off x="4400550" y="2571750"/>
            <a:ext cx="342900" cy="914400"/>
          </a:xfrm>
          <a:prstGeom prst="leftBrace">
            <a:avLst>
              <a:gd name="adj1" fmla="val 22222"/>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5" name="AutoShape 10"/>
          <p:cNvSpPr>
            <a:spLocks/>
          </p:cNvSpPr>
          <p:nvPr/>
        </p:nvSpPr>
        <p:spPr bwMode="auto">
          <a:xfrm rot="-5400000">
            <a:off x="5200650" y="2686050"/>
            <a:ext cx="342900" cy="685800"/>
          </a:xfrm>
          <a:prstGeom prst="leftBrace">
            <a:avLst>
              <a:gd name="adj1" fmla="val 16667"/>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6" name="AutoShape 11"/>
          <p:cNvSpPr>
            <a:spLocks/>
          </p:cNvSpPr>
          <p:nvPr/>
        </p:nvSpPr>
        <p:spPr bwMode="auto">
          <a:xfrm rot="-5400000">
            <a:off x="6086475" y="2486025"/>
            <a:ext cx="342900" cy="1085850"/>
          </a:xfrm>
          <a:prstGeom prst="leftBrace">
            <a:avLst>
              <a:gd name="adj1" fmla="val 26389"/>
              <a:gd name="adj2" fmla="val 50000"/>
            </a:avLst>
          </a:prstGeom>
          <a:noFill/>
          <a:ln w="38100" cap="sq">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31757" name="Text Box 12"/>
          <p:cNvSpPr txBox="1">
            <a:spLocks noChangeArrowheads="1"/>
          </p:cNvSpPr>
          <p:nvPr/>
        </p:nvSpPr>
        <p:spPr bwMode="auto">
          <a:xfrm>
            <a:off x="2628900" y="3257551"/>
            <a:ext cx="546687"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CPU</a:t>
            </a:r>
          </a:p>
        </p:txBody>
      </p:sp>
      <p:sp>
        <p:nvSpPr>
          <p:cNvPr id="31758" name="Text Box 13"/>
          <p:cNvSpPr txBox="1">
            <a:spLocks noChangeArrowheads="1"/>
          </p:cNvSpPr>
          <p:nvPr/>
        </p:nvSpPr>
        <p:spPr bwMode="auto">
          <a:xfrm>
            <a:off x="3576637" y="3257551"/>
            <a:ext cx="444095"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I/O</a:t>
            </a:r>
          </a:p>
        </p:txBody>
      </p:sp>
      <p:sp>
        <p:nvSpPr>
          <p:cNvPr id="31759" name="Text Box 14"/>
          <p:cNvSpPr txBox="1">
            <a:spLocks noChangeArrowheads="1"/>
          </p:cNvSpPr>
          <p:nvPr/>
        </p:nvSpPr>
        <p:spPr bwMode="auto">
          <a:xfrm>
            <a:off x="5176837" y="3257551"/>
            <a:ext cx="444095"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I/O</a:t>
            </a:r>
          </a:p>
        </p:txBody>
      </p:sp>
      <p:sp>
        <p:nvSpPr>
          <p:cNvPr id="31760" name="Text Box 15"/>
          <p:cNvSpPr txBox="1">
            <a:spLocks noChangeArrowheads="1"/>
          </p:cNvSpPr>
          <p:nvPr/>
        </p:nvSpPr>
        <p:spPr bwMode="auto">
          <a:xfrm>
            <a:off x="4300537" y="3257551"/>
            <a:ext cx="546687"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CPU</a:t>
            </a:r>
          </a:p>
        </p:txBody>
      </p:sp>
      <p:sp>
        <p:nvSpPr>
          <p:cNvPr id="31761" name="Text Box 16"/>
          <p:cNvSpPr txBox="1">
            <a:spLocks noChangeArrowheads="1"/>
          </p:cNvSpPr>
          <p:nvPr/>
        </p:nvSpPr>
        <p:spPr bwMode="auto">
          <a:xfrm>
            <a:off x="6015037" y="3257551"/>
            <a:ext cx="546687" cy="3478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8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CPU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Histograma de Tiempos de CPU</a:t>
            </a:r>
          </a:p>
        </p:txBody>
      </p:sp>
      <p:sp>
        <p:nvSpPr>
          <p:cNvPr id="33795"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748" y="1185862"/>
            <a:ext cx="5206603" cy="3386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7" name="Text Box 4"/>
          <p:cNvSpPr txBox="1">
            <a:spLocks noChangeArrowheads="1"/>
          </p:cNvSpPr>
          <p:nvPr/>
        </p:nvSpPr>
        <p:spPr bwMode="auto">
          <a:xfrm>
            <a:off x="3657601" y="4572001"/>
            <a:ext cx="2127248"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Duración en milisegundos</a:t>
            </a:r>
          </a:p>
        </p:txBody>
      </p:sp>
      <p:sp>
        <p:nvSpPr>
          <p:cNvPr id="33798" name="Text Box 5"/>
          <p:cNvSpPr txBox="1">
            <a:spLocks noChangeArrowheads="1"/>
          </p:cNvSpPr>
          <p:nvPr/>
        </p:nvSpPr>
        <p:spPr bwMode="auto">
          <a:xfrm>
            <a:off x="1795463" y="1828800"/>
            <a:ext cx="245323" cy="2148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F</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R</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E</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C</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U</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E</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N</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C</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I</a:t>
            </a:r>
          </a:p>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Calendarización de </a:t>
            </a:r>
            <a:r>
              <a:rPr lang="es-MX" sz="33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CPU</a:t>
            </a:r>
          </a:p>
          <a:p>
            <a:pPr algn="ctr">
              <a:spcBef>
                <a:spcPct val="0"/>
              </a:spcBef>
              <a:buClrTx/>
              <a:buFontTx/>
              <a:buNone/>
            </a:pPr>
            <a:r>
              <a:rPr lang="es-MX" sz="28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r>
              <a:rPr lang="es-MX" sz="2800"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MX" sz="28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corto plazo)</a:t>
            </a:r>
            <a:endParaRPr lang="es-MX" sz="2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3584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lnSpc>
                <a:spcPct val="80000"/>
              </a:lnSpc>
              <a:spcBef>
                <a:spcPts val="525"/>
              </a:spcBef>
              <a:buClr>
                <a:schemeClr val="bg1"/>
              </a:buClr>
              <a:buFont typeface="Arial" panose="020B0604020202020204" pitchFamily="34" charset="0"/>
              <a:buChar char="•"/>
            </a:pP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Selecciona un proceso de la cola de Listos y le asigna el CPU.</a:t>
            </a:r>
          </a:p>
          <a:p>
            <a:pPr>
              <a:lnSpc>
                <a:spcPct val="80000"/>
              </a:lnSpc>
              <a:spcBef>
                <a:spcPts val="525"/>
              </a:spcBef>
              <a:buClr>
                <a:schemeClr val="bg1"/>
              </a:buClr>
              <a:buFont typeface="Arial" panose="020B0604020202020204" pitchFamily="34" charset="0"/>
              <a:buChar char="•"/>
            </a:pPr>
            <a:endPar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a:lnSpc>
                <a:spcPct val="80000"/>
              </a:lnSpc>
              <a:spcBef>
                <a:spcPts val="525"/>
              </a:spcBef>
              <a:buClr>
                <a:schemeClr val="bg1"/>
              </a:buClr>
              <a:buFont typeface="Arial" panose="020B0604020202020204" pitchFamily="34" charset="0"/>
              <a:buChar char="•"/>
            </a:pP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Las decisiones de calendarización de CPU se pueden dar cuando un proceso:</a:t>
            </a: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Cambia </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 ejecutando (</a:t>
            </a:r>
            <a:r>
              <a:rPr lang="es-MX" sz="15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Running</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al estado esperando (</a:t>
            </a:r>
            <a:r>
              <a:rPr lang="es-MX" sz="15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waiting</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Cambia </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 ejecutando (</a:t>
            </a:r>
            <a:r>
              <a:rPr lang="es-MX" sz="15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Running</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 listo (</a:t>
            </a:r>
            <a:r>
              <a:rPr lang="es-MX" sz="15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Ready</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Cambia </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 esperando (</a:t>
            </a:r>
            <a:r>
              <a:rPr lang="es-MX" sz="15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waiting</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 listo (</a:t>
            </a:r>
            <a:r>
              <a:rPr lang="es-MX" sz="15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Ready</a:t>
            </a:r>
            <a:r>
              <a:rPr lang="es-MX" sz="15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Cambia de nuevo a listo (</a:t>
            </a:r>
            <a:r>
              <a:rPr lang="es-MX" sz="1500"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Ready</a:t>
            </a:r>
            <a:r>
              <a:rPr lang="es-MX" sz="15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endPar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marL="742950" lvl="1" indent="-342900">
              <a:lnSpc>
                <a:spcPct val="80000"/>
              </a:lnSpc>
              <a:spcBef>
                <a:spcPts val="450"/>
              </a:spcBef>
              <a:buClr>
                <a:schemeClr val="bg1"/>
              </a:buClr>
              <a:buFont typeface="+mj-lt"/>
              <a:buAutoNum type="arabicPeriod"/>
              <a:tabLst>
                <a:tab pos="787400" algn="l"/>
                <a:tab pos="795338"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s-MX" sz="15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Termina</a:t>
            </a: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p>
          <a:p>
            <a:pPr marL="3175" lvl="1" indent="-285750">
              <a:lnSpc>
                <a:spcPct val="80000"/>
              </a:lnSpc>
              <a:spcBef>
                <a:spcPts val="450"/>
              </a:spcBef>
              <a:buClr>
                <a:schemeClr val="bg1"/>
              </a:buClr>
              <a:buFont typeface="Arial" panose="020B0604020202020204" pitchFamily="34" charset="0"/>
              <a:buChar char="•"/>
            </a:pPr>
            <a:endPar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a:lnSpc>
                <a:spcPct val="80000"/>
              </a:lnSpc>
              <a:spcBef>
                <a:spcPts val="525"/>
              </a:spcBef>
              <a:buClr>
                <a:schemeClr val="bg1"/>
              </a:buClr>
              <a:buFont typeface="Arial" panose="020B0604020202020204" pitchFamily="34" charset="0"/>
              <a:buChar char="•"/>
            </a:pP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Si la calendarización se da </a:t>
            </a:r>
            <a:r>
              <a:rPr lang="es-MX" sz="18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exclusivamente bajo </a:t>
            </a: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las circunstancias 1 y </a:t>
            </a:r>
            <a:r>
              <a:rPr lang="es-MX" sz="18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5 </a:t>
            </a: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es </a:t>
            </a:r>
            <a:r>
              <a:rPr lang="es-MX" sz="1800" i="1"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nonpreemptive</a:t>
            </a:r>
            <a:r>
              <a:rPr lang="es-MX" sz="1800" i="1"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(no </a:t>
            </a:r>
            <a:r>
              <a:rPr lang="es-MX" sz="1800" i="1"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apropiativo</a:t>
            </a:r>
            <a:r>
              <a:rPr lang="es-MX" sz="1800" i="1"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r>
              <a:rPr lang="es-MX" sz="18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 lo contrario es </a:t>
            </a:r>
            <a:r>
              <a:rPr lang="es-MX" sz="1800" i="1"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preemptive</a:t>
            </a:r>
            <a:r>
              <a:rPr lang="es-MX" sz="1800" i="1"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1800" i="1"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apropiativo</a:t>
            </a:r>
            <a:r>
              <a:rPr lang="es-MX" sz="1800" i="1"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endParaRPr lang="es-MX" sz="1800" i="1"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rgbClr val="FFFFFF"/>
                </a:solidFill>
                <a:latin typeface="Walter Turncoat" panose="02000000000000000000" pitchFamily="2" charset="0"/>
                <a:ea typeface="Walter Turncoat" panose="02000000000000000000" pitchFamily="2" charset="0"/>
                <a:cs typeface="Arial Unicode MS" panose="020B0604020202020204" pitchFamily="34" charset="-128"/>
              </a:rPr>
              <a:t>Diagrama de estados de un proceso</a:t>
            </a:r>
          </a:p>
        </p:txBody>
      </p:sp>
      <p:grpSp>
        <p:nvGrpSpPr>
          <p:cNvPr id="2" name="Grupo 1"/>
          <p:cNvGrpSpPr/>
          <p:nvPr/>
        </p:nvGrpSpPr>
        <p:grpSpPr>
          <a:xfrm>
            <a:off x="1362293" y="1428750"/>
            <a:ext cx="6358487" cy="3371850"/>
            <a:chOff x="1362293" y="1428750"/>
            <a:chExt cx="6358487" cy="3371850"/>
          </a:xfrm>
        </p:grpSpPr>
        <p:sp>
          <p:nvSpPr>
            <p:cNvPr id="11267" name="Oval 2"/>
            <p:cNvSpPr>
              <a:spLocks noChangeArrowheads="1"/>
            </p:cNvSpPr>
            <p:nvPr/>
          </p:nvSpPr>
          <p:spPr bwMode="auto">
            <a:xfrm>
              <a:off x="1714500" y="1428750"/>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18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nuevo</a:t>
              </a:r>
              <a:endParaRPr lang="es-MX" sz="135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endParaRPr>
            </a:p>
          </p:txBody>
        </p:sp>
        <p:sp>
          <p:nvSpPr>
            <p:cNvPr id="11268" name="Oval 3"/>
            <p:cNvSpPr>
              <a:spLocks noChangeArrowheads="1"/>
            </p:cNvSpPr>
            <p:nvPr/>
          </p:nvSpPr>
          <p:spPr bwMode="auto">
            <a:xfrm>
              <a:off x="3028950" y="262890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24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listo</a:t>
              </a:r>
            </a:p>
          </p:txBody>
        </p:sp>
        <p:sp>
          <p:nvSpPr>
            <p:cNvPr id="11269" name="Oval 4"/>
            <p:cNvSpPr>
              <a:spLocks noChangeArrowheads="1"/>
            </p:cNvSpPr>
            <p:nvPr/>
          </p:nvSpPr>
          <p:spPr bwMode="auto">
            <a:xfrm>
              <a:off x="6515100" y="1485900"/>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135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terminado</a:t>
              </a:r>
            </a:p>
          </p:txBody>
        </p:sp>
        <p:sp>
          <p:nvSpPr>
            <p:cNvPr id="11270" name="Oval 5"/>
            <p:cNvSpPr>
              <a:spLocks noChangeArrowheads="1"/>
            </p:cNvSpPr>
            <p:nvPr/>
          </p:nvSpPr>
          <p:spPr bwMode="auto">
            <a:xfrm>
              <a:off x="5143500" y="268605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1350" dirty="0" err="1">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Ejecután</a:t>
              </a:r>
              <a:r>
                <a:rPr lang="es-MX" sz="135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a:t>
              </a:r>
            </a:p>
            <a:p>
              <a:pPr algn="ctr">
                <a:spcBef>
                  <a:spcPct val="0"/>
                </a:spcBef>
                <a:buClrTx/>
                <a:buFontTx/>
                <a:buNone/>
              </a:pPr>
              <a:r>
                <a:rPr lang="es-MX" sz="1350" dirty="0" err="1">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dose</a:t>
              </a:r>
              <a:endParaRPr lang="es-MX" sz="135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endParaRPr>
            </a:p>
          </p:txBody>
        </p:sp>
        <p:sp>
          <p:nvSpPr>
            <p:cNvPr id="11271" name="Oval 6"/>
            <p:cNvSpPr>
              <a:spLocks noChangeArrowheads="1"/>
            </p:cNvSpPr>
            <p:nvPr/>
          </p:nvSpPr>
          <p:spPr bwMode="auto">
            <a:xfrm>
              <a:off x="4114800" y="388620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135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Esperando</a:t>
              </a:r>
            </a:p>
          </p:txBody>
        </p:sp>
        <p:sp>
          <p:nvSpPr>
            <p:cNvPr id="11272" name="Freeform 7"/>
            <p:cNvSpPr>
              <a:spLocks/>
            </p:cNvSpPr>
            <p:nvPr/>
          </p:nvSpPr>
          <p:spPr bwMode="auto">
            <a:xfrm>
              <a:off x="2628900" y="1962150"/>
              <a:ext cx="647700" cy="771525"/>
            </a:xfrm>
            <a:custGeom>
              <a:avLst/>
              <a:gdLst>
                <a:gd name="T0" fmla="*/ 0 w 544"/>
                <a:gd name="T1" fmla="*/ 2147483646 h 648"/>
                <a:gd name="T2" fmla="*/ 2147483646 w 544"/>
                <a:gd name="T3" fmla="*/ 2147483646 h 648"/>
                <a:gd name="T4" fmla="*/ 2147483646 w 544"/>
                <a:gd name="T5" fmla="*/ 2147483646 h 648"/>
                <a:gd name="T6" fmla="*/ 2147483646 w 544"/>
                <a:gd name="T7" fmla="*/ 2147483646 h 648"/>
                <a:gd name="T8" fmla="*/ 0 60000 65536"/>
                <a:gd name="T9" fmla="*/ 0 60000 65536"/>
                <a:gd name="T10" fmla="*/ 0 60000 65536"/>
                <a:gd name="T11" fmla="*/ 0 60000 65536"/>
                <a:gd name="T12" fmla="*/ 0 w 544"/>
                <a:gd name="T13" fmla="*/ 0 h 648"/>
                <a:gd name="T14" fmla="*/ 544 w 544"/>
                <a:gd name="T15" fmla="*/ 648 h 648"/>
              </a:gdLst>
              <a:ahLst/>
              <a:cxnLst>
                <a:cxn ang="T8">
                  <a:pos x="T0" y="T1"/>
                </a:cxn>
                <a:cxn ang="T9">
                  <a:pos x="T2" y="T3"/>
                </a:cxn>
                <a:cxn ang="T10">
                  <a:pos x="T4" y="T5"/>
                </a:cxn>
                <a:cxn ang="T11">
                  <a:pos x="T6" y="T7"/>
                </a:cxn>
              </a:cxnLst>
              <a:rect l="T12" t="T13" r="T14" b="T15"/>
              <a:pathLst>
                <a:path w="544" h="648">
                  <a:moveTo>
                    <a:pt x="0" y="80"/>
                  </a:moveTo>
                  <a:cubicBezTo>
                    <a:pt x="172" y="40"/>
                    <a:pt x="344" y="0"/>
                    <a:pt x="432" y="80"/>
                  </a:cubicBezTo>
                  <a:cubicBezTo>
                    <a:pt x="520" y="160"/>
                    <a:pt x="512" y="472"/>
                    <a:pt x="528" y="560"/>
                  </a:cubicBezTo>
                  <a:cubicBezTo>
                    <a:pt x="544" y="648"/>
                    <a:pt x="536" y="628"/>
                    <a:pt x="528" y="608"/>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3" name="Freeform 8"/>
            <p:cNvSpPr>
              <a:spLocks/>
            </p:cNvSpPr>
            <p:nvPr/>
          </p:nvSpPr>
          <p:spPr bwMode="auto">
            <a:xfrm>
              <a:off x="3943350" y="2676525"/>
              <a:ext cx="1143000" cy="409575"/>
            </a:xfrm>
            <a:custGeom>
              <a:avLst/>
              <a:gdLst>
                <a:gd name="T0" fmla="*/ 0 w 960"/>
                <a:gd name="T1" fmla="*/ 2147483646 h 344"/>
                <a:gd name="T2" fmla="*/ 2147483646 w 960"/>
                <a:gd name="T3" fmla="*/ 2147483646 h 344"/>
                <a:gd name="T4" fmla="*/ 2147483646 w 960"/>
                <a:gd name="T5" fmla="*/ 2147483646 h 344"/>
                <a:gd name="T6" fmla="*/ 0 60000 65536"/>
                <a:gd name="T7" fmla="*/ 0 60000 65536"/>
                <a:gd name="T8" fmla="*/ 0 60000 65536"/>
                <a:gd name="T9" fmla="*/ 0 w 960"/>
                <a:gd name="T10" fmla="*/ 0 h 344"/>
                <a:gd name="T11" fmla="*/ 960 w 960"/>
                <a:gd name="T12" fmla="*/ 344 h 344"/>
              </a:gdLst>
              <a:ahLst/>
              <a:cxnLst>
                <a:cxn ang="T6">
                  <a:pos x="T0" y="T1"/>
                </a:cxn>
                <a:cxn ang="T7">
                  <a:pos x="T2" y="T3"/>
                </a:cxn>
                <a:cxn ang="T8">
                  <a:pos x="T4" y="T5"/>
                </a:cxn>
              </a:cxnLst>
              <a:rect l="T9" t="T10" r="T11" b="T12"/>
              <a:pathLst>
                <a:path w="960" h="344">
                  <a:moveTo>
                    <a:pt x="0" y="296"/>
                  </a:moveTo>
                  <a:cubicBezTo>
                    <a:pt x="112" y="148"/>
                    <a:pt x="224" y="0"/>
                    <a:pt x="384" y="8"/>
                  </a:cubicBezTo>
                  <a:cubicBezTo>
                    <a:pt x="544" y="16"/>
                    <a:pt x="752" y="180"/>
                    <a:pt x="960" y="344"/>
                  </a:cubicBezTo>
                </a:path>
              </a:pathLst>
            </a:custGeom>
            <a:noFill/>
            <a:ln w="57150" cap="sq">
              <a:solidFill>
                <a:schemeClr val="bg1"/>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4" name="Freeform 9"/>
            <p:cNvSpPr>
              <a:spLocks/>
            </p:cNvSpPr>
            <p:nvPr/>
          </p:nvSpPr>
          <p:spPr bwMode="auto">
            <a:xfrm>
              <a:off x="3886200" y="3314700"/>
              <a:ext cx="1200150" cy="171450"/>
            </a:xfrm>
            <a:custGeom>
              <a:avLst/>
              <a:gdLst>
                <a:gd name="T0" fmla="*/ 0 w 1008"/>
                <a:gd name="T1" fmla="*/ 0 h 144"/>
                <a:gd name="T2" fmla="*/ 2147483646 w 1008"/>
                <a:gd name="T3" fmla="*/ 2147483646 h 144"/>
                <a:gd name="T4" fmla="*/ 2147483646 w 1008"/>
                <a:gd name="T5" fmla="*/ 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cubicBezTo>
                    <a:pt x="204" y="72"/>
                    <a:pt x="408" y="144"/>
                    <a:pt x="576" y="144"/>
                  </a:cubicBezTo>
                  <a:cubicBezTo>
                    <a:pt x="744" y="144"/>
                    <a:pt x="876" y="72"/>
                    <a:pt x="1008"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solidFill>
                  <a:srgbClr val="FFFFFF"/>
                </a:solidFill>
              </a:endParaRPr>
            </a:p>
          </p:txBody>
        </p:sp>
        <p:sp>
          <p:nvSpPr>
            <p:cNvPr id="11275" name="Freeform 10"/>
            <p:cNvSpPr>
              <a:spLocks/>
            </p:cNvSpPr>
            <p:nvPr/>
          </p:nvSpPr>
          <p:spPr bwMode="auto">
            <a:xfrm>
              <a:off x="3390900" y="3543300"/>
              <a:ext cx="666750" cy="800100"/>
            </a:xfrm>
            <a:custGeom>
              <a:avLst/>
              <a:gdLst>
                <a:gd name="T0" fmla="*/ 2147483646 w 560"/>
                <a:gd name="T1" fmla="*/ 2147483646 h 672"/>
                <a:gd name="T2" fmla="*/ 2147483646 w 560"/>
                <a:gd name="T3" fmla="*/ 2147483646 h 672"/>
                <a:gd name="T4" fmla="*/ 2147483646 w 560"/>
                <a:gd name="T5" fmla="*/ 0 h 672"/>
                <a:gd name="T6" fmla="*/ 0 60000 65536"/>
                <a:gd name="T7" fmla="*/ 0 60000 65536"/>
                <a:gd name="T8" fmla="*/ 0 60000 65536"/>
                <a:gd name="T9" fmla="*/ 0 w 560"/>
                <a:gd name="T10" fmla="*/ 0 h 672"/>
                <a:gd name="T11" fmla="*/ 560 w 560"/>
                <a:gd name="T12" fmla="*/ 672 h 672"/>
              </a:gdLst>
              <a:ahLst/>
              <a:cxnLst>
                <a:cxn ang="T6">
                  <a:pos x="T0" y="T1"/>
                </a:cxn>
                <a:cxn ang="T7">
                  <a:pos x="T2" y="T3"/>
                </a:cxn>
                <a:cxn ang="T8">
                  <a:pos x="T4" y="T5"/>
                </a:cxn>
              </a:cxnLst>
              <a:rect l="T9" t="T10" r="T11" b="T12"/>
              <a:pathLst>
                <a:path w="560" h="672">
                  <a:moveTo>
                    <a:pt x="560" y="672"/>
                  </a:moveTo>
                  <a:cubicBezTo>
                    <a:pt x="360" y="584"/>
                    <a:pt x="160" y="496"/>
                    <a:pt x="80" y="384"/>
                  </a:cubicBezTo>
                  <a:cubicBezTo>
                    <a:pt x="0" y="272"/>
                    <a:pt x="40" y="136"/>
                    <a:pt x="80"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6" name="Freeform 11"/>
            <p:cNvSpPr>
              <a:spLocks/>
            </p:cNvSpPr>
            <p:nvPr/>
          </p:nvSpPr>
          <p:spPr bwMode="auto">
            <a:xfrm>
              <a:off x="5086350" y="3600450"/>
              <a:ext cx="514350" cy="742950"/>
            </a:xfrm>
            <a:custGeom>
              <a:avLst/>
              <a:gdLst>
                <a:gd name="T0" fmla="*/ 2147483646 w 432"/>
                <a:gd name="T1" fmla="*/ 0 h 624"/>
                <a:gd name="T2" fmla="*/ 2147483646 w 432"/>
                <a:gd name="T3" fmla="*/ 2147483646 h 624"/>
                <a:gd name="T4" fmla="*/ 0 w 432"/>
                <a:gd name="T5" fmla="*/ 2147483646 h 624"/>
                <a:gd name="T6" fmla="*/ 0 60000 65536"/>
                <a:gd name="T7" fmla="*/ 0 60000 65536"/>
                <a:gd name="T8" fmla="*/ 0 60000 65536"/>
                <a:gd name="T9" fmla="*/ 0 w 432"/>
                <a:gd name="T10" fmla="*/ 0 h 624"/>
                <a:gd name="T11" fmla="*/ 432 w 432"/>
                <a:gd name="T12" fmla="*/ 624 h 624"/>
              </a:gdLst>
              <a:ahLst/>
              <a:cxnLst>
                <a:cxn ang="T6">
                  <a:pos x="T0" y="T1"/>
                </a:cxn>
                <a:cxn ang="T7">
                  <a:pos x="T2" y="T3"/>
                </a:cxn>
                <a:cxn ang="T8">
                  <a:pos x="T4" y="T5"/>
                </a:cxn>
              </a:cxnLst>
              <a:rect l="T9" t="T10" r="T11" b="T12"/>
              <a:pathLst>
                <a:path w="432" h="624">
                  <a:moveTo>
                    <a:pt x="288" y="0"/>
                  </a:moveTo>
                  <a:cubicBezTo>
                    <a:pt x="360" y="116"/>
                    <a:pt x="432" y="232"/>
                    <a:pt x="384" y="336"/>
                  </a:cubicBezTo>
                  <a:cubicBezTo>
                    <a:pt x="336" y="440"/>
                    <a:pt x="168" y="532"/>
                    <a:pt x="0" y="624"/>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7" name="Freeform 12"/>
            <p:cNvSpPr>
              <a:spLocks/>
            </p:cNvSpPr>
            <p:nvPr/>
          </p:nvSpPr>
          <p:spPr bwMode="auto">
            <a:xfrm>
              <a:off x="5572125" y="2000250"/>
              <a:ext cx="942975" cy="685800"/>
            </a:xfrm>
            <a:custGeom>
              <a:avLst/>
              <a:gdLst>
                <a:gd name="T0" fmla="*/ 2147483646 w 792"/>
                <a:gd name="T1" fmla="*/ 2147483646 h 576"/>
                <a:gd name="T2" fmla="*/ 2147483646 w 792"/>
                <a:gd name="T3" fmla="*/ 2147483646 h 576"/>
                <a:gd name="T4" fmla="*/ 2147483646 w 792"/>
                <a:gd name="T5" fmla="*/ 0 h 576"/>
                <a:gd name="T6" fmla="*/ 0 60000 65536"/>
                <a:gd name="T7" fmla="*/ 0 60000 65536"/>
                <a:gd name="T8" fmla="*/ 0 60000 65536"/>
                <a:gd name="T9" fmla="*/ 0 w 792"/>
                <a:gd name="T10" fmla="*/ 0 h 576"/>
                <a:gd name="T11" fmla="*/ 792 w 792"/>
                <a:gd name="T12" fmla="*/ 576 h 576"/>
              </a:gdLst>
              <a:ahLst/>
              <a:cxnLst>
                <a:cxn ang="T6">
                  <a:pos x="T0" y="T1"/>
                </a:cxn>
                <a:cxn ang="T7">
                  <a:pos x="T2" y="T3"/>
                </a:cxn>
                <a:cxn ang="T8">
                  <a:pos x="T4" y="T5"/>
                </a:cxn>
              </a:cxnLst>
              <a:rect l="T9" t="T10" r="T11" b="T12"/>
              <a:pathLst>
                <a:path w="792" h="576">
                  <a:moveTo>
                    <a:pt x="72" y="576"/>
                  </a:moveTo>
                  <a:cubicBezTo>
                    <a:pt x="36" y="384"/>
                    <a:pt x="0" y="192"/>
                    <a:pt x="120" y="96"/>
                  </a:cubicBezTo>
                  <a:cubicBezTo>
                    <a:pt x="240" y="0"/>
                    <a:pt x="516" y="0"/>
                    <a:pt x="792"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8" name="Text Box 13"/>
            <p:cNvSpPr txBox="1">
              <a:spLocks noChangeArrowheads="1"/>
            </p:cNvSpPr>
            <p:nvPr/>
          </p:nvSpPr>
          <p:spPr bwMode="auto">
            <a:xfrm>
              <a:off x="2959894" y="1627585"/>
              <a:ext cx="867288"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350" dirty="0">
                  <a:solidFill>
                    <a:srgbClr val="FFFFFF"/>
                  </a:solidFill>
                  <a:ea typeface="Arial Unicode MS" panose="020B0604020202020204" pitchFamily="34" charset="-128"/>
                  <a:cs typeface="Arial Unicode MS" panose="020B0604020202020204" pitchFamily="34" charset="-128"/>
                </a:rPr>
                <a:t>Aceptado</a:t>
              </a:r>
            </a:p>
          </p:txBody>
        </p:sp>
        <p:sp>
          <p:nvSpPr>
            <p:cNvPr id="11279" name="Text Box 14"/>
            <p:cNvSpPr txBox="1">
              <a:spLocks noChangeArrowheads="1"/>
            </p:cNvSpPr>
            <p:nvPr/>
          </p:nvSpPr>
          <p:spPr bwMode="auto">
            <a:xfrm>
              <a:off x="3861000" y="2266868"/>
              <a:ext cx="1487650"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Se interrumpió</a:t>
              </a:r>
            </a:p>
          </p:txBody>
        </p:sp>
        <p:sp>
          <p:nvSpPr>
            <p:cNvPr id="11280" name="Text Box 15"/>
            <p:cNvSpPr txBox="1">
              <a:spLocks noChangeArrowheads="1"/>
            </p:cNvSpPr>
            <p:nvPr/>
          </p:nvSpPr>
          <p:spPr bwMode="auto">
            <a:xfrm>
              <a:off x="3900818" y="3443619"/>
              <a:ext cx="1268038"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Despachado</a:t>
              </a:r>
            </a:p>
          </p:txBody>
        </p:sp>
        <p:sp>
          <p:nvSpPr>
            <p:cNvPr id="11281" name="Text Box 16"/>
            <p:cNvSpPr txBox="1">
              <a:spLocks noChangeArrowheads="1"/>
            </p:cNvSpPr>
            <p:nvPr/>
          </p:nvSpPr>
          <p:spPr bwMode="auto">
            <a:xfrm>
              <a:off x="5760244" y="3856435"/>
              <a:ext cx="1960536"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Espera </a:t>
              </a:r>
              <a:r>
                <a:rPr lang="es-MX" sz="1600" dirty="0" smtClean="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E/S </a:t>
              </a:r>
              <a:r>
                <a:rPr lang="es-MX" sz="16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o evento</a:t>
              </a:r>
            </a:p>
          </p:txBody>
        </p:sp>
        <p:sp>
          <p:nvSpPr>
            <p:cNvPr id="11282" name="Text Box 17"/>
            <p:cNvSpPr txBox="1">
              <a:spLocks noChangeArrowheads="1"/>
            </p:cNvSpPr>
            <p:nvPr/>
          </p:nvSpPr>
          <p:spPr bwMode="auto">
            <a:xfrm>
              <a:off x="1362293" y="3886200"/>
              <a:ext cx="1750543" cy="563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Terminó </a:t>
              </a:r>
              <a:r>
                <a:rPr lang="es-MX" sz="1600" dirty="0" smtClean="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la E/S  o </a:t>
              </a:r>
            </a:p>
            <a:p>
              <a:pPr>
                <a:spcBef>
                  <a:spcPct val="0"/>
                </a:spcBef>
                <a:buClrTx/>
                <a:buFontTx/>
                <a:buNone/>
              </a:pPr>
              <a:r>
                <a:rPr lang="es-MX" sz="1600" dirty="0" smtClean="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Evento esperado</a:t>
              </a:r>
              <a:endParaRPr lang="es-MX" sz="16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endParaRPr>
            </a:p>
          </p:txBody>
        </p:sp>
        <p:sp>
          <p:nvSpPr>
            <p:cNvPr id="11283" name="Text Box 18"/>
            <p:cNvSpPr txBox="1">
              <a:spLocks noChangeArrowheads="1"/>
            </p:cNvSpPr>
            <p:nvPr/>
          </p:nvSpPr>
          <p:spPr bwMode="auto">
            <a:xfrm>
              <a:off x="5474494" y="1654168"/>
              <a:ext cx="407226"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spcBef>
                  <a:spcPct val="0"/>
                </a:spcBef>
                <a:buClrTx/>
                <a:buFontTx/>
                <a:buNone/>
              </a:pPr>
              <a:r>
                <a:rPr lang="es-MX" sz="1600" dirty="0">
                  <a:solidFill>
                    <a:srgbClr val="FFFFFF"/>
                  </a:solidFill>
                  <a:latin typeface="Sniglet" panose="04070505030100020000" pitchFamily="82" charset="0"/>
                  <a:ea typeface="Arial Unicode MS" panose="020B0604020202020204" pitchFamily="34" charset="-128"/>
                  <a:cs typeface="Arial Unicode MS" panose="020B0604020202020204" pitchFamily="34" charset="-128"/>
                </a:rPr>
                <a:t>Fin</a:t>
              </a:r>
            </a:p>
          </p:txBody>
        </p:sp>
      </p:grpSp>
    </p:spTree>
    <p:extLst>
      <p:ext uri="{BB962C8B-B14F-4D97-AF65-F5344CB8AC3E}">
        <p14:creationId xmlns:p14="http://schemas.microsoft.com/office/powerpoint/2010/main" val="4028772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Despachador</a:t>
            </a:r>
          </a:p>
        </p:txBody>
      </p:sp>
      <p:sp>
        <p:nvSpPr>
          <p:cNvPr id="20482"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1pPr>
            <a:lvl2pPr marL="739775" indent="-28257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9pPr>
          </a:lstStyle>
          <a:p>
            <a:pPr>
              <a:lnSpc>
                <a:spcPct val="90000"/>
              </a:lnSpc>
              <a:spcBef>
                <a:spcPts val="525"/>
              </a:spcBef>
              <a:buSzPct val="100000"/>
              <a:defRPr/>
            </a:pP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El despachador cede el control del CPU al proceso seleccionado por el </a:t>
            </a:r>
            <a:r>
              <a:rPr lang="es-MX" sz="18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 corto plazo, lo cual implica las siguientes acciones:</a:t>
            </a:r>
          </a:p>
          <a:p>
            <a:pPr lvl="1">
              <a:lnSpc>
                <a:spcPct val="90000"/>
              </a:lnSpc>
              <a:spcBef>
                <a:spcPts val="450"/>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Cambio de contexto</a:t>
            </a:r>
          </a:p>
          <a:p>
            <a:pPr lvl="1">
              <a:lnSpc>
                <a:spcPct val="90000"/>
              </a:lnSpc>
              <a:spcBef>
                <a:spcPts val="450"/>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Cambia a modo usuario</a:t>
            </a:r>
          </a:p>
          <a:p>
            <a:pPr lvl="1">
              <a:lnSpc>
                <a:spcPct val="90000"/>
              </a:lnSpc>
              <a:spcBef>
                <a:spcPts val="450"/>
              </a:spcBef>
              <a:buClr>
                <a:schemeClr val="bg1"/>
              </a:buClr>
              <a:buSzPct val="100000"/>
              <a:buFont typeface="Arial" panose="020B0604020202020204" pitchFamily="34" charset="0"/>
              <a:buChar char="–"/>
              <a:defRPr/>
            </a:pPr>
            <a:r>
              <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Salta a la dirección correcta del proceso del usuario para que reanude su ejecución.</a:t>
            </a:r>
          </a:p>
          <a:p>
            <a:pPr lvl="1">
              <a:lnSpc>
                <a:spcPct val="90000"/>
              </a:lnSpc>
              <a:spcBef>
                <a:spcPts val="450"/>
              </a:spcBef>
              <a:buSzPct val="100000"/>
              <a:buFont typeface="Arial" panose="020B0604020202020204" pitchFamily="34" charset="0"/>
              <a:buChar char="–"/>
              <a:defRPr/>
            </a:pPr>
            <a:endPar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lvl="1">
              <a:lnSpc>
                <a:spcPct val="90000"/>
              </a:lnSpc>
              <a:spcBef>
                <a:spcPts val="450"/>
              </a:spcBef>
              <a:buSzPct val="100000"/>
              <a:buFont typeface="Arial" panose="020B0604020202020204" pitchFamily="34" charset="0"/>
              <a:buChar char="–"/>
              <a:defRPr/>
            </a:pPr>
            <a:endParaRPr lang="es-MX" sz="15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marL="254794" indent="-252413">
              <a:lnSpc>
                <a:spcPct val="90000"/>
              </a:lnSpc>
              <a:spcBef>
                <a:spcPts val="525"/>
              </a:spcBef>
              <a:buSzPct val="100000"/>
              <a:buFont typeface="Arial" panose="020B0604020202020204" pitchFamily="34" charset="0"/>
              <a:buChar char="•"/>
              <a:defRPr/>
            </a:pPr>
            <a:r>
              <a:rPr lang="es-MX" sz="1800" i="1"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Dispatch</a:t>
            </a:r>
            <a:r>
              <a:rPr lang="es-MX" sz="1800" i="1"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1800" i="1"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latency</a:t>
            </a:r>
            <a:r>
              <a:rPr lang="es-MX" sz="1800" i="1"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18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tempo que le toma al despachador parar un proceso y reanudar la ejecución de otro.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Contenido</a:t>
            </a:r>
          </a:p>
        </p:txBody>
      </p:sp>
      <p:sp>
        <p:nvSpPr>
          <p:cNvPr id="512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Análisis de estrategias. Niveles de coordinación: corto plazo, mediano plazo, largo plazo.</a:t>
            </a:r>
          </a:p>
          <a:p>
            <a:pPr>
              <a:buFont typeface="Arial" panose="020B0604020202020204" pitchFamily="34" charset="0"/>
              <a:buChar char="•"/>
            </a:pP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b)</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Estrategias de coordinación con y sin apropiación de los recursos: FIFO, </a:t>
            </a: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Multilevel</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Queues</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SJF, Round-</a:t>
            </a: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Robin</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coordinación con prioridades, etc.</a:t>
            </a:r>
          </a:p>
          <a:p>
            <a:pPr eaLnBrk="1" hangingPunct="1">
              <a:buFont typeface="Arial" panose="020B0604020202020204" pitchFamily="34" charset="0"/>
              <a:buChar char="•"/>
            </a:pP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Coordinación y políticas.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Criterios de Calendarización</a:t>
            </a:r>
          </a:p>
        </p:txBody>
      </p:sp>
      <p:sp>
        <p:nvSpPr>
          <p:cNvPr id="39939"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lnSpc>
                <a:spcPct val="90000"/>
              </a:lnSpc>
              <a:buClr>
                <a:schemeClr val="bg1"/>
              </a:buClr>
              <a:buFont typeface="Arial" panose="020B0604020202020204" pitchFamily="34" charset="0"/>
              <a:buChar char="•"/>
            </a:pP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Utilización de CPU– mantener el CPU tan ocupado como se pueda.</a:t>
            </a:r>
          </a:p>
          <a:p>
            <a:pPr>
              <a:lnSpc>
                <a:spcPct val="90000"/>
              </a:lnSpc>
              <a:buClr>
                <a:schemeClr val="bg1"/>
              </a:buClr>
              <a:buFont typeface="Arial" panose="020B0604020202020204" pitchFamily="34" charset="0"/>
              <a:buChar char="•"/>
            </a:pPr>
            <a:endPar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a:lnSpc>
                <a:spcPct val="90000"/>
              </a:lnSpc>
              <a:buClr>
                <a:schemeClr val="bg1"/>
              </a:buClr>
              <a:buFont typeface="Arial" panose="020B0604020202020204" pitchFamily="34" charset="0"/>
              <a:buChar char="•"/>
            </a:pPr>
            <a:r>
              <a:rPr lang="es-MX" sz="21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Throughput</a:t>
            </a: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(Rendimiento)– cantidad de procesos que completan su ejecución por unidad de tiempo</a:t>
            </a:r>
          </a:p>
          <a:p>
            <a:pPr>
              <a:lnSpc>
                <a:spcPct val="90000"/>
              </a:lnSpc>
              <a:buClr>
                <a:schemeClr val="bg1"/>
              </a:buClr>
              <a:buFont typeface="Arial" panose="020B0604020202020204" pitchFamily="34" charset="0"/>
              <a:buChar char="•"/>
            </a:pPr>
            <a:endPar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a:lnSpc>
                <a:spcPct val="90000"/>
              </a:lnSpc>
              <a:buClr>
                <a:schemeClr val="bg1"/>
              </a:buClr>
              <a:buFont typeface="Arial" panose="020B0604020202020204" pitchFamily="34" charset="0"/>
              <a:buChar char="•"/>
            </a:pPr>
            <a:r>
              <a:rPr lang="es-MX" sz="2100"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Turnaround</a:t>
            </a:r>
            <a:r>
              <a:rPr lang="es-MX" sz="21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time (Tiempo de retorno)– cantidad de tiempo que toma la ejecución de un proceso (desde que inicia hasta que termina).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Criterios de Calendarización</a:t>
            </a:r>
          </a:p>
        </p:txBody>
      </p:sp>
      <p:sp>
        <p:nvSpPr>
          <p:cNvPr id="41987" name="Text Box 2"/>
          <p:cNvSpPr txBox="1">
            <a:spLocks noChangeArrowheads="1"/>
          </p:cNvSpPr>
          <p:nvPr/>
        </p:nvSpPr>
        <p:spPr bwMode="auto">
          <a:xfrm>
            <a:off x="1485899" y="1200151"/>
            <a:ext cx="6339663"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Waiting</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time (Tiempo de Espera) – cantidad de tiempo que pasa un proceso esperando en la cola de </a:t>
            </a: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Ready</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(Listos).</a:t>
            </a:r>
          </a:p>
          <a:p>
            <a:pPr>
              <a:buFont typeface="Arial" panose="020B0604020202020204" pitchFamily="34" charset="0"/>
              <a:buChar char="•"/>
            </a:pPr>
            <a:endPar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a:buClr>
                <a:schemeClr val="bg1"/>
              </a:buClr>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Response time (Tiempo de Respuesta)– cantidad de tiempo que toma desde que se envía una solicitud a un proceso hasta que se produce la primera respuesta.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Criterios de Optimización</a:t>
            </a:r>
          </a:p>
        </p:txBody>
      </p:sp>
      <p:sp>
        <p:nvSpPr>
          <p:cNvPr id="44035" name="Text Box 2"/>
          <p:cNvSpPr txBox="1">
            <a:spLocks noChangeArrowheads="1"/>
          </p:cNvSpPr>
          <p:nvPr/>
        </p:nvSpPr>
        <p:spPr bwMode="auto">
          <a:xfrm>
            <a:off x="892885" y="1200151"/>
            <a:ext cx="7336715"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Maximizar utilización de CPU</a:t>
            </a:r>
            <a:r>
              <a:rPr lang="es-MX" sz="21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endPar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Maximizar </a:t>
            </a:r>
            <a:r>
              <a:rPr lang="es-MX" sz="21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throughput</a:t>
            </a:r>
            <a:r>
              <a:rPr lang="es-MX" sz="21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endPar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Minimizar tiempo de retorno (</a:t>
            </a:r>
            <a:r>
              <a:rPr lang="es-MX" sz="21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turnaround</a:t>
            </a: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time</a:t>
            </a:r>
            <a:r>
              <a:rPr lang="es-MX" sz="21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endPar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Minimizar el tiempo de espera (</a:t>
            </a:r>
            <a:r>
              <a:rPr lang="es-MX" sz="21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waiting</a:t>
            </a: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time</a:t>
            </a:r>
            <a:r>
              <a:rPr lang="es-MX" sz="21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endPar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marL="342900" indent="-342900">
              <a:buClr>
                <a:schemeClr val="bg1"/>
              </a:buClr>
              <a:buFont typeface="Wingdings" panose="05000000000000000000" pitchFamily="2" charset="2"/>
              <a:buChar char="Ø"/>
            </a:pPr>
            <a:r>
              <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Minimizar tiempo de respuesta (response time</a:t>
            </a:r>
            <a:r>
              <a:rPr lang="es-MX" sz="21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endParaRPr lang="es-MX" sz="21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First</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Come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First</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Served</a:t>
            </a:r>
            <a:endPar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46083" name="Text Box 2"/>
          <p:cNvSpPr txBox="1">
            <a:spLocks noChangeArrowheads="1"/>
          </p:cNvSpPr>
          <p:nvPr/>
        </p:nvSpPr>
        <p:spPr bwMode="auto">
          <a:xfrm>
            <a:off x="1485900" y="1200150"/>
            <a:ext cx="6172200"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spcBef>
                <a:spcPts val="8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9pPr>
          </a:lstStyle>
          <a:p>
            <a:pPr>
              <a:spcBef>
                <a:spcPts val="525"/>
              </a:spcBef>
              <a:buClrTx/>
            </a:pPr>
            <a:r>
              <a:rPr lang="es-MX" sz="2100" dirty="0">
                <a:solidFill>
                  <a:schemeClr val="bg1"/>
                </a:solidFill>
                <a:ea typeface="Arial Unicode MS" panose="020B0604020202020204" pitchFamily="34" charset="-128"/>
                <a:cs typeface="Arial Unicode MS" panose="020B0604020202020204" pitchFamily="34" charset="-128"/>
              </a:rPr>
              <a:t>Suponga los procesos:</a:t>
            </a:r>
          </a:p>
          <a:p>
            <a:pPr lvl="1">
              <a:spcBef>
                <a:spcPts val="450"/>
              </a:spcBef>
              <a:buFont typeface="Arial" panose="020B0604020202020204" pitchFamily="34" charset="0"/>
              <a:buChar char="–"/>
            </a:pPr>
            <a:r>
              <a:rPr lang="es-MX" sz="1800" dirty="0">
                <a:solidFill>
                  <a:schemeClr val="bg1"/>
                </a:solidFill>
                <a:ea typeface="Arial Unicode MS" panose="020B0604020202020204" pitchFamily="34" charset="-128"/>
                <a:cs typeface="Arial Unicode MS" panose="020B0604020202020204" pitchFamily="34" charset="-128"/>
              </a:rPr>
              <a:t>P1 </a:t>
            </a:r>
            <a:r>
              <a:rPr lang="es-MX" sz="1800" dirty="0" err="1">
                <a:solidFill>
                  <a:schemeClr val="bg1"/>
                </a:solidFill>
                <a:ea typeface="Arial Unicode MS" panose="020B0604020202020204" pitchFamily="34" charset="-128"/>
                <a:cs typeface="Arial Unicode MS" panose="020B0604020202020204" pitchFamily="34" charset="-128"/>
              </a:rPr>
              <a:t>cpu</a:t>
            </a:r>
            <a:r>
              <a:rPr lang="es-MX" sz="1800" dirty="0">
                <a:solidFill>
                  <a:schemeClr val="bg1"/>
                </a:solidFill>
                <a:ea typeface="Arial Unicode MS" panose="020B0604020202020204" pitchFamily="34" charset="-128"/>
                <a:cs typeface="Arial Unicode MS" panose="020B0604020202020204" pitchFamily="34" charset="-128"/>
              </a:rPr>
              <a:t> </a:t>
            </a:r>
            <a:r>
              <a:rPr lang="es-MX" sz="1800" dirty="0" err="1">
                <a:solidFill>
                  <a:schemeClr val="bg1"/>
                </a:solidFill>
                <a:ea typeface="Arial Unicode MS" panose="020B0604020202020204" pitchFamily="34" charset="-128"/>
                <a:cs typeface="Arial Unicode MS" panose="020B0604020202020204" pitchFamily="34" charset="-128"/>
              </a:rPr>
              <a:t>burst</a:t>
            </a:r>
            <a:r>
              <a:rPr lang="es-MX" sz="1800" dirty="0">
                <a:solidFill>
                  <a:schemeClr val="bg1"/>
                </a:solidFill>
                <a:ea typeface="Arial Unicode MS" panose="020B0604020202020204" pitchFamily="34" charset="-128"/>
                <a:cs typeface="Arial Unicode MS" panose="020B0604020202020204" pitchFamily="34" charset="-128"/>
              </a:rPr>
              <a:t> (24)</a:t>
            </a:r>
          </a:p>
          <a:p>
            <a:pPr lvl="1">
              <a:spcBef>
                <a:spcPts val="450"/>
              </a:spcBef>
              <a:buFont typeface="Arial" panose="020B0604020202020204" pitchFamily="34" charset="0"/>
              <a:buChar char="–"/>
            </a:pPr>
            <a:r>
              <a:rPr lang="es-MX" sz="1800" dirty="0">
                <a:solidFill>
                  <a:schemeClr val="bg1"/>
                </a:solidFill>
                <a:ea typeface="Arial Unicode MS" panose="020B0604020202020204" pitchFamily="34" charset="-128"/>
                <a:cs typeface="Arial Unicode MS" panose="020B0604020202020204" pitchFamily="34" charset="-128"/>
              </a:rPr>
              <a:t>P2 </a:t>
            </a:r>
            <a:r>
              <a:rPr lang="es-MX" sz="1800" dirty="0" err="1">
                <a:solidFill>
                  <a:schemeClr val="bg1"/>
                </a:solidFill>
                <a:ea typeface="Arial Unicode MS" panose="020B0604020202020204" pitchFamily="34" charset="-128"/>
                <a:cs typeface="Arial Unicode MS" panose="020B0604020202020204" pitchFamily="34" charset="-128"/>
              </a:rPr>
              <a:t>cpu</a:t>
            </a:r>
            <a:r>
              <a:rPr lang="es-MX" sz="1800" dirty="0">
                <a:solidFill>
                  <a:schemeClr val="bg1"/>
                </a:solidFill>
                <a:ea typeface="Arial Unicode MS" panose="020B0604020202020204" pitchFamily="34" charset="-128"/>
                <a:cs typeface="Arial Unicode MS" panose="020B0604020202020204" pitchFamily="34" charset="-128"/>
              </a:rPr>
              <a:t> </a:t>
            </a:r>
            <a:r>
              <a:rPr lang="es-MX" sz="1800" dirty="0" err="1">
                <a:solidFill>
                  <a:schemeClr val="bg1"/>
                </a:solidFill>
                <a:ea typeface="Arial Unicode MS" panose="020B0604020202020204" pitchFamily="34" charset="-128"/>
                <a:cs typeface="Arial Unicode MS" panose="020B0604020202020204" pitchFamily="34" charset="-128"/>
              </a:rPr>
              <a:t>burst</a:t>
            </a:r>
            <a:r>
              <a:rPr lang="es-MX" sz="1800" dirty="0">
                <a:solidFill>
                  <a:schemeClr val="bg1"/>
                </a:solidFill>
                <a:ea typeface="Arial Unicode MS" panose="020B0604020202020204" pitchFamily="34" charset="-128"/>
                <a:cs typeface="Arial Unicode MS" panose="020B0604020202020204" pitchFamily="34" charset="-128"/>
              </a:rPr>
              <a:t> (3)</a:t>
            </a:r>
          </a:p>
          <a:p>
            <a:pPr lvl="1">
              <a:spcBef>
                <a:spcPts val="450"/>
              </a:spcBef>
              <a:buFont typeface="Arial" panose="020B0604020202020204" pitchFamily="34" charset="0"/>
              <a:buChar char="–"/>
            </a:pPr>
            <a:r>
              <a:rPr lang="es-MX" sz="1800" dirty="0">
                <a:solidFill>
                  <a:schemeClr val="bg1"/>
                </a:solidFill>
                <a:ea typeface="Arial Unicode MS" panose="020B0604020202020204" pitchFamily="34" charset="-128"/>
                <a:cs typeface="Arial Unicode MS" panose="020B0604020202020204" pitchFamily="34" charset="-128"/>
              </a:rPr>
              <a:t>P3 </a:t>
            </a:r>
            <a:r>
              <a:rPr lang="es-MX" sz="1800" dirty="0" err="1">
                <a:solidFill>
                  <a:schemeClr val="bg1"/>
                </a:solidFill>
                <a:ea typeface="Arial Unicode MS" panose="020B0604020202020204" pitchFamily="34" charset="-128"/>
                <a:cs typeface="Arial Unicode MS" panose="020B0604020202020204" pitchFamily="34" charset="-128"/>
              </a:rPr>
              <a:t>cpu</a:t>
            </a:r>
            <a:r>
              <a:rPr lang="es-MX" sz="1800" dirty="0">
                <a:solidFill>
                  <a:schemeClr val="bg1"/>
                </a:solidFill>
                <a:ea typeface="Arial Unicode MS" panose="020B0604020202020204" pitchFamily="34" charset="-128"/>
                <a:cs typeface="Arial Unicode MS" panose="020B0604020202020204" pitchFamily="34" charset="-128"/>
              </a:rPr>
              <a:t> </a:t>
            </a:r>
            <a:r>
              <a:rPr lang="es-MX" sz="1800" dirty="0" err="1">
                <a:solidFill>
                  <a:schemeClr val="bg1"/>
                </a:solidFill>
                <a:ea typeface="Arial Unicode MS" panose="020B0604020202020204" pitchFamily="34" charset="-128"/>
                <a:cs typeface="Arial Unicode MS" panose="020B0604020202020204" pitchFamily="34" charset="-128"/>
              </a:rPr>
              <a:t>burst</a:t>
            </a:r>
            <a:r>
              <a:rPr lang="es-MX" sz="1800" dirty="0">
                <a:solidFill>
                  <a:schemeClr val="bg1"/>
                </a:solidFill>
                <a:ea typeface="Arial Unicode MS" panose="020B0604020202020204" pitchFamily="34" charset="-128"/>
                <a:cs typeface="Arial Unicode MS" panose="020B0604020202020204" pitchFamily="34" charset="-128"/>
              </a:rPr>
              <a:t> (3)</a:t>
            </a:r>
          </a:p>
          <a:p>
            <a:pPr>
              <a:spcBef>
                <a:spcPts val="525"/>
              </a:spcBef>
              <a:buClrTx/>
            </a:pPr>
            <a:r>
              <a:rPr lang="es-MX" sz="2100" dirty="0">
                <a:solidFill>
                  <a:schemeClr val="bg1"/>
                </a:solidFill>
                <a:ea typeface="Arial Unicode MS" panose="020B0604020202020204" pitchFamily="34" charset="-128"/>
                <a:cs typeface="Arial Unicode MS" panose="020B0604020202020204" pitchFamily="34" charset="-128"/>
              </a:rPr>
              <a:t>Los cuales llegan en el orden P1, P2, P3   </a:t>
            </a:r>
          </a:p>
        </p:txBody>
      </p:sp>
      <p:sp>
        <p:nvSpPr>
          <p:cNvPr id="46084" name="Rectangle 3"/>
          <p:cNvSpPr>
            <a:spLocks noChangeArrowheads="1"/>
          </p:cNvSpPr>
          <p:nvPr/>
        </p:nvSpPr>
        <p:spPr bwMode="auto">
          <a:xfrm>
            <a:off x="2914650" y="3086100"/>
            <a:ext cx="1657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46085" name="Rectangle 4"/>
          <p:cNvSpPr>
            <a:spLocks noChangeArrowheads="1"/>
          </p:cNvSpPr>
          <p:nvPr/>
        </p:nvSpPr>
        <p:spPr bwMode="auto">
          <a:xfrm>
            <a:off x="4572000" y="3086100"/>
            <a:ext cx="514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P2</a:t>
            </a:r>
          </a:p>
        </p:txBody>
      </p:sp>
      <p:sp>
        <p:nvSpPr>
          <p:cNvPr id="46086" name="Rectangle 5"/>
          <p:cNvSpPr>
            <a:spLocks noChangeArrowheads="1"/>
          </p:cNvSpPr>
          <p:nvPr/>
        </p:nvSpPr>
        <p:spPr bwMode="auto">
          <a:xfrm>
            <a:off x="5086350" y="3086100"/>
            <a:ext cx="514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P3</a:t>
            </a:r>
          </a:p>
        </p:txBody>
      </p:sp>
      <p:sp>
        <p:nvSpPr>
          <p:cNvPr id="46087" name="Line 6"/>
          <p:cNvSpPr>
            <a:spLocks noChangeShapeType="1"/>
          </p:cNvSpPr>
          <p:nvPr/>
        </p:nvSpPr>
        <p:spPr bwMode="auto">
          <a:xfrm>
            <a:off x="2914650" y="34861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6088" name="Line 7"/>
          <p:cNvSpPr>
            <a:spLocks noChangeShapeType="1"/>
          </p:cNvSpPr>
          <p:nvPr/>
        </p:nvSpPr>
        <p:spPr bwMode="auto">
          <a:xfrm>
            <a:off x="4572000" y="34861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latin typeface="Sniglet" panose="04070505030100020000" pitchFamily="82" charset="0"/>
            </a:endParaRPr>
          </a:p>
        </p:txBody>
      </p:sp>
      <p:sp>
        <p:nvSpPr>
          <p:cNvPr id="46089" name="Line 8"/>
          <p:cNvSpPr>
            <a:spLocks noChangeShapeType="1"/>
          </p:cNvSpPr>
          <p:nvPr/>
        </p:nvSpPr>
        <p:spPr bwMode="auto">
          <a:xfrm>
            <a:off x="5086350" y="34861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latin typeface="Sniglet" panose="04070505030100020000" pitchFamily="82" charset="0"/>
            </a:endParaRPr>
          </a:p>
        </p:txBody>
      </p:sp>
      <p:sp>
        <p:nvSpPr>
          <p:cNvPr id="46090" name="Line 9"/>
          <p:cNvSpPr>
            <a:spLocks noChangeShapeType="1"/>
          </p:cNvSpPr>
          <p:nvPr/>
        </p:nvSpPr>
        <p:spPr bwMode="auto">
          <a:xfrm>
            <a:off x="5600700" y="34861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latin typeface="Sniglet" panose="04070505030100020000" pitchFamily="82" charset="0"/>
            </a:endParaRPr>
          </a:p>
        </p:txBody>
      </p:sp>
      <p:sp>
        <p:nvSpPr>
          <p:cNvPr id="46091" name="Text Box 10"/>
          <p:cNvSpPr txBox="1">
            <a:spLocks noChangeArrowheads="1"/>
          </p:cNvSpPr>
          <p:nvPr/>
        </p:nvSpPr>
        <p:spPr bwMode="auto">
          <a:xfrm>
            <a:off x="2800350" y="3627835"/>
            <a:ext cx="242117"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0</a:t>
            </a:r>
          </a:p>
        </p:txBody>
      </p:sp>
      <p:sp>
        <p:nvSpPr>
          <p:cNvPr id="46092" name="Text Box 11"/>
          <p:cNvSpPr txBox="1">
            <a:spLocks noChangeArrowheads="1"/>
          </p:cNvSpPr>
          <p:nvPr/>
        </p:nvSpPr>
        <p:spPr bwMode="auto">
          <a:xfrm>
            <a:off x="4400550" y="3657601"/>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24</a:t>
            </a:r>
          </a:p>
        </p:txBody>
      </p:sp>
      <p:sp>
        <p:nvSpPr>
          <p:cNvPr id="46093" name="Text Box 12"/>
          <p:cNvSpPr txBox="1">
            <a:spLocks noChangeArrowheads="1"/>
          </p:cNvSpPr>
          <p:nvPr/>
        </p:nvSpPr>
        <p:spPr bwMode="auto">
          <a:xfrm>
            <a:off x="4914900" y="3657601"/>
            <a:ext cx="314252"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27</a:t>
            </a:r>
          </a:p>
        </p:txBody>
      </p:sp>
      <p:sp>
        <p:nvSpPr>
          <p:cNvPr id="46094" name="Text Box 13"/>
          <p:cNvSpPr txBox="1">
            <a:spLocks noChangeArrowheads="1"/>
          </p:cNvSpPr>
          <p:nvPr/>
        </p:nvSpPr>
        <p:spPr bwMode="auto">
          <a:xfrm>
            <a:off x="5429250" y="3668317"/>
            <a:ext cx="343106"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30</a:t>
            </a:r>
          </a:p>
        </p:txBody>
      </p:sp>
      <p:sp>
        <p:nvSpPr>
          <p:cNvPr id="46095" name="Text Box 14"/>
          <p:cNvSpPr txBox="1">
            <a:spLocks noChangeArrowheads="1"/>
          </p:cNvSpPr>
          <p:nvPr/>
        </p:nvSpPr>
        <p:spPr bwMode="auto">
          <a:xfrm>
            <a:off x="1600200" y="3543300"/>
            <a:ext cx="1085850"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Tiempos de espera</a:t>
            </a:r>
          </a:p>
        </p:txBody>
      </p:sp>
      <p:sp>
        <p:nvSpPr>
          <p:cNvPr id="46096" name="Text Box 15"/>
          <p:cNvSpPr txBox="1">
            <a:spLocks noChangeArrowheads="1"/>
          </p:cNvSpPr>
          <p:nvPr/>
        </p:nvSpPr>
        <p:spPr bwMode="auto">
          <a:xfrm>
            <a:off x="1657350" y="4186745"/>
            <a:ext cx="2743200"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Promedio de tiempos de </a:t>
            </a:r>
            <a:r>
              <a:rPr lang="es-MX" sz="1350" dirty="0" smtClean="0">
                <a:solidFill>
                  <a:schemeClr val="bg1"/>
                </a:solidFill>
                <a:ea typeface="Arial Unicode MS" panose="020B0604020202020204" pitchFamily="34" charset="-128"/>
                <a:cs typeface="Arial Unicode MS" panose="020B0604020202020204" pitchFamily="34" charset="-128"/>
              </a:rPr>
              <a:t>espera =</a:t>
            </a:r>
            <a:endParaRPr lang="es-MX" sz="1350" dirty="0">
              <a:solidFill>
                <a:schemeClr val="bg1"/>
              </a:solidFill>
              <a:ea typeface="Arial Unicode MS" panose="020B0604020202020204" pitchFamily="34" charset="-128"/>
              <a:cs typeface="Arial Unicode MS" panose="020B0604020202020204" pitchFamily="34" charset="-128"/>
            </a:endParaRPr>
          </a:p>
        </p:txBody>
      </p:sp>
      <p:sp>
        <p:nvSpPr>
          <p:cNvPr id="46097" name="Text Box 16"/>
          <p:cNvSpPr txBox="1">
            <a:spLocks noChangeArrowheads="1"/>
          </p:cNvSpPr>
          <p:nvPr/>
        </p:nvSpPr>
        <p:spPr bwMode="auto">
          <a:xfrm>
            <a:off x="4425620" y="4177819"/>
            <a:ext cx="1420324"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(0+ 24+27)/3=17</a:t>
            </a:r>
          </a:p>
        </p:txBody>
      </p:sp>
      <p:sp>
        <p:nvSpPr>
          <p:cNvPr id="2" name="CuadroTexto 1"/>
          <p:cNvSpPr txBox="1"/>
          <p:nvPr/>
        </p:nvSpPr>
        <p:spPr>
          <a:xfrm>
            <a:off x="4425620" y="1959871"/>
            <a:ext cx="3943708" cy="523220"/>
          </a:xfrm>
          <a:prstGeom prst="rect">
            <a:avLst/>
          </a:prstGeom>
          <a:noFill/>
        </p:spPr>
        <p:txBody>
          <a:bodyPr wrap="none" rtlCol="0">
            <a:spAutoFit/>
          </a:bodyPr>
          <a:lstStyle/>
          <a:p>
            <a:r>
              <a:rPr lang="es-ES" dirty="0" err="1" smtClean="0">
                <a:solidFill>
                  <a:schemeClr val="bg1"/>
                </a:solidFill>
              </a:rPr>
              <a:t>Calendarizador</a:t>
            </a:r>
            <a:r>
              <a:rPr lang="es-ES" dirty="0" smtClean="0">
                <a:solidFill>
                  <a:schemeClr val="bg1"/>
                </a:solidFill>
              </a:rPr>
              <a:t> No-</a:t>
            </a:r>
            <a:r>
              <a:rPr lang="es-ES" dirty="0" err="1" smtClean="0">
                <a:solidFill>
                  <a:schemeClr val="bg1"/>
                </a:solidFill>
              </a:rPr>
              <a:t>Apropiativo</a:t>
            </a:r>
            <a:r>
              <a:rPr lang="es-ES" dirty="0" smtClean="0">
                <a:solidFill>
                  <a:schemeClr val="bg1"/>
                </a:solidFill>
              </a:rPr>
              <a:t> (no-</a:t>
            </a:r>
            <a:r>
              <a:rPr lang="es-ES" dirty="0" err="1" smtClean="0">
                <a:solidFill>
                  <a:schemeClr val="bg1"/>
                </a:solidFill>
              </a:rPr>
              <a:t>preemptive</a:t>
            </a:r>
            <a:r>
              <a:rPr lang="es-ES" dirty="0" smtClean="0">
                <a:solidFill>
                  <a:schemeClr val="bg1"/>
                </a:solidFill>
              </a:rPr>
              <a:t>)</a:t>
            </a:r>
            <a:endParaRPr lang="es-ES" dirty="0">
              <a:solidFill>
                <a:schemeClr val="bg1"/>
              </a:solidFill>
            </a:endParaRPr>
          </a:p>
          <a:p>
            <a:endParaRPr lang="es-ES"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485900" y="205979"/>
            <a:ext cx="6172200" cy="857250"/>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First</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Come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First</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Served</a:t>
            </a:r>
            <a:endPar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48131" name="Text Box 2"/>
          <p:cNvSpPr txBox="1">
            <a:spLocks noChangeArrowheads="1"/>
          </p:cNvSpPr>
          <p:nvPr/>
        </p:nvSpPr>
        <p:spPr bwMode="auto">
          <a:xfrm>
            <a:off x="935915" y="1200150"/>
            <a:ext cx="7282927" cy="800100"/>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spcBef>
                <a:spcPts val="8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9pPr>
          </a:lstStyle>
          <a:p>
            <a:pPr>
              <a:spcBef>
                <a:spcPts val="525"/>
              </a:spcBef>
              <a:buClrTx/>
            </a:pPr>
            <a:r>
              <a:rPr lang="es-MX" sz="2100" dirty="0">
                <a:solidFill>
                  <a:schemeClr val="bg1"/>
                </a:solidFill>
                <a:ea typeface="Arial Unicode MS" panose="020B0604020202020204" pitchFamily="34" charset="-128"/>
                <a:cs typeface="Arial Unicode MS" panose="020B0604020202020204" pitchFamily="34" charset="-128"/>
              </a:rPr>
              <a:t>Suponga que los procesos llegan en el orden P2, P3, P1</a:t>
            </a:r>
          </a:p>
        </p:txBody>
      </p:sp>
      <p:sp>
        <p:nvSpPr>
          <p:cNvPr id="48132" name="Rectangle 3"/>
          <p:cNvSpPr>
            <a:spLocks noChangeArrowheads="1"/>
          </p:cNvSpPr>
          <p:nvPr/>
        </p:nvSpPr>
        <p:spPr bwMode="auto">
          <a:xfrm>
            <a:off x="4757738" y="2400300"/>
            <a:ext cx="1657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tx1"/>
                </a:solidFill>
                <a:ea typeface="Arial Unicode MS" panose="020B0604020202020204" pitchFamily="34" charset="-128"/>
                <a:cs typeface="Arial Unicode MS" panose="020B0604020202020204" pitchFamily="34" charset="-128"/>
              </a:rPr>
              <a:t>P1</a:t>
            </a:r>
          </a:p>
        </p:txBody>
      </p:sp>
      <p:sp>
        <p:nvSpPr>
          <p:cNvPr id="48133" name="Rectangle 4"/>
          <p:cNvSpPr>
            <a:spLocks noChangeArrowheads="1"/>
          </p:cNvSpPr>
          <p:nvPr/>
        </p:nvSpPr>
        <p:spPr bwMode="auto">
          <a:xfrm>
            <a:off x="3729038" y="2400300"/>
            <a:ext cx="514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tx1"/>
                </a:solidFill>
                <a:ea typeface="Arial Unicode MS" panose="020B0604020202020204" pitchFamily="34" charset="-128"/>
                <a:cs typeface="Arial Unicode MS" panose="020B0604020202020204" pitchFamily="34" charset="-128"/>
              </a:rPr>
              <a:t>P2</a:t>
            </a:r>
          </a:p>
        </p:txBody>
      </p:sp>
      <p:sp>
        <p:nvSpPr>
          <p:cNvPr id="48134" name="Rectangle 5"/>
          <p:cNvSpPr>
            <a:spLocks noChangeArrowheads="1"/>
          </p:cNvSpPr>
          <p:nvPr/>
        </p:nvSpPr>
        <p:spPr bwMode="auto">
          <a:xfrm>
            <a:off x="4243388" y="2400300"/>
            <a:ext cx="514350" cy="40005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tx1"/>
                </a:solidFill>
                <a:ea typeface="Arial Unicode MS" panose="020B0604020202020204" pitchFamily="34" charset="-128"/>
                <a:cs typeface="Arial Unicode MS" panose="020B0604020202020204" pitchFamily="34" charset="-128"/>
              </a:rPr>
              <a:t>P3</a:t>
            </a:r>
          </a:p>
        </p:txBody>
      </p:sp>
      <p:sp>
        <p:nvSpPr>
          <p:cNvPr id="48135" name="Line 6"/>
          <p:cNvSpPr>
            <a:spLocks noChangeShapeType="1"/>
          </p:cNvSpPr>
          <p:nvPr/>
        </p:nvSpPr>
        <p:spPr bwMode="auto">
          <a:xfrm>
            <a:off x="6415088" y="28003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8136" name="Line 7"/>
          <p:cNvSpPr>
            <a:spLocks noChangeShapeType="1"/>
          </p:cNvSpPr>
          <p:nvPr/>
        </p:nvSpPr>
        <p:spPr bwMode="auto">
          <a:xfrm>
            <a:off x="3729038" y="28003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8137" name="Line 8"/>
          <p:cNvSpPr>
            <a:spLocks noChangeShapeType="1"/>
          </p:cNvSpPr>
          <p:nvPr/>
        </p:nvSpPr>
        <p:spPr bwMode="auto">
          <a:xfrm>
            <a:off x="4243388" y="28003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8138" name="Line 9"/>
          <p:cNvSpPr>
            <a:spLocks noChangeShapeType="1"/>
          </p:cNvSpPr>
          <p:nvPr/>
        </p:nvSpPr>
        <p:spPr bwMode="auto">
          <a:xfrm>
            <a:off x="4757738" y="2800350"/>
            <a:ext cx="1191" cy="1143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solidFill>
                <a:schemeClr val="bg1"/>
              </a:solidFill>
            </a:endParaRPr>
          </a:p>
        </p:txBody>
      </p:sp>
      <p:sp>
        <p:nvSpPr>
          <p:cNvPr id="48139" name="Text Box 10"/>
          <p:cNvSpPr txBox="1">
            <a:spLocks noChangeArrowheads="1"/>
          </p:cNvSpPr>
          <p:nvPr/>
        </p:nvSpPr>
        <p:spPr bwMode="auto">
          <a:xfrm>
            <a:off x="3614737" y="2982517"/>
            <a:ext cx="242117"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0</a:t>
            </a:r>
          </a:p>
        </p:txBody>
      </p:sp>
      <p:sp>
        <p:nvSpPr>
          <p:cNvPr id="48140" name="Text Box 11"/>
          <p:cNvSpPr txBox="1">
            <a:spLocks noChangeArrowheads="1"/>
          </p:cNvSpPr>
          <p:nvPr/>
        </p:nvSpPr>
        <p:spPr bwMode="auto">
          <a:xfrm>
            <a:off x="4124325" y="2982517"/>
            <a:ext cx="237308"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3</a:t>
            </a:r>
          </a:p>
        </p:txBody>
      </p:sp>
      <p:sp>
        <p:nvSpPr>
          <p:cNvPr id="48141" name="Text Box 12"/>
          <p:cNvSpPr txBox="1">
            <a:spLocks noChangeArrowheads="1"/>
          </p:cNvSpPr>
          <p:nvPr/>
        </p:nvSpPr>
        <p:spPr bwMode="auto">
          <a:xfrm>
            <a:off x="4643437" y="2971801"/>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6</a:t>
            </a:r>
          </a:p>
        </p:txBody>
      </p:sp>
      <p:sp>
        <p:nvSpPr>
          <p:cNvPr id="48142" name="Text Box 13"/>
          <p:cNvSpPr txBox="1">
            <a:spLocks noChangeArrowheads="1"/>
          </p:cNvSpPr>
          <p:nvPr/>
        </p:nvSpPr>
        <p:spPr bwMode="auto">
          <a:xfrm>
            <a:off x="6243637" y="2982517"/>
            <a:ext cx="343106"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30</a:t>
            </a:r>
          </a:p>
        </p:txBody>
      </p:sp>
      <p:sp>
        <p:nvSpPr>
          <p:cNvPr id="48143" name="Text Box 14"/>
          <p:cNvSpPr txBox="1">
            <a:spLocks noChangeArrowheads="1"/>
          </p:cNvSpPr>
          <p:nvPr/>
        </p:nvSpPr>
        <p:spPr bwMode="auto">
          <a:xfrm>
            <a:off x="1900238" y="2800350"/>
            <a:ext cx="1085850" cy="48638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Tiempos de espera</a:t>
            </a:r>
          </a:p>
        </p:txBody>
      </p:sp>
      <p:sp>
        <p:nvSpPr>
          <p:cNvPr id="48144" name="Text Box 15"/>
          <p:cNvSpPr txBox="1">
            <a:spLocks noChangeArrowheads="1"/>
          </p:cNvSpPr>
          <p:nvPr/>
        </p:nvSpPr>
        <p:spPr bwMode="auto">
          <a:xfrm>
            <a:off x="1957387" y="3454552"/>
            <a:ext cx="2800351"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Promedio de tiempos de </a:t>
            </a:r>
            <a:r>
              <a:rPr lang="es-MX" sz="1350" dirty="0" smtClean="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espera =</a:t>
            </a:r>
            <a:endPar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endParaRPr>
          </a:p>
        </p:txBody>
      </p:sp>
      <p:sp>
        <p:nvSpPr>
          <p:cNvPr id="48145" name="Text Box 16"/>
          <p:cNvSpPr txBox="1">
            <a:spLocks noChangeArrowheads="1"/>
          </p:cNvSpPr>
          <p:nvPr/>
        </p:nvSpPr>
        <p:spPr bwMode="auto">
          <a:xfrm>
            <a:off x="4768696" y="3434869"/>
            <a:ext cx="1131784"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(0+ 3+6)/3=3</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Shortest</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Job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First</a:t>
            </a:r>
            <a:endPar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26626"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Clr>
                <a:schemeClr val="bg1"/>
              </a:buClr>
              <a:buSzPct val="100000"/>
              <a:buFont typeface="Arial" panose="020B0604020202020204" pitchFamily="34" charset="0"/>
              <a:buChar char="•"/>
              <a:defRPr/>
            </a:pPr>
            <a:r>
              <a:rPr lang="es-MX" sz="2400" dirty="0">
                <a:solidFill>
                  <a:schemeClr val="bg1"/>
                </a:solidFill>
                <a:ea typeface="Arial Unicode MS" panose="020B0604020202020204" pitchFamily="34" charset="-128"/>
                <a:cs typeface="Arial Unicode MS" panose="020B0604020202020204" pitchFamily="34" charset="-128"/>
              </a:rPr>
              <a:t>Se asocia con cada proceso la longitud de su siguiente período de CPU.</a:t>
            </a:r>
          </a:p>
          <a:p>
            <a:pPr>
              <a:spcBef>
                <a:spcPts val="600"/>
              </a:spcBef>
              <a:buClr>
                <a:schemeClr val="bg1"/>
              </a:buClr>
              <a:buSzPct val="100000"/>
              <a:buFont typeface="Arial" panose="020B0604020202020204" pitchFamily="34" charset="0"/>
              <a:buChar char="•"/>
              <a:defRPr/>
            </a:pPr>
            <a:r>
              <a:rPr lang="es-MX" sz="2400" dirty="0">
                <a:solidFill>
                  <a:schemeClr val="bg1"/>
                </a:solidFill>
                <a:ea typeface="Arial Unicode MS" panose="020B0604020202020204" pitchFamily="34" charset="-128"/>
                <a:cs typeface="Arial Unicode MS" panose="020B0604020202020204" pitchFamily="34" charset="-128"/>
              </a:rPr>
              <a:t>Se utilizan dichas longitudes para calendarizar primero a los procesos con los tiempos más cortos.</a:t>
            </a:r>
          </a:p>
          <a:p>
            <a:pPr marL="255985">
              <a:spcBef>
                <a:spcPts val="600"/>
              </a:spcBef>
              <a:buSzPct val="100000"/>
              <a:defRPr/>
            </a:pPr>
            <a:endParaRPr lang="es-MX" sz="2400" dirty="0">
              <a:solidFill>
                <a:schemeClr val="bg1"/>
              </a:solidFill>
              <a:ea typeface="Arial Unicode MS" panose="020B0604020202020204" pitchFamily="34" charset="-128"/>
              <a:cs typeface="Arial Unicode MS" panose="020B0604020202020204" pitchFamily="34" charset="-128"/>
            </a:endParaRPr>
          </a:p>
          <a:p>
            <a:pPr>
              <a:spcBef>
                <a:spcPts val="600"/>
              </a:spcBef>
              <a:buClr>
                <a:schemeClr val="bg1"/>
              </a:buClr>
              <a:buSzPct val="100000"/>
              <a:buFont typeface="Arial" panose="020B0604020202020204" pitchFamily="34" charset="0"/>
              <a:buChar char="•"/>
              <a:defRPr/>
            </a:pPr>
            <a:r>
              <a:rPr lang="es-MX" sz="2400" dirty="0">
                <a:solidFill>
                  <a:schemeClr val="bg1"/>
                </a:solidFill>
                <a:ea typeface="Arial Unicode MS" panose="020B0604020202020204" pitchFamily="34" charset="-128"/>
                <a:cs typeface="Arial Unicode MS" panose="020B0604020202020204" pitchFamily="34" charset="-128"/>
              </a:rPr>
              <a:t>Es óptimo – da el mínimo tiempo de espera promedio.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Shortest</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Job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First</a:t>
            </a:r>
            <a:endPar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52227"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spcBef>
                <a:spcPts val="8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000">
                <a:solidFill>
                  <a:srgbClr val="000000"/>
                </a:solidFill>
                <a:latin typeface="Arial" panose="020B0604020202020204" pitchFamily="34" charset="0"/>
                <a:ea typeface="Droid Sans Fallback" charset="0"/>
                <a:cs typeface="Droid Sans Fallback" charset="0"/>
              </a:defRPr>
            </a:lvl9pPr>
          </a:lstStyle>
          <a:p>
            <a:pPr>
              <a:lnSpc>
                <a:spcPct val="90000"/>
              </a:lnSpc>
              <a:buClrTx/>
              <a:buFontTx/>
              <a:buNone/>
            </a:pPr>
            <a:r>
              <a:rPr lang="es-MX" sz="2400" dirty="0">
                <a:solidFill>
                  <a:schemeClr val="bg1"/>
                </a:solidFill>
                <a:ea typeface="Arial Unicode MS" panose="020B0604020202020204" pitchFamily="34" charset="-128"/>
                <a:cs typeface="Arial Unicode MS" panose="020B0604020202020204" pitchFamily="34" charset="-128"/>
              </a:rPr>
              <a:t>Dos estrategias:</a:t>
            </a:r>
          </a:p>
          <a:p>
            <a:pPr lvl="1">
              <a:lnSpc>
                <a:spcPct val="90000"/>
              </a:lnSpc>
              <a:buFont typeface="Arial" panose="020B0604020202020204" pitchFamily="34" charset="0"/>
              <a:buChar char="–"/>
            </a:pPr>
            <a:r>
              <a:rPr lang="es-MX" sz="2100" dirty="0" smtClean="0">
                <a:solidFill>
                  <a:schemeClr val="bg1"/>
                </a:solidFill>
                <a:ea typeface="Arial Unicode MS" panose="020B0604020202020204" pitchFamily="34" charset="-128"/>
                <a:cs typeface="Arial Unicode MS" panose="020B0604020202020204" pitchFamily="34" charset="-128"/>
              </a:rPr>
              <a:t>Non-</a:t>
            </a:r>
            <a:r>
              <a:rPr lang="es-MX" sz="2100" dirty="0" err="1" smtClean="0">
                <a:solidFill>
                  <a:schemeClr val="bg1"/>
                </a:solidFill>
                <a:ea typeface="Arial Unicode MS" panose="020B0604020202020204" pitchFamily="34" charset="-128"/>
                <a:cs typeface="Arial Unicode MS" panose="020B0604020202020204" pitchFamily="34" charset="-128"/>
              </a:rPr>
              <a:t>preemptive</a:t>
            </a:r>
            <a:r>
              <a:rPr lang="es-MX" sz="2100" dirty="0" smtClean="0">
                <a:solidFill>
                  <a:schemeClr val="bg1"/>
                </a:solidFill>
                <a:ea typeface="Arial Unicode MS" panose="020B0604020202020204" pitchFamily="34" charset="-128"/>
                <a:cs typeface="Arial Unicode MS" panose="020B0604020202020204" pitchFamily="34" charset="-128"/>
              </a:rPr>
              <a:t>: </a:t>
            </a:r>
            <a:r>
              <a:rPr lang="es-MX" sz="2100" dirty="0">
                <a:solidFill>
                  <a:schemeClr val="bg1"/>
                </a:solidFill>
                <a:ea typeface="Arial Unicode MS" panose="020B0604020202020204" pitchFamily="34" charset="-128"/>
                <a:cs typeface="Arial Unicode MS" panose="020B0604020202020204" pitchFamily="34" charset="-128"/>
              </a:rPr>
              <a:t>una vez que el CPU se ha asignado al proceso no se le puede quitar hasta que complete su período de CPU.</a:t>
            </a:r>
          </a:p>
          <a:p>
            <a:pPr lvl="1">
              <a:lnSpc>
                <a:spcPct val="90000"/>
              </a:lnSpc>
              <a:buFont typeface="Arial" panose="020B0604020202020204" pitchFamily="34" charset="0"/>
              <a:buChar char="–"/>
            </a:pPr>
            <a:r>
              <a:rPr lang="es-MX" sz="2100" dirty="0" err="1" smtClean="0">
                <a:solidFill>
                  <a:schemeClr val="bg1"/>
                </a:solidFill>
                <a:ea typeface="Arial Unicode MS" panose="020B0604020202020204" pitchFamily="34" charset="-128"/>
                <a:cs typeface="Arial Unicode MS" panose="020B0604020202020204" pitchFamily="34" charset="-128"/>
              </a:rPr>
              <a:t>Preemptive</a:t>
            </a:r>
            <a:r>
              <a:rPr lang="es-MX" sz="2100" dirty="0" smtClean="0">
                <a:solidFill>
                  <a:schemeClr val="bg1"/>
                </a:solidFill>
                <a:ea typeface="Arial Unicode MS" panose="020B0604020202020204" pitchFamily="34" charset="-128"/>
                <a:cs typeface="Arial Unicode MS" panose="020B0604020202020204" pitchFamily="34" charset="-128"/>
              </a:rPr>
              <a:t>: </a:t>
            </a:r>
            <a:r>
              <a:rPr lang="es-MX" sz="2100" dirty="0">
                <a:solidFill>
                  <a:schemeClr val="bg1"/>
                </a:solidFill>
                <a:ea typeface="Arial Unicode MS" panose="020B0604020202020204" pitchFamily="34" charset="-128"/>
                <a:cs typeface="Arial Unicode MS" panose="020B0604020202020204" pitchFamily="34" charset="-128"/>
              </a:rPr>
              <a:t>si a la lista de </a:t>
            </a:r>
            <a:r>
              <a:rPr lang="es-MX" sz="2100" dirty="0" err="1">
                <a:solidFill>
                  <a:schemeClr val="bg1"/>
                </a:solidFill>
                <a:ea typeface="Arial Unicode MS" panose="020B0604020202020204" pitchFamily="34" charset="-128"/>
                <a:cs typeface="Arial Unicode MS" panose="020B0604020202020204" pitchFamily="34" charset="-128"/>
              </a:rPr>
              <a:t>ready</a:t>
            </a:r>
            <a:r>
              <a:rPr lang="es-MX" sz="2100" dirty="0">
                <a:solidFill>
                  <a:schemeClr val="bg1"/>
                </a:solidFill>
                <a:ea typeface="Arial Unicode MS" panose="020B0604020202020204" pitchFamily="34" charset="-128"/>
                <a:cs typeface="Arial Unicode MS" panose="020B0604020202020204" pitchFamily="34" charset="-128"/>
              </a:rPr>
              <a:t> llega un nuevo proceso, cuyo período de CPU es más corto, que el período de CPU restante, del proceso que se está ejecutando, se le quita el CPU. Esta estrategia se conoce como </a:t>
            </a:r>
            <a:r>
              <a:rPr lang="es-MX" sz="2100" dirty="0" err="1">
                <a:solidFill>
                  <a:schemeClr val="bg1"/>
                </a:solidFill>
                <a:ea typeface="Arial Unicode MS" panose="020B0604020202020204" pitchFamily="34" charset="-128"/>
                <a:cs typeface="Arial Unicode MS" panose="020B0604020202020204" pitchFamily="34" charset="-128"/>
              </a:rPr>
              <a:t>Shortest</a:t>
            </a:r>
            <a:r>
              <a:rPr lang="es-MX" sz="2100" dirty="0">
                <a:solidFill>
                  <a:schemeClr val="bg1"/>
                </a:solidFill>
                <a:ea typeface="Arial Unicode MS" panose="020B0604020202020204" pitchFamily="34" charset="-128"/>
                <a:cs typeface="Arial Unicode MS" panose="020B0604020202020204" pitchFamily="34" charset="-128"/>
              </a:rPr>
              <a:t>-</a:t>
            </a:r>
            <a:r>
              <a:rPr lang="es-MX" sz="2100" dirty="0" err="1">
                <a:solidFill>
                  <a:schemeClr val="bg1"/>
                </a:solidFill>
                <a:ea typeface="Arial Unicode MS" panose="020B0604020202020204" pitchFamily="34" charset="-128"/>
                <a:cs typeface="Arial Unicode MS" panose="020B0604020202020204" pitchFamily="34" charset="-128"/>
              </a:rPr>
              <a:t>Remaining</a:t>
            </a:r>
            <a:r>
              <a:rPr lang="es-MX" sz="2100" dirty="0">
                <a:solidFill>
                  <a:schemeClr val="bg1"/>
                </a:solidFill>
                <a:ea typeface="Arial Unicode MS" panose="020B0604020202020204" pitchFamily="34" charset="-128"/>
                <a:cs typeface="Arial Unicode MS" panose="020B0604020202020204" pitchFamily="34" charset="-128"/>
              </a:rPr>
              <a:t>-Time-</a:t>
            </a:r>
            <a:r>
              <a:rPr lang="es-MX" sz="2100" dirty="0" err="1">
                <a:solidFill>
                  <a:schemeClr val="bg1"/>
                </a:solidFill>
                <a:ea typeface="Arial Unicode MS" panose="020B0604020202020204" pitchFamily="34" charset="-128"/>
                <a:cs typeface="Arial Unicode MS" panose="020B0604020202020204" pitchFamily="34" charset="-128"/>
              </a:rPr>
              <a:t>First</a:t>
            </a:r>
            <a:r>
              <a:rPr lang="es-MX" sz="2100" dirty="0">
                <a:solidFill>
                  <a:schemeClr val="bg1"/>
                </a:solidFill>
                <a:ea typeface="Arial Unicode MS" panose="020B0604020202020204" pitchFamily="34" charset="-128"/>
                <a:cs typeface="Arial Unicode MS" panose="020B0604020202020204" pitchFamily="34" charset="-128"/>
              </a:rPr>
              <a:t> (SRTF).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Ejemplo de Non-</a:t>
            </a:r>
            <a:r>
              <a:rPr lang="es-MX" sz="30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preemptive</a:t>
            </a:r>
            <a:r>
              <a:rPr lang="es-MX"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SJF</a:t>
            </a:r>
          </a:p>
        </p:txBody>
      </p:sp>
      <p:graphicFrame>
        <p:nvGraphicFramePr>
          <p:cNvPr id="28674" name="Group 2"/>
          <p:cNvGraphicFramePr>
            <a:graphicFrameLocks noGrp="1"/>
          </p:cNvGraphicFramePr>
          <p:nvPr>
            <p:extLst>
              <p:ext uri="{D42A27DB-BD31-4B8C-83A1-F6EECF244321}">
                <p14:modId xmlns:p14="http://schemas.microsoft.com/office/powerpoint/2010/main" val="2202436151"/>
              </p:ext>
            </p:extLst>
          </p:nvPr>
        </p:nvGraphicFramePr>
        <p:xfrm>
          <a:off x="2057400" y="1189877"/>
          <a:ext cx="4973242" cy="1669256"/>
        </p:xfrm>
        <a:graphic>
          <a:graphicData uri="http://schemas.openxmlformats.org/drawingml/2006/table">
            <a:tbl>
              <a:tblPr/>
              <a:tblGrid>
                <a:gridCol w="1319213"/>
                <a:gridCol w="1827610"/>
                <a:gridCol w="1826419"/>
              </a:tblGrid>
              <a:tr h="435768">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Tiempo de Llegada</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Tiempo de CPU</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7</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pSp>
        <p:nvGrpSpPr>
          <p:cNvPr id="54301" name="Group 56"/>
          <p:cNvGrpSpPr>
            <a:grpSpLocks/>
          </p:cNvGrpSpPr>
          <p:nvPr/>
        </p:nvGrpSpPr>
        <p:grpSpPr bwMode="auto">
          <a:xfrm>
            <a:off x="2800350" y="3314700"/>
            <a:ext cx="3542110" cy="569119"/>
            <a:chOff x="1392" y="2784"/>
            <a:chExt cx="2975" cy="478"/>
          </a:xfrm>
        </p:grpSpPr>
        <p:sp>
          <p:nvSpPr>
            <p:cNvPr id="54309" name="Rectangle 57"/>
            <p:cNvSpPr>
              <a:spLocks noChangeArrowheads="1"/>
            </p:cNvSpPr>
            <p:nvPr/>
          </p:nvSpPr>
          <p:spPr bwMode="auto">
            <a:xfrm>
              <a:off x="1392" y="2784"/>
              <a:ext cx="1341" cy="286"/>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54310" name="Line 58"/>
            <p:cNvSpPr>
              <a:spLocks noChangeShapeType="1"/>
            </p:cNvSpPr>
            <p:nvPr/>
          </p:nvSpPr>
          <p:spPr bwMode="auto">
            <a:xfrm>
              <a:off x="1776"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1" name="Line 59"/>
            <p:cNvSpPr>
              <a:spLocks noChangeShapeType="1"/>
            </p:cNvSpPr>
            <p:nvPr/>
          </p:nvSpPr>
          <p:spPr bwMode="auto">
            <a:xfrm>
              <a:off x="1584"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2" name="Line 60"/>
            <p:cNvSpPr>
              <a:spLocks noChangeShapeType="1"/>
            </p:cNvSpPr>
            <p:nvPr/>
          </p:nvSpPr>
          <p:spPr bwMode="auto">
            <a:xfrm>
              <a:off x="2160"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3" name="Line 61"/>
            <p:cNvSpPr>
              <a:spLocks noChangeShapeType="1"/>
            </p:cNvSpPr>
            <p:nvPr/>
          </p:nvSpPr>
          <p:spPr bwMode="auto">
            <a:xfrm>
              <a:off x="2543"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4" name="Line 62"/>
            <p:cNvSpPr>
              <a:spLocks noChangeShapeType="1"/>
            </p:cNvSpPr>
            <p:nvPr/>
          </p:nvSpPr>
          <p:spPr bwMode="auto">
            <a:xfrm>
              <a:off x="1968" y="2976"/>
              <a:ext cx="0" cy="286"/>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5" name="Line 63"/>
            <p:cNvSpPr>
              <a:spLocks noChangeShapeType="1"/>
            </p:cNvSpPr>
            <p:nvPr/>
          </p:nvSpPr>
          <p:spPr bwMode="auto">
            <a:xfrm>
              <a:off x="2352"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6" name="Line 64"/>
            <p:cNvSpPr>
              <a:spLocks noChangeShapeType="1"/>
            </p:cNvSpPr>
            <p:nvPr/>
          </p:nvSpPr>
          <p:spPr bwMode="auto">
            <a:xfrm>
              <a:off x="2735"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7" name="Line 65"/>
            <p:cNvSpPr>
              <a:spLocks noChangeShapeType="1"/>
            </p:cNvSpPr>
            <p:nvPr/>
          </p:nvSpPr>
          <p:spPr bwMode="auto">
            <a:xfrm>
              <a:off x="1392"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18" name="Rectangle 66"/>
            <p:cNvSpPr>
              <a:spLocks noChangeArrowheads="1"/>
            </p:cNvSpPr>
            <p:nvPr/>
          </p:nvSpPr>
          <p:spPr bwMode="auto">
            <a:xfrm>
              <a:off x="2735" y="2784"/>
              <a:ext cx="190" cy="286"/>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P3</a:t>
              </a:r>
            </a:p>
          </p:txBody>
        </p:sp>
        <p:sp>
          <p:nvSpPr>
            <p:cNvPr id="54319" name="Rectangle 67"/>
            <p:cNvSpPr>
              <a:spLocks noChangeArrowheads="1"/>
            </p:cNvSpPr>
            <p:nvPr/>
          </p:nvSpPr>
          <p:spPr bwMode="auto">
            <a:xfrm>
              <a:off x="2927" y="2784"/>
              <a:ext cx="717" cy="286"/>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P2</a:t>
              </a:r>
            </a:p>
          </p:txBody>
        </p:sp>
        <p:sp>
          <p:nvSpPr>
            <p:cNvPr id="54320" name="Line 68"/>
            <p:cNvSpPr>
              <a:spLocks noChangeShapeType="1"/>
            </p:cNvSpPr>
            <p:nvPr/>
          </p:nvSpPr>
          <p:spPr bwMode="auto">
            <a:xfrm>
              <a:off x="3119"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1" name="Line 69"/>
            <p:cNvSpPr>
              <a:spLocks noChangeShapeType="1"/>
            </p:cNvSpPr>
            <p:nvPr/>
          </p:nvSpPr>
          <p:spPr bwMode="auto">
            <a:xfrm>
              <a:off x="3311"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2" name="Line 70"/>
            <p:cNvSpPr>
              <a:spLocks noChangeShapeType="1"/>
            </p:cNvSpPr>
            <p:nvPr/>
          </p:nvSpPr>
          <p:spPr bwMode="auto">
            <a:xfrm>
              <a:off x="3503"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3" name="Rectangle 71"/>
            <p:cNvSpPr>
              <a:spLocks noChangeArrowheads="1"/>
            </p:cNvSpPr>
            <p:nvPr/>
          </p:nvSpPr>
          <p:spPr bwMode="auto">
            <a:xfrm>
              <a:off x="3647" y="2784"/>
              <a:ext cx="717" cy="286"/>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P4</a:t>
              </a:r>
            </a:p>
          </p:txBody>
        </p:sp>
        <p:sp>
          <p:nvSpPr>
            <p:cNvPr id="54324" name="Line 72"/>
            <p:cNvSpPr>
              <a:spLocks noChangeShapeType="1"/>
            </p:cNvSpPr>
            <p:nvPr/>
          </p:nvSpPr>
          <p:spPr bwMode="auto">
            <a:xfrm>
              <a:off x="3839"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5" name="Line 73"/>
            <p:cNvSpPr>
              <a:spLocks noChangeShapeType="1"/>
            </p:cNvSpPr>
            <p:nvPr/>
          </p:nvSpPr>
          <p:spPr bwMode="auto">
            <a:xfrm>
              <a:off x="4031"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6" name="Line 74"/>
            <p:cNvSpPr>
              <a:spLocks noChangeShapeType="1"/>
            </p:cNvSpPr>
            <p:nvPr/>
          </p:nvSpPr>
          <p:spPr bwMode="auto">
            <a:xfrm>
              <a:off x="4223" y="2976"/>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7" name="Line 75"/>
            <p:cNvSpPr>
              <a:spLocks noChangeShapeType="1"/>
            </p:cNvSpPr>
            <p:nvPr/>
          </p:nvSpPr>
          <p:spPr bwMode="auto">
            <a:xfrm>
              <a:off x="2927"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8" name="Line 76"/>
            <p:cNvSpPr>
              <a:spLocks noChangeShapeType="1"/>
            </p:cNvSpPr>
            <p:nvPr/>
          </p:nvSpPr>
          <p:spPr bwMode="auto">
            <a:xfrm>
              <a:off x="3647"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4329" name="Line 77"/>
            <p:cNvSpPr>
              <a:spLocks noChangeShapeType="1"/>
            </p:cNvSpPr>
            <p:nvPr/>
          </p:nvSpPr>
          <p:spPr bwMode="auto">
            <a:xfrm>
              <a:off x="4367" y="3072"/>
              <a:ext cx="0" cy="19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grpSp>
      <p:sp>
        <p:nvSpPr>
          <p:cNvPr id="54302" name="Text Box 78"/>
          <p:cNvSpPr txBox="1">
            <a:spLocks noChangeArrowheads="1"/>
          </p:cNvSpPr>
          <p:nvPr/>
        </p:nvSpPr>
        <p:spPr bwMode="auto">
          <a:xfrm>
            <a:off x="2681287" y="3943351"/>
            <a:ext cx="242117"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0</a:t>
            </a:r>
          </a:p>
        </p:txBody>
      </p:sp>
      <p:sp>
        <p:nvSpPr>
          <p:cNvPr id="54303" name="Text Box 79"/>
          <p:cNvSpPr txBox="1">
            <a:spLocks noChangeArrowheads="1"/>
          </p:cNvSpPr>
          <p:nvPr/>
        </p:nvSpPr>
        <p:spPr bwMode="auto">
          <a:xfrm>
            <a:off x="3367087" y="3943351"/>
            <a:ext cx="237308"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3</a:t>
            </a:r>
          </a:p>
        </p:txBody>
      </p:sp>
      <p:sp>
        <p:nvSpPr>
          <p:cNvPr id="54304" name="Text Box 80"/>
          <p:cNvSpPr txBox="1">
            <a:spLocks noChangeArrowheads="1"/>
          </p:cNvSpPr>
          <p:nvPr/>
        </p:nvSpPr>
        <p:spPr bwMode="auto">
          <a:xfrm>
            <a:off x="4286250" y="3954067"/>
            <a:ext cx="21646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7</a:t>
            </a:r>
          </a:p>
        </p:txBody>
      </p:sp>
      <p:sp>
        <p:nvSpPr>
          <p:cNvPr id="54305" name="Text Box 81"/>
          <p:cNvSpPr txBox="1">
            <a:spLocks noChangeArrowheads="1"/>
          </p:cNvSpPr>
          <p:nvPr/>
        </p:nvSpPr>
        <p:spPr bwMode="auto">
          <a:xfrm>
            <a:off x="4514850" y="3954067"/>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8</a:t>
            </a:r>
          </a:p>
        </p:txBody>
      </p:sp>
      <p:sp>
        <p:nvSpPr>
          <p:cNvPr id="54306" name="Text Box 82"/>
          <p:cNvSpPr txBox="1">
            <a:spLocks noChangeArrowheads="1"/>
          </p:cNvSpPr>
          <p:nvPr/>
        </p:nvSpPr>
        <p:spPr bwMode="auto">
          <a:xfrm>
            <a:off x="5329237" y="3954067"/>
            <a:ext cx="295016"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12</a:t>
            </a:r>
          </a:p>
        </p:txBody>
      </p:sp>
      <p:sp>
        <p:nvSpPr>
          <p:cNvPr id="54307" name="Text Box 83"/>
          <p:cNvSpPr txBox="1">
            <a:spLocks noChangeArrowheads="1"/>
          </p:cNvSpPr>
          <p:nvPr/>
        </p:nvSpPr>
        <p:spPr bwMode="auto">
          <a:xfrm>
            <a:off x="6172200" y="3954067"/>
            <a:ext cx="291810"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16</a:t>
            </a:r>
          </a:p>
        </p:txBody>
      </p:sp>
      <p:sp>
        <p:nvSpPr>
          <p:cNvPr id="54308" name="Text Box 84"/>
          <p:cNvSpPr txBox="1">
            <a:spLocks noChangeArrowheads="1"/>
          </p:cNvSpPr>
          <p:nvPr/>
        </p:nvSpPr>
        <p:spPr bwMode="auto">
          <a:xfrm>
            <a:off x="2728084" y="4457471"/>
            <a:ext cx="3877727"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Tiempo de espera promedio (0 + 6 + 3 + 7)/4 = 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Ejemplo de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Preemptive</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SJF</a:t>
            </a:r>
          </a:p>
        </p:txBody>
      </p:sp>
      <p:sp>
        <p:nvSpPr>
          <p:cNvPr id="56349" name="Rectangle 56"/>
          <p:cNvSpPr>
            <a:spLocks noChangeArrowheads="1"/>
          </p:cNvSpPr>
          <p:nvPr/>
        </p:nvSpPr>
        <p:spPr bwMode="auto">
          <a:xfrm>
            <a:off x="2800350" y="3314700"/>
            <a:ext cx="4572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56350" name="Line 57"/>
          <p:cNvSpPr>
            <a:spLocks noChangeShapeType="1"/>
          </p:cNvSpPr>
          <p:nvPr/>
        </p:nvSpPr>
        <p:spPr bwMode="auto">
          <a:xfrm>
            <a:off x="32575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1" name="Line 58"/>
          <p:cNvSpPr>
            <a:spLocks noChangeShapeType="1"/>
          </p:cNvSpPr>
          <p:nvPr/>
        </p:nvSpPr>
        <p:spPr bwMode="auto">
          <a:xfrm>
            <a:off x="30289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2" name="Line 59"/>
          <p:cNvSpPr>
            <a:spLocks noChangeShapeType="1"/>
          </p:cNvSpPr>
          <p:nvPr/>
        </p:nvSpPr>
        <p:spPr bwMode="auto">
          <a:xfrm>
            <a:off x="37147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3" name="Line 60"/>
          <p:cNvSpPr>
            <a:spLocks noChangeShapeType="1"/>
          </p:cNvSpPr>
          <p:nvPr/>
        </p:nvSpPr>
        <p:spPr bwMode="auto">
          <a:xfrm>
            <a:off x="41719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4" name="Line 61"/>
          <p:cNvSpPr>
            <a:spLocks noChangeShapeType="1"/>
          </p:cNvSpPr>
          <p:nvPr/>
        </p:nvSpPr>
        <p:spPr bwMode="auto">
          <a:xfrm>
            <a:off x="34861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5" name="Line 62"/>
          <p:cNvSpPr>
            <a:spLocks noChangeShapeType="1"/>
          </p:cNvSpPr>
          <p:nvPr/>
        </p:nvSpPr>
        <p:spPr bwMode="auto">
          <a:xfrm>
            <a:off x="39433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6" name="Line 63"/>
          <p:cNvSpPr>
            <a:spLocks noChangeShapeType="1"/>
          </p:cNvSpPr>
          <p:nvPr/>
        </p:nvSpPr>
        <p:spPr bwMode="auto">
          <a:xfrm>
            <a:off x="44005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7" name="Line 64"/>
          <p:cNvSpPr>
            <a:spLocks noChangeShapeType="1"/>
          </p:cNvSpPr>
          <p:nvPr/>
        </p:nvSpPr>
        <p:spPr bwMode="auto">
          <a:xfrm>
            <a:off x="28003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58" name="Rectangle 65"/>
          <p:cNvSpPr>
            <a:spLocks noChangeArrowheads="1"/>
          </p:cNvSpPr>
          <p:nvPr/>
        </p:nvSpPr>
        <p:spPr bwMode="auto">
          <a:xfrm>
            <a:off x="3714750" y="3314700"/>
            <a:ext cx="2286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P3</a:t>
            </a:r>
          </a:p>
        </p:txBody>
      </p:sp>
      <p:sp>
        <p:nvSpPr>
          <p:cNvPr id="56359" name="Rectangle 66"/>
          <p:cNvSpPr>
            <a:spLocks noChangeArrowheads="1"/>
          </p:cNvSpPr>
          <p:nvPr/>
        </p:nvSpPr>
        <p:spPr bwMode="auto">
          <a:xfrm>
            <a:off x="3943350" y="3314700"/>
            <a:ext cx="4572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P2</a:t>
            </a:r>
          </a:p>
        </p:txBody>
      </p:sp>
      <p:sp>
        <p:nvSpPr>
          <p:cNvPr id="56360" name="Line 67"/>
          <p:cNvSpPr>
            <a:spLocks noChangeShapeType="1"/>
          </p:cNvSpPr>
          <p:nvPr/>
        </p:nvSpPr>
        <p:spPr bwMode="auto">
          <a:xfrm>
            <a:off x="48577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1" name="Line 68"/>
          <p:cNvSpPr>
            <a:spLocks noChangeShapeType="1"/>
          </p:cNvSpPr>
          <p:nvPr/>
        </p:nvSpPr>
        <p:spPr bwMode="auto">
          <a:xfrm>
            <a:off x="508635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2" name="Line 69"/>
          <p:cNvSpPr>
            <a:spLocks noChangeShapeType="1"/>
          </p:cNvSpPr>
          <p:nvPr/>
        </p:nvSpPr>
        <p:spPr bwMode="auto">
          <a:xfrm>
            <a:off x="53149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3" name="Rectangle 70"/>
          <p:cNvSpPr>
            <a:spLocks noChangeArrowheads="1"/>
          </p:cNvSpPr>
          <p:nvPr/>
        </p:nvSpPr>
        <p:spPr bwMode="auto">
          <a:xfrm>
            <a:off x="4400550" y="3314700"/>
            <a:ext cx="9144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P4</a:t>
            </a:r>
          </a:p>
        </p:txBody>
      </p:sp>
      <p:sp>
        <p:nvSpPr>
          <p:cNvPr id="56364" name="Line 71"/>
          <p:cNvSpPr>
            <a:spLocks noChangeShapeType="1"/>
          </p:cNvSpPr>
          <p:nvPr/>
        </p:nvSpPr>
        <p:spPr bwMode="auto">
          <a:xfrm>
            <a:off x="571500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5" name="Line 72"/>
          <p:cNvSpPr>
            <a:spLocks noChangeShapeType="1"/>
          </p:cNvSpPr>
          <p:nvPr/>
        </p:nvSpPr>
        <p:spPr bwMode="auto">
          <a:xfrm>
            <a:off x="594360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6" name="Line 73"/>
          <p:cNvSpPr>
            <a:spLocks noChangeShapeType="1"/>
          </p:cNvSpPr>
          <p:nvPr/>
        </p:nvSpPr>
        <p:spPr bwMode="auto">
          <a:xfrm>
            <a:off x="617220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7" name="Line 74"/>
          <p:cNvSpPr>
            <a:spLocks noChangeShapeType="1"/>
          </p:cNvSpPr>
          <p:nvPr/>
        </p:nvSpPr>
        <p:spPr bwMode="auto">
          <a:xfrm>
            <a:off x="4629150" y="360045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8" name="Line 75"/>
          <p:cNvSpPr>
            <a:spLocks noChangeShapeType="1"/>
          </p:cNvSpPr>
          <p:nvPr/>
        </p:nvSpPr>
        <p:spPr bwMode="auto">
          <a:xfrm>
            <a:off x="5486400" y="35433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69" name="Line 76"/>
          <p:cNvSpPr>
            <a:spLocks noChangeShapeType="1"/>
          </p:cNvSpPr>
          <p:nvPr/>
        </p:nvSpPr>
        <p:spPr bwMode="auto">
          <a:xfrm>
            <a:off x="6343650" y="3657600"/>
            <a:ext cx="1191" cy="228600"/>
          </a:xfrm>
          <a:prstGeom prst="line">
            <a:avLst/>
          </a:prstGeom>
          <a:noFill/>
          <a:ln w="3810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56370" name="Text Box 77"/>
          <p:cNvSpPr txBox="1">
            <a:spLocks noChangeArrowheads="1"/>
          </p:cNvSpPr>
          <p:nvPr/>
        </p:nvSpPr>
        <p:spPr bwMode="auto">
          <a:xfrm>
            <a:off x="2681287" y="3943351"/>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0</a:t>
            </a:r>
          </a:p>
        </p:txBody>
      </p:sp>
      <p:sp>
        <p:nvSpPr>
          <p:cNvPr id="56371" name="Text Box 78"/>
          <p:cNvSpPr txBox="1">
            <a:spLocks noChangeArrowheads="1"/>
          </p:cNvSpPr>
          <p:nvPr/>
        </p:nvSpPr>
        <p:spPr bwMode="auto">
          <a:xfrm>
            <a:off x="3143250" y="3943351"/>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2</a:t>
            </a:r>
          </a:p>
        </p:txBody>
      </p:sp>
      <p:sp>
        <p:nvSpPr>
          <p:cNvPr id="56372" name="Text Box 79"/>
          <p:cNvSpPr txBox="1">
            <a:spLocks noChangeArrowheads="1"/>
          </p:cNvSpPr>
          <p:nvPr/>
        </p:nvSpPr>
        <p:spPr bwMode="auto">
          <a:xfrm>
            <a:off x="4286250" y="3954067"/>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7</a:t>
            </a:r>
          </a:p>
        </p:txBody>
      </p:sp>
      <p:sp>
        <p:nvSpPr>
          <p:cNvPr id="56373" name="Text Box 80"/>
          <p:cNvSpPr txBox="1">
            <a:spLocks noChangeArrowheads="1"/>
          </p:cNvSpPr>
          <p:nvPr/>
        </p:nvSpPr>
        <p:spPr bwMode="auto">
          <a:xfrm>
            <a:off x="5143500" y="3954067"/>
            <a:ext cx="32867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11</a:t>
            </a:r>
          </a:p>
        </p:txBody>
      </p:sp>
      <p:sp>
        <p:nvSpPr>
          <p:cNvPr id="56374" name="Text Box 81"/>
          <p:cNvSpPr txBox="1">
            <a:spLocks noChangeArrowheads="1"/>
          </p:cNvSpPr>
          <p:nvPr/>
        </p:nvSpPr>
        <p:spPr bwMode="auto">
          <a:xfrm>
            <a:off x="6172200" y="3954067"/>
            <a:ext cx="32867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16</a:t>
            </a:r>
          </a:p>
        </p:txBody>
      </p:sp>
      <p:sp>
        <p:nvSpPr>
          <p:cNvPr id="56375" name="Text Box 82"/>
          <p:cNvSpPr txBox="1">
            <a:spLocks noChangeArrowheads="1"/>
          </p:cNvSpPr>
          <p:nvPr/>
        </p:nvSpPr>
        <p:spPr bwMode="auto">
          <a:xfrm>
            <a:off x="1988344" y="4313635"/>
            <a:ext cx="3829637"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Tiempo de espera promedio (9 + 1 + 0 +2)/4 = 3</a:t>
            </a:r>
          </a:p>
        </p:txBody>
      </p:sp>
      <p:sp>
        <p:nvSpPr>
          <p:cNvPr id="56376" name="Rectangle 83"/>
          <p:cNvSpPr>
            <a:spLocks noChangeArrowheads="1"/>
          </p:cNvSpPr>
          <p:nvPr/>
        </p:nvSpPr>
        <p:spPr bwMode="auto">
          <a:xfrm>
            <a:off x="3257550" y="3314700"/>
            <a:ext cx="4572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P2</a:t>
            </a:r>
          </a:p>
        </p:txBody>
      </p:sp>
      <p:sp>
        <p:nvSpPr>
          <p:cNvPr id="56377" name="Rectangle 84"/>
          <p:cNvSpPr>
            <a:spLocks noChangeArrowheads="1"/>
          </p:cNvSpPr>
          <p:nvPr/>
        </p:nvSpPr>
        <p:spPr bwMode="auto">
          <a:xfrm>
            <a:off x="5314950" y="3314700"/>
            <a:ext cx="1028700" cy="342900"/>
          </a:xfrm>
          <a:prstGeom prst="rect">
            <a:avLst/>
          </a:prstGeom>
          <a:solidFill>
            <a:srgbClr val="BBE0E3"/>
          </a:solidFill>
          <a:ln w="381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56378" name="Text Box 85"/>
          <p:cNvSpPr txBox="1">
            <a:spLocks noChangeArrowheads="1"/>
          </p:cNvSpPr>
          <p:nvPr/>
        </p:nvSpPr>
        <p:spPr bwMode="auto">
          <a:xfrm>
            <a:off x="3595687" y="3943351"/>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4</a:t>
            </a:r>
          </a:p>
        </p:txBody>
      </p:sp>
      <p:sp>
        <p:nvSpPr>
          <p:cNvPr id="56379" name="Text Box 86"/>
          <p:cNvSpPr txBox="1">
            <a:spLocks noChangeArrowheads="1"/>
          </p:cNvSpPr>
          <p:nvPr/>
        </p:nvSpPr>
        <p:spPr bwMode="auto">
          <a:xfrm>
            <a:off x="3829050" y="3954067"/>
            <a:ext cx="232499" cy="278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5</a:t>
            </a:r>
          </a:p>
        </p:txBody>
      </p:sp>
      <p:graphicFrame>
        <p:nvGraphicFramePr>
          <p:cNvPr id="37" name="Group 2"/>
          <p:cNvGraphicFramePr>
            <a:graphicFrameLocks noGrp="1"/>
          </p:cNvGraphicFramePr>
          <p:nvPr>
            <p:extLst>
              <p:ext uri="{D42A27DB-BD31-4B8C-83A1-F6EECF244321}">
                <p14:modId xmlns:p14="http://schemas.microsoft.com/office/powerpoint/2010/main" val="562075971"/>
              </p:ext>
            </p:extLst>
          </p:nvPr>
        </p:nvGraphicFramePr>
        <p:xfrm>
          <a:off x="2057400" y="1200151"/>
          <a:ext cx="4973242" cy="1669256"/>
        </p:xfrm>
        <a:graphic>
          <a:graphicData uri="http://schemas.openxmlformats.org/drawingml/2006/table">
            <a:tbl>
              <a:tblPr/>
              <a:tblGrid>
                <a:gridCol w="1319213"/>
                <a:gridCol w="1827610"/>
                <a:gridCol w="1826419"/>
              </a:tblGrid>
              <a:tr h="435768">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Tiempo de Llegada</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Tiempo de CPU</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7</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Determinar la longitud del siguiente período de CPU</a:t>
            </a:r>
          </a:p>
        </p:txBody>
      </p:sp>
      <p:sp>
        <p:nvSpPr>
          <p:cNvPr id="58371" name="Text Box 2"/>
          <p:cNvSpPr txBox="1">
            <a:spLocks noChangeArrowheads="1"/>
          </p:cNvSpPr>
          <p:nvPr/>
        </p:nvSpPr>
        <p:spPr bwMode="auto">
          <a:xfrm>
            <a:off x="1485900" y="1200150"/>
            <a:ext cx="554355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spcBef>
                <a:spcPts val="450"/>
              </a:spcBef>
              <a:buClr>
                <a:schemeClr val="bg1"/>
              </a:buClr>
              <a:buFont typeface="Arial" panose="020B0604020202020204" pitchFamily="34" charset="0"/>
              <a:buChar char="•"/>
            </a:pPr>
            <a:r>
              <a:rPr lang="es-MX" sz="1800" dirty="0">
                <a:solidFill>
                  <a:schemeClr val="bg1"/>
                </a:solidFill>
                <a:ea typeface="Arial Unicode MS" panose="020B0604020202020204" pitchFamily="34" charset="-128"/>
                <a:cs typeface="Arial Unicode MS" panose="020B0604020202020204" pitchFamily="34" charset="-128"/>
              </a:rPr>
              <a:t>Sólo se puede estimar.</a:t>
            </a:r>
          </a:p>
          <a:p>
            <a:pPr>
              <a:spcBef>
                <a:spcPts val="450"/>
              </a:spcBef>
              <a:buClr>
                <a:schemeClr val="bg1"/>
              </a:buClr>
              <a:buFont typeface="Arial" panose="020B0604020202020204" pitchFamily="34" charset="0"/>
              <a:buChar char="•"/>
            </a:pPr>
            <a:r>
              <a:rPr lang="es-MX" sz="1800" dirty="0">
                <a:solidFill>
                  <a:schemeClr val="bg1"/>
                </a:solidFill>
                <a:ea typeface="Arial Unicode MS" panose="020B0604020202020204" pitchFamily="34" charset="-128"/>
                <a:cs typeface="Arial Unicode MS" panose="020B0604020202020204" pitchFamily="34" charset="-128"/>
              </a:rPr>
              <a:t>Se puede estimar a partir de las longitudes de los periodos de CPU previos, mediante promedios exponenciales.</a:t>
            </a:r>
          </a:p>
          <a:p>
            <a:pPr>
              <a:spcBef>
                <a:spcPts val="450"/>
              </a:spcBef>
            </a:pPr>
            <a:r>
              <a:rPr lang="es-MX" sz="1800" dirty="0" err="1">
                <a:solidFill>
                  <a:schemeClr val="bg1"/>
                </a:solidFill>
                <a:ea typeface="Arial Unicode MS" panose="020B0604020202020204" pitchFamily="34" charset="-128"/>
                <a:cs typeface="Arial Unicode MS" panose="020B0604020202020204" pitchFamily="34" charset="-128"/>
              </a:rPr>
              <a:t>t</a:t>
            </a:r>
            <a:r>
              <a:rPr lang="es-MX" sz="1800" baseline="-25000" dirty="0" err="1">
                <a:solidFill>
                  <a:schemeClr val="bg1"/>
                </a:solidFill>
                <a:ea typeface="Arial Unicode MS" panose="020B0604020202020204" pitchFamily="34" charset="-128"/>
                <a:cs typeface="Arial Unicode MS" panose="020B0604020202020204" pitchFamily="34" charset="-128"/>
              </a:rPr>
              <a:t>n</a:t>
            </a:r>
            <a:r>
              <a:rPr lang="es-MX" sz="1800" dirty="0">
                <a:solidFill>
                  <a:schemeClr val="bg1"/>
                </a:solidFill>
                <a:ea typeface="Arial Unicode MS" panose="020B0604020202020204" pitchFamily="34" charset="-128"/>
                <a:cs typeface="Arial Unicode MS" panose="020B0604020202020204" pitchFamily="34" charset="-128"/>
              </a:rPr>
              <a:t> = longitud del n-</a:t>
            </a:r>
            <a:r>
              <a:rPr lang="es-MX" sz="1800" dirty="0" err="1">
                <a:solidFill>
                  <a:schemeClr val="bg1"/>
                </a:solidFill>
                <a:ea typeface="Arial Unicode MS" panose="020B0604020202020204" pitchFamily="34" charset="-128"/>
                <a:cs typeface="Arial Unicode MS" panose="020B0604020202020204" pitchFamily="34" charset="-128"/>
              </a:rPr>
              <a:t>ésimo</a:t>
            </a:r>
            <a:r>
              <a:rPr lang="es-MX" sz="1800" dirty="0">
                <a:solidFill>
                  <a:schemeClr val="bg1"/>
                </a:solidFill>
                <a:ea typeface="Arial Unicode MS" panose="020B0604020202020204" pitchFamily="34" charset="-128"/>
                <a:cs typeface="Arial Unicode MS" panose="020B0604020202020204" pitchFamily="34" charset="-128"/>
              </a:rPr>
              <a:t> período de CPU.</a:t>
            </a:r>
          </a:p>
          <a:p>
            <a:pPr>
              <a:spcBef>
                <a:spcPts val="450"/>
              </a:spcBef>
            </a:pPr>
            <a:r>
              <a:rPr lang="es-MX" sz="1800" dirty="0">
                <a:solidFill>
                  <a:schemeClr val="bg1"/>
                </a:solidFill>
                <a:ea typeface="Arial Unicode MS" panose="020B0604020202020204" pitchFamily="34" charset="-128"/>
                <a:cs typeface="Arial Unicode MS" panose="020B0604020202020204" pitchFamily="34" charset="-128"/>
              </a:rPr>
              <a:t>             = predicción para el siguiente periodo de CPU.</a:t>
            </a:r>
          </a:p>
          <a:p>
            <a:pPr>
              <a:spcBef>
                <a:spcPts val="450"/>
              </a:spcBef>
            </a:pPr>
            <a:r>
              <a:rPr lang="el-GR" sz="1800" dirty="0">
                <a:solidFill>
                  <a:schemeClr val="bg1"/>
                </a:solidFill>
                <a:ea typeface="Arial Unicode MS" panose="020B0604020202020204" pitchFamily="34" charset="-128"/>
                <a:cs typeface="Arial Unicode MS" panose="020B0604020202020204" pitchFamily="34" charset="-128"/>
              </a:rPr>
              <a:t>α</a:t>
            </a:r>
            <a:r>
              <a:rPr lang="en-US" sz="1800" dirty="0">
                <a:solidFill>
                  <a:schemeClr val="bg1"/>
                </a:solidFill>
                <a:ea typeface="Arial Unicode MS" panose="020B0604020202020204" pitchFamily="34" charset="-128"/>
                <a:cs typeface="Arial Unicode MS" panose="020B0604020202020204" pitchFamily="34" charset="-128"/>
              </a:rPr>
              <a:t>, 0 ≤ </a:t>
            </a:r>
            <a:r>
              <a:rPr lang="el-GR" sz="1800" dirty="0">
                <a:solidFill>
                  <a:schemeClr val="bg1"/>
                </a:solidFill>
                <a:ea typeface="Arial Unicode MS" panose="020B0604020202020204" pitchFamily="34" charset="-128"/>
                <a:cs typeface="Arial Unicode MS" panose="020B0604020202020204" pitchFamily="34" charset="-128"/>
              </a:rPr>
              <a:t>α</a:t>
            </a:r>
            <a:r>
              <a:rPr lang="en-US" sz="1800" dirty="0">
                <a:solidFill>
                  <a:schemeClr val="bg1"/>
                </a:solidFill>
                <a:ea typeface="Arial Unicode MS" panose="020B0604020202020204" pitchFamily="34" charset="-128"/>
                <a:cs typeface="Arial Unicode MS" panose="020B0604020202020204" pitchFamily="34" charset="-128"/>
              </a:rPr>
              <a:t> ≤ 1</a:t>
            </a:r>
          </a:p>
          <a:p>
            <a:pPr>
              <a:spcBef>
                <a:spcPts val="450"/>
              </a:spcBef>
            </a:pPr>
            <a:r>
              <a:rPr lang="en-US" sz="1800" dirty="0">
                <a:solidFill>
                  <a:schemeClr val="bg1"/>
                </a:solidFill>
                <a:ea typeface="Arial Unicode MS" panose="020B0604020202020204" pitchFamily="34" charset="-128"/>
                <a:cs typeface="Arial Unicode MS" panose="020B0604020202020204" pitchFamily="34" charset="-128"/>
              </a:rPr>
              <a:t>Sea:</a:t>
            </a:r>
          </a:p>
          <a:p>
            <a:pPr>
              <a:spcBef>
                <a:spcPts val="450"/>
              </a:spcBef>
              <a:buClrTx/>
            </a:pPr>
            <a:endParaRPr lang="en-US" sz="1800" dirty="0">
              <a:solidFill>
                <a:schemeClr val="bg1"/>
              </a:solidFill>
              <a:ea typeface="Arial Unicode MS" panose="020B0604020202020204" pitchFamily="34" charset="-128"/>
              <a:cs typeface="Arial Unicode MS" panose="020B0604020202020204" pitchFamily="34" charset="-128"/>
            </a:endParaRPr>
          </a:p>
        </p:txBody>
      </p:sp>
      <p:graphicFrame>
        <p:nvGraphicFramePr>
          <p:cNvPr id="58372" name="Object 3"/>
          <p:cNvGraphicFramePr>
            <a:graphicFrameLocks noChangeAspect="1"/>
          </p:cNvGraphicFramePr>
          <p:nvPr>
            <p:extLst>
              <p:ext uri="{D42A27DB-BD31-4B8C-83A1-F6EECF244321}">
                <p14:modId xmlns:p14="http://schemas.microsoft.com/office/powerpoint/2010/main" val="3581500891"/>
              </p:ext>
            </p:extLst>
          </p:nvPr>
        </p:nvGraphicFramePr>
        <p:xfrm>
          <a:off x="1442880" y="2815118"/>
          <a:ext cx="864394" cy="328773"/>
        </p:xfrm>
        <a:graphic>
          <a:graphicData uri="http://schemas.openxmlformats.org/presentationml/2006/ole">
            <mc:AlternateContent xmlns:mc="http://schemas.openxmlformats.org/markup-compatibility/2006">
              <mc:Choice xmlns:v="urn:schemas-microsoft-com:vml" Requires="v">
                <p:oleObj spid="_x0000_s2282" r:id="rId4" imgW="346740" imgH="207752" progId="">
                  <p:embed/>
                </p:oleObj>
              </mc:Choice>
              <mc:Fallback>
                <p:oleObj r:id="rId4" imgW="346740" imgH="20775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2880" y="2815118"/>
                        <a:ext cx="864394" cy="328773"/>
                      </a:xfrm>
                      <a:prstGeom prst="rect">
                        <a:avLst/>
                      </a:prstGeom>
                      <a:solidFill>
                        <a:srgbClr val="FFFF00"/>
                      </a:solidFill>
                      <a:ln>
                        <a:noFill/>
                      </a:ln>
                      <a:effectLst/>
                      <a:extLst/>
                    </p:spPr>
                  </p:pic>
                </p:oleObj>
              </mc:Fallback>
            </mc:AlternateContent>
          </a:graphicData>
        </a:graphic>
      </p:graphicFrame>
      <p:graphicFrame>
        <p:nvGraphicFramePr>
          <p:cNvPr id="58373" name="Object 4"/>
          <p:cNvGraphicFramePr>
            <a:graphicFrameLocks noChangeAspect="1"/>
          </p:cNvGraphicFramePr>
          <p:nvPr>
            <p:extLst>
              <p:ext uri="{D42A27DB-BD31-4B8C-83A1-F6EECF244321}">
                <p14:modId xmlns:p14="http://schemas.microsoft.com/office/powerpoint/2010/main" val="3117757379"/>
              </p:ext>
            </p:extLst>
          </p:nvPr>
        </p:nvGraphicFramePr>
        <p:xfrm>
          <a:off x="2892029" y="3868341"/>
          <a:ext cx="3239690" cy="665559"/>
        </p:xfrm>
        <a:graphic>
          <a:graphicData uri="http://schemas.openxmlformats.org/presentationml/2006/ole">
            <mc:AlternateContent xmlns:mc="http://schemas.openxmlformats.org/markup-compatibility/2006">
              <mc:Choice xmlns:v="urn:schemas-microsoft-com:vml" Requires="v">
                <p:oleObj spid="_x0000_s2283" name="Ecuación" r:id="rId6" imgW="1231366" imgH="228501" progId="Equation.3">
                  <p:embed/>
                </p:oleObj>
              </mc:Choice>
              <mc:Fallback>
                <p:oleObj name="Ecuación" r:id="rId6" imgW="1231366"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2029" y="3868341"/>
                        <a:ext cx="3239690" cy="665559"/>
                      </a:xfrm>
                      <a:prstGeom prst="rect">
                        <a:avLst/>
                      </a:prstGeom>
                      <a:solidFill>
                        <a:srgbClr val="FFFF00"/>
                      </a:solidFill>
                      <a:ln>
                        <a:noFill/>
                      </a:ln>
                      <a:effec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Diagrama de estados de un proceso</a:t>
            </a:r>
          </a:p>
        </p:txBody>
      </p:sp>
      <p:grpSp>
        <p:nvGrpSpPr>
          <p:cNvPr id="2" name="Grupo 1"/>
          <p:cNvGrpSpPr/>
          <p:nvPr/>
        </p:nvGrpSpPr>
        <p:grpSpPr>
          <a:xfrm>
            <a:off x="1362293" y="1428750"/>
            <a:ext cx="6358487" cy="3371850"/>
            <a:chOff x="1362293" y="1428750"/>
            <a:chExt cx="6358487" cy="3371850"/>
          </a:xfrm>
        </p:grpSpPr>
        <p:sp>
          <p:nvSpPr>
            <p:cNvPr id="11267" name="Oval 2"/>
            <p:cNvSpPr>
              <a:spLocks noChangeArrowheads="1"/>
            </p:cNvSpPr>
            <p:nvPr/>
          </p:nvSpPr>
          <p:spPr bwMode="auto">
            <a:xfrm>
              <a:off x="1714500" y="1428750"/>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8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nuevo</a:t>
              </a:r>
              <a:endPar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endParaRPr>
            </a:p>
          </p:txBody>
        </p:sp>
        <p:sp>
          <p:nvSpPr>
            <p:cNvPr id="11268" name="Oval 3"/>
            <p:cNvSpPr>
              <a:spLocks noChangeArrowheads="1"/>
            </p:cNvSpPr>
            <p:nvPr/>
          </p:nvSpPr>
          <p:spPr bwMode="auto">
            <a:xfrm>
              <a:off x="3028950" y="262890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24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listo</a:t>
              </a:r>
            </a:p>
          </p:txBody>
        </p:sp>
        <p:sp>
          <p:nvSpPr>
            <p:cNvPr id="11269" name="Oval 4"/>
            <p:cNvSpPr>
              <a:spLocks noChangeArrowheads="1"/>
            </p:cNvSpPr>
            <p:nvPr/>
          </p:nvSpPr>
          <p:spPr bwMode="auto">
            <a:xfrm>
              <a:off x="6515100" y="1485900"/>
              <a:ext cx="914400" cy="914400"/>
            </a:xfrm>
            <a:prstGeom prst="ellipse">
              <a:avLst/>
            </a:prstGeom>
            <a:noFill/>
            <a:ln w="57150" cap="sq">
              <a:solidFill>
                <a:srgbClr val="FFFF00"/>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terminado</a:t>
              </a:r>
            </a:p>
          </p:txBody>
        </p:sp>
        <p:sp>
          <p:nvSpPr>
            <p:cNvPr id="11270" name="Oval 5"/>
            <p:cNvSpPr>
              <a:spLocks noChangeArrowheads="1"/>
            </p:cNvSpPr>
            <p:nvPr/>
          </p:nvSpPr>
          <p:spPr bwMode="auto">
            <a:xfrm>
              <a:off x="5143500" y="268605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err="1">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Ejecután</a:t>
              </a: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a:t>
              </a:r>
            </a:p>
            <a:p>
              <a:pPr algn="ctr" eaLnBrk="1" hangingPunct="1">
                <a:spcBef>
                  <a:spcPct val="0"/>
                </a:spcBef>
                <a:buClrTx/>
                <a:buFontTx/>
                <a:buNone/>
              </a:pPr>
              <a:r>
                <a:rPr lang="es-MX" sz="1350" dirty="0" err="1">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dose</a:t>
              </a:r>
              <a:endPar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endParaRPr>
            </a:p>
          </p:txBody>
        </p:sp>
        <p:sp>
          <p:nvSpPr>
            <p:cNvPr id="11271" name="Oval 6"/>
            <p:cNvSpPr>
              <a:spLocks noChangeArrowheads="1"/>
            </p:cNvSpPr>
            <p:nvPr/>
          </p:nvSpPr>
          <p:spPr bwMode="auto">
            <a:xfrm>
              <a:off x="4114800" y="3886200"/>
              <a:ext cx="914400" cy="914400"/>
            </a:xfrm>
            <a:prstGeom prst="ellipse">
              <a:avLst/>
            </a:prstGeom>
            <a:noFill/>
            <a:ln w="57150" cap="sq">
              <a:solidFill>
                <a:srgbClr val="2DF32D"/>
              </a:solidFill>
              <a:miter lim="800000"/>
              <a:headEnd/>
              <a:tailEnd/>
            </a:ln>
            <a:effec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Esperando</a:t>
              </a:r>
            </a:p>
          </p:txBody>
        </p:sp>
        <p:sp>
          <p:nvSpPr>
            <p:cNvPr id="11272" name="Freeform 7"/>
            <p:cNvSpPr>
              <a:spLocks/>
            </p:cNvSpPr>
            <p:nvPr/>
          </p:nvSpPr>
          <p:spPr bwMode="auto">
            <a:xfrm>
              <a:off x="2628900" y="1962150"/>
              <a:ext cx="647700" cy="771525"/>
            </a:xfrm>
            <a:custGeom>
              <a:avLst/>
              <a:gdLst>
                <a:gd name="T0" fmla="*/ 0 w 544"/>
                <a:gd name="T1" fmla="*/ 2147483646 h 648"/>
                <a:gd name="T2" fmla="*/ 2147483646 w 544"/>
                <a:gd name="T3" fmla="*/ 2147483646 h 648"/>
                <a:gd name="T4" fmla="*/ 2147483646 w 544"/>
                <a:gd name="T5" fmla="*/ 2147483646 h 648"/>
                <a:gd name="T6" fmla="*/ 2147483646 w 544"/>
                <a:gd name="T7" fmla="*/ 2147483646 h 648"/>
                <a:gd name="T8" fmla="*/ 0 60000 65536"/>
                <a:gd name="T9" fmla="*/ 0 60000 65536"/>
                <a:gd name="T10" fmla="*/ 0 60000 65536"/>
                <a:gd name="T11" fmla="*/ 0 60000 65536"/>
                <a:gd name="T12" fmla="*/ 0 w 544"/>
                <a:gd name="T13" fmla="*/ 0 h 648"/>
                <a:gd name="T14" fmla="*/ 544 w 544"/>
                <a:gd name="T15" fmla="*/ 648 h 648"/>
              </a:gdLst>
              <a:ahLst/>
              <a:cxnLst>
                <a:cxn ang="T8">
                  <a:pos x="T0" y="T1"/>
                </a:cxn>
                <a:cxn ang="T9">
                  <a:pos x="T2" y="T3"/>
                </a:cxn>
                <a:cxn ang="T10">
                  <a:pos x="T4" y="T5"/>
                </a:cxn>
                <a:cxn ang="T11">
                  <a:pos x="T6" y="T7"/>
                </a:cxn>
              </a:cxnLst>
              <a:rect l="T12" t="T13" r="T14" b="T15"/>
              <a:pathLst>
                <a:path w="544" h="648">
                  <a:moveTo>
                    <a:pt x="0" y="80"/>
                  </a:moveTo>
                  <a:cubicBezTo>
                    <a:pt x="172" y="40"/>
                    <a:pt x="344" y="0"/>
                    <a:pt x="432" y="80"/>
                  </a:cubicBezTo>
                  <a:cubicBezTo>
                    <a:pt x="520" y="160"/>
                    <a:pt x="512" y="472"/>
                    <a:pt x="528" y="560"/>
                  </a:cubicBezTo>
                  <a:cubicBezTo>
                    <a:pt x="544" y="648"/>
                    <a:pt x="536" y="628"/>
                    <a:pt x="528" y="608"/>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3" name="Freeform 8"/>
            <p:cNvSpPr>
              <a:spLocks/>
            </p:cNvSpPr>
            <p:nvPr/>
          </p:nvSpPr>
          <p:spPr bwMode="auto">
            <a:xfrm>
              <a:off x="3943350" y="2676525"/>
              <a:ext cx="1143000" cy="409575"/>
            </a:xfrm>
            <a:custGeom>
              <a:avLst/>
              <a:gdLst>
                <a:gd name="T0" fmla="*/ 0 w 960"/>
                <a:gd name="T1" fmla="*/ 2147483646 h 344"/>
                <a:gd name="T2" fmla="*/ 2147483646 w 960"/>
                <a:gd name="T3" fmla="*/ 2147483646 h 344"/>
                <a:gd name="T4" fmla="*/ 2147483646 w 960"/>
                <a:gd name="T5" fmla="*/ 2147483646 h 344"/>
                <a:gd name="T6" fmla="*/ 0 60000 65536"/>
                <a:gd name="T7" fmla="*/ 0 60000 65536"/>
                <a:gd name="T8" fmla="*/ 0 60000 65536"/>
                <a:gd name="T9" fmla="*/ 0 w 960"/>
                <a:gd name="T10" fmla="*/ 0 h 344"/>
                <a:gd name="T11" fmla="*/ 960 w 960"/>
                <a:gd name="T12" fmla="*/ 344 h 344"/>
              </a:gdLst>
              <a:ahLst/>
              <a:cxnLst>
                <a:cxn ang="T6">
                  <a:pos x="T0" y="T1"/>
                </a:cxn>
                <a:cxn ang="T7">
                  <a:pos x="T2" y="T3"/>
                </a:cxn>
                <a:cxn ang="T8">
                  <a:pos x="T4" y="T5"/>
                </a:cxn>
              </a:cxnLst>
              <a:rect l="T9" t="T10" r="T11" b="T12"/>
              <a:pathLst>
                <a:path w="960" h="344">
                  <a:moveTo>
                    <a:pt x="0" y="296"/>
                  </a:moveTo>
                  <a:cubicBezTo>
                    <a:pt x="112" y="148"/>
                    <a:pt x="224" y="0"/>
                    <a:pt x="384" y="8"/>
                  </a:cubicBezTo>
                  <a:cubicBezTo>
                    <a:pt x="544" y="16"/>
                    <a:pt x="752" y="180"/>
                    <a:pt x="960" y="344"/>
                  </a:cubicBezTo>
                </a:path>
              </a:pathLst>
            </a:custGeom>
            <a:noFill/>
            <a:ln w="57150" cap="sq">
              <a:solidFill>
                <a:schemeClr val="bg1"/>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4" name="Freeform 9"/>
            <p:cNvSpPr>
              <a:spLocks/>
            </p:cNvSpPr>
            <p:nvPr/>
          </p:nvSpPr>
          <p:spPr bwMode="auto">
            <a:xfrm>
              <a:off x="3886200" y="3314700"/>
              <a:ext cx="1200150" cy="171450"/>
            </a:xfrm>
            <a:custGeom>
              <a:avLst/>
              <a:gdLst>
                <a:gd name="T0" fmla="*/ 0 w 1008"/>
                <a:gd name="T1" fmla="*/ 0 h 144"/>
                <a:gd name="T2" fmla="*/ 2147483646 w 1008"/>
                <a:gd name="T3" fmla="*/ 2147483646 h 144"/>
                <a:gd name="T4" fmla="*/ 2147483646 w 1008"/>
                <a:gd name="T5" fmla="*/ 0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cubicBezTo>
                    <a:pt x="204" y="72"/>
                    <a:pt x="408" y="144"/>
                    <a:pt x="576" y="144"/>
                  </a:cubicBezTo>
                  <a:cubicBezTo>
                    <a:pt x="744" y="144"/>
                    <a:pt x="876" y="72"/>
                    <a:pt x="1008"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solidFill>
                  <a:schemeClr val="bg1"/>
                </a:solidFill>
              </a:endParaRPr>
            </a:p>
          </p:txBody>
        </p:sp>
        <p:sp>
          <p:nvSpPr>
            <p:cNvPr id="11275" name="Freeform 10"/>
            <p:cNvSpPr>
              <a:spLocks/>
            </p:cNvSpPr>
            <p:nvPr/>
          </p:nvSpPr>
          <p:spPr bwMode="auto">
            <a:xfrm>
              <a:off x="3390900" y="3543300"/>
              <a:ext cx="666750" cy="800100"/>
            </a:xfrm>
            <a:custGeom>
              <a:avLst/>
              <a:gdLst>
                <a:gd name="T0" fmla="*/ 2147483646 w 560"/>
                <a:gd name="T1" fmla="*/ 2147483646 h 672"/>
                <a:gd name="T2" fmla="*/ 2147483646 w 560"/>
                <a:gd name="T3" fmla="*/ 2147483646 h 672"/>
                <a:gd name="T4" fmla="*/ 2147483646 w 560"/>
                <a:gd name="T5" fmla="*/ 0 h 672"/>
                <a:gd name="T6" fmla="*/ 0 60000 65536"/>
                <a:gd name="T7" fmla="*/ 0 60000 65536"/>
                <a:gd name="T8" fmla="*/ 0 60000 65536"/>
                <a:gd name="T9" fmla="*/ 0 w 560"/>
                <a:gd name="T10" fmla="*/ 0 h 672"/>
                <a:gd name="T11" fmla="*/ 560 w 560"/>
                <a:gd name="T12" fmla="*/ 672 h 672"/>
              </a:gdLst>
              <a:ahLst/>
              <a:cxnLst>
                <a:cxn ang="T6">
                  <a:pos x="T0" y="T1"/>
                </a:cxn>
                <a:cxn ang="T7">
                  <a:pos x="T2" y="T3"/>
                </a:cxn>
                <a:cxn ang="T8">
                  <a:pos x="T4" y="T5"/>
                </a:cxn>
              </a:cxnLst>
              <a:rect l="T9" t="T10" r="T11" b="T12"/>
              <a:pathLst>
                <a:path w="560" h="672">
                  <a:moveTo>
                    <a:pt x="560" y="672"/>
                  </a:moveTo>
                  <a:cubicBezTo>
                    <a:pt x="360" y="584"/>
                    <a:pt x="160" y="496"/>
                    <a:pt x="80" y="384"/>
                  </a:cubicBezTo>
                  <a:cubicBezTo>
                    <a:pt x="0" y="272"/>
                    <a:pt x="40" y="136"/>
                    <a:pt x="80"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6" name="Freeform 11"/>
            <p:cNvSpPr>
              <a:spLocks/>
            </p:cNvSpPr>
            <p:nvPr/>
          </p:nvSpPr>
          <p:spPr bwMode="auto">
            <a:xfrm>
              <a:off x="5086350" y="3600450"/>
              <a:ext cx="514350" cy="742950"/>
            </a:xfrm>
            <a:custGeom>
              <a:avLst/>
              <a:gdLst>
                <a:gd name="T0" fmla="*/ 2147483646 w 432"/>
                <a:gd name="T1" fmla="*/ 0 h 624"/>
                <a:gd name="T2" fmla="*/ 2147483646 w 432"/>
                <a:gd name="T3" fmla="*/ 2147483646 h 624"/>
                <a:gd name="T4" fmla="*/ 0 w 432"/>
                <a:gd name="T5" fmla="*/ 2147483646 h 624"/>
                <a:gd name="T6" fmla="*/ 0 60000 65536"/>
                <a:gd name="T7" fmla="*/ 0 60000 65536"/>
                <a:gd name="T8" fmla="*/ 0 60000 65536"/>
                <a:gd name="T9" fmla="*/ 0 w 432"/>
                <a:gd name="T10" fmla="*/ 0 h 624"/>
                <a:gd name="T11" fmla="*/ 432 w 432"/>
                <a:gd name="T12" fmla="*/ 624 h 624"/>
              </a:gdLst>
              <a:ahLst/>
              <a:cxnLst>
                <a:cxn ang="T6">
                  <a:pos x="T0" y="T1"/>
                </a:cxn>
                <a:cxn ang="T7">
                  <a:pos x="T2" y="T3"/>
                </a:cxn>
                <a:cxn ang="T8">
                  <a:pos x="T4" y="T5"/>
                </a:cxn>
              </a:cxnLst>
              <a:rect l="T9" t="T10" r="T11" b="T12"/>
              <a:pathLst>
                <a:path w="432" h="624">
                  <a:moveTo>
                    <a:pt x="288" y="0"/>
                  </a:moveTo>
                  <a:cubicBezTo>
                    <a:pt x="360" y="116"/>
                    <a:pt x="432" y="232"/>
                    <a:pt x="384" y="336"/>
                  </a:cubicBezTo>
                  <a:cubicBezTo>
                    <a:pt x="336" y="440"/>
                    <a:pt x="168" y="532"/>
                    <a:pt x="0" y="624"/>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7" name="Freeform 12"/>
            <p:cNvSpPr>
              <a:spLocks/>
            </p:cNvSpPr>
            <p:nvPr/>
          </p:nvSpPr>
          <p:spPr bwMode="auto">
            <a:xfrm>
              <a:off x="5572125" y="2000250"/>
              <a:ext cx="942975" cy="685800"/>
            </a:xfrm>
            <a:custGeom>
              <a:avLst/>
              <a:gdLst>
                <a:gd name="T0" fmla="*/ 2147483646 w 792"/>
                <a:gd name="T1" fmla="*/ 2147483646 h 576"/>
                <a:gd name="T2" fmla="*/ 2147483646 w 792"/>
                <a:gd name="T3" fmla="*/ 2147483646 h 576"/>
                <a:gd name="T4" fmla="*/ 2147483646 w 792"/>
                <a:gd name="T5" fmla="*/ 0 h 576"/>
                <a:gd name="T6" fmla="*/ 0 60000 65536"/>
                <a:gd name="T7" fmla="*/ 0 60000 65536"/>
                <a:gd name="T8" fmla="*/ 0 60000 65536"/>
                <a:gd name="T9" fmla="*/ 0 w 792"/>
                <a:gd name="T10" fmla="*/ 0 h 576"/>
                <a:gd name="T11" fmla="*/ 792 w 792"/>
                <a:gd name="T12" fmla="*/ 576 h 576"/>
              </a:gdLst>
              <a:ahLst/>
              <a:cxnLst>
                <a:cxn ang="T6">
                  <a:pos x="T0" y="T1"/>
                </a:cxn>
                <a:cxn ang="T7">
                  <a:pos x="T2" y="T3"/>
                </a:cxn>
                <a:cxn ang="T8">
                  <a:pos x="T4" y="T5"/>
                </a:cxn>
              </a:cxnLst>
              <a:rect l="T9" t="T10" r="T11" b="T12"/>
              <a:pathLst>
                <a:path w="792" h="576">
                  <a:moveTo>
                    <a:pt x="72" y="576"/>
                  </a:moveTo>
                  <a:cubicBezTo>
                    <a:pt x="36" y="384"/>
                    <a:pt x="0" y="192"/>
                    <a:pt x="120" y="96"/>
                  </a:cubicBezTo>
                  <a:cubicBezTo>
                    <a:pt x="240" y="0"/>
                    <a:pt x="516" y="0"/>
                    <a:pt x="792" y="0"/>
                  </a:cubicBezTo>
                </a:path>
              </a:pathLst>
            </a:custGeom>
            <a:noFill/>
            <a:ln w="57150" cap="sq">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sz="1050"/>
            </a:p>
          </p:txBody>
        </p:sp>
        <p:sp>
          <p:nvSpPr>
            <p:cNvPr id="11278" name="Text Box 13"/>
            <p:cNvSpPr txBox="1">
              <a:spLocks noChangeArrowheads="1"/>
            </p:cNvSpPr>
            <p:nvPr/>
          </p:nvSpPr>
          <p:spPr bwMode="auto">
            <a:xfrm>
              <a:off x="2959894" y="1627585"/>
              <a:ext cx="867288"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Aceptado</a:t>
              </a:r>
            </a:p>
          </p:txBody>
        </p:sp>
        <p:sp>
          <p:nvSpPr>
            <p:cNvPr id="11279" name="Text Box 14"/>
            <p:cNvSpPr txBox="1">
              <a:spLocks noChangeArrowheads="1"/>
            </p:cNvSpPr>
            <p:nvPr/>
          </p:nvSpPr>
          <p:spPr bwMode="auto">
            <a:xfrm>
              <a:off x="3861000" y="2266868"/>
              <a:ext cx="1487650"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Se interrumpió</a:t>
              </a:r>
            </a:p>
          </p:txBody>
        </p:sp>
        <p:sp>
          <p:nvSpPr>
            <p:cNvPr id="11280" name="Text Box 15"/>
            <p:cNvSpPr txBox="1">
              <a:spLocks noChangeArrowheads="1"/>
            </p:cNvSpPr>
            <p:nvPr/>
          </p:nvSpPr>
          <p:spPr bwMode="auto">
            <a:xfrm>
              <a:off x="3900818" y="3443619"/>
              <a:ext cx="1268038"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Despachado</a:t>
              </a:r>
            </a:p>
          </p:txBody>
        </p:sp>
        <p:sp>
          <p:nvSpPr>
            <p:cNvPr id="11281" name="Text Box 16"/>
            <p:cNvSpPr txBox="1">
              <a:spLocks noChangeArrowheads="1"/>
            </p:cNvSpPr>
            <p:nvPr/>
          </p:nvSpPr>
          <p:spPr bwMode="auto">
            <a:xfrm>
              <a:off x="5760244" y="3856435"/>
              <a:ext cx="1960536"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Espera </a:t>
              </a:r>
              <a:r>
                <a:rPr lang="es-MX" sz="1600" dirty="0" smtClean="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E/S </a:t>
              </a:r>
              <a:r>
                <a:rPr lang="es-MX" sz="16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o evento</a:t>
              </a:r>
            </a:p>
          </p:txBody>
        </p:sp>
        <p:sp>
          <p:nvSpPr>
            <p:cNvPr id="11282" name="Text Box 17"/>
            <p:cNvSpPr txBox="1">
              <a:spLocks noChangeArrowheads="1"/>
            </p:cNvSpPr>
            <p:nvPr/>
          </p:nvSpPr>
          <p:spPr bwMode="auto">
            <a:xfrm>
              <a:off x="1362293" y="3886200"/>
              <a:ext cx="1750543" cy="563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Terminó </a:t>
              </a:r>
              <a:r>
                <a:rPr lang="es-MX" sz="1600" dirty="0" smtClean="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la E/S  o </a:t>
              </a:r>
            </a:p>
            <a:p>
              <a:pPr eaLnBrk="1" hangingPunct="1">
                <a:spcBef>
                  <a:spcPct val="0"/>
                </a:spcBef>
                <a:buClrTx/>
                <a:buFontTx/>
                <a:buNone/>
              </a:pPr>
              <a:r>
                <a:rPr lang="es-MX" sz="1600" dirty="0" smtClean="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Evento esperado</a:t>
              </a:r>
              <a:endParaRPr lang="es-MX" sz="16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endParaRPr>
            </a:p>
          </p:txBody>
        </p:sp>
        <p:sp>
          <p:nvSpPr>
            <p:cNvPr id="11283" name="Text Box 18"/>
            <p:cNvSpPr txBox="1">
              <a:spLocks noChangeArrowheads="1"/>
            </p:cNvSpPr>
            <p:nvPr/>
          </p:nvSpPr>
          <p:spPr bwMode="auto">
            <a:xfrm>
              <a:off x="5474494" y="1654168"/>
              <a:ext cx="407226" cy="317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600" dirty="0">
                  <a:solidFill>
                    <a:schemeClr val="bg1"/>
                  </a:solidFill>
                  <a:latin typeface="Sniglet" panose="04070505030100020000" pitchFamily="82" charset="0"/>
                  <a:ea typeface="Arial Unicode MS" panose="020B0604020202020204" pitchFamily="34" charset="-128"/>
                  <a:cs typeface="Arial Unicode MS" panose="020B0604020202020204" pitchFamily="34" charset="-128"/>
                </a:rPr>
                <a:t>Fin</a:t>
              </a:r>
            </a:p>
          </p:txBody>
        </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Predicciones</a:t>
            </a:r>
            <a:endPar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60419" name="Text Box 2"/>
          <p:cNvSpPr txBox="1">
            <a:spLocks noChangeArrowheads="1"/>
          </p:cNvSpPr>
          <p:nvPr/>
        </p:nvSpPr>
        <p:spPr bwMode="auto">
          <a:xfrm>
            <a:off x="1485900" y="1200151"/>
            <a:ext cx="302895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60420" name="Text Box 3"/>
          <p:cNvSpPr txBox="1">
            <a:spLocks noChangeArrowheads="1"/>
          </p:cNvSpPr>
          <p:nvPr/>
        </p:nvSpPr>
        <p:spPr bwMode="auto">
          <a:xfrm>
            <a:off x="4629150" y="1200151"/>
            <a:ext cx="302895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406" y="1071562"/>
            <a:ext cx="5692379" cy="3786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Ejemplos de promedios exponenciales</a:t>
            </a:r>
          </a:p>
        </p:txBody>
      </p:sp>
      <p:sp>
        <p:nvSpPr>
          <p:cNvPr id="62469" name="Text Box 4"/>
          <p:cNvSpPr txBox="1">
            <a:spLocks noChangeArrowheads="1"/>
          </p:cNvSpPr>
          <p:nvPr/>
        </p:nvSpPr>
        <p:spPr bwMode="auto">
          <a:xfrm>
            <a:off x="1885950" y="1657351"/>
            <a:ext cx="290207"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dirty="0">
                <a:solidFill>
                  <a:schemeClr val="bg1"/>
                </a:solidFill>
                <a:ea typeface="Arial Unicode MS" panose="020B0604020202020204" pitchFamily="34" charset="-128"/>
                <a:cs typeface="Arial Unicode MS" panose="020B0604020202020204" pitchFamily="34" charset="-128"/>
              </a:rPr>
              <a:t>Si</a:t>
            </a:r>
          </a:p>
        </p:txBody>
      </p:sp>
      <p:sp>
        <p:nvSpPr>
          <p:cNvPr id="62470" name="AutoShape 5"/>
          <p:cNvSpPr>
            <a:spLocks noChangeArrowheads="1"/>
          </p:cNvSpPr>
          <p:nvPr/>
        </p:nvSpPr>
        <p:spPr bwMode="auto">
          <a:xfrm>
            <a:off x="3600450" y="1771650"/>
            <a:ext cx="800100" cy="57150"/>
          </a:xfrm>
          <a:prstGeom prst="rightArrow">
            <a:avLst>
              <a:gd name="adj1" fmla="val 50000"/>
              <a:gd name="adj2" fmla="val 49972"/>
            </a:avLst>
          </a:prstGeom>
          <a:solidFill>
            <a:srgbClr val="BBE0E3"/>
          </a:solidFill>
          <a:ln w="25560" cap="sq">
            <a:solidFill>
              <a:srgbClr val="89A4A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solidFill>
                <a:schemeClr val="bg1"/>
              </a:solidFill>
            </a:endParaRPr>
          </a:p>
        </p:txBody>
      </p:sp>
      <p:sp>
        <p:nvSpPr>
          <p:cNvPr id="62471" name="Text Box 6"/>
          <p:cNvSpPr txBox="1">
            <a:spLocks noChangeArrowheads="1"/>
          </p:cNvSpPr>
          <p:nvPr/>
        </p:nvSpPr>
        <p:spPr bwMode="auto">
          <a:xfrm>
            <a:off x="2400300" y="2057401"/>
            <a:ext cx="3300646"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dirty="0" err="1">
                <a:solidFill>
                  <a:schemeClr val="bg1"/>
                </a:solidFill>
                <a:ea typeface="Arial Unicode MS" panose="020B0604020202020204" pitchFamily="34" charset="-128"/>
                <a:cs typeface="Arial Unicode MS" panose="020B0604020202020204" pitchFamily="34" charset="-128"/>
              </a:rPr>
              <a:t>Es</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decir</a:t>
            </a:r>
            <a:r>
              <a:rPr lang="en-US" sz="1350" dirty="0">
                <a:solidFill>
                  <a:schemeClr val="bg1"/>
                </a:solidFill>
                <a:ea typeface="Arial Unicode MS" panose="020B0604020202020204" pitchFamily="34" charset="-128"/>
                <a:cs typeface="Arial Unicode MS" panose="020B0604020202020204" pitchFamily="34" charset="-128"/>
              </a:rPr>
              <a:t> la </a:t>
            </a:r>
            <a:r>
              <a:rPr lang="en-US" sz="1350" dirty="0" err="1">
                <a:solidFill>
                  <a:schemeClr val="bg1"/>
                </a:solidFill>
                <a:ea typeface="Arial Unicode MS" panose="020B0604020202020204" pitchFamily="34" charset="-128"/>
                <a:cs typeface="Arial Unicode MS" panose="020B0604020202020204" pitchFamily="34" charset="-128"/>
              </a:rPr>
              <a:t>historia</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reciente</a:t>
            </a:r>
            <a:r>
              <a:rPr lang="en-US" sz="1350" dirty="0">
                <a:solidFill>
                  <a:schemeClr val="bg1"/>
                </a:solidFill>
                <a:ea typeface="Arial Unicode MS" panose="020B0604020202020204" pitchFamily="34" charset="-128"/>
                <a:cs typeface="Arial Unicode MS" panose="020B0604020202020204" pitchFamily="34" charset="-128"/>
              </a:rPr>
              <a:t> no </a:t>
            </a:r>
            <a:r>
              <a:rPr lang="en-US" sz="1350" dirty="0" err="1">
                <a:solidFill>
                  <a:schemeClr val="bg1"/>
                </a:solidFill>
                <a:ea typeface="Arial Unicode MS" panose="020B0604020202020204" pitchFamily="34" charset="-128"/>
                <a:cs typeface="Arial Unicode MS" panose="020B0604020202020204" pitchFamily="34" charset="-128"/>
              </a:rPr>
              <a:t>tiene</a:t>
            </a:r>
            <a:r>
              <a:rPr lang="en-US" sz="1350" dirty="0">
                <a:solidFill>
                  <a:schemeClr val="bg1"/>
                </a:solidFill>
                <a:ea typeface="Arial Unicode MS" panose="020B0604020202020204" pitchFamily="34" charset="-128"/>
                <a:cs typeface="Arial Unicode MS" panose="020B0604020202020204" pitchFamily="34" charset="-128"/>
              </a:rPr>
              <a:t> peso</a:t>
            </a:r>
          </a:p>
        </p:txBody>
      </p:sp>
      <p:sp>
        <p:nvSpPr>
          <p:cNvPr id="62474" name="Text Box 9"/>
          <p:cNvSpPr txBox="1">
            <a:spLocks noChangeArrowheads="1"/>
          </p:cNvSpPr>
          <p:nvPr/>
        </p:nvSpPr>
        <p:spPr bwMode="auto">
          <a:xfrm>
            <a:off x="1905000" y="2465785"/>
            <a:ext cx="290207"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dirty="0">
                <a:solidFill>
                  <a:schemeClr val="bg1"/>
                </a:solidFill>
                <a:ea typeface="Arial Unicode MS" panose="020B0604020202020204" pitchFamily="34" charset="-128"/>
                <a:cs typeface="Arial Unicode MS" panose="020B0604020202020204" pitchFamily="34" charset="-128"/>
              </a:rPr>
              <a:t>Si</a:t>
            </a:r>
          </a:p>
        </p:txBody>
      </p:sp>
      <p:sp>
        <p:nvSpPr>
          <p:cNvPr id="62475" name="AutoShape 10"/>
          <p:cNvSpPr>
            <a:spLocks noChangeArrowheads="1"/>
          </p:cNvSpPr>
          <p:nvPr/>
        </p:nvSpPr>
        <p:spPr bwMode="auto">
          <a:xfrm>
            <a:off x="3619500" y="2580085"/>
            <a:ext cx="800100" cy="57150"/>
          </a:xfrm>
          <a:prstGeom prst="rightArrow">
            <a:avLst>
              <a:gd name="adj1" fmla="val 50000"/>
              <a:gd name="adj2" fmla="val 49972"/>
            </a:avLst>
          </a:prstGeom>
          <a:solidFill>
            <a:srgbClr val="BBE0E3"/>
          </a:solidFill>
          <a:ln w="25560" cap="sq">
            <a:solidFill>
              <a:srgbClr val="89A4A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solidFill>
                <a:schemeClr val="bg1"/>
              </a:solidFill>
            </a:endParaRPr>
          </a:p>
        </p:txBody>
      </p:sp>
      <p:sp>
        <p:nvSpPr>
          <p:cNvPr id="62476" name="Text Box 11"/>
          <p:cNvSpPr txBox="1">
            <a:spLocks noChangeArrowheads="1"/>
          </p:cNvSpPr>
          <p:nvPr/>
        </p:nvSpPr>
        <p:spPr bwMode="auto">
          <a:xfrm>
            <a:off x="2419350" y="2865835"/>
            <a:ext cx="367574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dirty="0" err="1">
                <a:solidFill>
                  <a:schemeClr val="bg1"/>
                </a:solidFill>
                <a:ea typeface="Arial Unicode MS" panose="020B0604020202020204" pitchFamily="34" charset="-128"/>
                <a:cs typeface="Arial Unicode MS" panose="020B0604020202020204" pitchFamily="34" charset="-128"/>
              </a:rPr>
              <a:t>Es</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decir</a:t>
            </a:r>
            <a:r>
              <a:rPr lang="en-US" sz="1350" dirty="0">
                <a:solidFill>
                  <a:schemeClr val="bg1"/>
                </a:solidFill>
                <a:ea typeface="Arial Unicode MS" panose="020B0604020202020204" pitchFamily="34" charset="-128"/>
                <a:cs typeface="Arial Unicode MS" panose="020B0604020202020204" pitchFamily="34" charset="-128"/>
              </a:rPr>
              <a:t> solo </a:t>
            </a:r>
            <a:r>
              <a:rPr lang="en-US" sz="1350" dirty="0" err="1">
                <a:solidFill>
                  <a:schemeClr val="bg1"/>
                </a:solidFill>
                <a:ea typeface="Arial Unicode MS" panose="020B0604020202020204" pitchFamily="34" charset="-128"/>
                <a:cs typeface="Arial Unicode MS" panose="020B0604020202020204" pitchFamily="34" charset="-128"/>
              </a:rPr>
              <a:t>cuenta</a:t>
            </a:r>
            <a:r>
              <a:rPr lang="en-US" sz="1350" dirty="0">
                <a:solidFill>
                  <a:schemeClr val="bg1"/>
                </a:solidFill>
                <a:ea typeface="Arial Unicode MS" panose="020B0604020202020204" pitchFamily="34" charset="-128"/>
                <a:cs typeface="Arial Unicode MS" panose="020B0604020202020204" pitchFamily="34" charset="-128"/>
              </a:rPr>
              <a:t> el </a:t>
            </a:r>
            <a:r>
              <a:rPr lang="en-US" sz="1350" dirty="0" err="1">
                <a:solidFill>
                  <a:schemeClr val="bg1"/>
                </a:solidFill>
                <a:ea typeface="Arial Unicode MS" panose="020B0604020202020204" pitchFamily="34" charset="-128"/>
                <a:cs typeface="Arial Unicode MS" panose="020B0604020202020204" pitchFamily="34" charset="-128"/>
              </a:rPr>
              <a:t>último</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período</a:t>
            </a:r>
            <a:r>
              <a:rPr lang="en-US" sz="1350" dirty="0">
                <a:solidFill>
                  <a:schemeClr val="bg1"/>
                </a:solidFill>
                <a:ea typeface="Arial Unicode MS" panose="020B0604020202020204" pitchFamily="34" charset="-128"/>
                <a:cs typeface="Arial Unicode MS" panose="020B0604020202020204" pitchFamily="34" charset="-128"/>
              </a:rPr>
              <a:t> de CPU</a:t>
            </a:r>
          </a:p>
        </p:txBody>
      </p:sp>
      <mc:AlternateContent xmlns:mc="http://schemas.openxmlformats.org/markup-compatibility/2006" xmlns:a14="http://schemas.microsoft.com/office/drawing/2010/main">
        <mc:Choice Requires="a14">
          <p:sp>
            <p:nvSpPr>
              <p:cNvPr id="2" name="CuadroTexto 1"/>
              <p:cNvSpPr txBox="1"/>
              <p:nvPr/>
            </p:nvSpPr>
            <p:spPr>
              <a:xfrm>
                <a:off x="2419350" y="1660981"/>
                <a:ext cx="6225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800" i="1" smtClean="0">
                          <a:solidFill>
                            <a:schemeClr val="bg1"/>
                          </a:solidFill>
                          <a:latin typeface="Cambria Math" panose="02040503050406030204" pitchFamily="18" charset="0"/>
                          <a:ea typeface="Cambria Math" panose="02040503050406030204" pitchFamily="18" charset="0"/>
                        </a:rPr>
                        <m:t>𝛼</m:t>
                      </m:r>
                      <m:r>
                        <a:rPr lang="es-ES" sz="1800" i="1" smtClean="0">
                          <a:solidFill>
                            <a:schemeClr val="bg1"/>
                          </a:solidFill>
                          <a:latin typeface="Cambria Math" panose="02040503050406030204" pitchFamily="18" charset="0"/>
                          <a:ea typeface="Cambria Math" panose="02040503050406030204" pitchFamily="18" charset="0"/>
                        </a:rPr>
                        <m:t>=0</m:t>
                      </m:r>
                    </m:oMath>
                  </m:oMathPara>
                </a14:m>
                <a:endParaRPr lang="es-ES" sz="1800" dirty="0">
                  <a:solidFill>
                    <a:schemeClr val="bg1"/>
                  </a:solidFill>
                  <a:latin typeface="Sniglet" panose="04070505030100020000" pitchFamily="82" charset="0"/>
                  <a:ea typeface="Walter Turncoat" panose="02000000000000000000" pitchFamily="2" charset="0"/>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2419350" y="1660981"/>
                <a:ext cx="622543" cy="276999"/>
              </a:xfrm>
              <a:prstGeom prst="rect">
                <a:avLst/>
              </a:prstGeom>
              <a:blipFill rotWithShape="0">
                <a:blip r:embed="rId4"/>
                <a:stretch>
                  <a:fillRect l="-5882" r="-8824" b="-6522"/>
                </a:stretch>
              </a:blipFill>
            </p:spPr>
            <p:txBody>
              <a:bodyPr/>
              <a:lstStyle/>
              <a:p>
                <a:r>
                  <a:rPr lang="es-ES">
                    <a:noFill/>
                  </a:rPr>
                  <a:t> </a:t>
                </a:r>
              </a:p>
            </p:txBody>
          </p:sp>
        </mc:Fallback>
      </mc:AlternateContent>
      <p:sp>
        <p:nvSpPr>
          <p:cNvPr id="3" name="CuadroTexto 2"/>
          <p:cNvSpPr txBox="1"/>
          <p:nvPr/>
        </p:nvSpPr>
        <p:spPr>
          <a:xfrm>
            <a:off x="4114800" y="2114550"/>
            <a:ext cx="65" cy="215444"/>
          </a:xfrm>
          <a:prstGeom prst="rect">
            <a:avLst/>
          </a:prstGeom>
          <a:noFill/>
        </p:spPr>
        <p:txBody>
          <a:bodyPr wrap="none" lIns="0" tIns="0" rIns="0" bIns="0" rtlCol="0">
            <a:spAutoFit/>
          </a:bodyPr>
          <a:lstStyle/>
          <a:p>
            <a:endParaRPr lang="es-ES" dirty="0"/>
          </a:p>
        </p:txBody>
      </p:sp>
      <mc:AlternateContent xmlns:mc="http://schemas.openxmlformats.org/markup-compatibility/2006" xmlns:a14="http://schemas.microsoft.com/office/drawing/2010/main">
        <mc:Choice Requires="a14">
          <p:sp>
            <p:nvSpPr>
              <p:cNvPr id="4" name="CuadroTexto 3"/>
              <p:cNvSpPr txBox="1"/>
              <p:nvPr/>
            </p:nvSpPr>
            <p:spPr>
              <a:xfrm>
                <a:off x="4715099" y="1548082"/>
                <a:ext cx="156165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chemeClr val="bg1"/>
                              </a:solidFill>
                              <a:latin typeface="Cambria Math" panose="02040503050406030204" pitchFamily="18" charset="0"/>
                              <a:ea typeface="Cambria Math" panose="02040503050406030204" pitchFamily="18" charset="0"/>
                            </a:rPr>
                          </m:ctrlPr>
                        </m:sSubPr>
                        <m:e>
                          <m:r>
                            <a:rPr lang="es-ES" sz="2400" i="1">
                              <a:solidFill>
                                <a:schemeClr val="bg1"/>
                              </a:solidFill>
                              <a:latin typeface="Cambria Math" panose="02040503050406030204" pitchFamily="18" charset="0"/>
                              <a:ea typeface="Cambria Math" panose="02040503050406030204" pitchFamily="18" charset="0"/>
                            </a:rPr>
                            <m:t>𝜏</m:t>
                          </m:r>
                        </m:e>
                        <m:sub>
                          <m:r>
                            <a:rPr lang="en-US" sz="2400" b="0" i="1" smtClean="0">
                              <a:solidFill>
                                <a:schemeClr val="bg1"/>
                              </a:solidFill>
                              <a:latin typeface="Cambria Math" panose="02040503050406030204" pitchFamily="18" charset="0"/>
                              <a:ea typeface="Cambria Math" panose="02040503050406030204" pitchFamily="18" charset="0"/>
                            </a:rPr>
                            <m:t>𝑛</m:t>
                          </m:r>
                          <m:r>
                            <a:rPr lang="en-US" sz="2400" b="0" i="1" smtClean="0">
                              <a:solidFill>
                                <a:schemeClr val="bg1"/>
                              </a:solidFill>
                              <a:latin typeface="Cambria Math" panose="02040503050406030204" pitchFamily="18" charset="0"/>
                              <a:ea typeface="Cambria Math" panose="02040503050406030204" pitchFamily="18" charset="0"/>
                            </a:rPr>
                            <m:t>+1</m:t>
                          </m:r>
                        </m:sub>
                      </m:sSub>
                      <m:r>
                        <a:rPr lang="en-US" sz="2400" b="0" i="1" smtClean="0">
                          <a:solidFill>
                            <a:schemeClr val="bg1"/>
                          </a:solidFill>
                          <a:latin typeface="Cambria Math" panose="02040503050406030204" pitchFamily="18" charset="0"/>
                          <a:ea typeface="Cambria Math" panose="02040503050406030204" pitchFamily="18" charset="0"/>
                        </a:rPr>
                        <m:t>=</m:t>
                      </m:r>
                      <m:sSub>
                        <m:sSubPr>
                          <m:ctrlPr>
                            <a:rPr lang="en-US" sz="2400" b="0" i="1" smtClean="0">
                              <a:solidFill>
                                <a:schemeClr val="bg1"/>
                              </a:solidFill>
                              <a:latin typeface="Cambria Math" panose="02040503050406030204" pitchFamily="18" charset="0"/>
                              <a:ea typeface="Cambria Math" panose="02040503050406030204" pitchFamily="18" charset="0"/>
                            </a:rPr>
                          </m:ctrlPr>
                        </m:sSubPr>
                        <m:e>
                          <m:r>
                            <a:rPr lang="es-ES" sz="2400" i="1">
                              <a:solidFill>
                                <a:schemeClr val="bg1"/>
                              </a:solidFill>
                              <a:latin typeface="Cambria Math" panose="02040503050406030204" pitchFamily="18" charset="0"/>
                              <a:ea typeface="Cambria Math" panose="02040503050406030204" pitchFamily="18" charset="0"/>
                            </a:rPr>
                            <m:t>𝜏</m:t>
                          </m:r>
                        </m:e>
                        <m:sub>
                          <m:r>
                            <a:rPr lang="en-US" sz="2400" b="0" i="1" smtClean="0">
                              <a:solidFill>
                                <a:schemeClr val="bg1"/>
                              </a:solidFill>
                              <a:latin typeface="Cambria Math" panose="02040503050406030204" pitchFamily="18" charset="0"/>
                              <a:ea typeface="Cambria Math" panose="02040503050406030204" pitchFamily="18" charset="0"/>
                            </a:rPr>
                            <m:t>𝑛</m:t>
                          </m:r>
                        </m:sub>
                      </m:sSub>
                    </m:oMath>
                  </m:oMathPara>
                </a14:m>
                <a:endParaRPr lang="es-ES" sz="2400" dirty="0">
                  <a:solidFill>
                    <a:schemeClr val="bg1"/>
                  </a:solidFill>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4715099" y="1548082"/>
                <a:ext cx="1561654" cy="369332"/>
              </a:xfrm>
              <a:prstGeom prst="rect">
                <a:avLst/>
              </a:prstGeom>
              <a:blipFill rotWithShape="0">
                <a:blip r:embed="rId5"/>
                <a:stretch>
                  <a:fillRect b="-18033"/>
                </a:stretch>
              </a:blipFill>
            </p:spPr>
            <p:txBody>
              <a:bodyPr/>
              <a:lstStyle/>
              <a:p>
                <a:r>
                  <a:rPr lang="es-ES">
                    <a:noFill/>
                  </a:rPr>
                  <a:t> </a:t>
                </a:r>
              </a:p>
            </p:txBody>
          </p:sp>
        </mc:Fallback>
      </mc:AlternateContent>
      <p:graphicFrame>
        <p:nvGraphicFramePr>
          <p:cNvPr id="5" name="Objeto 4"/>
          <p:cNvGraphicFramePr>
            <a:graphicFrameLocks noChangeAspect="1"/>
          </p:cNvGraphicFramePr>
          <p:nvPr>
            <p:extLst>
              <p:ext uri="{D42A27DB-BD31-4B8C-83A1-F6EECF244321}">
                <p14:modId xmlns:p14="http://schemas.microsoft.com/office/powerpoint/2010/main" val="2896568326"/>
              </p:ext>
            </p:extLst>
          </p:nvPr>
        </p:nvGraphicFramePr>
        <p:xfrm>
          <a:off x="3727450" y="3997316"/>
          <a:ext cx="546100" cy="228600"/>
        </p:xfrm>
        <a:graphic>
          <a:graphicData uri="http://schemas.openxmlformats.org/presentationml/2006/ole">
            <mc:AlternateContent xmlns:mc="http://schemas.openxmlformats.org/markup-compatibility/2006">
              <mc:Choice xmlns:v="urn:schemas-microsoft-com:vml" Requires="v">
                <p:oleObj spid="_x0000_s3199" name="Ecuación" r:id="rId6" imgW="545760" imgH="228600" progId="Equation.3">
                  <p:embed/>
                </p:oleObj>
              </mc:Choice>
              <mc:Fallback>
                <p:oleObj name="Ecuación" r:id="rId6" imgW="545760" imgH="228600" progId="Equation.3">
                  <p:embed/>
                  <p:pic>
                    <p:nvPicPr>
                      <p:cNvPr id="0" name=""/>
                      <p:cNvPicPr/>
                      <p:nvPr/>
                    </p:nvPicPr>
                    <p:blipFill>
                      <a:blip r:embed="rId7"/>
                      <a:stretch>
                        <a:fillRect/>
                      </a:stretch>
                    </p:blipFill>
                    <p:spPr>
                      <a:xfrm>
                        <a:off x="3727450" y="3997316"/>
                        <a:ext cx="546100" cy="228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9" name="CuadroTexto 18"/>
              <p:cNvSpPr txBox="1"/>
              <p:nvPr/>
            </p:nvSpPr>
            <p:spPr>
              <a:xfrm>
                <a:off x="2419349" y="2468641"/>
                <a:ext cx="6225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800" i="1" smtClean="0">
                          <a:solidFill>
                            <a:schemeClr val="bg1"/>
                          </a:solidFill>
                          <a:latin typeface="Cambria Math" panose="02040503050406030204" pitchFamily="18" charset="0"/>
                          <a:ea typeface="Cambria Math" panose="02040503050406030204" pitchFamily="18" charset="0"/>
                        </a:rPr>
                        <m:t>𝛼</m:t>
                      </m:r>
                      <m:r>
                        <a:rPr lang="es-ES" sz="1800" i="1" smtClean="0">
                          <a:solidFill>
                            <a:schemeClr val="bg1"/>
                          </a:solidFill>
                          <a:latin typeface="Cambria Math" panose="02040503050406030204" pitchFamily="18" charset="0"/>
                          <a:ea typeface="Cambria Math" panose="02040503050406030204" pitchFamily="18" charset="0"/>
                        </a:rPr>
                        <m:t>=1</m:t>
                      </m:r>
                    </m:oMath>
                  </m:oMathPara>
                </a14:m>
                <a:endParaRPr lang="es-ES" sz="1800" dirty="0">
                  <a:solidFill>
                    <a:schemeClr val="bg1"/>
                  </a:solidFill>
                  <a:latin typeface="Sniglet" panose="04070505030100020000" pitchFamily="82" charset="0"/>
                  <a:ea typeface="Walter Turncoat" panose="02000000000000000000" pitchFamily="2" charset="0"/>
                </a:endParaRPr>
              </a:p>
            </p:txBody>
          </p:sp>
        </mc:Choice>
        <mc:Fallback xmlns="">
          <p:sp>
            <p:nvSpPr>
              <p:cNvPr id="19" name="CuadroTexto 18"/>
              <p:cNvSpPr txBox="1">
                <a:spLocks noRot="1" noChangeAspect="1" noMove="1" noResize="1" noEditPoints="1" noAdjustHandles="1" noChangeArrowheads="1" noChangeShapeType="1" noTextEdit="1"/>
              </p:cNvSpPr>
              <p:nvPr/>
            </p:nvSpPr>
            <p:spPr>
              <a:xfrm>
                <a:off x="2419349" y="2468641"/>
                <a:ext cx="622543" cy="276999"/>
              </a:xfrm>
              <a:prstGeom prst="rect">
                <a:avLst/>
              </a:prstGeom>
              <a:blipFill rotWithShape="0">
                <a:blip r:embed="rId8"/>
                <a:stretch>
                  <a:fillRect l="-5882" r="-8824" b="-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CuadroTexto 19"/>
              <p:cNvSpPr txBox="1"/>
              <p:nvPr/>
            </p:nvSpPr>
            <p:spPr>
              <a:xfrm>
                <a:off x="4705574" y="2367232"/>
                <a:ext cx="156165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chemeClr val="bg1"/>
                              </a:solidFill>
                              <a:latin typeface="Cambria Math" panose="02040503050406030204" pitchFamily="18" charset="0"/>
                              <a:ea typeface="Cambria Math" panose="02040503050406030204" pitchFamily="18" charset="0"/>
                            </a:rPr>
                          </m:ctrlPr>
                        </m:sSubPr>
                        <m:e>
                          <m:r>
                            <a:rPr lang="es-ES" sz="2400" i="1">
                              <a:solidFill>
                                <a:schemeClr val="bg1"/>
                              </a:solidFill>
                              <a:latin typeface="Cambria Math" panose="02040503050406030204" pitchFamily="18" charset="0"/>
                              <a:ea typeface="Cambria Math" panose="02040503050406030204" pitchFamily="18" charset="0"/>
                            </a:rPr>
                            <m:t>𝜏</m:t>
                          </m:r>
                        </m:e>
                        <m:sub>
                          <m:r>
                            <a:rPr lang="en-US" sz="2400" b="0" i="1" smtClean="0">
                              <a:solidFill>
                                <a:schemeClr val="bg1"/>
                              </a:solidFill>
                              <a:latin typeface="Cambria Math" panose="02040503050406030204" pitchFamily="18" charset="0"/>
                              <a:ea typeface="Cambria Math" panose="02040503050406030204" pitchFamily="18" charset="0"/>
                            </a:rPr>
                            <m:t>𝑛</m:t>
                          </m:r>
                          <m:r>
                            <a:rPr lang="en-US" sz="2400" b="0" i="1" smtClean="0">
                              <a:solidFill>
                                <a:schemeClr val="bg1"/>
                              </a:solidFill>
                              <a:latin typeface="Cambria Math" panose="02040503050406030204" pitchFamily="18" charset="0"/>
                              <a:ea typeface="Cambria Math" panose="02040503050406030204" pitchFamily="18" charset="0"/>
                            </a:rPr>
                            <m:t>+1</m:t>
                          </m:r>
                        </m:sub>
                      </m:sSub>
                      <m:r>
                        <a:rPr lang="en-US" sz="2400" b="0" i="1" smtClean="0">
                          <a:solidFill>
                            <a:schemeClr val="bg1"/>
                          </a:solidFill>
                          <a:latin typeface="Cambria Math" panose="02040503050406030204" pitchFamily="18" charset="0"/>
                          <a:ea typeface="Cambria Math" panose="02040503050406030204" pitchFamily="18" charset="0"/>
                        </a:rPr>
                        <m:t>=</m:t>
                      </m:r>
                      <m:sSub>
                        <m:sSubPr>
                          <m:ctrlPr>
                            <a:rPr lang="en-US" sz="2400" b="0" i="1" smtClean="0">
                              <a:solidFill>
                                <a:schemeClr val="bg1"/>
                              </a:solidFill>
                              <a:latin typeface="Cambria Math" panose="02040503050406030204" pitchFamily="18" charset="0"/>
                              <a:ea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𝑡</m:t>
                          </m:r>
                        </m:e>
                        <m:sub>
                          <m:r>
                            <a:rPr lang="en-US" sz="2400" b="0" i="1" smtClean="0">
                              <a:solidFill>
                                <a:schemeClr val="bg1"/>
                              </a:solidFill>
                              <a:latin typeface="Cambria Math" panose="02040503050406030204" pitchFamily="18" charset="0"/>
                              <a:ea typeface="Cambria Math" panose="02040503050406030204" pitchFamily="18" charset="0"/>
                            </a:rPr>
                            <m:t>𝑛</m:t>
                          </m:r>
                        </m:sub>
                      </m:sSub>
                    </m:oMath>
                  </m:oMathPara>
                </a14:m>
                <a:endParaRPr lang="es-ES" sz="2400" dirty="0">
                  <a:solidFill>
                    <a:schemeClr val="bg1"/>
                  </a:solidFill>
                </a:endParaRPr>
              </a:p>
            </p:txBody>
          </p:sp>
        </mc:Choice>
        <mc:Fallback xmlns="">
          <p:sp>
            <p:nvSpPr>
              <p:cNvPr id="20" name="CuadroTexto 19"/>
              <p:cNvSpPr txBox="1">
                <a:spLocks noRot="1" noChangeAspect="1" noMove="1" noResize="1" noEditPoints="1" noAdjustHandles="1" noChangeArrowheads="1" noChangeShapeType="1" noTextEdit="1"/>
              </p:cNvSpPr>
              <p:nvPr/>
            </p:nvSpPr>
            <p:spPr>
              <a:xfrm>
                <a:off x="4705574" y="2367232"/>
                <a:ext cx="1561654" cy="369332"/>
              </a:xfrm>
              <a:prstGeom prst="rect">
                <a:avLst/>
              </a:prstGeom>
              <a:blipFill rotWithShape="0">
                <a:blip r:embed="rId9"/>
                <a:stretch>
                  <a:fillRect b="-18033"/>
                </a:stretch>
              </a:blipFill>
            </p:spPr>
            <p:txBody>
              <a:bodyPr/>
              <a:lstStyle/>
              <a:p>
                <a:r>
                  <a:rPr lang="es-ES">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Ejemplos de promedios exponenciales</a:t>
            </a:r>
          </a:p>
        </p:txBody>
      </p:sp>
      <p:sp>
        <p:nvSpPr>
          <p:cNvPr id="64515" name="Text Box 2"/>
          <p:cNvSpPr txBox="1">
            <a:spLocks noChangeArrowheads="1"/>
          </p:cNvSpPr>
          <p:nvPr/>
        </p:nvSpPr>
        <p:spPr bwMode="auto">
          <a:xfrm>
            <a:off x="1885950" y="1657351"/>
            <a:ext cx="3031342"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dirty="0">
                <a:solidFill>
                  <a:schemeClr val="bg1"/>
                </a:solidFill>
                <a:ea typeface="Arial Unicode MS" panose="020B0604020202020204" pitchFamily="34" charset="-128"/>
                <a:cs typeface="Arial Unicode MS" panose="020B0604020202020204" pitchFamily="34" charset="-128"/>
              </a:rPr>
              <a:t>Si </a:t>
            </a:r>
            <a:r>
              <a:rPr lang="en-US" sz="1350" dirty="0" err="1">
                <a:solidFill>
                  <a:schemeClr val="bg1"/>
                </a:solidFill>
                <a:ea typeface="Arial Unicode MS" panose="020B0604020202020204" pitchFamily="34" charset="-128"/>
                <a:cs typeface="Arial Unicode MS" panose="020B0604020202020204" pitchFamily="34" charset="-128"/>
              </a:rPr>
              <a:t>expandimos</a:t>
            </a:r>
            <a:r>
              <a:rPr lang="en-US" sz="1350" dirty="0">
                <a:solidFill>
                  <a:schemeClr val="bg1"/>
                </a:solidFill>
                <a:ea typeface="Arial Unicode MS" panose="020B0604020202020204" pitchFamily="34" charset="-128"/>
                <a:cs typeface="Arial Unicode MS" panose="020B0604020202020204" pitchFamily="34" charset="-128"/>
              </a:rPr>
              <a:t> la </a:t>
            </a:r>
            <a:r>
              <a:rPr lang="en-US" sz="1350" dirty="0" err="1">
                <a:solidFill>
                  <a:schemeClr val="bg1"/>
                </a:solidFill>
                <a:ea typeface="Arial Unicode MS" panose="020B0604020202020204" pitchFamily="34" charset="-128"/>
                <a:cs typeface="Arial Unicode MS" panose="020B0604020202020204" pitchFamily="34" charset="-128"/>
              </a:rPr>
              <a:t>fórmula</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obtenemos</a:t>
            </a:r>
            <a:r>
              <a:rPr lang="en-US" sz="1350" dirty="0">
                <a:solidFill>
                  <a:schemeClr val="bg1"/>
                </a:solidFill>
                <a:ea typeface="Arial Unicode MS" panose="020B0604020202020204" pitchFamily="34" charset="-128"/>
                <a:cs typeface="Arial Unicode MS" panose="020B0604020202020204" pitchFamily="34" charset="-128"/>
              </a:rPr>
              <a:t>:</a:t>
            </a:r>
          </a:p>
        </p:txBody>
      </p:sp>
      <p:graphicFrame>
        <p:nvGraphicFramePr>
          <p:cNvPr id="64516" name="Object 3"/>
          <p:cNvGraphicFramePr>
            <a:graphicFrameLocks noChangeAspect="1"/>
          </p:cNvGraphicFramePr>
          <p:nvPr>
            <p:extLst>
              <p:ext uri="{D42A27DB-BD31-4B8C-83A1-F6EECF244321}">
                <p14:modId xmlns:p14="http://schemas.microsoft.com/office/powerpoint/2010/main" val="2899212740"/>
              </p:ext>
            </p:extLst>
          </p:nvPr>
        </p:nvGraphicFramePr>
        <p:xfrm>
          <a:off x="2325292" y="2219325"/>
          <a:ext cx="4163615" cy="363141"/>
        </p:xfrm>
        <a:graphic>
          <a:graphicData uri="http://schemas.openxmlformats.org/presentationml/2006/ole">
            <mc:AlternateContent xmlns:mc="http://schemas.openxmlformats.org/markup-compatibility/2006">
              <mc:Choice xmlns:v="urn:schemas-microsoft-com:vml" Requires="v">
                <p:oleObj spid="_x0000_s4446" name="Ecuación" r:id="rId4" imgW="1600200" imgH="228600" progId="Equation.3">
                  <p:embed/>
                </p:oleObj>
              </mc:Choice>
              <mc:Fallback>
                <p:oleObj name="Ecuación" r:id="rId4" imgW="1600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292" y="2219325"/>
                        <a:ext cx="4163615" cy="363141"/>
                      </a:xfrm>
                      <a:prstGeom prst="rect">
                        <a:avLst/>
                      </a:prstGeom>
                      <a:solidFill>
                        <a:srgbClr val="FFFF66"/>
                      </a:solidFill>
                      <a:ln>
                        <a:noFill/>
                      </a:ln>
                      <a:effectLst/>
                    </p:spPr>
                  </p:pic>
                </p:oleObj>
              </mc:Fallback>
            </mc:AlternateContent>
          </a:graphicData>
        </a:graphic>
      </p:graphicFrame>
      <p:graphicFrame>
        <p:nvGraphicFramePr>
          <p:cNvPr id="64517" name="Object 4"/>
          <p:cNvGraphicFramePr>
            <a:graphicFrameLocks noChangeAspect="1"/>
          </p:cNvGraphicFramePr>
          <p:nvPr>
            <p:extLst>
              <p:ext uri="{D42A27DB-BD31-4B8C-83A1-F6EECF244321}">
                <p14:modId xmlns:p14="http://schemas.microsoft.com/office/powerpoint/2010/main" val="3623905548"/>
              </p:ext>
            </p:extLst>
          </p:nvPr>
        </p:nvGraphicFramePr>
        <p:xfrm>
          <a:off x="3301604" y="2641998"/>
          <a:ext cx="2844403" cy="431006"/>
        </p:xfrm>
        <a:graphic>
          <a:graphicData uri="http://schemas.openxmlformats.org/presentationml/2006/ole">
            <mc:AlternateContent xmlns:mc="http://schemas.openxmlformats.org/markup-compatibility/2006">
              <mc:Choice xmlns:v="urn:schemas-microsoft-com:vml" Requires="v">
                <p:oleObj spid="_x0000_s4447" name="Ecuación" r:id="rId6" imgW="1104421" imgH="266584" progId="Equation.3">
                  <p:embed/>
                </p:oleObj>
              </mc:Choice>
              <mc:Fallback>
                <p:oleObj name="Ecuación" r:id="rId6" imgW="1104421" imgH="26658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1604" y="2641998"/>
                        <a:ext cx="2844403" cy="431006"/>
                      </a:xfrm>
                      <a:prstGeom prst="rect">
                        <a:avLst/>
                      </a:prstGeom>
                      <a:solidFill>
                        <a:srgbClr val="FFFF66"/>
                      </a:solidFill>
                      <a:ln>
                        <a:noFill/>
                      </a:ln>
                      <a:effectLst/>
                    </p:spPr>
                  </p:pic>
                </p:oleObj>
              </mc:Fallback>
            </mc:AlternateContent>
          </a:graphicData>
        </a:graphic>
      </p:graphicFrame>
      <p:graphicFrame>
        <p:nvGraphicFramePr>
          <p:cNvPr id="64518" name="Object 5"/>
          <p:cNvGraphicFramePr>
            <a:graphicFrameLocks noChangeAspect="1"/>
          </p:cNvGraphicFramePr>
          <p:nvPr>
            <p:extLst>
              <p:ext uri="{D42A27DB-BD31-4B8C-83A1-F6EECF244321}">
                <p14:modId xmlns:p14="http://schemas.microsoft.com/office/powerpoint/2010/main" val="652250940"/>
              </p:ext>
            </p:extLst>
          </p:nvPr>
        </p:nvGraphicFramePr>
        <p:xfrm>
          <a:off x="3308747" y="3092054"/>
          <a:ext cx="1919288" cy="408384"/>
        </p:xfrm>
        <a:graphic>
          <a:graphicData uri="http://schemas.openxmlformats.org/presentationml/2006/ole">
            <mc:AlternateContent xmlns:mc="http://schemas.openxmlformats.org/markup-compatibility/2006">
              <mc:Choice xmlns:v="urn:schemas-microsoft-com:vml" Requires="v">
                <p:oleObj spid="_x0000_s4448" name="Ecuación" r:id="rId8" imgW="799753" imgH="253890" progId="Equation.3">
                  <p:embed/>
                </p:oleObj>
              </mc:Choice>
              <mc:Fallback>
                <p:oleObj name="Ecuación" r:id="rId8" imgW="799753"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8747" y="3092054"/>
                        <a:ext cx="1919288" cy="408384"/>
                      </a:xfrm>
                      <a:prstGeom prst="rect">
                        <a:avLst/>
                      </a:prstGeom>
                      <a:solidFill>
                        <a:srgbClr val="FFFF66"/>
                      </a:solidFill>
                      <a:ln>
                        <a:noFill/>
                      </a:ln>
                      <a:effectLst/>
                    </p:spPr>
                  </p:pic>
                </p:oleObj>
              </mc:Fallback>
            </mc:AlternateContent>
          </a:graphicData>
        </a:graphic>
      </p:graphicFrame>
      <p:sp>
        <p:nvSpPr>
          <p:cNvPr id="64519" name="Text Box 6"/>
          <p:cNvSpPr txBox="1">
            <a:spLocks noChangeArrowheads="1"/>
          </p:cNvSpPr>
          <p:nvPr/>
        </p:nvSpPr>
        <p:spPr bwMode="auto">
          <a:xfrm>
            <a:off x="1885950" y="3771900"/>
            <a:ext cx="5143500"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n-US" sz="1350" dirty="0">
                <a:solidFill>
                  <a:schemeClr val="bg1"/>
                </a:solidFill>
                <a:ea typeface="Arial Unicode MS" panose="020B0604020202020204" pitchFamily="34" charset="-128"/>
                <a:cs typeface="Arial Unicode MS" panose="020B0604020202020204" pitchFamily="34" charset="-128"/>
              </a:rPr>
              <a:t>Dado </a:t>
            </a:r>
            <a:r>
              <a:rPr lang="en-US" sz="1350" dirty="0" err="1">
                <a:solidFill>
                  <a:schemeClr val="bg1"/>
                </a:solidFill>
                <a:ea typeface="Arial Unicode MS" panose="020B0604020202020204" pitchFamily="34" charset="-128"/>
                <a:cs typeface="Arial Unicode MS" panose="020B0604020202020204" pitchFamily="34" charset="-128"/>
              </a:rPr>
              <a:t>que</a:t>
            </a:r>
            <a:r>
              <a:rPr lang="en-US" sz="1350" dirty="0">
                <a:solidFill>
                  <a:schemeClr val="bg1"/>
                </a:solidFill>
                <a:ea typeface="Arial Unicode MS" panose="020B0604020202020204" pitchFamily="34" charset="-128"/>
                <a:cs typeface="Arial Unicode MS" panose="020B0604020202020204" pitchFamily="34" charset="-128"/>
              </a:rPr>
              <a:t> </a:t>
            </a:r>
            <a:r>
              <a:rPr lang="el-GR" sz="1350" dirty="0">
                <a:solidFill>
                  <a:schemeClr val="bg1"/>
                </a:solidFill>
                <a:ea typeface="Arial Unicode MS" panose="020B0604020202020204" pitchFamily="34" charset="-128"/>
                <a:cs typeface="Arial Unicode MS" panose="020B0604020202020204" pitchFamily="34" charset="-128"/>
              </a:rPr>
              <a:t>α</a:t>
            </a:r>
            <a:r>
              <a:rPr lang="en-US" sz="1350" dirty="0">
                <a:solidFill>
                  <a:schemeClr val="bg1"/>
                </a:solidFill>
                <a:ea typeface="Arial Unicode MS" panose="020B0604020202020204" pitchFamily="34" charset="-128"/>
                <a:cs typeface="Arial Unicode MS" panose="020B0604020202020204" pitchFamily="34" charset="-128"/>
              </a:rPr>
              <a:t> y (1-</a:t>
            </a:r>
            <a:r>
              <a:rPr lang="el-GR" sz="1350" dirty="0">
                <a:solidFill>
                  <a:schemeClr val="bg1"/>
                </a:solidFill>
                <a:ea typeface="Arial Unicode MS" panose="020B0604020202020204" pitchFamily="34" charset="-128"/>
                <a:cs typeface="Arial Unicode MS" panose="020B0604020202020204" pitchFamily="34" charset="-128"/>
              </a:rPr>
              <a:t>α</a:t>
            </a:r>
            <a:r>
              <a:rPr lang="en-US" sz="1350" dirty="0">
                <a:solidFill>
                  <a:schemeClr val="bg1"/>
                </a:solidFill>
                <a:ea typeface="Arial Unicode MS" panose="020B0604020202020204" pitchFamily="34" charset="-128"/>
                <a:cs typeface="Arial Unicode MS" panose="020B0604020202020204" pitchFamily="34" charset="-128"/>
              </a:rPr>
              <a:t>) son </a:t>
            </a:r>
            <a:r>
              <a:rPr lang="en-US" sz="1350" dirty="0" err="1">
                <a:solidFill>
                  <a:schemeClr val="bg1"/>
                </a:solidFill>
                <a:ea typeface="Arial Unicode MS" panose="020B0604020202020204" pitchFamily="34" charset="-128"/>
                <a:cs typeface="Arial Unicode MS" panose="020B0604020202020204" pitchFamily="34" charset="-128"/>
              </a:rPr>
              <a:t>menor</a:t>
            </a:r>
            <a:r>
              <a:rPr lang="en-US" sz="1350" dirty="0">
                <a:solidFill>
                  <a:schemeClr val="bg1"/>
                </a:solidFill>
                <a:ea typeface="Arial Unicode MS" panose="020B0604020202020204" pitchFamily="34" charset="-128"/>
                <a:cs typeface="Arial Unicode MS" panose="020B0604020202020204" pitchFamily="34" charset="-128"/>
              </a:rPr>
              <a:t> o </a:t>
            </a:r>
            <a:r>
              <a:rPr lang="en-US" sz="1350" dirty="0" err="1">
                <a:solidFill>
                  <a:schemeClr val="bg1"/>
                </a:solidFill>
                <a:ea typeface="Arial Unicode MS" panose="020B0604020202020204" pitchFamily="34" charset="-128"/>
                <a:cs typeface="Arial Unicode MS" panose="020B0604020202020204" pitchFamily="34" charset="-128"/>
              </a:rPr>
              <a:t>igual</a:t>
            </a:r>
            <a:r>
              <a:rPr lang="en-US" sz="1350" dirty="0">
                <a:solidFill>
                  <a:schemeClr val="bg1"/>
                </a:solidFill>
                <a:ea typeface="Arial Unicode MS" panose="020B0604020202020204" pitchFamily="34" charset="-128"/>
                <a:cs typeface="Arial Unicode MS" panose="020B0604020202020204" pitchFamily="34" charset="-128"/>
              </a:rPr>
              <a:t> a 1, </a:t>
            </a:r>
            <a:r>
              <a:rPr lang="en-US" sz="1350" dirty="0" err="1">
                <a:solidFill>
                  <a:schemeClr val="bg1"/>
                </a:solidFill>
                <a:ea typeface="Arial Unicode MS" panose="020B0604020202020204" pitchFamily="34" charset="-128"/>
                <a:cs typeface="Arial Unicode MS" panose="020B0604020202020204" pitchFamily="34" charset="-128"/>
              </a:rPr>
              <a:t>entonces</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cada</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término</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sucesivo</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tiene</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menos</a:t>
            </a:r>
            <a:r>
              <a:rPr lang="en-US" sz="1350" dirty="0">
                <a:solidFill>
                  <a:schemeClr val="bg1"/>
                </a:solidFill>
                <a:ea typeface="Arial Unicode MS" panose="020B0604020202020204" pitchFamily="34" charset="-128"/>
                <a:cs typeface="Arial Unicode MS" panose="020B0604020202020204" pitchFamily="34" charset="-128"/>
              </a:rPr>
              <a:t> peso </a:t>
            </a:r>
            <a:r>
              <a:rPr lang="en-US" sz="1350" dirty="0" err="1">
                <a:solidFill>
                  <a:schemeClr val="bg1"/>
                </a:solidFill>
                <a:ea typeface="Arial Unicode MS" panose="020B0604020202020204" pitchFamily="34" charset="-128"/>
                <a:cs typeface="Arial Unicode MS" panose="020B0604020202020204" pitchFamily="34" charset="-128"/>
              </a:rPr>
              <a:t>que</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su</a:t>
            </a:r>
            <a:r>
              <a:rPr lang="en-US" sz="1350" dirty="0">
                <a:solidFill>
                  <a:schemeClr val="bg1"/>
                </a:solidFill>
                <a:ea typeface="Arial Unicode MS" panose="020B0604020202020204" pitchFamily="34" charset="-128"/>
                <a:cs typeface="Arial Unicode MS" panose="020B0604020202020204" pitchFamily="34" charset="-128"/>
              </a:rPr>
              <a:t> </a:t>
            </a:r>
            <a:r>
              <a:rPr lang="en-US" sz="1350" dirty="0" err="1">
                <a:solidFill>
                  <a:schemeClr val="bg1"/>
                </a:solidFill>
                <a:ea typeface="Arial Unicode MS" panose="020B0604020202020204" pitchFamily="34" charset="-128"/>
                <a:cs typeface="Arial Unicode MS" panose="020B0604020202020204" pitchFamily="34" charset="-128"/>
              </a:rPr>
              <a:t>predecesor</a:t>
            </a:r>
            <a:endParaRPr lang="en-US" sz="1350" dirty="0">
              <a:solidFill>
                <a:schemeClr val="bg1"/>
              </a:solidFill>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Calendarización por prioridades</a:t>
            </a:r>
          </a:p>
        </p:txBody>
      </p:sp>
      <p:sp>
        <p:nvSpPr>
          <p:cNvPr id="6656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rPr>
              <a:t>Un número (entero) de prioridad es asociado a cada proceso.</a:t>
            </a:r>
          </a:p>
          <a:p>
            <a:pPr>
              <a:lnSpc>
                <a:spcPct val="80000"/>
              </a:lnSpc>
              <a:spcBef>
                <a:spcPts val="450"/>
              </a:spcBef>
              <a:buClr>
                <a:schemeClr val="bg1">
                  <a:lumMod val="95000"/>
                </a:schemeClr>
              </a:buClr>
              <a:buFont typeface="Arial" panose="020B0604020202020204" pitchFamily="34" charset="0"/>
              <a:buChar char="•"/>
            </a:pPr>
            <a:endPar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endParaRPr>
          </a:p>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rPr>
              <a:t>El CPU es asignado al proceso con la mayor prioridad (entero más pequeño ≡ más alta prioridad).</a:t>
            </a:r>
          </a:p>
          <a:p>
            <a:pPr marL="742950" lvl="1" indent="-285750">
              <a:lnSpc>
                <a:spcPct val="80000"/>
              </a:lnSpc>
              <a:spcBef>
                <a:spcPts val="375"/>
              </a:spcBef>
              <a:buClr>
                <a:schemeClr val="bg1">
                  <a:lumMod val="95000"/>
                </a:schemeClr>
              </a:buClr>
              <a:buFont typeface="Arial" panose="020B0604020202020204" pitchFamily="34" charset="0"/>
              <a:buChar char="•"/>
            </a:pPr>
            <a:r>
              <a:rPr lang="es-MX" sz="135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Preemptive</a:t>
            </a:r>
            <a:endParaRPr lang="es-MX" sz="1350" dirty="0">
              <a:solidFill>
                <a:schemeClr val="bg1"/>
              </a:solidFill>
              <a:latin typeface="Sniglet" panose="020B0604020202020204" charset="0"/>
              <a:ea typeface="Arial Unicode MS" panose="020B0604020202020204" pitchFamily="34" charset="-128"/>
              <a:cs typeface="Arial Unicode MS" panose="020B0604020202020204" pitchFamily="34" charset="-128"/>
            </a:endParaRPr>
          </a:p>
          <a:p>
            <a:pPr marL="742950" lvl="1" indent="-285750">
              <a:lnSpc>
                <a:spcPct val="80000"/>
              </a:lnSpc>
              <a:spcBef>
                <a:spcPts val="375"/>
              </a:spcBef>
              <a:buClr>
                <a:schemeClr val="bg1">
                  <a:lumMod val="95000"/>
                </a:schemeClr>
              </a:buClr>
              <a:buFont typeface="Arial" panose="020B0604020202020204" pitchFamily="34" charset="0"/>
              <a:buChar char="•"/>
            </a:pPr>
            <a:r>
              <a:rPr lang="es-MX" sz="1350" dirty="0">
                <a:solidFill>
                  <a:schemeClr val="bg1"/>
                </a:solidFill>
                <a:latin typeface="Sniglet" panose="020B0604020202020204" charset="0"/>
                <a:ea typeface="Arial Unicode MS" panose="020B0604020202020204" pitchFamily="34" charset="-128"/>
                <a:cs typeface="Arial Unicode MS" panose="020B0604020202020204" pitchFamily="34" charset="-128"/>
              </a:rPr>
              <a:t>Non-</a:t>
            </a:r>
            <a:r>
              <a:rPr lang="es-MX" sz="135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preemptive</a:t>
            </a:r>
            <a:endParaRPr lang="es-MX" sz="1350" dirty="0">
              <a:solidFill>
                <a:schemeClr val="bg1"/>
              </a:solidFill>
              <a:latin typeface="Sniglet" panose="020B0604020202020204" charset="0"/>
              <a:ea typeface="Arial Unicode MS" panose="020B0604020202020204" pitchFamily="34" charset="-128"/>
              <a:cs typeface="Arial Unicode MS" panose="020B0604020202020204" pitchFamily="34" charset="-128"/>
            </a:endParaRPr>
          </a:p>
          <a:p>
            <a:pPr>
              <a:lnSpc>
                <a:spcPct val="80000"/>
              </a:lnSpc>
              <a:spcBef>
                <a:spcPts val="450"/>
              </a:spcBef>
              <a:buClr>
                <a:schemeClr val="bg1">
                  <a:lumMod val="95000"/>
                </a:schemeClr>
              </a:buClr>
              <a:buFont typeface="Arial" panose="020B0604020202020204" pitchFamily="34" charset="0"/>
              <a:buChar char="•"/>
            </a:pPr>
            <a:endPar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endParaRPr>
          </a:p>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rPr>
              <a:t>SJF es un ejemplo de calendarización por prioridades donde la prioridad es obtenida a partir de las predicciones de las longitudes de los periodos de CPU.</a:t>
            </a:r>
          </a:p>
          <a:p>
            <a:pPr>
              <a:lnSpc>
                <a:spcPct val="80000"/>
              </a:lnSpc>
              <a:spcBef>
                <a:spcPts val="450"/>
              </a:spcBef>
              <a:buClr>
                <a:schemeClr val="bg1">
                  <a:lumMod val="95000"/>
                </a:schemeClr>
              </a:buClr>
              <a:buFont typeface="Arial" panose="020B0604020202020204" pitchFamily="34" charset="0"/>
              <a:buChar char="•"/>
            </a:pPr>
            <a:endPar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endParaRPr>
          </a:p>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rPr>
              <a:t>Problema : </a:t>
            </a:r>
            <a:r>
              <a:rPr lang="es-MX" sz="15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Starvation</a:t>
            </a:r>
            <a:r>
              <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rPr>
              <a:t> (inanición)  – los procesos con bajas prioridades quizá nunca se ejecutarán.</a:t>
            </a:r>
          </a:p>
          <a:p>
            <a:pPr>
              <a:lnSpc>
                <a:spcPct val="80000"/>
              </a:lnSpc>
              <a:spcBef>
                <a:spcPts val="450"/>
              </a:spcBef>
              <a:buClr>
                <a:schemeClr val="bg1">
                  <a:lumMod val="95000"/>
                </a:schemeClr>
              </a:buClr>
              <a:buFont typeface="Arial" panose="020B0604020202020204" pitchFamily="34" charset="0"/>
              <a:buChar char="•"/>
            </a:pPr>
            <a:r>
              <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rPr>
              <a:t>Solución : </a:t>
            </a:r>
            <a:r>
              <a:rPr lang="es-MX" sz="15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Aging</a:t>
            </a:r>
            <a:r>
              <a:rPr lang="es-MX" sz="1500" dirty="0">
                <a:solidFill>
                  <a:schemeClr val="bg1"/>
                </a:solidFill>
                <a:latin typeface="Sniglet" panose="020B0604020202020204" charset="0"/>
                <a:ea typeface="Arial Unicode MS" panose="020B0604020202020204" pitchFamily="34" charset="-128"/>
                <a:cs typeface="Arial Unicode MS" panose="020B0604020202020204" pitchFamily="34" charset="-128"/>
              </a:rPr>
              <a:t> (envejecimiento)– conforme el tiempo pasa se le incrementa la prioridad a los procesos.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por prioridades</a:t>
            </a:r>
            <a:br>
              <a:rPr lang="es-MX" sz="2800" dirty="0">
                <a:solidFill>
                  <a:schemeClr val="bg1"/>
                </a:solidFill>
                <a:latin typeface="Walter Turncoat" panose="02000000000000000000" pitchFamily="2" charset="0"/>
                <a:ea typeface="Walter Turncoat" panose="02000000000000000000" pitchFamily="2" charset="0"/>
              </a:rPr>
            </a:br>
            <a:endParaRPr lang="es-ES" dirty="0"/>
          </a:p>
        </p:txBody>
      </p:sp>
      <p:sp>
        <p:nvSpPr>
          <p:cNvPr id="2" name="Marcador de número de diapositiva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34</a:t>
            </a:fld>
            <a:endParaRPr lang="es-ES"/>
          </a:p>
        </p:txBody>
      </p:sp>
      <p:graphicFrame>
        <p:nvGraphicFramePr>
          <p:cNvPr id="5" name="Group 2"/>
          <p:cNvGraphicFramePr>
            <a:graphicFrameLocks noGrp="1"/>
          </p:cNvGraphicFramePr>
          <p:nvPr>
            <p:extLst>
              <p:ext uri="{D42A27DB-BD31-4B8C-83A1-F6EECF244321}">
                <p14:modId xmlns:p14="http://schemas.microsoft.com/office/powerpoint/2010/main" val="2210378082"/>
              </p:ext>
            </p:extLst>
          </p:nvPr>
        </p:nvGraphicFramePr>
        <p:xfrm>
          <a:off x="2057400" y="1857696"/>
          <a:ext cx="4973242" cy="1977628"/>
        </p:xfrm>
        <a:graphic>
          <a:graphicData uri="http://schemas.openxmlformats.org/drawingml/2006/table">
            <a:tbl>
              <a:tblPr/>
              <a:tblGrid>
                <a:gridCol w="1319213"/>
                <a:gridCol w="1827610"/>
                <a:gridCol w="1826419"/>
              </a:tblGrid>
              <a:tr h="435768">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Tiempo de CPU</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08372">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5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6" name="Rectángulo 5"/>
          <p:cNvSpPr/>
          <p:nvPr/>
        </p:nvSpPr>
        <p:spPr>
          <a:xfrm>
            <a:off x="2285295" y="4191856"/>
            <a:ext cx="4458212" cy="287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7"/>
          <p:cNvCxnSpPr/>
          <p:nvPr/>
        </p:nvCxnSpPr>
        <p:spPr>
          <a:xfrm>
            <a:off x="2578647" y="4185032"/>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3775111" y="4180480"/>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2223804" y="4171756"/>
            <a:ext cx="404278" cy="307777"/>
          </a:xfrm>
          <a:prstGeom prst="rect">
            <a:avLst/>
          </a:prstGeom>
          <a:noFill/>
        </p:spPr>
        <p:txBody>
          <a:bodyPr wrap="none" rtlCol="0">
            <a:spAutoFit/>
          </a:bodyPr>
          <a:lstStyle/>
          <a:p>
            <a:r>
              <a:rPr lang="es-ES" dirty="0" smtClean="0">
                <a:solidFill>
                  <a:schemeClr val="bg1"/>
                </a:solidFill>
              </a:rPr>
              <a:t>P2</a:t>
            </a:r>
            <a:endParaRPr lang="es-ES" dirty="0">
              <a:solidFill>
                <a:schemeClr val="bg1"/>
              </a:solidFill>
            </a:endParaRPr>
          </a:p>
        </p:txBody>
      </p:sp>
      <p:cxnSp>
        <p:nvCxnSpPr>
          <p:cNvPr id="11" name="Conector recto 10"/>
          <p:cNvCxnSpPr/>
          <p:nvPr/>
        </p:nvCxnSpPr>
        <p:spPr>
          <a:xfrm>
            <a:off x="2269301" y="4182752"/>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143269" y="4576172"/>
            <a:ext cx="284052" cy="307777"/>
          </a:xfrm>
          <a:prstGeom prst="rect">
            <a:avLst/>
          </a:prstGeom>
          <a:noFill/>
        </p:spPr>
        <p:txBody>
          <a:bodyPr wrap="none" rtlCol="0">
            <a:spAutoFit/>
          </a:bodyPr>
          <a:lstStyle/>
          <a:p>
            <a:r>
              <a:rPr lang="es-ES" dirty="0" smtClean="0">
                <a:solidFill>
                  <a:schemeClr val="bg1"/>
                </a:solidFill>
              </a:rPr>
              <a:t>0</a:t>
            </a:r>
            <a:endParaRPr lang="es-ES" dirty="0">
              <a:solidFill>
                <a:schemeClr val="bg1"/>
              </a:solidFill>
            </a:endParaRPr>
          </a:p>
        </p:txBody>
      </p:sp>
      <p:sp>
        <p:nvSpPr>
          <p:cNvPr id="13" name="CuadroTexto 12"/>
          <p:cNvSpPr txBox="1"/>
          <p:nvPr/>
        </p:nvSpPr>
        <p:spPr>
          <a:xfrm>
            <a:off x="2438973" y="4578444"/>
            <a:ext cx="284052" cy="307777"/>
          </a:xfrm>
          <a:prstGeom prst="rect">
            <a:avLst/>
          </a:prstGeom>
          <a:noFill/>
        </p:spPr>
        <p:txBody>
          <a:bodyPr wrap="none" rtlCol="0">
            <a:spAutoFit/>
          </a:bodyPr>
          <a:lstStyle/>
          <a:p>
            <a:r>
              <a:rPr lang="es-ES" dirty="0">
                <a:solidFill>
                  <a:schemeClr val="bg1"/>
                </a:solidFill>
              </a:rPr>
              <a:t>1</a:t>
            </a:r>
          </a:p>
        </p:txBody>
      </p:sp>
      <p:sp>
        <p:nvSpPr>
          <p:cNvPr id="14" name="CuadroTexto 13"/>
          <p:cNvSpPr txBox="1"/>
          <p:nvPr/>
        </p:nvSpPr>
        <p:spPr>
          <a:xfrm>
            <a:off x="2935769" y="4174028"/>
            <a:ext cx="404278" cy="307777"/>
          </a:xfrm>
          <a:prstGeom prst="rect">
            <a:avLst/>
          </a:prstGeom>
          <a:noFill/>
        </p:spPr>
        <p:txBody>
          <a:bodyPr wrap="none" rtlCol="0">
            <a:spAutoFit/>
          </a:bodyPr>
          <a:lstStyle/>
          <a:p>
            <a:r>
              <a:rPr lang="es-ES" dirty="0" smtClean="0">
                <a:solidFill>
                  <a:schemeClr val="bg1"/>
                </a:solidFill>
              </a:rPr>
              <a:t>P5</a:t>
            </a:r>
            <a:endParaRPr lang="es-ES" dirty="0">
              <a:solidFill>
                <a:schemeClr val="bg1"/>
              </a:solidFill>
            </a:endParaRPr>
          </a:p>
        </p:txBody>
      </p:sp>
      <p:sp>
        <p:nvSpPr>
          <p:cNvPr id="15" name="CuadroTexto 14"/>
          <p:cNvSpPr txBox="1"/>
          <p:nvPr/>
        </p:nvSpPr>
        <p:spPr>
          <a:xfrm>
            <a:off x="3635427" y="4573892"/>
            <a:ext cx="284052" cy="307777"/>
          </a:xfrm>
          <a:prstGeom prst="rect">
            <a:avLst/>
          </a:prstGeom>
          <a:noFill/>
        </p:spPr>
        <p:txBody>
          <a:bodyPr wrap="none" rtlCol="0">
            <a:spAutoFit/>
          </a:bodyPr>
          <a:lstStyle/>
          <a:p>
            <a:r>
              <a:rPr lang="es-ES" dirty="0" smtClean="0">
                <a:solidFill>
                  <a:schemeClr val="bg1"/>
                </a:solidFill>
              </a:rPr>
              <a:t>6</a:t>
            </a:r>
            <a:endParaRPr lang="es-ES" dirty="0">
              <a:solidFill>
                <a:schemeClr val="bg1"/>
              </a:solidFill>
            </a:endParaRPr>
          </a:p>
        </p:txBody>
      </p:sp>
      <p:cxnSp>
        <p:nvCxnSpPr>
          <p:cNvPr id="16" name="Conector recto 15"/>
          <p:cNvCxnSpPr/>
          <p:nvPr/>
        </p:nvCxnSpPr>
        <p:spPr>
          <a:xfrm>
            <a:off x="5974678" y="4175928"/>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534831" y="4176300"/>
            <a:ext cx="404278" cy="307777"/>
          </a:xfrm>
          <a:prstGeom prst="rect">
            <a:avLst/>
          </a:prstGeom>
          <a:noFill/>
        </p:spPr>
        <p:txBody>
          <a:bodyPr wrap="none" rtlCol="0">
            <a:spAutoFit/>
          </a:bodyPr>
          <a:lstStyle/>
          <a:p>
            <a:r>
              <a:rPr lang="es-ES" dirty="0" smtClean="0">
                <a:solidFill>
                  <a:schemeClr val="bg1"/>
                </a:solidFill>
              </a:rPr>
              <a:t>P1</a:t>
            </a:r>
            <a:endParaRPr lang="es-ES" dirty="0">
              <a:solidFill>
                <a:schemeClr val="bg1"/>
              </a:solidFill>
            </a:endParaRPr>
          </a:p>
        </p:txBody>
      </p:sp>
      <p:sp>
        <p:nvSpPr>
          <p:cNvPr id="18" name="CuadroTexto 17"/>
          <p:cNvSpPr txBox="1"/>
          <p:nvPr/>
        </p:nvSpPr>
        <p:spPr>
          <a:xfrm>
            <a:off x="5787225" y="4562516"/>
            <a:ext cx="383438" cy="307777"/>
          </a:xfrm>
          <a:prstGeom prst="rect">
            <a:avLst/>
          </a:prstGeom>
          <a:noFill/>
        </p:spPr>
        <p:txBody>
          <a:bodyPr wrap="none" rtlCol="0">
            <a:spAutoFit/>
          </a:bodyPr>
          <a:lstStyle/>
          <a:p>
            <a:r>
              <a:rPr lang="es-ES" dirty="0" smtClean="0">
                <a:solidFill>
                  <a:schemeClr val="bg1"/>
                </a:solidFill>
              </a:rPr>
              <a:t>16</a:t>
            </a:r>
            <a:endParaRPr lang="es-ES" dirty="0">
              <a:solidFill>
                <a:schemeClr val="bg1"/>
              </a:solidFill>
            </a:endParaRPr>
          </a:p>
        </p:txBody>
      </p:sp>
      <p:cxnSp>
        <p:nvCxnSpPr>
          <p:cNvPr id="19" name="Conector recto 18"/>
          <p:cNvCxnSpPr/>
          <p:nvPr/>
        </p:nvCxnSpPr>
        <p:spPr>
          <a:xfrm>
            <a:off x="6454627" y="4178200"/>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CuadroTexto 19"/>
          <p:cNvSpPr txBox="1"/>
          <p:nvPr/>
        </p:nvSpPr>
        <p:spPr>
          <a:xfrm>
            <a:off x="5990595" y="4185396"/>
            <a:ext cx="404278" cy="307777"/>
          </a:xfrm>
          <a:prstGeom prst="rect">
            <a:avLst/>
          </a:prstGeom>
          <a:noFill/>
        </p:spPr>
        <p:txBody>
          <a:bodyPr wrap="none" rtlCol="0">
            <a:spAutoFit/>
          </a:bodyPr>
          <a:lstStyle/>
          <a:p>
            <a:r>
              <a:rPr lang="es-ES" dirty="0" smtClean="0">
                <a:solidFill>
                  <a:schemeClr val="bg1"/>
                </a:solidFill>
              </a:rPr>
              <a:t>P3</a:t>
            </a:r>
            <a:endParaRPr lang="es-ES" dirty="0">
              <a:solidFill>
                <a:schemeClr val="bg1"/>
              </a:solidFill>
            </a:endParaRPr>
          </a:p>
        </p:txBody>
      </p:sp>
      <p:sp>
        <p:nvSpPr>
          <p:cNvPr id="21" name="CuadroTexto 20"/>
          <p:cNvSpPr txBox="1"/>
          <p:nvPr/>
        </p:nvSpPr>
        <p:spPr>
          <a:xfrm>
            <a:off x="6253528" y="4557964"/>
            <a:ext cx="383438" cy="307777"/>
          </a:xfrm>
          <a:prstGeom prst="rect">
            <a:avLst/>
          </a:prstGeom>
          <a:noFill/>
        </p:spPr>
        <p:txBody>
          <a:bodyPr wrap="none" rtlCol="0">
            <a:spAutoFit/>
          </a:bodyPr>
          <a:lstStyle/>
          <a:p>
            <a:r>
              <a:rPr lang="es-ES" dirty="0" smtClean="0">
                <a:solidFill>
                  <a:schemeClr val="bg1"/>
                </a:solidFill>
              </a:rPr>
              <a:t>18</a:t>
            </a:r>
            <a:endParaRPr lang="es-ES" dirty="0">
              <a:solidFill>
                <a:schemeClr val="bg1"/>
              </a:solidFill>
            </a:endParaRPr>
          </a:p>
        </p:txBody>
      </p:sp>
      <p:sp>
        <p:nvSpPr>
          <p:cNvPr id="22" name="CuadroTexto 21"/>
          <p:cNvSpPr txBox="1"/>
          <p:nvPr/>
        </p:nvSpPr>
        <p:spPr>
          <a:xfrm>
            <a:off x="6549230" y="4560236"/>
            <a:ext cx="383438" cy="307777"/>
          </a:xfrm>
          <a:prstGeom prst="rect">
            <a:avLst/>
          </a:prstGeom>
          <a:noFill/>
        </p:spPr>
        <p:txBody>
          <a:bodyPr wrap="none" rtlCol="0">
            <a:spAutoFit/>
          </a:bodyPr>
          <a:lstStyle/>
          <a:p>
            <a:r>
              <a:rPr lang="es-ES" dirty="0" smtClean="0">
                <a:solidFill>
                  <a:schemeClr val="bg1"/>
                </a:solidFill>
              </a:rPr>
              <a:t>19</a:t>
            </a:r>
            <a:endParaRPr lang="es-ES" dirty="0">
              <a:solidFill>
                <a:schemeClr val="bg1"/>
              </a:solidFill>
            </a:endParaRPr>
          </a:p>
        </p:txBody>
      </p:sp>
      <p:cxnSp>
        <p:nvCxnSpPr>
          <p:cNvPr id="23" name="Conector recto 22"/>
          <p:cNvCxnSpPr/>
          <p:nvPr/>
        </p:nvCxnSpPr>
        <p:spPr>
          <a:xfrm>
            <a:off x="6743507" y="4173648"/>
            <a:ext cx="0" cy="37332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6395483" y="4187668"/>
            <a:ext cx="404278" cy="307777"/>
          </a:xfrm>
          <a:prstGeom prst="rect">
            <a:avLst/>
          </a:prstGeom>
          <a:noFill/>
        </p:spPr>
        <p:txBody>
          <a:bodyPr wrap="none" rtlCol="0">
            <a:spAutoFit/>
          </a:bodyPr>
          <a:lstStyle/>
          <a:p>
            <a:r>
              <a:rPr lang="es-ES" dirty="0" smtClean="0">
                <a:solidFill>
                  <a:schemeClr val="bg1"/>
                </a:solidFill>
              </a:rPr>
              <a:t>P4</a:t>
            </a:r>
            <a:endParaRPr lang="es-ES" dirty="0">
              <a:solidFill>
                <a:schemeClr val="bg1"/>
              </a:solidFill>
            </a:endParaRPr>
          </a:p>
        </p:txBody>
      </p:sp>
      <p:sp>
        <p:nvSpPr>
          <p:cNvPr id="25" name="CuadroTexto 24"/>
          <p:cNvSpPr txBox="1"/>
          <p:nvPr/>
        </p:nvSpPr>
        <p:spPr>
          <a:xfrm>
            <a:off x="2853064" y="3849863"/>
            <a:ext cx="2719014" cy="307777"/>
          </a:xfrm>
          <a:prstGeom prst="rect">
            <a:avLst/>
          </a:prstGeom>
          <a:noFill/>
        </p:spPr>
        <p:txBody>
          <a:bodyPr wrap="none" rtlCol="0">
            <a:spAutoFit/>
          </a:bodyPr>
          <a:lstStyle/>
          <a:p>
            <a:r>
              <a:rPr lang="es-ES" dirty="0" smtClean="0">
                <a:solidFill>
                  <a:schemeClr val="bg1"/>
                </a:solidFill>
              </a:rPr>
              <a:t>Tiempo de espera promedio 8.2</a:t>
            </a:r>
            <a:endParaRPr lang="es-ES" dirty="0">
              <a:solidFill>
                <a:schemeClr val="bg1"/>
              </a:solidFill>
            </a:endParaRPr>
          </a:p>
        </p:txBody>
      </p:sp>
    </p:spTree>
    <p:extLst>
      <p:ext uri="{BB962C8B-B14F-4D97-AF65-F5344CB8AC3E}">
        <p14:creationId xmlns:p14="http://schemas.microsoft.com/office/powerpoint/2010/main" val="651528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a:t>
            </a:r>
            <a:endParaRPr lang="es-ES" dirty="0"/>
          </a:p>
        </p:txBody>
      </p:sp>
      <p:sp>
        <p:nvSpPr>
          <p:cNvPr id="4" name="Marcador de texto 3"/>
          <p:cNvSpPr>
            <a:spLocks noGrp="1"/>
          </p:cNvSpPr>
          <p:nvPr>
            <p:ph type="body" idx="1"/>
          </p:nvPr>
        </p:nvSpPr>
        <p:spPr/>
        <p:txBody>
          <a:bodyPr/>
          <a:lstStyle/>
          <a:p>
            <a:pPr marL="101600" indent="0">
              <a:buNone/>
            </a:pPr>
            <a:r>
              <a:rPr lang="es-ES" dirty="0" smtClean="0"/>
              <a:t>Las prioridades pueden definirse:</a:t>
            </a:r>
          </a:p>
          <a:p>
            <a:r>
              <a:rPr lang="es-ES" dirty="0" smtClean="0"/>
              <a:t>Internamente, </a:t>
            </a:r>
            <a:r>
              <a:rPr lang="es-MX" dirty="0" err="1">
                <a:solidFill>
                  <a:schemeClr val="bg1"/>
                </a:solidFill>
                <a:latin typeface="Walter Turncoat" panose="02000000000000000000" pitchFamily="2" charset="0"/>
                <a:ea typeface="Walter Turncoat" panose="02000000000000000000" pitchFamily="2" charset="0"/>
              </a:rPr>
              <a:t>ó</a:t>
            </a:r>
            <a:endParaRPr lang="es-ES" dirty="0" smtClean="0"/>
          </a:p>
          <a:p>
            <a:r>
              <a:rPr lang="es-ES" dirty="0" smtClean="0"/>
              <a:t>Externamente.</a:t>
            </a:r>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35</a:t>
            </a:fld>
            <a:endParaRPr lang="es-ES" dirty="0"/>
          </a:p>
        </p:txBody>
      </p:sp>
    </p:spTree>
    <p:extLst>
      <p:ext uri="{BB962C8B-B14F-4D97-AF65-F5344CB8AC3E}">
        <p14:creationId xmlns:p14="http://schemas.microsoft.com/office/powerpoint/2010/main" val="28838484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a:t>
            </a:r>
            <a:endParaRPr lang="es-ES" dirty="0"/>
          </a:p>
        </p:txBody>
      </p:sp>
      <p:sp>
        <p:nvSpPr>
          <p:cNvPr id="4" name="Marcador de texto 3"/>
          <p:cNvSpPr>
            <a:spLocks noGrp="1"/>
          </p:cNvSpPr>
          <p:nvPr>
            <p:ph type="body" idx="1"/>
          </p:nvPr>
        </p:nvSpPr>
        <p:spPr/>
        <p:txBody>
          <a:bodyPr/>
          <a:lstStyle/>
          <a:p>
            <a:r>
              <a:rPr lang="es-ES" dirty="0" smtClean="0"/>
              <a:t>Las prioridades internas se definen en base a valores que pueden ser medibles y procesados para calcular la prioridad de un proceso.</a:t>
            </a:r>
          </a:p>
          <a:p>
            <a:r>
              <a:rPr lang="es-ES" dirty="0" smtClean="0"/>
              <a:t>Por ejemplo: </a:t>
            </a:r>
          </a:p>
          <a:p>
            <a:pPr lvl="1"/>
            <a:r>
              <a:rPr lang="es-ES" dirty="0" smtClean="0"/>
              <a:t>limites de tiempo, </a:t>
            </a:r>
          </a:p>
          <a:p>
            <a:pPr lvl="1"/>
            <a:r>
              <a:rPr lang="es-ES" dirty="0" smtClean="0"/>
              <a:t>requisitos de memoria, </a:t>
            </a:r>
          </a:p>
          <a:p>
            <a:pPr lvl="1"/>
            <a:r>
              <a:rPr lang="es-ES" dirty="0" smtClean="0"/>
              <a:t>número de archivos abiertos y </a:t>
            </a:r>
          </a:p>
          <a:p>
            <a:pPr lvl="1"/>
            <a:r>
              <a:rPr lang="es-ES" dirty="0" smtClean="0"/>
              <a:t>la relación entre el promedio de los períodos de E/S y </a:t>
            </a:r>
            <a:r>
              <a:rPr lang="es-ES" dirty="0"/>
              <a:t>el promedio de los períodos </a:t>
            </a:r>
            <a:r>
              <a:rPr lang="es-ES" dirty="0" smtClean="0"/>
              <a:t>de CPU.</a:t>
            </a:r>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36</a:t>
            </a:fld>
            <a:endParaRPr lang="es-ES"/>
          </a:p>
        </p:txBody>
      </p:sp>
    </p:spTree>
    <p:extLst>
      <p:ext uri="{BB962C8B-B14F-4D97-AF65-F5344CB8AC3E}">
        <p14:creationId xmlns:p14="http://schemas.microsoft.com/office/powerpoint/2010/main" val="2139672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a:t>
            </a:r>
            <a:endParaRPr lang="es-ES" dirty="0"/>
          </a:p>
        </p:txBody>
      </p:sp>
      <p:sp>
        <p:nvSpPr>
          <p:cNvPr id="4" name="Marcador de texto 3"/>
          <p:cNvSpPr>
            <a:spLocks noGrp="1"/>
          </p:cNvSpPr>
          <p:nvPr>
            <p:ph type="body" idx="1"/>
          </p:nvPr>
        </p:nvSpPr>
        <p:spPr/>
        <p:txBody>
          <a:bodyPr/>
          <a:lstStyle/>
          <a:p>
            <a:r>
              <a:rPr lang="es-ES" dirty="0" smtClean="0"/>
              <a:t>Las prioridades externas son establecidas por criterios ajenos al sistema operativo como:</a:t>
            </a:r>
          </a:p>
          <a:p>
            <a:pPr lvl="1"/>
            <a:r>
              <a:rPr lang="es-ES" dirty="0" smtClean="0"/>
              <a:t>Importancia del proceso</a:t>
            </a:r>
          </a:p>
          <a:p>
            <a:pPr lvl="1"/>
            <a:r>
              <a:rPr lang="es-ES" dirty="0" smtClean="0"/>
              <a:t>Cantidad de dinero pagado por usar el sistema</a:t>
            </a:r>
          </a:p>
          <a:p>
            <a:pPr lvl="1"/>
            <a:r>
              <a:rPr lang="es-ES" dirty="0" smtClean="0"/>
              <a:t>Departamento o grupo al que pertenece el proceso, y </a:t>
            </a:r>
          </a:p>
          <a:p>
            <a:pPr lvl="1"/>
            <a:r>
              <a:rPr lang="es-ES" dirty="0" smtClean="0"/>
              <a:t>otros factores.</a:t>
            </a:r>
            <a:endParaRPr lang="es-ES" dirty="0"/>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37</a:t>
            </a:fld>
            <a:endParaRPr lang="es-ES"/>
          </a:p>
        </p:txBody>
      </p:sp>
    </p:spTree>
    <p:extLst>
      <p:ext uri="{BB962C8B-B14F-4D97-AF65-F5344CB8AC3E}">
        <p14:creationId xmlns:p14="http://schemas.microsoft.com/office/powerpoint/2010/main" val="4045454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por prioridades</a:t>
            </a:r>
            <a:endParaRPr lang="es-ES" dirty="0"/>
          </a:p>
        </p:txBody>
      </p:sp>
      <p:sp>
        <p:nvSpPr>
          <p:cNvPr id="3" name="Marcador de texto 2"/>
          <p:cNvSpPr>
            <a:spLocks noGrp="1"/>
          </p:cNvSpPr>
          <p:nvPr>
            <p:ph type="body" idx="1"/>
          </p:nvPr>
        </p:nvSpPr>
        <p:spPr/>
        <p:txBody>
          <a:bodyPr/>
          <a:lstStyle/>
          <a:p>
            <a:r>
              <a:rPr lang="es-ES" dirty="0" err="1" smtClean="0"/>
              <a:t>Apropiativa</a:t>
            </a:r>
            <a:r>
              <a:rPr lang="es-ES" dirty="0" smtClean="0"/>
              <a:t> (</a:t>
            </a:r>
            <a:r>
              <a:rPr lang="es-ES" dirty="0" err="1" smtClean="0"/>
              <a:t>preemptive</a:t>
            </a:r>
            <a:r>
              <a:rPr lang="es-ES" dirty="0" smtClean="0"/>
              <a:t>)</a:t>
            </a:r>
          </a:p>
          <a:p>
            <a:r>
              <a:rPr lang="es-ES" dirty="0" smtClean="0"/>
              <a:t>No-</a:t>
            </a:r>
            <a:r>
              <a:rPr lang="es-ES" dirty="0" err="1" smtClean="0"/>
              <a:t>apropiativa</a:t>
            </a:r>
            <a:r>
              <a:rPr lang="es-ES" dirty="0" smtClean="0"/>
              <a:t> (</a:t>
            </a:r>
            <a:r>
              <a:rPr lang="es-ES" dirty="0" err="1" smtClean="0"/>
              <a:t>nonpreemptive</a:t>
            </a:r>
            <a:r>
              <a:rPr lang="es-ES" dirty="0" smtClean="0"/>
              <a:t>)</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38</a:t>
            </a:fld>
            <a:endParaRPr lang="es-ES"/>
          </a:p>
        </p:txBody>
      </p:sp>
    </p:spTree>
    <p:extLst>
      <p:ext uri="{BB962C8B-B14F-4D97-AF65-F5344CB8AC3E}">
        <p14:creationId xmlns:p14="http://schemas.microsoft.com/office/powerpoint/2010/main" val="588792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39</a:t>
            </a:fld>
            <a:endParaRPr lang="es-ES"/>
          </a:p>
        </p:txBody>
      </p:sp>
      <p:pic>
        <p:nvPicPr>
          <p:cNvPr id="5" name="Imagen 4"/>
          <p:cNvPicPr>
            <a:picLocks noChangeAspect="1"/>
          </p:cNvPicPr>
          <p:nvPr/>
        </p:nvPicPr>
        <p:blipFill>
          <a:blip r:embed="rId2"/>
          <a:stretch>
            <a:fillRect/>
          </a:stretch>
        </p:blipFill>
        <p:spPr>
          <a:xfrm>
            <a:off x="1740343" y="1482897"/>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4217181000"/>
              </p:ext>
            </p:extLst>
          </p:nvPr>
        </p:nvGraphicFramePr>
        <p:xfrm>
          <a:off x="754911" y="2307965"/>
          <a:ext cx="1531089" cy="1690493"/>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rot="940398">
            <a:off x="2373359" y="2810499"/>
            <a:ext cx="855050" cy="247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2992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Colas de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Calendarización</a:t>
            </a:r>
            <a:endPar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19459"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spcBef>
                <a:spcPts val="525"/>
              </a:spcBef>
              <a:buClr>
                <a:schemeClr val="bg1"/>
              </a:buClr>
              <a:buFont typeface="Arial" panose="020B0604020202020204" pitchFamily="34" charset="0"/>
              <a:buChar char="•"/>
            </a:pPr>
            <a:r>
              <a:rPr lang="es-ES" sz="2100" dirty="0">
                <a:solidFill>
                  <a:schemeClr val="bg1"/>
                </a:solidFill>
                <a:ea typeface="Arial Unicode MS" panose="020B0604020202020204" pitchFamily="34" charset="-128"/>
                <a:cs typeface="Arial Unicode MS" panose="020B0604020202020204" pitchFamily="34" charset="-128"/>
              </a:rPr>
              <a:t>New </a:t>
            </a:r>
            <a:r>
              <a:rPr lang="es-ES" sz="2100" dirty="0" err="1">
                <a:solidFill>
                  <a:schemeClr val="bg1"/>
                </a:solidFill>
                <a:ea typeface="Arial Unicode MS" panose="020B0604020202020204" pitchFamily="34" charset="-128"/>
                <a:cs typeface="Arial Unicode MS" panose="020B0604020202020204" pitchFamily="34" charset="-128"/>
              </a:rPr>
              <a:t>queue</a:t>
            </a:r>
            <a:r>
              <a:rPr lang="es-ES" sz="2100" dirty="0">
                <a:solidFill>
                  <a:schemeClr val="bg1"/>
                </a:solidFill>
                <a:ea typeface="Arial Unicode MS" panose="020B0604020202020204" pitchFamily="34" charset="-128"/>
                <a:cs typeface="Arial Unicode MS" panose="020B0604020202020204" pitchFamily="34" charset="-128"/>
              </a:rPr>
              <a:t> </a:t>
            </a:r>
            <a:r>
              <a:rPr lang="es-ES" sz="2100" dirty="0" smtClean="0">
                <a:solidFill>
                  <a:schemeClr val="bg1"/>
                </a:solidFill>
                <a:ea typeface="Arial Unicode MS" panose="020B0604020202020204" pitchFamily="34" charset="-128"/>
                <a:cs typeface="Arial Unicode MS" panose="020B0604020202020204" pitchFamily="34" charset="-128"/>
              </a:rPr>
              <a:t>(nuevos)– </a:t>
            </a:r>
            <a:r>
              <a:rPr lang="es-ES" sz="2100" dirty="0">
                <a:solidFill>
                  <a:schemeClr val="bg1"/>
                </a:solidFill>
                <a:ea typeface="Arial Unicode MS" panose="020B0604020202020204" pitchFamily="34" charset="-128"/>
                <a:cs typeface="Arial Unicode MS" panose="020B0604020202020204" pitchFamily="34" charset="-128"/>
              </a:rPr>
              <a:t>Procesos esperando a ser creados.</a:t>
            </a:r>
          </a:p>
          <a:p>
            <a:pPr>
              <a:spcBef>
                <a:spcPts val="525"/>
              </a:spcBef>
              <a:buClr>
                <a:schemeClr val="bg1"/>
              </a:buClr>
              <a:buFont typeface="Arial" panose="020B0604020202020204" pitchFamily="34" charset="0"/>
              <a:buChar char="•"/>
            </a:pPr>
            <a:r>
              <a:rPr lang="en-US" sz="2100" dirty="0" smtClean="0">
                <a:solidFill>
                  <a:schemeClr val="bg1"/>
                </a:solidFill>
                <a:ea typeface="Arial Unicode MS" panose="020B0604020202020204" pitchFamily="34" charset="-128"/>
                <a:cs typeface="Arial Unicode MS" panose="020B0604020202020204" pitchFamily="34" charset="-128"/>
              </a:rPr>
              <a:t>Job queue (Nuevo, </a:t>
            </a:r>
            <a:r>
              <a:rPr lang="en-US" sz="2100" dirty="0" err="1" smtClean="0">
                <a:solidFill>
                  <a:schemeClr val="bg1"/>
                </a:solidFill>
                <a:ea typeface="Arial Unicode MS" panose="020B0604020202020204" pitchFamily="34" charset="-128"/>
                <a:cs typeface="Arial Unicode MS" panose="020B0604020202020204" pitchFamily="34" charset="-128"/>
              </a:rPr>
              <a:t>listos</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smtClean="0">
                <a:solidFill>
                  <a:schemeClr val="bg1"/>
                </a:solidFill>
                <a:ea typeface="Arial Unicode MS" panose="020B0604020202020204" pitchFamily="34" charset="-128"/>
                <a:cs typeface="Arial Unicode MS" panose="020B0604020202020204" pitchFamily="34" charset="-128"/>
              </a:rPr>
              <a:t>y </a:t>
            </a:r>
            <a:r>
              <a:rPr lang="en-US" sz="2100" dirty="0" err="1" smtClean="0">
                <a:solidFill>
                  <a:schemeClr val="bg1"/>
                </a:solidFill>
                <a:ea typeface="Arial Unicode MS" panose="020B0604020202020204" pitchFamily="34" charset="-128"/>
                <a:cs typeface="Arial Unicode MS" panose="020B0604020202020204" pitchFamily="34" charset="-128"/>
              </a:rPr>
              <a:t>esperando</a:t>
            </a:r>
            <a:r>
              <a:rPr lang="en-US" sz="2100" dirty="0" smtClean="0">
                <a:solidFill>
                  <a:schemeClr val="bg1"/>
                </a:solidFill>
                <a:ea typeface="Arial Unicode MS" panose="020B0604020202020204" pitchFamily="34" charset="-128"/>
                <a:cs typeface="Arial Unicode MS" panose="020B0604020202020204" pitchFamily="34" charset="-128"/>
              </a:rPr>
              <a:t>) </a:t>
            </a:r>
            <a:r>
              <a:rPr lang="en-US" sz="2100" dirty="0">
                <a:solidFill>
                  <a:schemeClr val="bg1"/>
                </a:solidFill>
                <a:ea typeface="Arial Unicode MS" panose="020B0604020202020204" pitchFamily="34" charset="-128"/>
                <a:cs typeface="Arial Unicode MS" panose="020B0604020202020204" pitchFamily="34" charset="-128"/>
              </a:rPr>
              <a:t>– El </a:t>
            </a:r>
            <a:r>
              <a:rPr lang="en-US" sz="2100" dirty="0" err="1">
                <a:solidFill>
                  <a:schemeClr val="bg1"/>
                </a:solidFill>
                <a:ea typeface="Arial Unicode MS" panose="020B0604020202020204" pitchFamily="34" charset="-128"/>
                <a:cs typeface="Arial Unicode MS" panose="020B0604020202020204" pitchFamily="34" charset="-128"/>
              </a:rPr>
              <a:t>conjunto</a:t>
            </a:r>
            <a:r>
              <a:rPr lang="en-US" sz="2100" dirty="0">
                <a:solidFill>
                  <a:schemeClr val="bg1"/>
                </a:solidFill>
                <a:ea typeface="Arial Unicode MS" panose="020B0604020202020204" pitchFamily="34" charset="-128"/>
                <a:cs typeface="Arial Unicode MS" panose="020B0604020202020204" pitchFamily="34" charset="-128"/>
              </a:rPr>
              <a:t> de </a:t>
            </a:r>
            <a:r>
              <a:rPr lang="en-US" sz="2100" dirty="0" err="1">
                <a:solidFill>
                  <a:schemeClr val="bg1"/>
                </a:solidFill>
                <a:ea typeface="Arial Unicode MS" panose="020B0604020202020204" pitchFamily="34" charset="-128"/>
                <a:cs typeface="Arial Unicode MS" panose="020B0604020202020204" pitchFamily="34" charset="-128"/>
              </a:rPr>
              <a:t>todos</a:t>
            </a:r>
            <a:r>
              <a:rPr lang="en-US" sz="2100" dirty="0">
                <a:solidFill>
                  <a:schemeClr val="bg1"/>
                </a:solidFill>
                <a:ea typeface="Arial Unicode MS" panose="020B0604020202020204" pitchFamily="34" charset="-128"/>
                <a:cs typeface="Arial Unicode MS" panose="020B0604020202020204" pitchFamily="34" charset="-128"/>
              </a:rPr>
              <a:t> los </a:t>
            </a:r>
            <a:r>
              <a:rPr lang="en-US" sz="2100" dirty="0" err="1">
                <a:solidFill>
                  <a:schemeClr val="bg1"/>
                </a:solidFill>
                <a:ea typeface="Arial Unicode MS" panose="020B0604020202020204" pitchFamily="34" charset="-128"/>
                <a:cs typeface="Arial Unicode MS" panose="020B0604020202020204" pitchFamily="34" charset="-128"/>
              </a:rPr>
              <a:t>procesos</a:t>
            </a:r>
            <a:r>
              <a:rPr lang="en-US" sz="2100" dirty="0">
                <a:solidFill>
                  <a:schemeClr val="bg1"/>
                </a:solidFill>
                <a:ea typeface="Arial Unicode MS" panose="020B0604020202020204" pitchFamily="34" charset="-128"/>
                <a:cs typeface="Arial Unicode MS" panose="020B0604020202020204" pitchFamily="34" charset="-128"/>
              </a:rPr>
              <a:t> en el </a:t>
            </a:r>
            <a:r>
              <a:rPr lang="en-US" sz="2100" dirty="0" err="1">
                <a:solidFill>
                  <a:schemeClr val="bg1"/>
                </a:solidFill>
                <a:ea typeface="Arial Unicode MS" panose="020B0604020202020204" pitchFamily="34" charset="-128"/>
                <a:cs typeface="Arial Unicode MS" panose="020B0604020202020204" pitchFamily="34" charset="-128"/>
              </a:rPr>
              <a:t>sistema</a:t>
            </a:r>
            <a:r>
              <a:rPr lang="en-US" sz="2100" dirty="0">
                <a:solidFill>
                  <a:schemeClr val="bg1"/>
                </a:solidFill>
                <a:ea typeface="Arial Unicode MS" panose="020B0604020202020204" pitchFamily="34" charset="-128"/>
                <a:cs typeface="Arial Unicode MS" panose="020B0604020202020204" pitchFamily="34" charset="-128"/>
              </a:rPr>
              <a:t>.</a:t>
            </a:r>
          </a:p>
          <a:p>
            <a:pPr>
              <a:spcBef>
                <a:spcPts val="525"/>
              </a:spcBef>
              <a:buClr>
                <a:schemeClr val="bg1"/>
              </a:buClr>
              <a:buFont typeface="Arial" panose="020B0604020202020204" pitchFamily="34" charset="0"/>
              <a:buChar char="•"/>
            </a:pPr>
            <a:r>
              <a:rPr lang="en-US" sz="2100" dirty="0">
                <a:solidFill>
                  <a:schemeClr val="bg1"/>
                </a:solidFill>
                <a:ea typeface="Arial Unicode MS" panose="020B0604020202020204" pitchFamily="34" charset="-128"/>
                <a:cs typeface="Arial Unicode MS" panose="020B0604020202020204" pitchFamily="34" charset="-128"/>
              </a:rPr>
              <a:t>Ready </a:t>
            </a:r>
            <a:r>
              <a:rPr lang="en-US" sz="2100" dirty="0" smtClean="0">
                <a:solidFill>
                  <a:schemeClr val="bg1"/>
                </a:solidFill>
                <a:ea typeface="Arial Unicode MS" panose="020B0604020202020204" pitchFamily="34" charset="-128"/>
                <a:cs typeface="Arial Unicode MS" panose="020B0604020202020204" pitchFamily="34" charset="-128"/>
              </a:rPr>
              <a:t>queue (</a:t>
            </a:r>
            <a:r>
              <a:rPr lang="en-US" sz="2100" dirty="0" err="1" smtClean="0">
                <a:solidFill>
                  <a:schemeClr val="bg1"/>
                </a:solidFill>
                <a:ea typeface="Arial Unicode MS" panose="020B0604020202020204" pitchFamily="34" charset="-128"/>
                <a:cs typeface="Arial Unicode MS" panose="020B0604020202020204" pitchFamily="34" charset="-128"/>
              </a:rPr>
              <a:t>Listos</a:t>
            </a:r>
            <a:r>
              <a:rPr lang="en-US" sz="2100" dirty="0" smtClean="0">
                <a:solidFill>
                  <a:schemeClr val="bg1"/>
                </a:solidFill>
                <a:ea typeface="Arial Unicode MS" panose="020B0604020202020204" pitchFamily="34" charset="-128"/>
                <a:cs typeface="Arial Unicode MS" panose="020B0604020202020204" pitchFamily="34" charset="-128"/>
              </a:rPr>
              <a:t>) </a:t>
            </a:r>
            <a:r>
              <a:rPr lang="en-US" sz="2100" dirty="0">
                <a:solidFill>
                  <a:schemeClr val="bg1"/>
                </a:solidFill>
                <a:ea typeface="Arial Unicode MS" panose="020B0604020202020204" pitchFamily="34" charset="-128"/>
                <a:cs typeface="Arial Unicode MS" panose="020B0604020202020204" pitchFamily="34" charset="-128"/>
              </a:rPr>
              <a:t>– el </a:t>
            </a:r>
            <a:r>
              <a:rPr lang="en-US" sz="2100" dirty="0" err="1">
                <a:solidFill>
                  <a:schemeClr val="bg1"/>
                </a:solidFill>
                <a:ea typeface="Arial Unicode MS" panose="020B0604020202020204" pitchFamily="34" charset="-128"/>
                <a:cs typeface="Arial Unicode MS" panose="020B0604020202020204" pitchFamily="34" charset="-128"/>
              </a:rPr>
              <a:t>conjunto</a:t>
            </a:r>
            <a:r>
              <a:rPr lang="en-US" sz="2100" dirty="0">
                <a:solidFill>
                  <a:schemeClr val="bg1"/>
                </a:solidFill>
                <a:ea typeface="Arial Unicode MS" panose="020B0604020202020204" pitchFamily="34" charset="-128"/>
                <a:cs typeface="Arial Unicode MS" panose="020B0604020202020204" pitchFamily="34" charset="-128"/>
              </a:rPr>
              <a:t> de </a:t>
            </a:r>
            <a:r>
              <a:rPr lang="en-US" sz="2100" dirty="0" err="1">
                <a:solidFill>
                  <a:schemeClr val="bg1"/>
                </a:solidFill>
                <a:ea typeface="Arial Unicode MS" panose="020B0604020202020204" pitchFamily="34" charset="-128"/>
                <a:cs typeface="Arial Unicode MS" panose="020B0604020202020204" pitchFamily="34" charset="-128"/>
              </a:rPr>
              <a:t>todos</a:t>
            </a:r>
            <a:r>
              <a:rPr lang="en-US" sz="2100" dirty="0">
                <a:solidFill>
                  <a:schemeClr val="bg1"/>
                </a:solidFill>
                <a:ea typeface="Arial Unicode MS" panose="020B0604020202020204" pitchFamily="34" charset="-128"/>
                <a:cs typeface="Arial Unicode MS" panose="020B0604020202020204" pitchFamily="34" charset="-128"/>
              </a:rPr>
              <a:t> los </a:t>
            </a:r>
            <a:r>
              <a:rPr lang="en-US" sz="2100" dirty="0" err="1">
                <a:solidFill>
                  <a:schemeClr val="bg1"/>
                </a:solidFill>
                <a:ea typeface="Arial Unicode MS" panose="020B0604020202020204" pitchFamily="34" charset="-128"/>
                <a:cs typeface="Arial Unicode MS" panose="020B0604020202020204" pitchFamily="34" charset="-128"/>
              </a:rPr>
              <a:t>procesos</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residentes</a:t>
            </a:r>
            <a:r>
              <a:rPr lang="en-US" sz="2100" dirty="0">
                <a:solidFill>
                  <a:schemeClr val="bg1"/>
                </a:solidFill>
                <a:ea typeface="Arial Unicode MS" panose="020B0604020202020204" pitchFamily="34" charset="-128"/>
                <a:cs typeface="Arial Unicode MS" panose="020B0604020202020204" pitchFamily="34" charset="-128"/>
              </a:rPr>
              <a:t> en </a:t>
            </a:r>
            <a:r>
              <a:rPr lang="en-US" sz="2100" dirty="0" err="1">
                <a:solidFill>
                  <a:schemeClr val="bg1"/>
                </a:solidFill>
                <a:ea typeface="Arial Unicode MS" panose="020B0604020202020204" pitchFamily="34" charset="-128"/>
                <a:cs typeface="Arial Unicode MS" panose="020B0604020202020204" pitchFamily="34" charset="-128"/>
              </a:rPr>
              <a:t>memoria</a:t>
            </a:r>
            <a:r>
              <a:rPr lang="en-US" sz="2100" dirty="0">
                <a:solidFill>
                  <a:schemeClr val="bg1"/>
                </a:solidFill>
                <a:ea typeface="Arial Unicode MS" panose="020B0604020202020204" pitchFamily="34" charset="-128"/>
                <a:cs typeface="Arial Unicode MS" panose="020B0604020202020204" pitchFamily="34" charset="-128"/>
              </a:rPr>
              <a:t> principal </a:t>
            </a:r>
            <a:r>
              <a:rPr lang="en-US" sz="2100" dirty="0" err="1">
                <a:solidFill>
                  <a:schemeClr val="bg1"/>
                </a:solidFill>
                <a:ea typeface="Arial Unicode MS" panose="020B0604020202020204" pitchFamily="34" charset="-128"/>
                <a:cs typeface="Arial Unicode MS" panose="020B0604020202020204" pitchFamily="34" charset="-128"/>
              </a:rPr>
              <a:t>listos</a:t>
            </a:r>
            <a:r>
              <a:rPr lang="en-US" sz="2100" dirty="0">
                <a:solidFill>
                  <a:schemeClr val="bg1"/>
                </a:solidFill>
                <a:ea typeface="Arial Unicode MS" panose="020B0604020202020204" pitchFamily="34" charset="-128"/>
                <a:cs typeface="Arial Unicode MS" panose="020B0604020202020204" pitchFamily="34" charset="-128"/>
              </a:rPr>
              <a:t> y en </a:t>
            </a:r>
            <a:r>
              <a:rPr lang="en-US" sz="2100" dirty="0" err="1">
                <a:solidFill>
                  <a:schemeClr val="bg1"/>
                </a:solidFill>
                <a:ea typeface="Arial Unicode MS" panose="020B0604020202020204" pitchFamily="34" charset="-128"/>
                <a:cs typeface="Arial Unicode MS" panose="020B0604020202020204" pitchFamily="34" charset="-128"/>
              </a:rPr>
              <a:t>espera</a:t>
            </a:r>
            <a:r>
              <a:rPr lang="en-US" sz="2100" dirty="0">
                <a:solidFill>
                  <a:schemeClr val="bg1"/>
                </a:solidFill>
                <a:ea typeface="Arial Unicode MS" panose="020B0604020202020204" pitchFamily="34" charset="-128"/>
                <a:cs typeface="Arial Unicode MS" panose="020B0604020202020204" pitchFamily="34" charset="-128"/>
              </a:rPr>
              <a:t> de </a:t>
            </a:r>
            <a:r>
              <a:rPr lang="en-US" sz="2100" dirty="0" err="1">
                <a:solidFill>
                  <a:schemeClr val="bg1"/>
                </a:solidFill>
                <a:ea typeface="Arial Unicode MS" panose="020B0604020202020204" pitchFamily="34" charset="-128"/>
                <a:cs typeface="Arial Unicode MS" panose="020B0604020202020204" pitchFamily="34" charset="-128"/>
              </a:rPr>
              <a:t>ser</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atendidos</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por</a:t>
            </a:r>
            <a:r>
              <a:rPr lang="en-US" sz="2100" dirty="0">
                <a:solidFill>
                  <a:schemeClr val="bg1"/>
                </a:solidFill>
                <a:ea typeface="Arial Unicode MS" panose="020B0604020202020204" pitchFamily="34" charset="-128"/>
                <a:cs typeface="Arial Unicode MS" panose="020B0604020202020204" pitchFamily="34" charset="-128"/>
              </a:rPr>
              <a:t> el CPU.</a:t>
            </a:r>
          </a:p>
          <a:p>
            <a:pPr>
              <a:spcBef>
                <a:spcPts val="525"/>
              </a:spcBef>
              <a:buClr>
                <a:schemeClr val="bg1"/>
              </a:buClr>
              <a:buFont typeface="Arial" panose="020B0604020202020204" pitchFamily="34" charset="0"/>
              <a:buChar char="•"/>
            </a:pPr>
            <a:r>
              <a:rPr lang="en-US" sz="2100" dirty="0">
                <a:solidFill>
                  <a:schemeClr val="bg1"/>
                </a:solidFill>
                <a:ea typeface="Arial Unicode MS" panose="020B0604020202020204" pitchFamily="34" charset="-128"/>
                <a:cs typeface="Arial Unicode MS" panose="020B0604020202020204" pitchFamily="34" charset="-128"/>
              </a:rPr>
              <a:t>Device </a:t>
            </a:r>
            <a:r>
              <a:rPr lang="en-US" sz="2100" dirty="0" smtClean="0">
                <a:solidFill>
                  <a:schemeClr val="bg1"/>
                </a:solidFill>
                <a:ea typeface="Arial Unicode MS" panose="020B0604020202020204" pitchFamily="34" charset="-128"/>
                <a:cs typeface="Arial Unicode MS" panose="020B0604020202020204" pitchFamily="34" charset="-128"/>
              </a:rPr>
              <a:t>queues (</a:t>
            </a:r>
            <a:r>
              <a:rPr lang="en-US" sz="2100" dirty="0" err="1" smtClean="0">
                <a:solidFill>
                  <a:schemeClr val="bg1"/>
                </a:solidFill>
                <a:ea typeface="Arial Unicode MS" panose="020B0604020202020204" pitchFamily="34" charset="-128"/>
                <a:cs typeface="Arial Unicode MS" panose="020B0604020202020204" pitchFamily="34" charset="-128"/>
              </a:rPr>
              <a:t>Esperando</a:t>
            </a:r>
            <a:r>
              <a:rPr lang="en-US" sz="2100" dirty="0" smtClean="0">
                <a:solidFill>
                  <a:schemeClr val="bg1"/>
                </a:solidFill>
                <a:ea typeface="Arial Unicode MS" panose="020B0604020202020204" pitchFamily="34" charset="-128"/>
                <a:cs typeface="Arial Unicode MS" panose="020B0604020202020204" pitchFamily="34" charset="-128"/>
              </a:rPr>
              <a:t>) </a:t>
            </a:r>
            <a:r>
              <a:rPr lang="en-US" sz="2100" dirty="0">
                <a:solidFill>
                  <a:schemeClr val="bg1"/>
                </a:solidFill>
                <a:ea typeface="Arial Unicode MS" panose="020B0604020202020204" pitchFamily="34" charset="-128"/>
                <a:cs typeface="Arial Unicode MS" panose="020B0604020202020204" pitchFamily="34" charset="-128"/>
              </a:rPr>
              <a:t>– El </a:t>
            </a:r>
            <a:r>
              <a:rPr lang="en-US" sz="2100" dirty="0" err="1">
                <a:solidFill>
                  <a:schemeClr val="bg1"/>
                </a:solidFill>
                <a:ea typeface="Arial Unicode MS" panose="020B0604020202020204" pitchFamily="34" charset="-128"/>
                <a:cs typeface="Arial Unicode MS" panose="020B0604020202020204" pitchFamily="34" charset="-128"/>
              </a:rPr>
              <a:t>conjunto</a:t>
            </a:r>
            <a:r>
              <a:rPr lang="en-US" sz="2100" dirty="0">
                <a:solidFill>
                  <a:schemeClr val="bg1"/>
                </a:solidFill>
                <a:ea typeface="Arial Unicode MS" panose="020B0604020202020204" pitchFamily="34" charset="-128"/>
                <a:cs typeface="Arial Unicode MS" panose="020B0604020202020204" pitchFamily="34" charset="-128"/>
              </a:rPr>
              <a:t> de </a:t>
            </a:r>
            <a:r>
              <a:rPr lang="en-US" sz="2100" dirty="0" err="1">
                <a:solidFill>
                  <a:schemeClr val="bg1"/>
                </a:solidFill>
                <a:ea typeface="Arial Unicode MS" panose="020B0604020202020204" pitchFamily="34" charset="-128"/>
                <a:cs typeface="Arial Unicode MS" panose="020B0604020202020204" pitchFamily="34" charset="-128"/>
              </a:rPr>
              <a:t>procesos</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esperando</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ser</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atendidos</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por</a:t>
            </a:r>
            <a:r>
              <a:rPr lang="en-US" sz="2100" dirty="0">
                <a:solidFill>
                  <a:schemeClr val="bg1"/>
                </a:solidFill>
                <a:ea typeface="Arial Unicode MS" panose="020B0604020202020204" pitchFamily="34" charset="-128"/>
                <a:cs typeface="Arial Unicode MS" panose="020B0604020202020204" pitchFamily="34" charset="-128"/>
              </a:rPr>
              <a:t> un </a:t>
            </a:r>
            <a:r>
              <a:rPr lang="en-US" sz="2100" dirty="0" err="1">
                <a:solidFill>
                  <a:schemeClr val="bg1"/>
                </a:solidFill>
                <a:ea typeface="Arial Unicode MS" panose="020B0604020202020204" pitchFamily="34" charset="-128"/>
                <a:cs typeface="Arial Unicode MS" panose="020B0604020202020204" pitchFamily="34" charset="-128"/>
              </a:rPr>
              <a:t>dispositivo</a:t>
            </a:r>
            <a:r>
              <a:rPr lang="en-US" sz="2100" dirty="0">
                <a:solidFill>
                  <a:schemeClr val="bg1"/>
                </a:solidFill>
                <a:ea typeface="Arial Unicode MS" panose="020B0604020202020204" pitchFamily="34" charset="-128"/>
                <a:cs typeface="Arial Unicode MS" panose="020B0604020202020204" pitchFamily="34" charset="-128"/>
              </a:rPr>
              <a:t> de I/O</a:t>
            </a:r>
            <a:r>
              <a:rPr lang="es-ES" sz="2100" dirty="0" smtClean="0">
                <a:solidFill>
                  <a:schemeClr val="bg1"/>
                </a:solidFill>
                <a:ea typeface="Arial Unicode MS" panose="020B0604020202020204" pitchFamily="34" charset="-128"/>
                <a:cs typeface="Arial Unicode MS" panose="020B0604020202020204" pitchFamily="34" charset="-128"/>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40</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3971319780"/>
              </p:ext>
            </p:extLst>
          </p:nvPr>
        </p:nvGraphicFramePr>
        <p:xfrm>
          <a:off x="754911" y="2488722"/>
          <a:ext cx="1531089" cy="1426867"/>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1900344326"/>
              </p:ext>
            </p:extLst>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0273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41</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3241596185"/>
              </p:ext>
            </p:extLst>
          </p:nvPr>
        </p:nvGraphicFramePr>
        <p:xfrm>
          <a:off x="754911" y="2520623"/>
          <a:ext cx="1531089" cy="1426867"/>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1900344326"/>
              </p:ext>
            </p:extLst>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9" name="Tabla 8"/>
          <p:cNvGraphicFramePr>
            <a:graphicFrameLocks noGrp="1"/>
          </p:cNvGraphicFramePr>
          <p:nvPr>
            <p:extLst>
              <p:ext uri="{D42A27DB-BD31-4B8C-83A1-F6EECF244321}">
                <p14:modId xmlns:p14="http://schemas.microsoft.com/office/powerpoint/2010/main" val="2193788957"/>
              </p:ext>
            </p:extLst>
          </p:nvPr>
        </p:nvGraphicFramePr>
        <p:xfrm>
          <a:off x="411124" y="1310013"/>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10" name="Flecha abajo 9"/>
          <p:cNvSpPr/>
          <p:nvPr/>
        </p:nvSpPr>
        <p:spPr>
          <a:xfrm>
            <a:off x="1201479" y="2041451"/>
            <a:ext cx="340242" cy="4359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7776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42</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1459094327"/>
              </p:ext>
            </p:extLst>
          </p:nvPr>
        </p:nvGraphicFramePr>
        <p:xfrm>
          <a:off x="712379" y="2276069"/>
          <a:ext cx="1531089" cy="1690493"/>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1900344326"/>
              </p:ext>
            </p:extLst>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9362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43</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2999857056"/>
              </p:ext>
            </p:extLst>
          </p:nvPr>
        </p:nvGraphicFramePr>
        <p:xfrm>
          <a:off x="712379" y="2276069"/>
          <a:ext cx="1531089" cy="1426867"/>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extLst>
              <p:ext uri="{D42A27DB-BD31-4B8C-83A1-F6EECF244321}">
                <p14:modId xmlns:p14="http://schemas.microsoft.com/office/powerpoint/2010/main" val="3766194242"/>
              </p:ext>
            </p:extLst>
          </p:nvPr>
        </p:nvGraphicFramePr>
        <p:xfrm>
          <a:off x="4362914" y="1784939"/>
          <a:ext cx="1399934" cy="521566"/>
        </p:xfrm>
        <a:graphic>
          <a:graphicData uri="http://schemas.openxmlformats.org/drawingml/2006/table">
            <a:tbl>
              <a:tblPr/>
              <a:tblGrid>
                <a:gridCol w="667410"/>
                <a:gridCol w="732524"/>
              </a:tblGrid>
              <a:tr h="278260">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5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5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3437">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5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5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1224941676"/>
              </p:ext>
            </p:extLst>
          </p:nvPr>
        </p:nvGraphicFramePr>
        <p:xfrm>
          <a:off x="4377095" y="3755504"/>
          <a:ext cx="1258161" cy="473022"/>
        </p:xfrm>
        <a:graphic>
          <a:graphicData uri="http://schemas.openxmlformats.org/drawingml/2006/table">
            <a:tbl>
              <a:tblPr/>
              <a:tblGrid>
                <a:gridCol w="599820"/>
                <a:gridCol w="658341"/>
              </a:tblGrid>
              <a:tr h="225381">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59565">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extLst>
      <p:ext uri="{BB962C8B-B14F-4D97-AF65-F5344CB8AC3E}">
        <p14:creationId xmlns:p14="http://schemas.microsoft.com/office/powerpoint/2010/main" val="2725700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44</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3914324207"/>
              </p:ext>
            </p:extLst>
          </p:nvPr>
        </p:nvGraphicFramePr>
        <p:xfrm>
          <a:off x="712379" y="2276069"/>
          <a:ext cx="1531089" cy="1690493"/>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9" name="Tabla 8"/>
          <p:cNvGraphicFramePr>
            <a:graphicFrameLocks noGrp="1"/>
          </p:cNvGraphicFramePr>
          <p:nvPr>
            <p:extLst>
              <p:ext uri="{D42A27DB-BD31-4B8C-83A1-F6EECF244321}">
                <p14:modId xmlns:p14="http://schemas.microsoft.com/office/powerpoint/2010/main" val="1195942776"/>
              </p:ext>
            </p:extLst>
          </p:nvPr>
        </p:nvGraphicFramePr>
        <p:xfrm>
          <a:off x="6726896" y="2883631"/>
          <a:ext cx="1258161" cy="473022"/>
        </p:xfrm>
        <a:graphic>
          <a:graphicData uri="http://schemas.openxmlformats.org/drawingml/2006/table">
            <a:tbl>
              <a:tblPr/>
              <a:tblGrid>
                <a:gridCol w="599820"/>
                <a:gridCol w="658341"/>
              </a:tblGrid>
              <a:tr h="225381">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59565">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0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extLst>
      <p:ext uri="{BB962C8B-B14F-4D97-AF65-F5344CB8AC3E}">
        <p14:creationId xmlns:p14="http://schemas.microsoft.com/office/powerpoint/2010/main" val="18185206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-no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45</a:t>
            </a:fld>
            <a:endParaRPr lang="es-ES"/>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nvGraphicFramePr>
        <p:xfrm>
          <a:off x="754911" y="2520623"/>
          <a:ext cx="1531089" cy="1426867"/>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9" name="Tabla 8"/>
          <p:cNvGraphicFramePr>
            <a:graphicFrameLocks noGrp="1"/>
          </p:cNvGraphicFramePr>
          <p:nvPr>
            <p:extLst>
              <p:ext uri="{D42A27DB-BD31-4B8C-83A1-F6EECF244321}">
                <p14:modId xmlns:p14="http://schemas.microsoft.com/office/powerpoint/2010/main" val="3934342054"/>
              </p:ext>
            </p:extLst>
          </p:nvPr>
        </p:nvGraphicFramePr>
        <p:xfrm>
          <a:off x="411124" y="1310013"/>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10" name="Flecha abajo 9"/>
          <p:cNvSpPr/>
          <p:nvPr/>
        </p:nvSpPr>
        <p:spPr>
          <a:xfrm>
            <a:off x="1201479" y="2041451"/>
            <a:ext cx="340242" cy="4359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52413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25" y="372554"/>
            <a:ext cx="9156000" cy="857400"/>
          </a:xfrm>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por </a:t>
            </a:r>
            <a:r>
              <a:rPr lang="es-MX" sz="2400" dirty="0" smtClean="0">
                <a:solidFill>
                  <a:schemeClr val="bg1"/>
                </a:solidFill>
                <a:latin typeface="Walter Turncoat" panose="02000000000000000000" pitchFamily="2" charset="0"/>
                <a:ea typeface="Walter Turncoat" panose="02000000000000000000" pitchFamily="2" charset="0"/>
              </a:rPr>
              <a:t>prioridades -no </a:t>
            </a:r>
            <a:r>
              <a:rPr lang="es-MX" sz="2400" dirty="0" err="1" smtClean="0">
                <a:solidFill>
                  <a:schemeClr val="bg1"/>
                </a:solidFill>
                <a:latin typeface="Walter Turncoat" panose="02000000000000000000" pitchFamily="2" charset="0"/>
                <a:ea typeface="Walter Turncoat" panose="02000000000000000000" pitchFamily="2" charset="0"/>
              </a:rPr>
              <a:t>apropiativa</a:t>
            </a:r>
            <a:endParaRPr lang="es-ES" dirty="0"/>
          </a:p>
        </p:txBody>
      </p:sp>
      <p:pic>
        <p:nvPicPr>
          <p:cNvPr id="5" name="Imagen 4"/>
          <p:cNvPicPr>
            <a:picLocks noChangeAspect="1"/>
          </p:cNvPicPr>
          <p:nvPr/>
        </p:nvPicPr>
        <p:blipFill>
          <a:blip r:embed="rId2"/>
          <a:stretch>
            <a:fillRect/>
          </a:stretch>
        </p:blipFill>
        <p:spPr>
          <a:xfrm>
            <a:off x="1804142" y="1450998"/>
            <a:ext cx="6450127" cy="3432345"/>
          </a:xfrm>
          <a:prstGeom prst="rect">
            <a:avLst/>
          </a:prstGeom>
        </p:spPr>
      </p:pic>
      <p:graphicFrame>
        <p:nvGraphicFramePr>
          <p:cNvPr id="6" name="Tabla 5"/>
          <p:cNvGraphicFramePr>
            <a:graphicFrameLocks noGrp="1"/>
          </p:cNvGraphicFramePr>
          <p:nvPr>
            <p:extLst>
              <p:ext uri="{D42A27DB-BD31-4B8C-83A1-F6EECF244321}">
                <p14:modId xmlns:p14="http://schemas.microsoft.com/office/powerpoint/2010/main" val="3913120574"/>
              </p:ext>
            </p:extLst>
          </p:nvPr>
        </p:nvGraphicFramePr>
        <p:xfrm>
          <a:off x="691114" y="2222911"/>
          <a:ext cx="1531089" cy="1690493"/>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P6</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Flecha derecha 6"/>
          <p:cNvSpPr/>
          <p:nvPr/>
        </p:nvSpPr>
        <p:spPr>
          <a:xfrm>
            <a:off x="2381693" y="2752499"/>
            <a:ext cx="903767" cy="369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8" name="Tabla 7"/>
          <p:cNvGraphicFramePr>
            <a:graphicFrameLocks noGrp="1"/>
          </p:cNvGraphicFramePr>
          <p:nvPr/>
        </p:nvGraphicFramePr>
        <p:xfrm>
          <a:off x="7084849" y="2752499"/>
          <a:ext cx="1531089" cy="635989"/>
        </p:xfrm>
        <a:graphic>
          <a:graphicData uri="http://schemas.openxmlformats.org/drawingml/2006/table">
            <a:tbl>
              <a:tblPr/>
              <a:tblGrid>
                <a:gridCol w="729937"/>
                <a:gridCol w="801152"/>
              </a:tblGrid>
              <a:tr h="37236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Proceso</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Prioridad</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6350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5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1200" b="0" i="0" u="none" strike="noStrike" cap="none" normalizeH="0" baseline="0" dirty="0" smtClean="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marL="67500" marR="67500" marT="66585"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3" name="Flecha derecha 2"/>
          <p:cNvSpPr/>
          <p:nvPr/>
        </p:nvSpPr>
        <p:spPr>
          <a:xfrm rot="10509330">
            <a:off x="6638376" y="3136454"/>
            <a:ext cx="361507" cy="2342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09975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por prioridades</a:t>
            </a:r>
            <a:endParaRPr lang="es-ES" dirty="0"/>
          </a:p>
        </p:txBody>
      </p:sp>
      <p:sp>
        <p:nvSpPr>
          <p:cNvPr id="3" name="Marcador de texto 2"/>
          <p:cNvSpPr>
            <a:spLocks noGrp="1"/>
          </p:cNvSpPr>
          <p:nvPr>
            <p:ph type="body" idx="1"/>
          </p:nvPr>
        </p:nvSpPr>
        <p:spPr/>
        <p:txBody>
          <a:bodyPr/>
          <a:lstStyle/>
          <a:p>
            <a:r>
              <a:rPr lang="es-ES" dirty="0" smtClean="0"/>
              <a:t>Inconvenientes: Inanición</a:t>
            </a:r>
          </a:p>
          <a:p>
            <a:endParaRPr lang="es-ES" dirty="0"/>
          </a:p>
          <a:p>
            <a:r>
              <a:rPr lang="es-ES" dirty="0" smtClean="0"/>
              <a:t>Solución: Utilizar mecanismos para incrementar prioridad de procesos que esperan por mucho tiempo (Envejecimiento)</a:t>
            </a:r>
          </a:p>
          <a:p>
            <a:endParaRPr lang="es-ES" dirty="0" smtClean="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47</a:t>
            </a:fld>
            <a:endParaRPr lang="es-ES"/>
          </a:p>
        </p:txBody>
      </p:sp>
    </p:spTree>
    <p:extLst>
      <p:ext uri="{BB962C8B-B14F-4D97-AF65-F5344CB8AC3E}">
        <p14:creationId xmlns:p14="http://schemas.microsoft.com/office/powerpoint/2010/main" val="17911134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Round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Robin</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(RR)</a:t>
            </a:r>
          </a:p>
        </p:txBody>
      </p:sp>
      <p:sp>
        <p:nvSpPr>
          <p:cNvPr id="68611" name="Text Box 2"/>
          <p:cNvSpPr txBox="1">
            <a:spLocks noChangeArrowheads="1"/>
          </p:cNvSpPr>
          <p:nvPr/>
        </p:nvSpPr>
        <p:spPr bwMode="auto">
          <a:xfrm>
            <a:off x="1485900" y="1200151"/>
            <a:ext cx="6172200" cy="1705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rPr>
              <a:t>Crea cola circular de procesos listos (</a:t>
            </a:r>
            <a:r>
              <a:rPr lang="es-MX" sz="2400" dirty="0" err="1" smtClean="0">
                <a:solidFill>
                  <a:schemeClr val="bg1"/>
                </a:solidFill>
                <a:latin typeface="Sniglet" panose="020B0604020202020204" charset="0"/>
                <a:ea typeface="Arial Unicode MS" panose="020B0604020202020204" pitchFamily="34" charset="-128"/>
                <a:cs typeface="Arial Unicode MS" panose="020B0604020202020204" pitchFamily="34" charset="-128"/>
              </a:rPr>
              <a:t>ready</a:t>
            </a:r>
            <a:r>
              <a:rPr lang="es-MX"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s-MX" sz="2400" dirty="0" err="1" smtClean="0">
                <a:solidFill>
                  <a:schemeClr val="bg1"/>
                </a:solidFill>
                <a:latin typeface="Sniglet" panose="020B0604020202020204" charset="0"/>
                <a:ea typeface="Arial Unicode MS" panose="020B0604020202020204" pitchFamily="34" charset="-128"/>
                <a:cs typeface="Arial Unicode MS" panose="020B0604020202020204" pitchFamily="34" charset="-128"/>
              </a:rPr>
              <a:t>queue</a:t>
            </a:r>
            <a:r>
              <a:rPr lang="es-MX"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rPr>
              <a:t>).</a:t>
            </a:r>
          </a:p>
        </p:txBody>
      </p:sp>
      <p:pic>
        <p:nvPicPr>
          <p:cNvPr id="4" name="Imagen 3"/>
          <p:cNvPicPr>
            <a:picLocks noChangeAspect="1"/>
          </p:cNvPicPr>
          <p:nvPr/>
        </p:nvPicPr>
        <p:blipFill>
          <a:blip r:embed="rId3"/>
          <a:stretch>
            <a:fillRect/>
          </a:stretch>
        </p:blipFill>
        <p:spPr>
          <a:xfrm>
            <a:off x="762840" y="2601015"/>
            <a:ext cx="1823752" cy="1852397"/>
          </a:xfrm>
          <a:prstGeom prst="rect">
            <a:avLst/>
          </a:prstGeom>
        </p:spPr>
      </p:pic>
      <p:pic>
        <p:nvPicPr>
          <p:cNvPr id="5" name="Imagen 4"/>
          <p:cNvPicPr>
            <a:picLocks noChangeAspect="1"/>
          </p:cNvPicPr>
          <p:nvPr/>
        </p:nvPicPr>
        <p:blipFill>
          <a:blip r:embed="rId3"/>
          <a:stretch>
            <a:fillRect/>
          </a:stretch>
        </p:blipFill>
        <p:spPr>
          <a:xfrm>
            <a:off x="2976185" y="2593921"/>
            <a:ext cx="1823752" cy="1852397"/>
          </a:xfrm>
          <a:prstGeom prst="rect">
            <a:avLst/>
          </a:prstGeom>
        </p:spPr>
      </p:pic>
      <p:pic>
        <p:nvPicPr>
          <p:cNvPr id="6" name="Imagen 5"/>
          <p:cNvPicPr>
            <a:picLocks noChangeAspect="1"/>
          </p:cNvPicPr>
          <p:nvPr/>
        </p:nvPicPr>
        <p:blipFill>
          <a:blip r:embed="rId3"/>
          <a:stretch>
            <a:fillRect/>
          </a:stretch>
        </p:blipFill>
        <p:spPr>
          <a:xfrm>
            <a:off x="6473208" y="2593920"/>
            <a:ext cx="1823752" cy="1852397"/>
          </a:xfrm>
          <a:prstGeom prst="rect">
            <a:avLst/>
          </a:prstGeom>
        </p:spPr>
      </p:pic>
      <p:sp>
        <p:nvSpPr>
          <p:cNvPr id="7" name="Arco 6"/>
          <p:cNvSpPr/>
          <p:nvPr/>
        </p:nvSpPr>
        <p:spPr>
          <a:xfrm>
            <a:off x="2324100" y="2207392"/>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Arco 7"/>
          <p:cNvSpPr/>
          <p:nvPr/>
        </p:nvSpPr>
        <p:spPr>
          <a:xfrm>
            <a:off x="4619625" y="2216917"/>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Arco 8"/>
          <p:cNvSpPr/>
          <p:nvPr/>
        </p:nvSpPr>
        <p:spPr>
          <a:xfrm>
            <a:off x="5972175" y="2226442"/>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3" name="CuadroTexto 12"/>
          <p:cNvSpPr txBox="1"/>
          <p:nvPr/>
        </p:nvSpPr>
        <p:spPr>
          <a:xfrm>
            <a:off x="5248539" y="2668892"/>
            <a:ext cx="1381125" cy="923330"/>
          </a:xfrm>
          <a:prstGeom prst="rect">
            <a:avLst/>
          </a:prstGeom>
          <a:noFill/>
        </p:spPr>
        <p:txBody>
          <a:bodyPr wrap="square" rtlCol="0">
            <a:spAutoFit/>
          </a:bodyPr>
          <a:lstStyle/>
          <a:p>
            <a:r>
              <a:rPr lang="es-ES" sz="5400" dirty="0" smtClean="0">
                <a:solidFill>
                  <a:schemeClr val="bg1"/>
                </a:solidFill>
                <a:latin typeface="Sniglet" panose="04070505030100020000" pitchFamily="82" charset="0"/>
              </a:rPr>
              <a:t>. . .</a:t>
            </a:r>
            <a:endParaRPr lang="es-ES" sz="5400" dirty="0">
              <a:solidFill>
                <a:schemeClr val="bg1"/>
              </a:solidFill>
              <a:latin typeface="Sniglet" panose="04070505030100020000" pitchFamily="82" charset="0"/>
            </a:endParaRPr>
          </a:p>
        </p:txBody>
      </p:sp>
      <p:sp>
        <p:nvSpPr>
          <p:cNvPr id="14" name="Arco 13"/>
          <p:cNvSpPr/>
          <p:nvPr/>
        </p:nvSpPr>
        <p:spPr>
          <a:xfrm rot="10800000">
            <a:off x="2188395" y="4261569"/>
            <a:ext cx="4520629"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 name="CuadroTexto 1"/>
          <p:cNvSpPr txBox="1"/>
          <p:nvPr/>
        </p:nvSpPr>
        <p:spPr>
          <a:xfrm>
            <a:off x="1417834" y="2301413"/>
            <a:ext cx="493159" cy="307777"/>
          </a:xfrm>
          <a:prstGeom prst="rect">
            <a:avLst/>
          </a:prstGeom>
          <a:noFill/>
        </p:spPr>
        <p:txBody>
          <a:bodyPr wrap="square" rtlCol="0">
            <a:spAutoFit/>
          </a:bodyPr>
          <a:lstStyle/>
          <a:p>
            <a:r>
              <a:rPr lang="es-ES" b="1" dirty="0" smtClean="0">
                <a:solidFill>
                  <a:schemeClr val="bg1"/>
                </a:solidFill>
              </a:rPr>
              <a:t>P1</a:t>
            </a:r>
            <a:endParaRPr lang="es-ES" b="1" dirty="0">
              <a:solidFill>
                <a:schemeClr val="bg1"/>
              </a:solidFill>
            </a:endParaRPr>
          </a:p>
        </p:txBody>
      </p:sp>
      <p:sp>
        <p:nvSpPr>
          <p:cNvPr id="16" name="CuadroTexto 15"/>
          <p:cNvSpPr txBox="1"/>
          <p:nvPr/>
        </p:nvSpPr>
        <p:spPr>
          <a:xfrm>
            <a:off x="3676434" y="2289429"/>
            <a:ext cx="493159" cy="307777"/>
          </a:xfrm>
          <a:prstGeom prst="rect">
            <a:avLst/>
          </a:prstGeom>
          <a:noFill/>
        </p:spPr>
        <p:txBody>
          <a:bodyPr wrap="square" rtlCol="0">
            <a:spAutoFit/>
          </a:bodyPr>
          <a:lstStyle/>
          <a:p>
            <a:r>
              <a:rPr lang="es-ES" b="1" dirty="0" smtClean="0">
                <a:solidFill>
                  <a:schemeClr val="bg1"/>
                </a:solidFill>
              </a:rPr>
              <a:t>P2</a:t>
            </a:r>
            <a:endParaRPr lang="es-ES" b="1" dirty="0">
              <a:solidFill>
                <a:schemeClr val="bg1"/>
              </a:solidFill>
            </a:endParaRPr>
          </a:p>
        </p:txBody>
      </p:sp>
      <p:sp>
        <p:nvSpPr>
          <p:cNvPr id="17" name="CuadroTexto 16"/>
          <p:cNvSpPr txBox="1"/>
          <p:nvPr/>
        </p:nvSpPr>
        <p:spPr>
          <a:xfrm>
            <a:off x="7128564" y="2299703"/>
            <a:ext cx="493159" cy="307777"/>
          </a:xfrm>
          <a:prstGeom prst="rect">
            <a:avLst/>
          </a:prstGeom>
          <a:noFill/>
        </p:spPr>
        <p:txBody>
          <a:bodyPr wrap="square" rtlCol="0">
            <a:spAutoFit/>
          </a:bodyPr>
          <a:lstStyle/>
          <a:p>
            <a:r>
              <a:rPr lang="es-ES" b="1" dirty="0" err="1" smtClean="0">
                <a:solidFill>
                  <a:schemeClr val="bg1"/>
                </a:solidFill>
              </a:rPr>
              <a:t>Pn</a:t>
            </a:r>
            <a:endParaRPr lang="es-ES" b="1"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Round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Robin</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(RR)</a:t>
            </a:r>
          </a:p>
        </p:txBody>
      </p:sp>
      <p:sp>
        <p:nvSpPr>
          <p:cNvPr id="68611"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smtClean="0">
                <a:solidFill>
                  <a:schemeClr val="bg1"/>
                </a:solidFill>
                <a:ea typeface="Arial Unicode MS" panose="020B0604020202020204" pitchFamily="34" charset="-128"/>
                <a:cs typeface="Arial Unicode MS" panose="020B0604020202020204" pitchFamily="34" charset="-128"/>
              </a:rPr>
              <a:t>Asigna una </a:t>
            </a:r>
            <a:r>
              <a:rPr lang="es-MX" sz="2400" dirty="0">
                <a:solidFill>
                  <a:schemeClr val="bg1"/>
                </a:solidFill>
                <a:ea typeface="Arial Unicode MS" panose="020B0604020202020204" pitchFamily="34" charset="-128"/>
                <a:cs typeface="Arial Unicode MS" panose="020B0604020202020204" pitchFamily="34" charset="-128"/>
              </a:rPr>
              <a:t>pequeña porción del tiempo de CPU (</a:t>
            </a:r>
            <a:r>
              <a:rPr lang="es-MX" sz="2400" i="1" dirty="0">
                <a:solidFill>
                  <a:schemeClr val="bg1"/>
                </a:solidFill>
                <a:ea typeface="Arial Unicode MS" panose="020B0604020202020204" pitchFamily="34" charset="-128"/>
                <a:cs typeface="Arial Unicode MS" panose="020B0604020202020204" pitchFamily="34" charset="-128"/>
              </a:rPr>
              <a:t>quantum</a:t>
            </a:r>
            <a:r>
              <a:rPr lang="es-MX" sz="2400" dirty="0">
                <a:solidFill>
                  <a:schemeClr val="bg1"/>
                </a:solidFill>
                <a:ea typeface="Arial Unicode MS" panose="020B0604020202020204" pitchFamily="34" charset="-128"/>
                <a:cs typeface="Arial Unicode MS" panose="020B0604020202020204" pitchFamily="34" charset="-128"/>
              </a:rPr>
              <a:t>) a </a:t>
            </a:r>
            <a:r>
              <a:rPr lang="es-MX" sz="2400" dirty="0" smtClean="0">
                <a:solidFill>
                  <a:schemeClr val="bg1"/>
                </a:solidFill>
                <a:ea typeface="Arial Unicode MS" panose="020B0604020202020204" pitchFamily="34" charset="-128"/>
                <a:cs typeface="Arial Unicode MS" panose="020B0604020202020204" pitchFamily="34" charset="-128"/>
              </a:rPr>
              <a:t>cada proceso, </a:t>
            </a:r>
            <a:r>
              <a:rPr lang="es-MX" sz="2400" dirty="0">
                <a:solidFill>
                  <a:schemeClr val="bg1"/>
                </a:solidFill>
                <a:ea typeface="Arial Unicode MS" panose="020B0604020202020204" pitchFamily="34" charset="-128"/>
                <a:cs typeface="Arial Unicode MS" panose="020B0604020202020204" pitchFamily="34" charset="-128"/>
              </a:rPr>
              <a:t>usualmente de 10-100 milisegundos. </a:t>
            </a:r>
            <a:endParaRPr lang="es-MX" sz="2400" dirty="0" smtClean="0">
              <a:solidFill>
                <a:schemeClr val="bg1"/>
              </a:solidFill>
              <a:ea typeface="Arial Unicode MS" panose="020B0604020202020204" pitchFamily="34" charset="-128"/>
              <a:cs typeface="Arial Unicode MS" panose="020B0604020202020204" pitchFamily="34" charset="-128"/>
            </a:endParaRPr>
          </a:p>
          <a:p>
            <a:pPr>
              <a:buClr>
                <a:schemeClr val="bg1"/>
              </a:buClr>
              <a:buFont typeface="Arial" panose="020B0604020202020204" pitchFamily="34" charset="0"/>
              <a:buChar char="•"/>
            </a:pPr>
            <a:endParaRPr lang="es-MX" sz="2400" dirty="0" smtClean="0">
              <a:solidFill>
                <a:schemeClr val="bg1"/>
              </a:solidFill>
              <a:ea typeface="Arial Unicode MS" panose="020B0604020202020204" pitchFamily="34" charset="-128"/>
              <a:cs typeface="Arial Unicode MS" panose="020B0604020202020204" pitchFamily="34" charset="-128"/>
            </a:endParaRPr>
          </a:p>
          <a:p>
            <a:pPr>
              <a:buClr>
                <a:schemeClr val="bg1"/>
              </a:buClr>
              <a:buFont typeface="Arial" panose="020B0604020202020204" pitchFamily="34" charset="0"/>
              <a:buChar char="•"/>
            </a:pPr>
            <a:r>
              <a:rPr lang="es-MX" sz="2400" dirty="0" smtClean="0">
                <a:solidFill>
                  <a:schemeClr val="bg1"/>
                </a:solidFill>
                <a:ea typeface="Arial Unicode MS" panose="020B0604020202020204" pitchFamily="34" charset="-128"/>
                <a:cs typeface="Arial Unicode MS" panose="020B0604020202020204" pitchFamily="34" charset="-128"/>
              </a:rPr>
              <a:t>Inicializa un </a:t>
            </a:r>
            <a:r>
              <a:rPr lang="es-MX" sz="2400" i="1" dirty="0" err="1" smtClean="0">
                <a:solidFill>
                  <a:schemeClr val="bg1"/>
                </a:solidFill>
                <a:ea typeface="Arial Unicode MS" panose="020B0604020202020204" pitchFamily="34" charset="-128"/>
                <a:cs typeface="Arial Unicode MS" panose="020B0604020202020204" pitchFamily="34" charset="-128"/>
              </a:rPr>
              <a:t>timer</a:t>
            </a:r>
            <a:r>
              <a:rPr lang="es-MX" sz="2400" dirty="0" smtClean="0">
                <a:solidFill>
                  <a:schemeClr val="bg1"/>
                </a:solidFill>
                <a:ea typeface="Arial Unicode MS" panose="020B0604020202020204" pitchFamily="34" charset="-128"/>
                <a:cs typeface="Arial Unicode MS" panose="020B0604020202020204" pitchFamily="34" charset="-128"/>
              </a:rPr>
              <a:t> asociado al turno del proceso.</a:t>
            </a:r>
            <a:endParaRPr lang="es-MX" sz="2400" dirty="0">
              <a:solidFill>
                <a:schemeClr val="bg1"/>
              </a:solidFil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2977630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p:cNvSpPr>
            <a:spLocks noGrp="1"/>
          </p:cNvSpPr>
          <p:nvPr>
            <p:ph type="title"/>
          </p:nvPr>
        </p:nvSpPr>
        <p:spPr>
          <a:xfrm>
            <a:off x="-6025" y="330019"/>
            <a:ext cx="9156000" cy="857400"/>
          </a:xfrm>
        </p:spPr>
        <p:txBody>
          <a:bodyPr/>
          <a:lstStyle/>
          <a:p>
            <a:r>
              <a:rPr lang="es-ES" sz="3600" dirty="0" smtClean="0"/>
              <a:t>Cola de Procesos</a:t>
            </a:r>
            <a:endParaRPr lang="es-ES" sz="3600" dirty="0"/>
          </a:p>
        </p:txBody>
      </p:sp>
      <p:pic>
        <p:nvPicPr>
          <p:cNvPr id="5" name="Imagen 4"/>
          <p:cNvPicPr>
            <a:picLocks noChangeAspect="1"/>
          </p:cNvPicPr>
          <p:nvPr/>
        </p:nvPicPr>
        <p:blipFill>
          <a:blip r:embed="rId2"/>
          <a:stretch>
            <a:fillRect/>
          </a:stretch>
        </p:blipFill>
        <p:spPr>
          <a:xfrm>
            <a:off x="762840" y="1871551"/>
            <a:ext cx="1823752" cy="1852397"/>
          </a:xfrm>
          <a:prstGeom prst="rect">
            <a:avLst/>
          </a:prstGeom>
        </p:spPr>
      </p:pic>
      <p:pic>
        <p:nvPicPr>
          <p:cNvPr id="6" name="Imagen 5"/>
          <p:cNvPicPr>
            <a:picLocks noChangeAspect="1"/>
          </p:cNvPicPr>
          <p:nvPr/>
        </p:nvPicPr>
        <p:blipFill>
          <a:blip r:embed="rId2"/>
          <a:stretch>
            <a:fillRect/>
          </a:stretch>
        </p:blipFill>
        <p:spPr>
          <a:xfrm>
            <a:off x="2976185" y="1864457"/>
            <a:ext cx="1823752" cy="1852397"/>
          </a:xfrm>
          <a:prstGeom prst="rect">
            <a:avLst/>
          </a:prstGeom>
        </p:spPr>
      </p:pic>
      <p:pic>
        <p:nvPicPr>
          <p:cNvPr id="7" name="Imagen 6"/>
          <p:cNvPicPr>
            <a:picLocks noChangeAspect="1"/>
          </p:cNvPicPr>
          <p:nvPr/>
        </p:nvPicPr>
        <p:blipFill>
          <a:blip r:embed="rId2"/>
          <a:stretch>
            <a:fillRect/>
          </a:stretch>
        </p:blipFill>
        <p:spPr>
          <a:xfrm>
            <a:off x="6473208" y="1864456"/>
            <a:ext cx="1823752" cy="1852397"/>
          </a:xfrm>
          <a:prstGeom prst="rect">
            <a:avLst/>
          </a:prstGeom>
        </p:spPr>
      </p:pic>
      <p:sp>
        <p:nvSpPr>
          <p:cNvPr id="13" name="Arco 12"/>
          <p:cNvSpPr/>
          <p:nvPr/>
        </p:nvSpPr>
        <p:spPr>
          <a:xfrm>
            <a:off x="2324100" y="1477928"/>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4" name="Arco 13"/>
          <p:cNvSpPr/>
          <p:nvPr/>
        </p:nvSpPr>
        <p:spPr>
          <a:xfrm>
            <a:off x="4619625" y="1487453"/>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Arco 14"/>
          <p:cNvSpPr/>
          <p:nvPr/>
        </p:nvSpPr>
        <p:spPr>
          <a:xfrm>
            <a:off x="5972175" y="1496978"/>
            <a:ext cx="838200" cy="698268"/>
          </a:xfrm>
          <a:prstGeom prst="arc">
            <a:avLst>
              <a:gd name="adj1" fmla="val 10698559"/>
              <a:gd name="adj2" fmla="val 355438"/>
            </a:avLst>
          </a:prstGeom>
          <a:noFill/>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Arco 15"/>
          <p:cNvSpPr/>
          <p:nvPr/>
        </p:nvSpPr>
        <p:spPr>
          <a:xfrm>
            <a:off x="2466322" y="1581042"/>
            <a:ext cx="575708" cy="630048"/>
          </a:xfrm>
          <a:prstGeom prst="arc">
            <a:avLst>
              <a:gd name="adj1" fmla="val 10698559"/>
              <a:gd name="adj2" fmla="val 355438"/>
            </a:avLst>
          </a:prstGeom>
          <a:noFill/>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Arco 16"/>
          <p:cNvSpPr/>
          <p:nvPr/>
        </p:nvSpPr>
        <p:spPr>
          <a:xfrm>
            <a:off x="4752322" y="1581042"/>
            <a:ext cx="575708" cy="630048"/>
          </a:xfrm>
          <a:prstGeom prst="arc">
            <a:avLst>
              <a:gd name="adj1" fmla="val 10698559"/>
              <a:gd name="adj2" fmla="val 355438"/>
            </a:avLst>
          </a:prstGeom>
          <a:noFill/>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8" name="Arco 17"/>
          <p:cNvSpPr/>
          <p:nvPr/>
        </p:nvSpPr>
        <p:spPr>
          <a:xfrm>
            <a:off x="6085822" y="1590567"/>
            <a:ext cx="575708" cy="630048"/>
          </a:xfrm>
          <a:prstGeom prst="arc">
            <a:avLst>
              <a:gd name="adj1" fmla="val 10698559"/>
              <a:gd name="adj2" fmla="val 355438"/>
            </a:avLst>
          </a:prstGeom>
          <a:noFill/>
          <a:ln w="38100">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p:cNvSpPr txBox="1"/>
          <p:nvPr/>
        </p:nvSpPr>
        <p:spPr>
          <a:xfrm>
            <a:off x="5248539" y="1939428"/>
            <a:ext cx="1381125" cy="923330"/>
          </a:xfrm>
          <a:prstGeom prst="rect">
            <a:avLst/>
          </a:prstGeom>
          <a:noFill/>
        </p:spPr>
        <p:txBody>
          <a:bodyPr wrap="square" rtlCol="0">
            <a:spAutoFit/>
          </a:bodyPr>
          <a:lstStyle/>
          <a:p>
            <a:r>
              <a:rPr lang="es-ES" sz="5400" dirty="0" smtClean="0">
                <a:solidFill>
                  <a:schemeClr val="bg1"/>
                </a:solidFill>
                <a:latin typeface="Sniglet" panose="04070505030100020000" pitchFamily="82" charset="0"/>
              </a:rPr>
              <a:t>. . .</a:t>
            </a:r>
            <a:endParaRPr lang="es-ES" sz="5400" dirty="0">
              <a:solidFill>
                <a:schemeClr val="bg1"/>
              </a:solidFill>
              <a:latin typeface="Sniglet" panose="04070505030100020000" pitchFamily="82" charset="0"/>
            </a:endParaRPr>
          </a:p>
        </p:txBody>
      </p:sp>
      <p:sp>
        <p:nvSpPr>
          <p:cNvPr id="20" name="CuadroTexto 19"/>
          <p:cNvSpPr txBox="1"/>
          <p:nvPr/>
        </p:nvSpPr>
        <p:spPr>
          <a:xfrm>
            <a:off x="2086125" y="4207253"/>
            <a:ext cx="3603872" cy="523220"/>
          </a:xfrm>
          <a:prstGeom prst="rect">
            <a:avLst/>
          </a:prstGeom>
          <a:noFill/>
        </p:spPr>
        <p:txBody>
          <a:bodyPr wrap="none" rtlCol="0">
            <a:spAutoFit/>
          </a:bodyPr>
          <a:lstStyle/>
          <a:p>
            <a:pPr algn="ctr"/>
            <a:r>
              <a:rPr lang="es-ES" dirty="0" err="1" smtClean="0">
                <a:solidFill>
                  <a:schemeClr val="bg1"/>
                </a:solidFill>
                <a:latin typeface="Sniglet" panose="04070505030100020000" pitchFamily="82" charset="0"/>
              </a:rPr>
              <a:t>current</a:t>
            </a:r>
            <a:endParaRPr lang="es-ES" dirty="0" smtClean="0">
              <a:solidFill>
                <a:schemeClr val="bg1"/>
              </a:solidFill>
              <a:latin typeface="Sniglet" panose="04070505030100020000" pitchFamily="82" charset="0"/>
            </a:endParaRPr>
          </a:p>
          <a:p>
            <a:r>
              <a:rPr lang="es-ES" dirty="0" smtClean="0">
                <a:solidFill>
                  <a:schemeClr val="bg1"/>
                </a:solidFill>
                <a:latin typeface="Sniglet" panose="04070505030100020000" pitchFamily="82" charset="0"/>
              </a:rPr>
              <a:t>(puntero al proceso en ejecución en Linux)</a:t>
            </a:r>
            <a:endParaRPr lang="es-ES" dirty="0">
              <a:solidFill>
                <a:schemeClr val="bg1"/>
              </a:solidFill>
              <a:latin typeface="Sniglet" panose="04070505030100020000" pitchFamily="82" charset="0"/>
            </a:endParaRPr>
          </a:p>
        </p:txBody>
      </p:sp>
      <p:cxnSp>
        <p:nvCxnSpPr>
          <p:cNvPr id="22" name="Conector recto de flecha 21"/>
          <p:cNvCxnSpPr>
            <a:stCxn id="20" idx="0"/>
            <a:endCxn id="6" idx="2"/>
          </p:cNvCxnSpPr>
          <p:nvPr/>
        </p:nvCxnSpPr>
        <p:spPr>
          <a:xfrm flipV="1">
            <a:off x="3888061" y="3716854"/>
            <a:ext cx="0" cy="490399"/>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7817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Round </a:t>
            </a:r>
            <a:r>
              <a:rPr lang="es-MX"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Robin</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(RR)</a:t>
            </a:r>
          </a:p>
        </p:txBody>
      </p:sp>
      <p:sp>
        <p:nvSpPr>
          <p:cNvPr id="68611" name="Text Box 2"/>
          <p:cNvSpPr txBox="1">
            <a:spLocks noChangeArrowheads="1"/>
          </p:cNvSpPr>
          <p:nvPr/>
        </p:nvSpPr>
        <p:spPr bwMode="auto">
          <a:xfrm>
            <a:off x="1485900" y="1196140"/>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0" indent="0">
              <a:buClr>
                <a:schemeClr val="bg1"/>
              </a:buClr>
            </a:pPr>
            <a:r>
              <a:rPr lang="es-MX"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rPr>
              <a:t>Pueden ocurrir dos situaciones:</a:t>
            </a:r>
          </a:p>
          <a:p>
            <a:pPr>
              <a:buClr>
                <a:schemeClr val="bg1"/>
              </a:buClr>
              <a:buFont typeface="Arial" panose="020B0604020202020204" pitchFamily="34" charset="0"/>
              <a:buChar char="•"/>
            </a:pPr>
            <a:r>
              <a:rPr lang="es-MX"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rPr>
              <a:t>Expira su turno: El </a:t>
            </a:r>
            <a:r>
              <a:rPr lang="es-MX"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proceso es priorizado y agregado al final de la cola de Listos (</a:t>
            </a:r>
            <a:r>
              <a:rPr lang="es-MX"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Ready</a:t>
            </a:r>
            <a:r>
              <a:rPr lang="es-MX"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rPr>
              <a:t>).</a:t>
            </a:r>
          </a:p>
          <a:p>
            <a:pPr>
              <a:buClr>
                <a:schemeClr val="bg1"/>
              </a:buClr>
              <a:buFont typeface="Arial" panose="020B0604020202020204" pitchFamily="34" charset="0"/>
              <a:buChar char="•"/>
            </a:pPr>
            <a:r>
              <a:rPr lang="es-MX"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rPr>
              <a:t>Expiró el período de CPU del proceso antes de que terminara su turno: El proceso abandona el CPU voluntariamente.</a:t>
            </a:r>
          </a:p>
          <a:p>
            <a:pPr>
              <a:buClr>
                <a:schemeClr val="bg1"/>
              </a:buClr>
              <a:buFont typeface="Arial" panose="020B0604020202020204" pitchFamily="34" charset="0"/>
              <a:buChar char="•"/>
            </a:pPr>
            <a:endParaRPr lang="es-MX" sz="2400" dirty="0">
              <a:solidFill>
                <a:schemeClr val="bg1"/>
              </a:solidFill>
              <a:latin typeface="Sniglet" panose="020B0604020202020204" charset="0"/>
              <a:ea typeface="Arial Unicode MS" panose="020B0604020202020204" pitchFamily="34" charset="-128"/>
              <a:cs typeface="Arial Unicode MS" panose="020B0604020202020204" pitchFamily="34" charset="-128"/>
            </a:endParaRPr>
          </a:p>
          <a:p>
            <a:pPr>
              <a:buClr>
                <a:schemeClr val="bg1"/>
              </a:buClr>
              <a:buFont typeface="Arial" panose="020B0604020202020204" pitchFamily="34" charset="0"/>
              <a:buChar char="•"/>
            </a:pPr>
            <a:endParaRPr lang="es-MX"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6316611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Round Robin (RR)</a:t>
            </a:r>
          </a:p>
        </p:txBody>
      </p:sp>
      <p:sp>
        <p:nvSpPr>
          <p:cNvPr id="36866"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Clr>
                <a:schemeClr val="bg1"/>
              </a:buClr>
              <a:buSzPct val="100000"/>
              <a:buFont typeface="Arial" panose="020B0604020202020204" pitchFamily="34" charset="0"/>
              <a:buChar char="•"/>
              <a:defRPr/>
            </a:pPr>
            <a:r>
              <a:rPr lang="es-MX" sz="2400" dirty="0">
                <a:solidFill>
                  <a:schemeClr val="bg1"/>
                </a:solidFill>
                <a:ea typeface="Arial Unicode MS" panose="020B0604020202020204" pitchFamily="34" charset="-128"/>
                <a:cs typeface="Arial Unicode MS" panose="020B0604020202020204" pitchFamily="34" charset="-128"/>
              </a:rPr>
              <a:t>Si hay </a:t>
            </a:r>
            <a:r>
              <a:rPr lang="es-MX" sz="2400" i="1" dirty="0">
                <a:solidFill>
                  <a:schemeClr val="bg1"/>
                </a:solidFill>
                <a:ea typeface="Arial Unicode MS" panose="020B0604020202020204" pitchFamily="34" charset="-128"/>
                <a:cs typeface="Arial Unicode MS" panose="020B0604020202020204" pitchFamily="34" charset="-128"/>
              </a:rPr>
              <a:t>n </a:t>
            </a:r>
            <a:r>
              <a:rPr lang="es-MX" sz="2400" dirty="0">
                <a:solidFill>
                  <a:schemeClr val="bg1"/>
                </a:solidFill>
                <a:ea typeface="Arial Unicode MS" panose="020B0604020202020204" pitchFamily="34" charset="-128"/>
                <a:cs typeface="Arial Unicode MS" panose="020B0604020202020204" pitchFamily="34" charset="-128"/>
              </a:rPr>
              <a:t>procesos en la cola de Ready y el q</a:t>
            </a:r>
            <a:r>
              <a:rPr lang="es-MX" sz="2400" dirty="0" smtClean="0">
                <a:solidFill>
                  <a:schemeClr val="bg1"/>
                </a:solidFill>
                <a:ea typeface="Arial Unicode MS" panose="020B0604020202020204" pitchFamily="34" charset="-128"/>
                <a:cs typeface="Arial Unicode MS" panose="020B0604020202020204" pitchFamily="34" charset="-128"/>
              </a:rPr>
              <a:t>uantum </a:t>
            </a:r>
            <a:r>
              <a:rPr lang="es-MX" sz="2400" dirty="0">
                <a:solidFill>
                  <a:schemeClr val="bg1"/>
                </a:solidFill>
                <a:ea typeface="Arial Unicode MS" panose="020B0604020202020204" pitchFamily="34" charset="-128"/>
                <a:cs typeface="Arial Unicode MS" panose="020B0604020202020204" pitchFamily="34" charset="-128"/>
              </a:rPr>
              <a:t>es </a:t>
            </a:r>
            <a:r>
              <a:rPr lang="es-MX" sz="2400" b="1" i="1" dirty="0">
                <a:solidFill>
                  <a:schemeClr val="bg1"/>
                </a:solidFill>
                <a:ea typeface="Arial Unicode MS" panose="020B0604020202020204" pitchFamily="34" charset="-128"/>
                <a:cs typeface="Arial Unicode MS" panose="020B0604020202020204" pitchFamily="34" charset="-128"/>
              </a:rPr>
              <a:t>q</a:t>
            </a:r>
            <a:r>
              <a:rPr lang="es-MX" sz="2400" dirty="0">
                <a:solidFill>
                  <a:schemeClr val="bg1"/>
                </a:solidFill>
                <a:ea typeface="Arial Unicode MS" panose="020B0604020202020204" pitchFamily="34" charset="-128"/>
                <a:cs typeface="Arial Unicode MS" panose="020B0604020202020204" pitchFamily="34" charset="-128"/>
              </a:rPr>
              <a:t>, entonces cada proceso obtiene </a:t>
            </a:r>
            <a:r>
              <a:rPr lang="es-MX" sz="2400" b="1" dirty="0">
                <a:solidFill>
                  <a:srgbClr val="FFFF00"/>
                </a:solidFill>
                <a:ea typeface="Arial Unicode MS" panose="020B0604020202020204" pitchFamily="34" charset="-128"/>
                <a:cs typeface="Arial Unicode MS" panose="020B0604020202020204" pitchFamily="34" charset="-128"/>
              </a:rPr>
              <a:t>1/</a:t>
            </a:r>
            <a:r>
              <a:rPr lang="es-MX" sz="2400" b="1" i="1" dirty="0">
                <a:solidFill>
                  <a:srgbClr val="FFFF00"/>
                </a:solidFill>
                <a:ea typeface="Arial Unicode MS" panose="020B0604020202020204" pitchFamily="34" charset="-128"/>
                <a:cs typeface="Arial Unicode MS" panose="020B0604020202020204" pitchFamily="34" charset="-128"/>
              </a:rPr>
              <a:t>n</a:t>
            </a:r>
            <a:r>
              <a:rPr lang="es-MX" sz="2400" i="1" dirty="0">
                <a:solidFill>
                  <a:schemeClr val="bg1"/>
                </a:solidFill>
                <a:ea typeface="Arial Unicode MS" panose="020B0604020202020204" pitchFamily="34" charset="-128"/>
                <a:cs typeface="Arial Unicode MS" panose="020B0604020202020204" pitchFamily="34" charset="-128"/>
              </a:rPr>
              <a:t> </a:t>
            </a:r>
            <a:r>
              <a:rPr lang="es-MX" sz="2400" dirty="0">
                <a:solidFill>
                  <a:schemeClr val="bg1"/>
                </a:solidFill>
                <a:ea typeface="Arial Unicode MS" panose="020B0604020202020204" pitchFamily="34" charset="-128"/>
                <a:cs typeface="Arial Unicode MS" panose="020B0604020202020204" pitchFamily="34" charset="-128"/>
              </a:rPr>
              <a:t>del tiempo del CPU, en porciones de cuando mucho </a:t>
            </a:r>
            <a:r>
              <a:rPr lang="es-MX" sz="2400" i="1" dirty="0">
                <a:solidFill>
                  <a:schemeClr val="bg1"/>
                </a:solidFill>
                <a:ea typeface="Arial Unicode MS" panose="020B0604020202020204" pitchFamily="34" charset="-128"/>
                <a:cs typeface="Arial Unicode MS" panose="020B0604020202020204" pitchFamily="34" charset="-128"/>
              </a:rPr>
              <a:t>q</a:t>
            </a:r>
            <a:r>
              <a:rPr lang="es-MX" sz="2400" dirty="0">
                <a:solidFill>
                  <a:schemeClr val="bg1"/>
                </a:solidFill>
                <a:ea typeface="Arial Unicode MS" panose="020B0604020202020204" pitchFamily="34" charset="-128"/>
                <a:cs typeface="Arial Unicode MS" panose="020B0604020202020204" pitchFamily="34" charset="-128"/>
              </a:rPr>
              <a:t> unidades de tiempo por cada turno.</a:t>
            </a:r>
          </a:p>
          <a:p>
            <a:pPr marL="255985">
              <a:spcBef>
                <a:spcPts val="600"/>
              </a:spcBef>
              <a:buSzPct val="100000"/>
              <a:defRPr/>
            </a:pPr>
            <a:endParaRPr lang="es-MX" sz="2400" dirty="0">
              <a:solidFill>
                <a:schemeClr val="bg1"/>
              </a:solidFill>
              <a:ea typeface="Arial Unicode MS" panose="020B0604020202020204" pitchFamily="34" charset="-128"/>
              <a:cs typeface="Arial Unicode MS" panose="020B0604020202020204" pitchFamily="34" charset="-128"/>
            </a:endParaRPr>
          </a:p>
          <a:p>
            <a:pPr>
              <a:spcBef>
                <a:spcPts val="600"/>
              </a:spcBef>
              <a:buClr>
                <a:schemeClr val="bg1"/>
              </a:buClr>
              <a:buSzPct val="100000"/>
              <a:buFont typeface="Arial" panose="020B0604020202020204" pitchFamily="34" charset="0"/>
              <a:buChar char="•"/>
              <a:defRPr/>
            </a:pPr>
            <a:r>
              <a:rPr lang="es-MX" sz="2400" dirty="0">
                <a:solidFill>
                  <a:schemeClr val="bg1"/>
                </a:solidFill>
                <a:ea typeface="Arial Unicode MS" panose="020B0604020202020204" pitchFamily="34" charset="-128"/>
                <a:cs typeface="Arial Unicode MS" panose="020B0604020202020204" pitchFamily="34" charset="-128"/>
              </a:rPr>
              <a:t>Ningún proceso espera más de </a:t>
            </a:r>
            <a:r>
              <a:rPr lang="es-MX" sz="2400" b="1" dirty="0">
                <a:solidFill>
                  <a:srgbClr val="FFFF00"/>
                </a:solidFill>
                <a:ea typeface="Arial Unicode MS" panose="020B0604020202020204" pitchFamily="34" charset="-128"/>
                <a:cs typeface="Arial Unicode MS" panose="020B0604020202020204" pitchFamily="34" charset="-128"/>
              </a:rPr>
              <a:t>(</a:t>
            </a:r>
            <a:r>
              <a:rPr lang="es-MX" sz="2400" b="1" i="1" dirty="0">
                <a:solidFill>
                  <a:srgbClr val="FFFF00"/>
                </a:solidFill>
                <a:ea typeface="Arial Unicode MS" panose="020B0604020202020204" pitchFamily="34" charset="-128"/>
                <a:cs typeface="Arial Unicode MS" panose="020B0604020202020204" pitchFamily="34" charset="-128"/>
              </a:rPr>
              <a:t>n</a:t>
            </a:r>
            <a:r>
              <a:rPr lang="es-MX" sz="2400" b="1" dirty="0">
                <a:solidFill>
                  <a:srgbClr val="FFFF00"/>
                </a:solidFill>
                <a:ea typeface="Arial Unicode MS" panose="020B0604020202020204" pitchFamily="34" charset="-128"/>
                <a:cs typeface="Arial Unicode MS" panose="020B0604020202020204" pitchFamily="34" charset="-128"/>
              </a:rPr>
              <a:t>-1)</a:t>
            </a:r>
            <a:r>
              <a:rPr lang="es-MX" sz="2400" b="1" i="1" dirty="0">
                <a:solidFill>
                  <a:srgbClr val="FFFF00"/>
                </a:solidFill>
                <a:ea typeface="Arial Unicode MS" panose="020B0604020202020204" pitchFamily="34" charset="-128"/>
                <a:cs typeface="Arial Unicode MS" panose="020B0604020202020204" pitchFamily="34" charset="-128"/>
              </a:rPr>
              <a:t>q </a:t>
            </a:r>
            <a:r>
              <a:rPr lang="es-MX" sz="2400" dirty="0">
                <a:solidFill>
                  <a:schemeClr val="bg1"/>
                </a:solidFill>
                <a:ea typeface="Arial Unicode MS" panose="020B0604020202020204" pitchFamily="34" charset="-128"/>
                <a:cs typeface="Arial Unicode MS" panose="020B0604020202020204" pitchFamily="34" charset="-128"/>
              </a:rPr>
              <a:t>unidades de tiempo.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Round Robin (RR)</a:t>
            </a:r>
          </a:p>
        </p:txBody>
      </p:sp>
      <p:sp>
        <p:nvSpPr>
          <p:cNvPr id="37890"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SzPct val="100000"/>
              <a:defRPr/>
            </a:pPr>
            <a:r>
              <a:rPr lang="es-MX" sz="2400" dirty="0">
                <a:solidFill>
                  <a:schemeClr val="bg1"/>
                </a:solidFill>
                <a:ea typeface="Arial Unicode MS" panose="020B0604020202020204" pitchFamily="34" charset="-128"/>
                <a:cs typeface="Arial Unicode MS" panose="020B0604020202020204" pitchFamily="34" charset="-128"/>
              </a:rPr>
              <a:t>Rendimiento:</a:t>
            </a:r>
          </a:p>
          <a:p>
            <a:pPr marL="254794" indent="-252413">
              <a:spcBef>
                <a:spcPts val="600"/>
              </a:spcBef>
              <a:buClr>
                <a:schemeClr val="bg1"/>
              </a:buClr>
              <a:buSzPct val="100000"/>
              <a:buFont typeface="Arial" panose="020B0604020202020204" pitchFamily="34" charset="0"/>
              <a:buChar char="•"/>
              <a:defRPr/>
            </a:pPr>
            <a:r>
              <a:rPr lang="es-MX" sz="2400" dirty="0">
                <a:solidFill>
                  <a:schemeClr val="bg1"/>
                </a:solidFill>
                <a:ea typeface="Arial Unicode MS" panose="020B0604020202020204" pitchFamily="34" charset="-128"/>
                <a:cs typeface="Arial Unicode MS" panose="020B0604020202020204" pitchFamily="34" charset="-128"/>
              </a:rPr>
              <a:t>Si </a:t>
            </a:r>
            <a:r>
              <a:rPr lang="es-MX" sz="2400" i="1" dirty="0">
                <a:solidFill>
                  <a:schemeClr val="bg1"/>
                </a:solidFill>
                <a:ea typeface="Arial Unicode MS" panose="020B0604020202020204" pitchFamily="34" charset="-128"/>
                <a:cs typeface="Arial Unicode MS" panose="020B0604020202020204" pitchFamily="34" charset="-128"/>
              </a:rPr>
              <a:t>q </a:t>
            </a:r>
            <a:r>
              <a:rPr lang="es-MX" sz="2400" dirty="0">
                <a:solidFill>
                  <a:schemeClr val="bg1"/>
                </a:solidFill>
                <a:ea typeface="Arial Unicode MS" panose="020B0604020202020204" pitchFamily="34" charset="-128"/>
                <a:cs typeface="Arial Unicode MS" panose="020B0604020202020204" pitchFamily="34" charset="-128"/>
              </a:rPr>
              <a:t>es muy grande se degenera en FIFO</a:t>
            </a:r>
          </a:p>
          <a:p>
            <a:pPr marL="254794" indent="-252413">
              <a:spcBef>
                <a:spcPts val="600"/>
              </a:spcBef>
              <a:buClr>
                <a:schemeClr val="bg1"/>
              </a:buClr>
              <a:buSzPct val="100000"/>
              <a:buFont typeface="Arial" panose="020B0604020202020204" pitchFamily="34" charset="0"/>
              <a:buChar char="•"/>
              <a:defRPr/>
            </a:pPr>
            <a:r>
              <a:rPr lang="es-MX" sz="2400" dirty="0">
                <a:solidFill>
                  <a:schemeClr val="bg1"/>
                </a:solidFill>
                <a:ea typeface="Arial Unicode MS" panose="020B0604020202020204" pitchFamily="34" charset="-128"/>
                <a:cs typeface="Arial Unicode MS" panose="020B0604020202020204" pitchFamily="34" charset="-128"/>
              </a:rPr>
              <a:t>Si </a:t>
            </a:r>
            <a:r>
              <a:rPr lang="es-MX" sz="2400" i="1" dirty="0">
                <a:solidFill>
                  <a:schemeClr val="bg1"/>
                </a:solidFill>
                <a:ea typeface="Arial Unicode MS" panose="020B0604020202020204" pitchFamily="34" charset="-128"/>
                <a:cs typeface="Arial Unicode MS" panose="020B0604020202020204" pitchFamily="34" charset="-128"/>
              </a:rPr>
              <a:t>q </a:t>
            </a:r>
            <a:r>
              <a:rPr lang="es-MX" sz="2400" dirty="0">
                <a:solidFill>
                  <a:schemeClr val="bg1"/>
                </a:solidFill>
                <a:ea typeface="Arial Unicode MS" panose="020B0604020202020204" pitchFamily="34" charset="-128"/>
                <a:cs typeface="Arial Unicode MS" panose="020B0604020202020204" pitchFamily="34" charset="-128"/>
              </a:rPr>
              <a:t>es muy chico, entonces </a:t>
            </a:r>
            <a:r>
              <a:rPr lang="es-MX" sz="2400" i="1" dirty="0">
                <a:solidFill>
                  <a:schemeClr val="bg1"/>
                </a:solidFill>
                <a:ea typeface="Arial Unicode MS" panose="020B0604020202020204" pitchFamily="34" charset="-128"/>
                <a:cs typeface="Arial Unicode MS" panose="020B0604020202020204" pitchFamily="34" charset="-128"/>
              </a:rPr>
              <a:t>q </a:t>
            </a:r>
            <a:r>
              <a:rPr lang="es-MX" sz="2400" dirty="0">
                <a:solidFill>
                  <a:schemeClr val="bg1"/>
                </a:solidFill>
                <a:ea typeface="Arial Unicode MS" panose="020B0604020202020204" pitchFamily="34" charset="-128"/>
                <a:cs typeface="Arial Unicode MS" panose="020B0604020202020204" pitchFamily="34" charset="-128"/>
              </a:rPr>
              <a:t>debe ser grande con respecto al cambio de contexto, de otra manera la sobrecarga (overhead) es muy alta.</a:t>
            </a:r>
          </a:p>
          <a:p>
            <a:pPr marL="255985">
              <a:spcBef>
                <a:spcPts val="600"/>
              </a:spcBef>
              <a:buSzPct val="100000"/>
              <a:defRPr/>
            </a:pPr>
            <a:endParaRPr lang="es-MX" sz="2400" dirty="0">
              <a:solidFill>
                <a:schemeClr val="bg1"/>
              </a:solidFill>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Ejemplo de RR con </a:t>
            </a:r>
            <a:r>
              <a:rPr lang="es-MX" sz="3300" dirty="0">
                <a:solidFill>
                  <a:schemeClr val="bg1"/>
                </a:solidFill>
                <a:latin typeface="+mj-lt"/>
                <a:ea typeface="Walter Turncoat" panose="02000000000000000000" pitchFamily="2" charset="0"/>
                <a:cs typeface="Arial Unicode MS" panose="020B0604020202020204" pitchFamily="34" charset="-128"/>
              </a:rPr>
              <a:t>q</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33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4</a:t>
            </a:r>
            <a:endPar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graphicFrame>
        <p:nvGraphicFramePr>
          <p:cNvPr id="38914" name="Group 2"/>
          <p:cNvGraphicFramePr>
            <a:graphicFrameLocks noGrp="1"/>
          </p:cNvGraphicFramePr>
          <p:nvPr>
            <p:extLst>
              <p:ext uri="{D42A27DB-BD31-4B8C-83A1-F6EECF244321}">
                <p14:modId xmlns:p14="http://schemas.microsoft.com/office/powerpoint/2010/main" val="1249348245"/>
              </p:ext>
            </p:extLst>
          </p:nvPr>
        </p:nvGraphicFramePr>
        <p:xfrm>
          <a:off x="2286001" y="1200150"/>
          <a:ext cx="4574381" cy="1619252"/>
        </p:xfrm>
        <a:graphic>
          <a:graphicData uri="http://schemas.openxmlformats.org/drawingml/2006/table">
            <a:tbl>
              <a:tblPr/>
              <a:tblGrid>
                <a:gridCol w="2286000"/>
                <a:gridCol w="2288381"/>
              </a:tblGrid>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Procesos</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Periodos de CPU</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74775" name="Rectangle 40"/>
          <p:cNvSpPr>
            <a:spLocks noChangeArrowheads="1"/>
          </p:cNvSpPr>
          <p:nvPr/>
        </p:nvSpPr>
        <p:spPr bwMode="auto">
          <a:xfrm>
            <a:off x="25717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74776" name="Rectangle 41"/>
          <p:cNvSpPr>
            <a:spLocks noChangeArrowheads="1"/>
          </p:cNvSpPr>
          <p:nvPr/>
        </p:nvSpPr>
        <p:spPr bwMode="auto">
          <a:xfrm>
            <a:off x="29718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P2</a:t>
            </a:r>
          </a:p>
        </p:txBody>
      </p:sp>
      <p:sp>
        <p:nvSpPr>
          <p:cNvPr id="74777" name="Rectangle 42"/>
          <p:cNvSpPr>
            <a:spLocks noChangeArrowheads="1"/>
          </p:cNvSpPr>
          <p:nvPr/>
        </p:nvSpPr>
        <p:spPr bwMode="auto">
          <a:xfrm>
            <a:off x="33718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P3</a:t>
            </a:r>
          </a:p>
        </p:txBody>
      </p:sp>
      <p:sp>
        <p:nvSpPr>
          <p:cNvPr id="74778" name="Rectangle 43"/>
          <p:cNvSpPr>
            <a:spLocks noChangeArrowheads="1"/>
          </p:cNvSpPr>
          <p:nvPr/>
        </p:nvSpPr>
        <p:spPr bwMode="auto">
          <a:xfrm>
            <a:off x="37719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smtClean="0">
                <a:ea typeface="Arial Unicode MS" panose="020B0604020202020204" pitchFamily="34" charset="-128"/>
                <a:cs typeface="Arial Unicode MS" panose="020B0604020202020204" pitchFamily="34" charset="-128"/>
              </a:rPr>
              <a:t>P1</a:t>
            </a:r>
            <a:endParaRPr lang="es-MX" sz="1350" dirty="0">
              <a:ea typeface="Arial Unicode MS" panose="020B0604020202020204" pitchFamily="34" charset="-128"/>
              <a:cs typeface="Arial Unicode MS" panose="020B0604020202020204" pitchFamily="34" charset="-128"/>
            </a:endParaRPr>
          </a:p>
        </p:txBody>
      </p:sp>
      <p:sp>
        <p:nvSpPr>
          <p:cNvPr id="74779" name="Rectangle 44"/>
          <p:cNvSpPr>
            <a:spLocks noChangeArrowheads="1"/>
          </p:cNvSpPr>
          <p:nvPr/>
        </p:nvSpPr>
        <p:spPr bwMode="auto">
          <a:xfrm>
            <a:off x="41719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74780" name="Rectangle 45"/>
          <p:cNvSpPr>
            <a:spLocks noChangeArrowheads="1"/>
          </p:cNvSpPr>
          <p:nvPr/>
        </p:nvSpPr>
        <p:spPr bwMode="auto">
          <a:xfrm>
            <a:off x="45720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smtClean="0">
                <a:ea typeface="Arial Unicode MS" panose="020B0604020202020204" pitchFamily="34" charset="-128"/>
                <a:cs typeface="Arial Unicode MS" panose="020B0604020202020204" pitchFamily="34" charset="-128"/>
              </a:rPr>
              <a:t>P1</a:t>
            </a:r>
            <a:endParaRPr lang="es-MX" sz="1350" dirty="0">
              <a:ea typeface="Arial Unicode MS" panose="020B0604020202020204" pitchFamily="34" charset="-128"/>
              <a:cs typeface="Arial Unicode MS" panose="020B0604020202020204" pitchFamily="34" charset="-128"/>
            </a:endParaRPr>
          </a:p>
        </p:txBody>
      </p:sp>
      <p:sp>
        <p:nvSpPr>
          <p:cNvPr id="74781" name="Rectangle 46"/>
          <p:cNvSpPr>
            <a:spLocks noChangeArrowheads="1"/>
          </p:cNvSpPr>
          <p:nvPr/>
        </p:nvSpPr>
        <p:spPr bwMode="auto">
          <a:xfrm>
            <a:off x="49720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smtClean="0">
                <a:ea typeface="Arial Unicode MS" panose="020B0604020202020204" pitchFamily="34" charset="-128"/>
                <a:cs typeface="Arial Unicode MS" panose="020B0604020202020204" pitchFamily="34" charset="-128"/>
              </a:rPr>
              <a:t>P1</a:t>
            </a:r>
            <a:endParaRPr lang="es-MX" sz="1350" dirty="0">
              <a:ea typeface="Arial Unicode MS" panose="020B0604020202020204" pitchFamily="34" charset="-128"/>
              <a:cs typeface="Arial Unicode MS" panose="020B0604020202020204" pitchFamily="34" charset="-128"/>
            </a:endParaRPr>
          </a:p>
        </p:txBody>
      </p:sp>
      <p:sp>
        <p:nvSpPr>
          <p:cNvPr id="74782" name="Rectangle 47"/>
          <p:cNvSpPr>
            <a:spLocks noChangeArrowheads="1"/>
          </p:cNvSpPr>
          <p:nvPr/>
        </p:nvSpPr>
        <p:spPr bwMode="auto">
          <a:xfrm>
            <a:off x="53721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74785" name="Text Box 50"/>
          <p:cNvSpPr txBox="1">
            <a:spLocks noChangeArrowheads="1"/>
          </p:cNvSpPr>
          <p:nvPr/>
        </p:nvSpPr>
        <p:spPr bwMode="auto">
          <a:xfrm>
            <a:off x="2445544" y="4011217"/>
            <a:ext cx="23249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0</a:t>
            </a:r>
          </a:p>
        </p:txBody>
      </p:sp>
      <p:sp>
        <p:nvSpPr>
          <p:cNvPr id="74786" name="Text Box 51"/>
          <p:cNvSpPr txBox="1">
            <a:spLocks noChangeArrowheads="1"/>
          </p:cNvSpPr>
          <p:nvPr/>
        </p:nvSpPr>
        <p:spPr bwMode="auto">
          <a:xfrm>
            <a:off x="2857500" y="4000501"/>
            <a:ext cx="23249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4</a:t>
            </a:r>
          </a:p>
        </p:txBody>
      </p:sp>
      <p:sp>
        <p:nvSpPr>
          <p:cNvPr id="74787" name="Text Box 52"/>
          <p:cNvSpPr txBox="1">
            <a:spLocks noChangeArrowheads="1"/>
          </p:cNvSpPr>
          <p:nvPr/>
        </p:nvSpPr>
        <p:spPr bwMode="auto">
          <a:xfrm>
            <a:off x="3252787" y="4011217"/>
            <a:ext cx="23249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7</a:t>
            </a:r>
          </a:p>
        </p:txBody>
      </p:sp>
      <p:sp>
        <p:nvSpPr>
          <p:cNvPr id="74788" name="Text Box 53"/>
          <p:cNvSpPr txBox="1">
            <a:spLocks noChangeArrowheads="1"/>
          </p:cNvSpPr>
          <p:nvPr/>
        </p:nvSpPr>
        <p:spPr bwMode="auto">
          <a:xfrm>
            <a:off x="365283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smtClean="0">
                <a:solidFill>
                  <a:schemeClr val="bg1"/>
                </a:solidFill>
                <a:ea typeface="Arial Unicode MS" panose="020B0604020202020204" pitchFamily="34" charset="-128"/>
                <a:cs typeface="Arial Unicode MS" panose="020B0604020202020204" pitchFamily="34" charset="-128"/>
              </a:rPr>
              <a:t>10</a:t>
            </a:r>
            <a:endParaRPr lang="es-MX" sz="1350" dirty="0">
              <a:solidFill>
                <a:schemeClr val="bg1"/>
              </a:solidFill>
              <a:ea typeface="Arial Unicode MS" panose="020B0604020202020204" pitchFamily="34" charset="-128"/>
              <a:cs typeface="Arial Unicode MS" panose="020B0604020202020204" pitchFamily="34" charset="-128"/>
            </a:endParaRPr>
          </a:p>
        </p:txBody>
      </p:sp>
      <p:sp>
        <p:nvSpPr>
          <p:cNvPr id="74789" name="Text Box 54"/>
          <p:cNvSpPr txBox="1">
            <a:spLocks noChangeArrowheads="1"/>
          </p:cNvSpPr>
          <p:nvPr/>
        </p:nvSpPr>
        <p:spPr bwMode="auto">
          <a:xfrm>
            <a:off x="405288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smtClean="0">
                <a:solidFill>
                  <a:schemeClr val="bg1"/>
                </a:solidFill>
                <a:ea typeface="Arial Unicode MS" panose="020B0604020202020204" pitchFamily="34" charset="-128"/>
                <a:cs typeface="Arial Unicode MS" panose="020B0604020202020204" pitchFamily="34" charset="-128"/>
              </a:rPr>
              <a:t>14</a:t>
            </a:r>
          </a:p>
        </p:txBody>
      </p:sp>
      <p:sp>
        <p:nvSpPr>
          <p:cNvPr id="74790" name="Text Box 55"/>
          <p:cNvSpPr txBox="1">
            <a:spLocks noChangeArrowheads="1"/>
          </p:cNvSpPr>
          <p:nvPr/>
        </p:nvSpPr>
        <p:spPr bwMode="auto">
          <a:xfrm>
            <a:off x="445293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smtClean="0">
                <a:solidFill>
                  <a:schemeClr val="bg1"/>
                </a:solidFill>
                <a:ea typeface="Arial Unicode MS" panose="020B0604020202020204" pitchFamily="34" charset="-128"/>
                <a:cs typeface="Arial Unicode MS" panose="020B0604020202020204" pitchFamily="34" charset="-128"/>
              </a:rPr>
              <a:t>18</a:t>
            </a:r>
            <a:endParaRPr lang="es-MX" sz="1350" dirty="0">
              <a:solidFill>
                <a:schemeClr val="bg1"/>
              </a:solidFill>
              <a:ea typeface="Arial Unicode MS" panose="020B0604020202020204" pitchFamily="34" charset="-128"/>
              <a:cs typeface="Arial Unicode MS" panose="020B0604020202020204" pitchFamily="34" charset="-128"/>
            </a:endParaRPr>
          </a:p>
        </p:txBody>
      </p:sp>
      <p:sp>
        <p:nvSpPr>
          <p:cNvPr id="74791" name="Text Box 56"/>
          <p:cNvSpPr txBox="1">
            <a:spLocks noChangeArrowheads="1"/>
          </p:cNvSpPr>
          <p:nvPr/>
        </p:nvSpPr>
        <p:spPr bwMode="auto">
          <a:xfrm>
            <a:off x="4751785" y="4033838"/>
            <a:ext cx="306237"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smtClean="0">
                <a:solidFill>
                  <a:schemeClr val="bg1"/>
                </a:solidFill>
                <a:ea typeface="Arial Unicode MS" panose="020B0604020202020204" pitchFamily="34" charset="-128"/>
                <a:cs typeface="Arial Unicode MS" panose="020B0604020202020204" pitchFamily="34" charset="-128"/>
              </a:rPr>
              <a:t>22</a:t>
            </a:r>
            <a:endParaRPr lang="es-MX" sz="1200" dirty="0">
              <a:solidFill>
                <a:schemeClr val="bg1"/>
              </a:solidFill>
              <a:ea typeface="Arial Unicode MS" panose="020B0604020202020204" pitchFamily="34" charset="-128"/>
              <a:cs typeface="Arial Unicode MS" panose="020B0604020202020204" pitchFamily="34" charset="-128"/>
            </a:endParaRPr>
          </a:p>
        </p:txBody>
      </p:sp>
      <p:sp>
        <p:nvSpPr>
          <p:cNvPr id="74792" name="Text Box 57"/>
          <p:cNvSpPr txBox="1">
            <a:spLocks noChangeArrowheads="1"/>
          </p:cNvSpPr>
          <p:nvPr/>
        </p:nvSpPr>
        <p:spPr bwMode="auto">
          <a:xfrm>
            <a:off x="5151835" y="4033838"/>
            <a:ext cx="306237"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smtClean="0">
                <a:solidFill>
                  <a:schemeClr val="bg1"/>
                </a:solidFill>
                <a:ea typeface="Arial Unicode MS" panose="020B0604020202020204" pitchFamily="34" charset="-128"/>
                <a:cs typeface="Arial Unicode MS" panose="020B0604020202020204" pitchFamily="34" charset="-128"/>
              </a:rPr>
              <a:t>26</a:t>
            </a:r>
            <a:endParaRPr lang="es-MX" sz="1200" dirty="0">
              <a:solidFill>
                <a:schemeClr val="bg1"/>
              </a:solidFill>
              <a:ea typeface="Arial Unicode MS" panose="020B0604020202020204" pitchFamily="34" charset="-128"/>
              <a:cs typeface="Arial Unicode MS" panose="020B0604020202020204" pitchFamily="34" charset="-128"/>
            </a:endParaRPr>
          </a:p>
        </p:txBody>
      </p:sp>
      <p:sp>
        <p:nvSpPr>
          <p:cNvPr id="74793" name="Text Box 58"/>
          <p:cNvSpPr txBox="1">
            <a:spLocks noChangeArrowheads="1"/>
          </p:cNvSpPr>
          <p:nvPr/>
        </p:nvSpPr>
        <p:spPr bwMode="auto">
          <a:xfrm>
            <a:off x="5551885" y="4033838"/>
            <a:ext cx="306237"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smtClean="0">
                <a:solidFill>
                  <a:schemeClr val="bg1"/>
                </a:solidFill>
                <a:ea typeface="Arial Unicode MS" panose="020B0604020202020204" pitchFamily="34" charset="-128"/>
                <a:cs typeface="Arial Unicode MS" panose="020B0604020202020204" pitchFamily="34" charset="-128"/>
              </a:rPr>
              <a:t>30</a:t>
            </a:r>
            <a:endParaRPr lang="es-MX" sz="1200" dirty="0">
              <a:solidFill>
                <a:schemeClr val="bg1"/>
              </a:solidFill>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Ejemplo de RR con </a:t>
            </a:r>
            <a:r>
              <a:rPr lang="es-MX" sz="3300" dirty="0">
                <a:solidFill>
                  <a:schemeClr val="bg1"/>
                </a:solidFill>
                <a:latin typeface="+mj-lt"/>
                <a:ea typeface="Walter Turncoat" panose="02000000000000000000" pitchFamily="2" charset="0"/>
                <a:cs typeface="Arial Unicode MS" panose="020B0604020202020204" pitchFamily="34" charset="-128"/>
              </a:rPr>
              <a:t>q</a:t>
            </a: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20</a:t>
            </a:r>
          </a:p>
        </p:txBody>
      </p:sp>
      <p:graphicFrame>
        <p:nvGraphicFramePr>
          <p:cNvPr id="38914" name="Group 2"/>
          <p:cNvGraphicFramePr>
            <a:graphicFrameLocks noGrp="1"/>
          </p:cNvGraphicFramePr>
          <p:nvPr>
            <p:extLst>
              <p:ext uri="{D42A27DB-BD31-4B8C-83A1-F6EECF244321}">
                <p14:modId xmlns:p14="http://schemas.microsoft.com/office/powerpoint/2010/main" val="4231360542"/>
              </p:ext>
            </p:extLst>
          </p:nvPr>
        </p:nvGraphicFramePr>
        <p:xfrm>
          <a:off x="2286001" y="1200150"/>
          <a:ext cx="4574381" cy="2024065"/>
        </p:xfrm>
        <a:graphic>
          <a:graphicData uri="http://schemas.openxmlformats.org/drawingml/2006/table">
            <a:tbl>
              <a:tblPr/>
              <a:tblGrid>
                <a:gridCol w="2286000"/>
                <a:gridCol w="2288381"/>
              </a:tblGrid>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Procesos</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Periodos de CPU</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P1</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53</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P2</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17</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P3</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68</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2880" cap="flat" cmpd="sng" algn="ctr">
                      <a:solidFill>
                        <a:srgbClr val="000000"/>
                      </a:solidFill>
                      <a:prstDash val="solid"/>
                      <a:round/>
                      <a:headEnd type="none" w="med" len="med"/>
                      <a:tailEnd type="none" w="med" len="med"/>
                    </a:lnB>
                    <a:lnTlToBr>
                      <a:noFill/>
                    </a:lnTlToBr>
                    <a:lnBlToTr>
                      <a:noFill/>
                    </a:lnBlToTr>
                    <a:solidFill>
                      <a:srgbClr val="FFFF66"/>
                    </a:solidFill>
                  </a:tcPr>
                </a:tc>
              </a:tr>
              <a:tr h="404813">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P4</a:t>
                      </a:r>
                    </a:p>
                  </a:txBody>
                  <a:tcPr marL="67500" marR="67500" marT="79557" marB="34290" horzOverflow="overflow">
                    <a:lnL w="6480" cap="flat" cmpd="sng" algn="ctr">
                      <a:solidFill>
                        <a:srgbClr val="000000"/>
                      </a:solidFill>
                      <a:prstDash val="solid"/>
                      <a:round/>
                      <a:headEnd type="none" w="med" len="med"/>
                      <a:tailEnd type="none" w="med" len="med"/>
                    </a:lnL>
                    <a:lnR w="28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lvl1pPr>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1pPr>
                      <a:lvl2pPr>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2pPr>
                      <a:lvl3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3pPr>
                      <a:lvl4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4pPr>
                      <a:lvl5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Droid Sans Fallback" charset="0"/>
                          <a:cs typeface="Droid Sans Fallback" charset="0"/>
                        </a:defRPr>
                      </a:lvl9pPr>
                    </a:lstStyle>
                    <a:p>
                      <a:pPr marL="0" marR="0" lvl="0" indent="0" algn="l" defTabSz="449263" rtl="0" eaLnBrk="0" fontAlgn="base" latinLnBrk="0" hangingPunct="0">
                        <a:lnSpc>
                          <a:spcPct val="89000"/>
                        </a:lnSpc>
                        <a:spcBef>
                          <a:spcPts val="70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s-MX" sz="2100" b="0" i="0" u="none" strike="noStrike" cap="none" normalizeH="0" baseline="0" dirty="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marL="67500" marR="67500" marT="79557" marB="34290" horzOverflow="overflow">
                    <a:lnL w="28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28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solidFill>
                      <a:srgbClr val="FFFF66"/>
                    </a:solidFill>
                  </a:tcPr>
                </a:tc>
              </a:tr>
            </a:tbl>
          </a:graphicData>
        </a:graphic>
      </p:graphicFrame>
      <p:sp>
        <p:nvSpPr>
          <p:cNvPr id="74775" name="Rectangle 40"/>
          <p:cNvSpPr>
            <a:spLocks noChangeArrowheads="1"/>
          </p:cNvSpPr>
          <p:nvPr/>
        </p:nvSpPr>
        <p:spPr bwMode="auto">
          <a:xfrm>
            <a:off x="25717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74776" name="Rectangle 41"/>
          <p:cNvSpPr>
            <a:spLocks noChangeArrowheads="1"/>
          </p:cNvSpPr>
          <p:nvPr/>
        </p:nvSpPr>
        <p:spPr bwMode="auto">
          <a:xfrm>
            <a:off x="29718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P2</a:t>
            </a:r>
          </a:p>
        </p:txBody>
      </p:sp>
      <p:sp>
        <p:nvSpPr>
          <p:cNvPr id="74777" name="Rectangle 42"/>
          <p:cNvSpPr>
            <a:spLocks noChangeArrowheads="1"/>
          </p:cNvSpPr>
          <p:nvPr/>
        </p:nvSpPr>
        <p:spPr bwMode="auto">
          <a:xfrm>
            <a:off x="33718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P3</a:t>
            </a:r>
          </a:p>
        </p:txBody>
      </p:sp>
      <p:sp>
        <p:nvSpPr>
          <p:cNvPr id="74778" name="Rectangle 43"/>
          <p:cNvSpPr>
            <a:spLocks noChangeArrowheads="1"/>
          </p:cNvSpPr>
          <p:nvPr/>
        </p:nvSpPr>
        <p:spPr bwMode="auto">
          <a:xfrm>
            <a:off x="37719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P4</a:t>
            </a:r>
          </a:p>
        </p:txBody>
      </p:sp>
      <p:sp>
        <p:nvSpPr>
          <p:cNvPr id="74779" name="Rectangle 44"/>
          <p:cNvSpPr>
            <a:spLocks noChangeArrowheads="1"/>
          </p:cNvSpPr>
          <p:nvPr/>
        </p:nvSpPr>
        <p:spPr bwMode="auto">
          <a:xfrm>
            <a:off x="41719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74780" name="Rectangle 45"/>
          <p:cNvSpPr>
            <a:spLocks noChangeArrowheads="1"/>
          </p:cNvSpPr>
          <p:nvPr/>
        </p:nvSpPr>
        <p:spPr bwMode="auto">
          <a:xfrm>
            <a:off x="45720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P3</a:t>
            </a:r>
          </a:p>
        </p:txBody>
      </p:sp>
      <p:sp>
        <p:nvSpPr>
          <p:cNvPr id="74781" name="Rectangle 46"/>
          <p:cNvSpPr>
            <a:spLocks noChangeArrowheads="1"/>
          </p:cNvSpPr>
          <p:nvPr/>
        </p:nvSpPr>
        <p:spPr bwMode="auto">
          <a:xfrm>
            <a:off x="49720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P4</a:t>
            </a:r>
          </a:p>
        </p:txBody>
      </p:sp>
      <p:sp>
        <p:nvSpPr>
          <p:cNvPr id="74782" name="Rectangle 47"/>
          <p:cNvSpPr>
            <a:spLocks noChangeArrowheads="1"/>
          </p:cNvSpPr>
          <p:nvPr/>
        </p:nvSpPr>
        <p:spPr bwMode="auto">
          <a:xfrm>
            <a:off x="53721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P1</a:t>
            </a:r>
          </a:p>
        </p:txBody>
      </p:sp>
      <p:sp>
        <p:nvSpPr>
          <p:cNvPr id="74783" name="Rectangle 48"/>
          <p:cNvSpPr>
            <a:spLocks noChangeArrowheads="1"/>
          </p:cNvSpPr>
          <p:nvPr/>
        </p:nvSpPr>
        <p:spPr bwMode="auto">
          <a:xfrm>
            <a:off x="577215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P3</a:t>
            </a:r>
          </a:p>
        </p:txBody>
      </p:sp>
      <p:sp>
        <p:nvSpPr>
          <p:cNvPr id="74784" name="Rectangle 49"/>
          <p:cNvSpPr>
            <a:spLocks noChangeArrowheads="1"/>
          </p:cNvSpPr>
          <p:nvPr/>
        </p:nvSpPr>
        <p:spPr bwMode="auto">
          <a:xfrm>
            <a:off x="6172200" y="3600450"/>
            <a:ext cx="400050" cy="342900"/>
          </a:xfrm>
          <a:prstGeom prst="rect">
            <a:avLst/>
          </a:prstGeom>
          <a:solidFill>
            <a:srgbClr val="BBE0E3"/>
          </a:solidFill>
          <a:ln w="762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P3</a:t>
            </a:r>
          </a:p>
        </p:txBody>
      </p:sp>
      <p:sp>
        <p:nvSpPr>
          <p:cNvPr id="74785" name="Text Box 50"/>
          <p:cNvSpPr txBox="1">
            <a:spLocks noChangeArrowheads="1"/>
          </p:cNvSpPr>
          <p:nvPr/>
        </p:nvSpPr>
        <p:spPr bwMode="auto">
          <a:xfrm>
            <a:off x="2445544" y="4011217"/>
            <a:ext cx="23249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0</a:t>
            </a:r>
          </a:p>
        </p:txBody>
      </p:sp>
      <p:sp>
        <p:nvSpPr>
          <p:cNvPr id="74786" name="Text Box 51"/>
          <p:cNvSpPr txBox="1">
            <a:spLocks noChangeArrowheads="1"/>
          </p:cNvSpPr>
          <p:nvPr/>
        </p:nvSpPr>
        <p:spPr bwMode="auto">
          <a:xfrm>
            <a:off x="2857500" y="4000501"/>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20</a:t>
            </a:r>
          </a:p>
        </p:txBody>
      </p:sp>
      <p:sp>
        <p:nvSpPr>
          <p:cNvPr id="74787" name="Text Box 52"/>
          <p:cNvSpPr txBox="1">
            <a:spLocks noChangeArrowheads="1"/>
          </p:cNvSpPr>
          <p:nvPr/>
        </p:nvSpPr>
        <p:spPr bwMode="auto">
          <a:xfrm>
            <a:off x="325278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37</a:t>
            </a:r>
          </a:p>
        </p:txBody>
      </p:sp>
      <p:sp>
        <p:nvSpPr>
          <p:cNvPr id="74788" name="Text Box 53"/>
          <p:cNvSpPr txBox="1">
            <a:spLocks noChangeArrowheads="1"/>
          </p:cNvSpPr>
          <p:nvPr/>
        </p:nvSpPr>
        <p:spPr bwMode="auto">
          <a:xfrm>
            <a:off x="365283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57</a:t>
            </a:r>
          </a:p>
        </p:txBody>
      </p:sp>
      <p:sp>
        <p:nvSpPr>
          <p:cNvPr id="74789" name="Text Box 54"/>
          <p:cNvSpPr txBox="1">
            <a:spLocks noChangeArrowheads="1"/>
          </p:cNvSpPr>
          <p:nvPr/>
        </p:nvSpPr>
        <p:spPr bwMode="auto">
          <a:xfrm>
            <a:off x="405288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77</a:t>
            </a:r>
          </a:p>
        </p:txBody>
      </p:sp>
      <p:sp>
        <p:nvSpPr>
          <p:cNvPr id="74790" name="Text Box 55"/>
          <p:cNvSpPr txBox="1">
            <a:spLocks noChangeArrowheads="1"/>
          </p:cNvSpPr>
          <p:nvPr/>
        </p:nvSpPr>
        <p:spPr bwMode="auto">
          <a:xfrm>
            <a:off x="4452937" y="4011217"/>
            <a:ext cx="328679" cy="278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97</a:t>
            </a:r>
          </a:p>
        </p:txBody>
      </p:sp>
      <p:sp>
        <p:nvSpPr>
          <p:cNvPr id="74791" name="Text Box 56"/>
          <p:cNvSpPr txBox="1">
            <a:spLocks noChangeArrowheads="1"/>
          </p:cNvSpPr>
          <p:nvPr/>
        </p:nvSpPr>
        <p:spPr bwMode="auto">
          <a:xfrm>
            <a:off x="4751785"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ea typeface="Arial Unicode MS" panose="020B0604020202020204" pitchFamily="34" charset="-128"/>
                <a:cs typeface="Arial Unicode MS" panose="020B0604020202020204" pitchFamily="34" charset="-128"/>
              </a:rPr>
              <a:t>117</a:t>
            </a:r>
          </a:p>
        </p:txBody>
      </p:sp>
      <p:sp>
        <p:nvSpPr>
          <p:cNvPr id="74792" name="Text Box 57"/>
          <p:cNvSpPr txBox="1">
            <a:spLocks noChangeArrowheads="1"/>
          </p:cNvSpPr>
          <p:nvPr/>
        </p:nvSpPr>
        <p:spPr bwMode="auto">
          <a:xfrm>
            <a:off x="5151835"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ea typeface="Arial Unicode MS" panose="020B0604020202020204" pitchFamily="34" charset="-128"/>
                <a:cs typeface="Arial Unicode MS" panose="020B0604020202020204" pitchFamily="34" charset="-128"/>
              </a:rPr>
              <a:t>121</a:t>
            </a:r>
          </a:p>
        </p:txBody>
      </p:sp>
      <p:sp>
        <p:nvSpPr>
          <p:cNvPr id="74793" name="Text Box 58"/>
          <p:cNvSpPr txBox="1">
            <a:spLocks noChangeArrowheads="1"/>
          </p:cNvSpPr>
          <p:nvPr/>
        </p:nvSpPr>
        <p:spPr bwMode="auto">
          <a:xfrm>
            <a:off x="5551885"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ea typeface="Arial Unicode MS" panose="020B0604020202020204" pitchFamily="34" charset="-128"/>
                <a:cs typeface="Arial Unicode MS" panose="020B0604020202020204" pitchFamily="34" charset="-128"/>
              </a:rPr>
              <a:t>134</a:t>
            </a:r>
          </a:p>
        </p:txBody>
      </p:sp>
      <p:sp>
        <p:nvSpPr>
          <p:cNvPr id="74794" name="Text Box 59"/>
          <p:cNvSpPr txBox="1">
            <a:spLocks noChangeArrowheads="1"/>
          </p:cNvSpPr>
          <p:nvPr/>
        </p:nvSpPr>
        <p:spPr bwMode="auto">
          <a:xfrm>
            <a:off x="5943600"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ea typeface="Arial Unicode MS" panose="020B0604020202020204" pitchFamily="34" charset="-128"/>
                <a:cs typeface="Arial Unicode MS" panose="020B0604020202020204" pitchFamily="34" charset="-128"/>
              </a:rPr>
              <a:t>154</a:t>
            </a:r>
          </a:p>
        </p:txBody>
      </p:sp>
      <p:sp>
        <p:nvSpPr>
          <p:cNvPr id="74795" name="Text Box 60"/>
          <p:cNvSpPr txBox="1">
            <a:spLocks noChangeArrowheads="1"/>
          </p:cNvSpPr>
          <p:nvPr/>
        </p:nvSpPr>
        <p:spPr bwMode="auto">
          <a:xfrm>
            <a:off x="6351985" y="4033838"/>
            <a:ext cx="391196" cy="255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200" dirty="0">
                <a:solidFill>
                  <a:schemeClr val="bg1"/>
                </a:solidFill>
                <a:ea typeface="Arial Unicode MS" panose="020B0604020202020204" pitchFamily="34" charset="-128"/>
                <a:cs typeface="Arial Unicode MS" panose="020B0604020202020204" pitchFamily="34" charset="-128"/>
              </a:rPr>
              <a:t>162</a:t>
            </a:r>
          </a:p>
        </p:txBody>
      </p:sp>
      <p:sp>
        <p:nvSpPr>
          <p:cNvPr id="2" name="CuadroTexto 1"/>
          <p:cNvSpPr txBox="1"/>
          <p:nvPr/>
        </p:nvSpPr>
        <p:spPr>
          <a:xfrm>
            <a:off x="2943431" y="4279136"/>
            <a:ext cx="3538148" cy="738664"/>
          </a:xfrm>
          <a:prstGeom prst="rect">
            <a:avLst/>
          </a:prstGeom>
          <a:noFill/>
        </p:spPr>
        <p:txBody>
          <a:bodyPr wrap="none" rtlCol="0">
            <a:spAutoFit/>
          </a:bodyPr>
          <a:lstStyle/>
          <a:p>
            <a:r>
              <a:rPr lang="es-MX" dirty="0" smtClean="0">
                <a:solidFill>
                  <a:schemeClr val="bg1"/>
                </a:solidFill>
              </a:rPr>
              <a:t>RR TIEMPO DE ESPERA </a:t>
            </a:r>
            <a:r>
              <a:rPr lang="es-MX" dirty="0">
                <a:solidFill>
                  <a:schemeClr val="bg1"/>
                </a:solidFill>
              </a:rPr>
              <a:t>PROMEDIO </a:t>
            </a:r>
            <a:r>
              <a:rPr lang="es-MX" dirty="0" smtClean="0">
                <a:solidFill>
                  <a:schemeClr val="bg1"/>
                </a:solidFill>
              </a:rPr>
              <a:t>73</a:t>
            </a:r>
          </a:p>
          <a:p>
            <a:r>
              <a:rPr lang="es-MX" dirty="0" smtClean="0">
                <a:solidFill>
                  <a:schemeClr val="bg1"/>
                </a:solidFill>
              </a:rPr>
              <a:t>SJF   T.E. Promedio =38</a:t>
            </a:r>
          </a:p>
          <a:p>
            <a:r>
              <a:rPr lang="es-MX" dirty="0" smtClean="0">
                <a:solidFill>
                  <a:schemeClr val="bg1"/>
                </a:solidFill>
              </a:rPr>
              <a:t>FCFS T.E. Promedio =65.25</a:t>
            </a:r>
            <a:endParaRPr lang="es-MX" dirty="0">
              <a:solidFill>
                <a:schemeClr val="bg1"/>
              </a:solidFill>
            </a:endParaRPr>
          </a:p>
        </p:txBody>
      </p:sp>
    </p:spTree>
    <p:extLst>
      <p:ext uri="{BB962C8B-B14F-4D97-AF65-F5344CB8AC3E}">
        <p14:creationId xmlns:p14="http://schemas.microsoft.com/office/powerpoint/2010/main" val="10023084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Tamaño</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Quantum y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cambio</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contexto</a:t>
            </a:r>
            <a:endPar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pic>
        <p:nvPicPr>
          <p:cNvPr id="768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793082"/>
            <a:ext cx="4574381" cy="197881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El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tamaño</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del quantum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afecta</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al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tiempo</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retorno</a:t>
            </a:r>
            <a:endPar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pic>
        <p:nvPicPr>
          <p:cNvPr id="788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1257300"/>
            <a:ext cx="4398169" cy="3257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1543050" y="171450"/>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Colas de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Multinivel</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r>
            <a:b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b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(Multilevel queue) </a:t>
            </a:r>
          </a:p>
        </p:txBody>
      </p:sp>
      <p:sp>
        <p:nvSpPr>
          <p:cNvPr id="80899"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342900" indent="-342900">
              <a:buClr>
                <a:schemeClr val="bg1"/>
              </a:buClr>
              <a:buFont typeface="Arial" panose="020B0604020202020204" pitchFamily="34" charset="0"/>
              <a:buChar char="•"/>
            </a:pPr>
            <a:r>
              <a:rPr lang="en-US" sz="2400" dirty="0">
                <a:solidFill>
                  <a:schemeClr val="bg1"/>
                </a:solidFill>
                <a:ea typeface="Arial Unicode MS" panose="020B0604020202020204" pitchFamily="34" charset="-128"/>
                <a:cs typeface="Arial Unicode MS" panose="020B0604020202020204" pitchFamily="34" charset="-128"/>
              </a:rPr>
              <a:t>Se </a:t>
            </a:r>
            <a:r>
              <a:rPr lang="en-US" sz="2400" dirty="0" err="1">
                <a:solidFill>
                  <a:schemeClr val="bg1"/>
                </a:solidFill>
                <a:ea typeface="Arial Unicode MS" panose="020B0604020202020204" pitchFamily="34" charset="-128"/>
                <a:cs typeface="Arial Unicode MS" panose="020B0604020202020204" pitchFamily="34" charset="-128"/>
              </a:rPr>
              <a:t>particiona</a:t>
            </a:r>
            <a:r>
              <a:rPr lang="en-US" sz="2400" dirty="0">
                <a:solidFill>
                  <a:schemeClr val="bg1"/>
                </a:solidFill>
                <a:ea typeface="Arial Unicode MS" panose="020B0604020202020204" pitchFamily="34" charset="-128"/>
                <a:cs typeface="Arial Unicode MS" panose="020B0604020202020204" pitchFamily="34" charset="-128"/>
              </a:rPr>
              <a:t> la cola de </a:t>
            </a:r>
            <a:r>
              <a:rPr lang="en-US" sz="2400" dirty="0" err="1">
                <a:solidFill>
                  <a:schemeClr val="bg1"/>
                </a:solidFill>
                <a:ea typeface="Arial Unicode MS" panose="020B0604020202020204" pitchFamily="34" charset="-128"/>
                <a:cs typeface="Arial Unicode MS" panose="020B0604020202020204" pitchFamily="34" charset="-128"/>
              </a:rPr>
              <a:t>Listos</a:t>
            </a:r>
            <a:r>
              <a:rPr lang="en-US" sz="2400" dirty="0">
                <a:solidFill>
                  <a:schemeClr val="bg1"/>
                </a:solidFill>
                <a:ea typeface="Arial Unicode MS" panose="020B0604020202020204" pitchFamily="34" charset="-128"/>
                <a:cs typeface="Arial Unicode MS" panose="020B0604020202020204" pitchFamily="34" charset="-128"/>
              </a:rPr>
              <a:t> (Ready queue) en colas </a:t>
            </a:r>
            <a:r>
              <a:rPr lang="en-US" sz="2400" dirty="0" err="1">
                <a:solidFill>
                  <a:schemeClr val="bg1"/>
                </a:solidFill>
                <a:ea typeface="Arial Unicode MS" panose="020B0604020202020204" pitchFamily="34" charset="-128"/>
                <a:cs typeface="Arial Unicode MS" panose="020B0604020202020204" pitchFamily="34" charset="-128"/>
              </a:rPr>
              <a:t>separadas</a:t>
            </a:r>
            <a:r>
              <a:rPr lang="en-US" sz="2400" dirty="0">
                <a:solidFill>
                  <a:schemeClr val="bg1"/>
                </a:solidFill>
                <a:ea typeface="Arial Unicode MS" panose="020B0604020202020204" pitchFamily="34" charset="-128"/>
                <a:cs typeface="Arial Unicode MS" panose="020B0604020202020204" pitchFamily="34" charset="-128"/>
              </a:rPr>
              <a:t>:</a:t>
            </a:r>
          </a:p>
          <a:p>
            <a:pPr marL="800100" lvl="1" indent="-342900">
              <a:buClr>
                <a:schemeClr val="bg1"/>
              </a:buClr>
              <a:buFont typeface="Arial" panose="020B0604020202020204" pitchFamily="34" charset="0"/>
              <a:buChar char="•"/>
            </a:pPr>
            <a:r>
              <a:rPr lang="en-US" sz="2100" dirty="0">
                <a:solidFill>
                  <a:schemeClr val="bg1"/>
                </a:solidFill>
                <a:ea typeface="Arial Unicode MS" panose="020B0604020202020204" pitchFamily="34" charset="-128"/>
                <a:cs typeface="Arial Unicode MS" panose="020B0604020202020204" pitchFamily="34" charset="-128"/>
              </a:rPr>
              <a:t>foreground (interactive)</a:t>
            </a:r>
          </a:p>
          <a:p>
            <a:pPr marL="800100" lvl="1" indent="-342900">
              <a:buClr>
                <a:schemeClr val="bg1"/>
              </a:buClr>
              <a:buFont typeface="Arial" panose="020B0604020202020204" pitchFamily="34" charset="0"/>
              <a:buChar char="•"/>
            </a:pPr>
            <a:r>
              <a:rPr lang="en-US" sz="2100" dirty="0">
                <a:solidFill>
                  <a:schemeClr val="bg1"/>
                </a:solidFill>
                <a:ea typeface="Arial Unicode MS" panose="020B0604020202020204" pitchFamily="34" charset="-128"/>
                <a:cs typeface="Arial Unicode MS" panose="020B0604020202020204" pitchFamily="34" charset="-128"/>
              </a:rPr>
              <a:t>background (batch)</a:t>
            </a:r>
          </a:p>
          <a:p>
            <a:pPr marL="342900" indent="-342900">
              <a:buClr>
                <a:schemeClr val="bg1"/>
              </a:buClr>
              <a:buFont typeface="Arial" panose="020B0604020202020204" pitchFamily="34" charset="0"/>
              <a:buChar char="•"/>
            </a:pPr>
            <a:r>
              <a:rPr lang="en-US" sz="2400" dirty="0" err="1" smtClean="0">
                <a:solidFill>
                  <a:schemeClr val="bg1"/>
                </a:solidFill>
                <a:ea typeface="Arial Unicode MS" panose="020B0604020202020204" pitchFamily="34" charset="-128"/>
                <a:cs typeface="Arial Unicode MS" panose="020B0604020202020204" pitchFamily="34" charset="-128"/>
              </a:rPr>
              <a:t>Cada</a:t>
            </a:r>
            <a:r>
              <a:rPr lang="en-US" sz="2400" dirty="0" smtClean="0">
                <a:solidFill>
                  <a:schemeClr val="bg1"/>
                </a:solidFill>
                <a:ea typeface="Arial Unicode MS" panose="020B0604020202020204" pitchFamily="34" charset="-128"/>
                <a:cs typeface="Arial Unicode MS" panose="020B0604020202020204" pitchFamily="34" charset="-128"/>
              </a:rPr>
              <a:t> </a:t>
            </a:r>
            <a:r>
              <a:rPr lang="en-US" sz="2400" dirty="0">
                <a:solidFill>
                  <a:schemeClr val="bg1"/>
                </a:solidFill>
                <a:ea typeface="Arial Unicode MS" panose="020B0604020202020204" pitchFamily="34" charset="-128"/>
                <a:cs typeface="Arial Unicode MS" panose="020B0604020202020204" pitchFamily="34" charset="-128"/>
              </a:rPr>
              <a:t>cola </a:t>
            </a:r>
            <a:r>
              <a:rPr lang="en-US" sz="2400" dirty="0" err="1">
                <a:solidFill>
                  <a:schemeClr val="bg1"/>
                </a:solidFill>
                <a:ea typeface="Arial Unicode MS" panose="020B0604020202020204" pitchFamily="34" charset="-128"/>
                <a:cs typeface="Arial Unicode MS" panose="020B0604020202020204" pitchFamily="34" charset="-128"/>
              </a:rPr>
              <a:t>tiene</a:t>
            </a:r>
            <a:r>
              <a:rPr lang="en-US" sz="2400" dirty="0">
                <a:solidFill>
                  <a:schemeClr val="bg1"/>
                </a:solidFill>
                <a:ea typeface="Arial Unicode MS" panose="020B0604020202020204" pitchFamily="34" charset="-128"/>
                <a:cs typeface="Arial Unicode MS" panose="020B0604020202020204" pitchFamily="34" charset="-128"/>
              </a:rPr>
              <a:t> </a:t>
            </a:r>
            <a:r>
              <a:rPr lang="en-US" sz="2400" dirty="0" err="1">
                <a:solidFill>
                  <a:schemeClr val="bg1"/>
                </a:solidFill>
                <a:ea typeface="Arial Unicode MS" panose="020B0604020202020204" pitchFamily="34" charset="-128"/>
                <a:cs typeface="Arial Unicode MS" panose="020B0604020202020204" pitchFamily="34" charset="-128"/>
              </a:rPr>
              <a:t>su</a:t>
            </a:r>
            <a:r>
              <a:rPr lang="en-US" sz="2400" dirty="0">
                <a:solidFill>
                  <a:schemeClr val="bg1"/>
                </a:solidFill>
                <a:ea typeface="Arial Unicode MS" panose="020B0604020202020204" pitchFamily="34" charset="-128"/>
                <a:cs typeface="Arial Unicode MS" panose="020B0604020202020204" pitchFamily="34" charset="-128"/>
              </a:rPr>
              <a:t> </a:t>
            </a:r>
            <a:r>
              <a:rPr lang="en-US" sz="2400" dirty="0" err="1">
                <a:solidFill>
                  <a:schemeClr val="bg1"/>
                </a:solidFill>
                <a:ea typeface="Arial Unicode MS" panose="020B0604020202020204" pitchFamily="34" charset="-128"/>
                <a:cs typeface="Arial Unicode MS" panose="020B0604020202020204" pitchFamily="34" charset="-128"/>
              </a:rPr>
              <a:t>propio</a:t>
            </a:r>
            <a:r>
              <a:rPr lang="en-US" sz="2400" dirty="0">
                <a:solidFill>
                  <a:schemeClr val="bg1"/>
                </a:solidFill>
                <a:ea typeface="Arial Unicode MS" panose="020B0604020202020204" pitchFamily="34" charset="-128"/>
                <a:cs typeface="Arial Unicode MS" panose="020B0604020202020204" pitchFamily="34" charset="-128"/>
              </a:rPr>
              <a:t> </a:t>
            </a:r>
            <a:r>
              <a:rPr lang="en-US" sz="2400" dirty="0" err="1">
                <a:solidFill>
                  <a:schemeClr val="bg1"/>
                </a:solidFill>
                <a:ea typeface="Arial Unicode MS" panose="020B0604020202020204" pitchFamily="34" charset="-128"/>
                <a:cs typeface="Arial Unicode MS" panose="020B0604020202020204" pitchFamily="34" charset="-128"/>
              </a:rPr>
              <a:t>algoritmo</a:t>
            </a:r>
            <a:r>
              <a:rPr lang="en-US" sz="2400" dirty="0">
                <a:solidFill>
                  <a:schemeClr val="bg1"/>
                </a:solidFill>
                <a:ea typeface="Arial Unicode MS" panose="020B0604020202020204" pitchFamily="34" charset="-128"/>
                <a:cs typeface="Arial Unicode MS" panose="020B0604020202020204" pitchFamily="34" charset="-128"/>
              </a:rPr>
              <a:t> de </a:t>
            </a:r>
            <a:r>
              <a:rPr lang="en-US" sz="2400" dirty="0" err="1" smtClean="0">
                <a:solidFill>
                  <a:schemeClr val="bg1"/>
                </a:solidFill>
                <a:ea typeface="Arial Unicode MS" panose="020B0604020202020204" pitchFamily="34" charset="-128"/>
                <a:cs typeface="Arial Unicode MS" panose="020B0604020202020204" pitchFamily="34" charset="-128"/>
              </a:rPr>
              <a:t>calendarización</a:t>
            </a:r>
            <a:r>
              <a:rPr lang="en-US" sz="2400" dirty="0" smtClean="0">
                <a:solidFill>
                  <a:schemeClr val="bg1"/>
                </a:solidFill>
                <a:ea typeface="Arial Unicode MS" panose="020B0604020202020204" pitchFamily="34" charset="-128"/>
                <a:cs typeface="Arial Unicode MS" panose="020B0604020202020204" pitchFamily="34" charset="-128"/>
              </a:rPr>
              <a:t>:</a:t>
            </a:r>
            <a:endParaRPr lang="en-US" sz="2400" dirty="0">
              <a:solidFill>
                <a:schemeClr val="bg1"/>
              </a:solidFill>
              <a:ea typeface="Arial Unicode MS" panose="020B0604020202020204" pitchFamily="34" charset="-128"/>
              <a:cs typeface="Arial Unicode MS" panose="020B0604020202020204" pitchFamily="34" charset="-128"/>
            </a:endParaRPr>
          </a:p>
          <a:p>
            <a:pPr marL="800100" lvl="1" indent="-342900">
              <a:buClr>
                <a:schemeClr val="bg1"/>
              </a:buClr>
              <a:buFont typeface="Arial" panose="020B0604020202020204" pitchFamily="34" charset="0"/>
              <a:buChar char="•"/>
            </a:pPr>
            <a:r>
              <a:rPr lang="en-US" sz="2100" dirty="0">
                <a:solidFill>
                  <a:schemeClr val="bg1"/>
                </a:solidFill>
                <a:ea typeface="Arial Unicode MS" panose="020B0604020202020204" pitchFamily="34" charset="-128"/>
                <a:cs typeface="Arial Unicode MS" panose="020B0604020202020204" pitchFamily="34" charset="-128"/>
              </a:rPr>
              <a:t>foreground – RR</a:t>
            </a:r>
          </a:p>
          <a:p>
            <a:pPr marL="800100" lvl="1" indent="-342900">
              <a:buClr>
                <a:schemeClr val="bg1"/>
              </a:buClr>
              <a:buFont typeface="Arial" panose="020B0604020202020204" pitchFamily="34" charset="0"/>
              <a:buChar char="•"/>
            </a:pPr>
            <a:r>
              <a:rPr lang="en-US" sz="2100" dirty="0">
                <a:solidFill>
                  <a:schemeClr val="bg1"/>
                </a:solidFill>
                <a:ea typeface="Arial Unicode MS" panose="020B0604020202020204" pitchFamily="34" charset="-128"/>
                <a:cs typeface="Arial Unicode MS" panose="020B0604020202020204" pitchFamily="34" charset="-128"/>
              </a:rPr>
              <a:t>background – FCFS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Colas de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Multinivel</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b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b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(Multilevel queue)</a:t>
            </a:r>
          </a:p>
        </p:txBody>
      </p:sp>
      <p:sp>
        <p:nvSpPr>
          <p:cNvPr id="43010"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9pPr>
          </a:lstStyle>
          <a:p>
            <a:pPr>
              <a:spcBef>
                <a:spcPts val="525"/>
              </a:spcBef>
              <a:buClr>
                <a:schemeClr val="bg1"/>
              </a:buClr>
              <a:buSzPct val="100000"/>
              <a:buFont typeface="Arial" panose="020B0604020202020204" pitchFamily="34" charset="0"/>
              <a:buChar char="•"/>
              <a:defRPr/>
            </a:pPr>
            <a:r>
              <a:rPr lang="en-US" sz="2100" dirty="0" err="1">
                <a:solidFill>
                  <a:schemeClr val="bg1"/>
                </a:solidFill>
                <a:ea typeface="Arial Unicode MS" panose="020B0604020202020204" pitchFamily="34" charset="-128"/>
                <a:cs typeface="Arial Unicode MS" panose="020B0604020202020204" pitchFamily="34" charset="-128"/>
              </a:rPr>
              <a:t>Debe</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existir</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calendarización</a:t>
            </a:r>
            <a:r>
              <a:rPr lang="en-US" sz="2100" dirty="0">
                <a:solidFill>
                  <a:schemeClr val="bg1"/>
                </a:solidFill>
                <a:ea typeface="Arial Unicode MS" panose="020B0604020202020204" pitchFamily="34" charset="-128"/>
                <a:cs typeface="Arial Unicode MS" panose="020B0604020202020204" pitchFamily="34" charset="-128"/>
              </a:rPr>
              <a:t> entre </a:t>
            </a:r>
            <a:r>
              <a:rPr lang="en-US" sz="2100" dirty="0" err="1">
                <a:solidFill>
                  <a:schemeClr val="bg1"/>
                </a:solidFill>
                <a:ea typeface="Arial Unicode MS" panose="020B0604020202020204" pitchFamily="34" charset="-128"/>
                <a:cs typeface="Arial Unicode MS" panose="020B0604020202020204" pitchFamily="34" charset="-128"/>
              </a:rPr>
              <a:t>las</a:t>
            </a:r>
            <a:r>
              <a:rPr lang="en-US" sz="2100" dirty="0">
                <a:solidFill>
                  <a:schemeClr val="bg1"/>
                </a:solidFill>
                <a:ea typeface="Arial Unicode MS" panose="020B0604020202020204" pitchFamily="34" charset="-128"/>
                <a:cs typeface="Arial Unicode MS" panose="020B0604020202020204" pitchFamily="34" charset="-128"/>
              </a:rPr>
              <a:t> colas.</a:t>
            </a:r>
          </a:p>
          <a:p>
            <a:pPr>
              <a:spcBef>
                <a:spcPts val="525"/>
              </a:spcBef>
              <a:buSzPct val="100000"/>
              <a:buFont typeface="Arial" panose="020B0604020202020204" pitchFamily="34" charset="0"/>
              <a:buChar char="•"/>
              <a:defRPr/>
            </a:pPr>
            <a:r>
              <a:rPr lang="en-US" sz="2100" dirty="0" err="1">
                <a:solidFill>
                  <a:schemeClr val="bg1"/>
                </a:solidFill>
                <a:ea typeface="Arial Unicode MS" panose="020B0604020202020204" pitchFamily="34" charset="-128"/>
                <a:cs typeface="Arial Unicode MS" panose="020B0604020202020204" pitchFamily="34" charset="-128"/>
              </a:rPr>
              <a:t>Calendarización</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por</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prioridad</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fija</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Ej</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Atiende</a:t>
            </a:r>
            <a:r>
              <a:rPr lang="en-US" sz="2100" dirty="0">
                <a:solidFill>
                  <a:schemeClr val="bg1"/>
                </a:solidFill>
                <a:ea typeface="Arial Unicode MS" panose="020B0604020202020204" pitchFamily="34" charset="-128"/>
                <a:cs typeface="Arial Unicode MS" panose="020B0604020202020204" pitchFamily="34" charset="-128"/>
              </a:rPr>
              <a:t> a </a:t>
            </a:r>
            <a:r>
              <a:rPr lang="en-US" sz="2100" dirty="0" err="1">
                <a:solidFill>
                  <a:schemeClr val="bg1"/>
                </a:solidFill>
                <a:ea typeface="Arial Unicode MS" panose="020B0604020202020204" pitchFamily="34" charset="-128"/>
                <a:cs typeface="Arial Unicode MS" panose="020B0604020202020204" pitchFamily="34" charset="-128"/>
              </a:rPr>
              <a:t>todos</a:t>
            </a:r>
            <a:r>
              <a:rPr lang="en-US" sz="2100" dirty="0">
                <a:solidFill>
                  <a:schemeClr val="bg1"/>
                </a:solidFill>
                <a:ea typeface="Arial Unicode MS" panose="020B0604020202020204" pitchFamily="34" charset="-128"/>
                <a:cs typeface="Arial Unicode MS" panose="020B0604020202020204" pitchFamily="34" charset="-128"/>
              </a:rPr>
              <a:t>  los del foreground y </a:t>
            </a:r>
            <a:r>
              <a:rPr lang="en-US" sz="2100" dirty="0" err="1">
                <a:solidFill>
                  <a:schemeClr val="bg1"/>
                </a:solidFill>
                <a:ea typeface="Arial Unicode MS" panose="020B0604020202020204" pitchFamily="34" charset="-128"/>
                <a:cs typeface="Arial Unicode MS" panose="020B0604020202020204" pitchFamily="34" charset="-128"/>
              </a:rPr>
              <a:t>luego</a:t>
            </a:r>
            <a:r>
              <a:rPr lang="en-US" sz="2100" dirty="0">
                <a:solidFill>
                  <a:schemeClr val="bg1"/>
                </a:solidFill>
                <a:ea typeface="Arial Unicode MS" panose="020B0604020202020204" pitchFamily="34" charset="-128"/>
                <a:cs typeface="Arial Unicode MS" panose="020B0604020202020204" pitchFamily="34" charset="-128"/>
              </a:rPr>
              <a:t> los del background). </a:t>
            </a:r>
            <a:r>
              <a:rPr lang="en-US" sz="2100" dirty="0" err="1">
                <a:solidFill>
                  <a:schemeClr val="bg1"/>
                </a:solidFill>
                <a:ea typeface="Arial Unicode MS" panose="020B0604020202020204" pitchFamily="34" charset="-128"/>
                <a:cs typeface="Arial Unicode MS" panose="020B0604020202020204" pitchFamily="34" charset="-128"/>
              </a:rPr>
              <a:t>Riesgo</a:t>
            </a:r>
            <a:r>
              <a:rPr lang="en-US" sz="2100" dirty="0">
                <a:solidFill>
                  <a:schemeClr val="bg1"/>
                </a:solidFill>
                <a:ea typeface="Arial Unicode MS" panose="020B0604020202020204" pitchFamily="34" charset="-128"/>
                <a:cs typeface="Arial Unicode MS" panose="020B0604020202020204" pitchFamily="34" charset="-128"/>
              </a:rPr>
              <a:t> de </a:t>
            </a:r>
            <a:r>
              <a:rPr lang="en-US" sz="2100" dirty="0" err="1">
                <a:solidFill>
                  <a:schemeClr val="bg1"/>
                </a:solidFill>
                <a:ea typeface="Arial Unicode MS" panose="020B0604020202020204" pitchFamily="34" charset="-128"/>
                <a:cs typeface="Arial Unicode MS" panose="020B0604020202020204" pitchFamily="34" charset="-128"/>
              </a:rPr>
              <a:t>inanición</a:t>
            </a:r>
            <a:r>
              <a:rPr lang="en-US" sz="2100" dirty="0">
                <a:solidFill>
                  <a:schemeClr val="bg1"/>
                </a:solidFill>
                <a:ea typeface="Arial Unicode MS" panose="020B0604020202020204" pitchFamily="34" charset="-128"/>
                <a:cs typeface="Arial Unicode MS" panose="020B0604020202020204" pitchFamily="34" charset="-128"/>
              </a:rPr>
              <a:t>.</a:t>
            </a:r>
          </a:p>
          <a:p>
            <a:pPr>
              <a:spcBef>
                <a:spcPts val="525"/>
              </a:spcBef>
              <a:buClr>
                <a:schemeClr val="bg1"/>
              </a:buClr>
              <a:buSzPct val="100000"/>
              <a:buFont typeface="Arial" panose="020B0604020202020204" pitchFamily="34" charset="0"/>
              <a:buChar char="•"/>
              <a:defRPr/>
            </a:pPr>
            <a:r>
              <a:rPr lang="en-US" sz="2100" dirty="0" err="1">
                <a:solidFill>
                  <a:schemeClr val="bg1"/>
                </a:solidFill>
                <a:ea typeface="Arial Unicode MS" panose="020B0604020202020204" pitchFamily="34" charset="-128"/>
                <a:cs typeface="Arial Unicode MS" panose="020B0604020202020204" pitchFamily="34" charset="-128"/>
              </a:rPr>
              <a:t>Rebanada</a:t>
            </a:r>
            <a:r>
              <a:rPr lang="en-US" sz="2100" dirty="0">
                <a:solidFill>
                  <a:schemeClr val="bg1"/>
                </a:solidFill>
                <a:ea typeface="Arial Unicode MS" panose="020B0604020202020204" pitchFamily="34" charset="-128"/>
                <a:cs typeface="Arial Unicode MS" panose="020B0604020202020204" pitchFamily="34" charset="-128"/>
              </a:rPr>
              <a:t> de </a:t>
            </a:r>
            <a:r>
              <a:rPr lang="en-US" sz="2100" dirty="0" err="1">
                <a:solidFill>
                  <a:schemeClr val="bg1"/>
                </a:solidFill>
                <a:ea typeface="Arial Unicode MS" panose="020B0604020202020204" pitchFamily="34" charset="-128"/>
                <a:cs typeface="Arial Unicode MS" panose="020B0604020202020204" pitchFamily="34" charset="-128"/>
              </a:rPr>
              <a:t>tiempo</a:t>
            </a:r>
            <a:r>
              <a:rPr lang="en-US" sz="2100" dirty="0">
                <a:solidFill>
                  <a:schemeClr val="bg1"/>
                </a:solidFill>
                <a:ea typeface="Arial Unicode MS" panose="020B0604020202020204" pitchFamily="34" charset="-128"/>
                <a:cs typeface="Arial Unicode MS" panose="020B0604020202020204" pitchFamily="34" charset="-128"/>
              </a:rPr>
              <a:t> (Time slice) – </a:t>
            </a:r>
            <a:r>
              <a:rPr lang="en-US" sz="2100" dirty="0" err="1">
                <a:solidFill>
                  <a:schemeClr val="bg1"/>
                </a:solidFill>
                <a:ea typeface="Arial Unicode MS" panose="020B0604020202020204" pitchFamily="34" charset="-128"/>
                <a:cs typeface="Arial Unicode MS" panose="020B0604020202020204" pitchFamily="34" charset="-128"/>
              </a:rPr>
              <a:t>cada</a:t>
            </a:r>
            <a:r>
              <a:rPr lang="en-US" sz="2100" dirty="0">
                <a:solidFill>
                  <a:schemeClr val="bg1"/>
                </a:solidFill>
                <a:ea typeface="Arial Unicode MS" panose="020B0604020202020204" pitchFamily="34" charset="-128"/>
                <a:cs typeface="Arial Unicode MS" panose="020B0604020202020204" pitchFamily="34" charset="-128"/>
              </a:rPr>
              <a:t> cola </a:t>
            </a:r>
            <a:r>
              <a:rPr lang="en-US" sz="2100" dirty="0" err="1">
                <a:solidFill>
                  <a:schemeClr val="bg1"/>
                </a:solidFill>
                <a:ea typeface="Arial Unicode MS" panose="020B0604020202020204" pitchFamily="34" charset="-128"/>
                <a:cs typeface="Arial Unicode MS" panose="020B0604020202020204" pitchFamily="34" charset="-128"/>
              </a:rPr>
              <a:t>recibe</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una</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cantidad</a:t>
            </a:r>
            <a:r>
              <a:rPr lang="en-US" sz="2100" dirty="0">
                <a:solidFill>
                  <a:schemeClr val="bg1"/>
                </a:solidFill>
                <a:ea typeface="Arial Unicode MS" panose="020B0604020202020204" pitchFamily="34" charset="-128"/>
                <a:cs typeface="Arial Unicode MS" panose="020B0604020202020204" pitchFamily="34" charset="-128"/>
              </a:rPr>
              <a:t> de </a:t>
            </a:r>
            <a:r>
              <a:rPr lang="en-US" sz="2100" dirty="0" err="1">
                <a:solidFill>
                  <a:schemeClr val="bg1"/>
                </a:solidFill>
                <a:ea typeface="Arial Unicode MS" panose="020B0604020202020204" pitchFamily="34" charset="-128"/>
                <a:cs typeface="Arial Unicode MS" panose="020B0604020202020204" pitchFamily="34" charset="-128"/>
              </a:rPr>
              <a:t>tiempo</a:t>
            </a:r>
            <a:r>
              <a:rPr lang="en-US" sz="2100" dirty="0">
                <a:solidFill>
                  <a:schemeClr val="bg1"/>
                </a:solidFill>
                <a:ea typeface="Arial Unicode MS" panose="020B0604020202020204" pitchFamily="34" charset="-128"/>
                <a:cs typeface="Arial Unicode MS" panose="020B0604020202020204" pitchFamily="34" charset="-128"/>
              </a:rPr>
              <a:t> de CPU, la </a:t>
            </a:r>
            <a:r>
              <a:rPr lang="en-US" sz="2100" dirty="0" err="1">
                <a:solidFill>
                  <a:schemeClr val="bg1"/>
                </a:solidFill>
                <a:ea typeface="Arial Unicode MS" panose="020B0604020202020204" pitchFamily="34" charset="-128"/>
                <a:cs typeface="Arial Unicode MS" panose="020B0604020202020204" pitchFamily="34" charset="-128"/>
              </a:rPr>
              <a:t>cual</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puede</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calendarizar</a:t>
            </a:r>
            <a:r>
              <a:rPr lang="en-US" sz="2100" dirty="0">
                <a:solidFill>
                  <a:schemeClr val="bg1"/>
                </a:solidFill>
                <a:ea typeface="Arial Unicode MS" panose="020B0604020202020204" pitchFamily="34" charset="-128"/>
                <a:cs typeface="Arial Unicode MS" panose="020B0604020202020204" pitchFamily="34" charset="-128"/>
              </a:rPr>
              <a:t> entre los </a:t>
            </a:r>
            <a:r>
              <a:rPr lang="en-US" sz="2100" dirty="0" err="1">
                <a:solidFill>
                  <a:schemeClr val="bg1"/>
                </a:solidFill>
                <a:ea typeface="Arial Unicode MS" panose="020B0604020202020204" pitchFamily="34" charset="-128"/>
                <a:cs typeface="Arial Unicode MS" panose="020B0604020202020204" pitchFamily="34" charset="-128"/>
              </a:rPr>
              <a:t>procesos</a:t>
            </a:r>
            <a:r>
              <a:rPr lang="en-US" sz="2100" dirty="0">
                <a:solidFill>
                  <a:schemeClr val="bg1"/>
                </a:solidFill>
                <a:ea typeface="Arial Unicode MS" panose="020B0604020202020204" pitchFamily="34" charset="-128"/>
                <a:cs typeface="Arial Unicode MS" panose="020B0604020202020204" pitchFamily="34" charset="-128"/>
              </a:rPr>
              <a:t> </a:t>
            </a:r>
            <a:r>
              <a:rPr lang="en-US" sz="2100" dirty="0" err="1">
                <a:solidFill>
                  <a:schemeClr val="bg1"/>
                </a:solidFill>
                <a:ea typeface="Arial Unicode MS" panose="020B0604020202020204" pitchFamily="34" charset="-128"/>
                <a:cs typeface="Arial Unicode MS" panose="020B0604020202020204" pitchFamily="34" charset="-128"/>
              </a:rPr>
              <a:t>miembros</a:t>
            </a:r>
            <a:r>
              <a:rPr lang="en-US" sz="2100" dirty="0">
                <a:solidFill>
                  <a:schemeClr val="bg1"/>
                </a:solidFill>
                <a:ea typeface="Arial Unicode MS" panose="020B0604020202020204" pitchFamily="34" charset="-128"/>
                <a:cs typeface="Arial Unicode MS" panose="020B0604020202020204" pitchFamily="34" charset="-128"/>
              </a:rPr>
              <a:t> de </a:t>
            </a:r>
            <a:r>
              <a:rPr lang="en-US" sz="2100" dirty="0" err="1">
                <a:solidFill>
                  <a:schemeClr val="bg1"/>
                </a:solidFill>
                <a:ea typeface="Arial Unicode MS" panose="020B0604020202020204" pitchFamily="34" charset="-128"/>
                <a:cs typeface="Arial Unicode MS" panose="020B0604020202020204" pitchFamily="34" charset="-128"/>
              </a:rPr>
              <a:t>ella</a:t>
            </a:r>
            <a:r>
              <a:rPr lang="en-US" sz="2100" dirty="0">
                <a:solidFill>
                  <a:schemeClr val="bg1"/>
                </a:solidFill>
                <a:ea typeface="Arial Unicode MS" panose="020B0604020202020204" pitchFamily="34" charset="-128"/>
                <a:cs typeface="Arial Unicode MS" panose="020B0604020202020204" pitchFamily="34" charset="-128"/>
              </a:rPr>
              <a:t>;(</a:t>
            </a:r>
            <a:r>
              <a:rPr lang="en-US" sz="2100" dirty="0" err="1">
                <a:solidFill>
                  <a:schemeClr val="bg1"/>
                </a:solidFill>
                <a:ea typeface="Arial Unicode MS" panose="020B0604020202020204" pitchFamily="34" charset="-128"/>
                <a:cs typeface="Arial Unicode MS" panose="020B0604020202020204" pitchFamily="34" charset="-128"/>
              </a:rPr>
              <a:t>Ej</a:t>
            </a:r>
            <a:r>
              <a:rPr lang="en-US" sz="2100" dirty="0">
                <a:solidFill>
                  <a:schemeClr val="bg1"/>
                </a:solidFill>
                <a:ea typeface="Arial Unicode MS" panose="020B0604020202020204" pitchFamily="34" charset="-128"/>
                <a:cs typeface="Arial Unicode MS" panose="020B0604020202020204" pitchFamily="34" charset="-128"/>
              </a:rPr>
              <a:t>. 80%  a foreground en RR y 20% to background in FCFS)</a:t>
            </a:r>
          </a:p>
          <a:p>
            <a:pPr marL="255985">
              <a:spcBef>
                <a:spcPts val="525"/>
              </a:spcBef>
              <a:buSzPct val="100000"/>
              <a:defRPr/>
            </a:pPr>
            <a:endParaRPr lang="en-US" sz="2100" dirty="0">
              <a:solidFill>
                <a:schemeClr val="bg1"/>
              </a:solidFill>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Colas de </a:t>
            </a:r>
            <a:r>
              <a:rPr lang="en-US" sz="30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Multinivel</a:t>
            </a:r>
            <a:r>
              <a:rPr lang="en-US"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br>
              <a:rPr lang="en-US"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br>
            <a:r>
              <a:rPr lang="en-US"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(Multilevel queue)</a:t>
            </a:r>
          </a:p>
        </p:txBody>
      </p:sp>
      <p:grpSp>
        <p:nvGrpSpPr>
          <p:cNvPr id="84995" name="Group 2"/>
          <p:cNvGrpSpPr>
            <a:grpSpLocks/>
          </p:cNvGrpSpPr>
          <p:nvPr/>
        </p:nvGrpSpPr>
        <p:grpSpPr bwMode="auto">
          <a:xfrm>
            <a:off x="2228850" y="1371600"/>
            <a:ext cx="4798219" cy="340519"/>
            <a:chOff x="912" y="1152"/>
            <a:chExt cx="4030" cy="286"/>
          </a:xfrm>
        </p:grpSpPr>
        <p:sp>
          <p:nvSpPr>
            <p:cNvPr id="85014" name="Rectangle 3"/>
            <p:cNvSpPr>
              <a:spLocks noChangeArrowheads="1"/>
            </p:cNvSpPr>
            <p:nvPr/>
          </p:nvSpPr>
          <p:spPr bwMode="auto">
            <a:xfrm>
              <a:off x="1920" y="1152"/>
              <a:ext cx="2014" cy="286"/>
            </a:xfrm>
            <a:prstGeom prst="rect">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rgbClr val="FFFFFF"/>
                  </a:solidFill>
                  <a:ea typeface="Arial Unicode MS" panose="020B0604020202020204" pitchFamily="34" charset="-128"/>
                  <a:cs typeface="Arial Unicode MS" panose="020B0604020202020204" pitchFamily="34" charset="-128"/>
                </a:rPr>
                <a:t>Procesos del Sistema</a:t>
              </a:r>
            </a:p>
          </p:txBody>
        </p:sp>
        <p:sp>
          <p:nvSpPr>
            <p:cNvPr id="85015" name="AutoShape 4"/>
            <p:cNvSpPr>
              <a:spLocks noChangeArrowheads="1"/>
            </p:cNvSpPr>
            <p:nvPr/>
          </p:nvSpPr>
          <p:spPr bwMode="auto">
            <a:xfrm>
              <a:off x="912" y="1248"/>
              <a:ext cx="1006" cy="142"/>
            </a:xfrm>
            <a:prstGeom prst="rightArrow">
              <a:avLst>
                <a:gd name="adj1" fmla="val 50000"/>
                <a:gd name="adj2" fmla="val 177113"/>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16" name="AutoShape 5"/>
            <p:cNvSpPr>
              <a:spLocks noChangeArrowheads="1"/>
            </p:cNvSpPr>
            <p:nvPr/>
          </p:nvSpPr>
          <p:spPr bwMode="auto">
            <a:xfrm>
              <a:off x="3936" y="1248"/>
              <a:ext cx="1006" cy="142"/>
            </a:xfrm>
            <a:prstGeom prst="rightArrow">
              <a:avLst>
                <a:gd name="adj1" fmla="val 50000"/>
                <a:gd name="adj2" fmla="val 177113"/>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4996" name="Group 6"/>
          <p:cNvGrpSpPr>
            <a:grpSpLocks/>
          </p:cNvGrpSpPr>
          <p:nvPr/>
        </p:nvGrpSpPr>
        <p:grpSpPr bwMode="auto">
          <a:xfrm>
            <a:off x="2228850" y="1943100"/>
            <a:ext cx="4798219" cy="340519"/>
            <a:chOff x="912" y="1632"/>
            <a:chExt cx="4030" cy="286"/>
          </a:xfrm>
        </p:grpSpPr>
        <p:sp>
          <p:nvSpPr>
            <p:cNvPr id="85011" name="Rectangle 7"/>
            <p:cNvSpPr>
              <a:spLocks noChangeArrowheads="1"/>
            </p:cNvSpPr>
            <p:nvPr/>
          </p:nvSpPr>
          <p:spPr bwMode="auto">
            <a:xfrm>
              <a:off x="1920" y="1632"/>
              <a:ext cx="2014" cy="286"/>
            </a:xfrm>
            <a:prstGeom prst="rect">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Procesos interactivos</a:t>
              </a:r>
            </a:p>
          </p:txBody>
        </p:sp>
        <p:sp>
          <p:nvSpPr>
            <p:cNvPr id="85012" name="AutoShape 8"/>
            <p:cNvSpPr>
              <a:spLocks noChangeArrowheads="1"/>
            </p:cNvSpPr>
            <p:nvPr/>
          </p:nvSpPr>
          <p:spPr bwMode="auto">
            <a:xfrm>
              <a:off x="912" y="1728"/>
              <a:ext cx="1006" cy="142"/>
            </a:xfrm>
            <a:prstGeom prst="rightArrow">
              <a:avLst>
                <a:gd name="adj1" fmla="val 50000"/>
                <a:gd name="adj2" fmla="val 177113"/>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13" name="AutoShape 9"/>
            <p:cNvSpPr>
              <a:spLocks noChangeArrowheads="1"/>
            </p:cNvSpPr>
            <p:nvPr/>
          </p:nvSpPr>
          <p:spPr bwMode="auto">
            <a:xfrm>
              <a:off x="3936" y="1728"/>
              <a:ext cx="1006" cy="142"/>
            </a:xfrm>
            <a:prstGeom prst="rightArrow">
              <a:avLst>
                <a:gd name="adj1" fmla="val 50000"/>
                <a:gd name="adj2" fmla="val 177113"/>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4997" name="Group 10"/>
          <p:cNvGrpSpPr>
            <a:grpSpLocks/>
          </p:cNvGrpSpPr>
          <p:nvPr/>
        </p:nvGrpSpPr>
        <p:grpSpPr bwMode="auto">
          <a:xfrm>
            <a:off x="2228850" y="2514600"/>
            <a:ext cx="4798219" cy="340519"/>
            <a:chOff x="912" y="2112"/>
            <a:chExt cx="4030" cy="286"/>
          </a:xfrm>
        </p:grpSpPr>
        <p:sp>
          <p:nvSpPr>
            <p:cNvPr id="85008" name="Rectangle 11"/>
            <p:cNvSpPr>
              <a:spLocks noChangeArrowheads="1"/>
            </p:cNvSpPr>
            <p:nvPr/>
          </p:nvSpPr>
          <p:spPr bwMode="auto">
            <a:xfrm>
              <a:off x="1920" y="2112"/>
              <a:ext cx="2014" cy="286"/>
            </a:xfrm>
            <a:prstGeom prst="rect">
              <a:avLst/>
            </a:prstGeom>
            <a:solidFill>
              <a:srgbClr val="33CC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err="1">
                  <a:ea typeface="Arial Unicode MS" panose="020B0604020202020204" pitchFamily="34" charset="-128"/>
                  <a:cs typeface="Arial Unicode MS" panose="020B0604020202020204" pitchFamily="34" charset="-128"/>
                </a:rPr>
                <a:t>Proc</a:t>
              </a:r>
              <a:r>
                <a:rPr lang="es-MX" sz="1350" dirty="0">
                  <a:ea typeface="Arial Unicode MS" panose="020B0604020202020204" pitchFamily="34" charset="-128"/>
                  <a:cs typeface="Arial Unicode MS" panose="020B0604020202020204" pitchFamily="34" charset="-128"/>
                </a:rPr>
                <a:t>. interactivos de edición</a:t>
              </a:r>
            </a:p>
          </p:txBody>
        </p:sp>
        <p:sp>
          <p:nvSpPr>
            <p:cNvPr id="85009" name="AutoShape 12"/>
            <p:cNvSpPr>
              <a:spLocks noChangeArrowheads="1"/>
            </p:cNvSpPr>
            <p:nvPr/>
          </p:nvSpPr>
          <p:spPr bwMode="auto">
            <a:xfrm>
              <a:off x="912" y="2208"/>
              <a:ext cx="1006" cy="142"/>
            </a:xfrm>
            <a:prstGeom prst="rightArrow">
              <a:avLst>
                <a:gd name="adj1" fmla="val 50000"/>
                <a:gd name="adj2" fmla="val 177113"/>
              </a:avLst>
            </a:prstGeom>
            <a:solidFill>
              <a:srgbClr val="33CC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10" name="AutoShape 13"/>
            <p:cNvSpPr>
              <a:spLocks noChangeArrowheads="1"/>
            </p:cNvSpPr>
            <p:nvPr/>
          </p:nvSpPr>
          <p:spPr bwMode="auto">
            <a:xfrm>
              <a:off x="3936" y="2208"/>
              <a:ext cx="1006" cy="142"/>
            </a:xfrm>
            <a:prstGeom prst="rightArrow">
              <a:avLst>
                <a:gd name="adj1" fmla="val 50000"/>
                <a:gd name="adj2" fmla="val 177113"/>
              </a:avLst>
            </a:prstGeom>
            <a:solidFill>
              <a:srgbClr val="33CC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4998" name="Group 14"/>
          <p:cNvGrpSpPr>
            <a:grpSpLocks/>
          </p:cNvGrpSpPr>
          <p:nvPr/>
        </p:nvGrpSpPr>
        <p:grpSpPr bwMode="auto">
          <a:xfrm>
            <a:off x="2228850" y="3086100"/>
            <a:ext cx="4798219" cy="340519"/>
            <a:chOff x="912" y="2592"/>
            <a:chExt cx="4030" cy="286"/>
          </a:xfrm>
        </p:grpSpPr>
        <p:sp>
          <p:nvSpPr>
            <p:cNvPr id="85005" name="Rectangle 15"/>
            <p:cNvSpPr>
              <a:spLocks noChangeArrowheads="1"/>
            </p:cNvSpPr>
            <p:nvPr/>
          </p:nvSpPr>
          <p:spPr bwMode="auto">
            <a:xfrm>
              <a:off x="1920" y="2592"/>
              <a:ext cx="2014" cy="286"/>
            </a:xfrm>
            <a:prstGeom prst="rect">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Procesos No interactivos</a:t>
              </a:r>
            </a:p>
          </p:txBody>
        </p:sp>
        <p:sp>
          <p:nvSpPr>
            <p:cNvPr id="85006" name="AutoShape 16"/>
            <p:cNvSpPr>
              <a:spLocks noChangeArrowheads="1"/>
            </p:cNvSpPr>
            <p:nvPr/>
          </p:nvSpPr>
          <p:spPr bwMode="auto">
            <a:xfrm>
              <a:off x="912" y="2688"/>
              <a:ext cx="1006" cy="142"/>
            </a:xfrm>
            <a:prstGeom prst="rightArrow">
              <a:avLst>
                <a:gd name="adj1" fmla="val 50000"/>
                <a:gd name="adj2" fmla="val 177113"/>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07" name="AutoShape 17"/>
            <p:cNvSpPr>
              <a:spLocks noChangeArrowheads="1"/>
            </p:cNvSpPr>
            <p:nvPr/>
          </p:nvSpPr>
          <p:spPr bwMode="auto">
            <a:xfrm>
              <a:off x="3936" y="2688"/>
              <a:ext cx="1006" cy="142"/>
            </a:xfrm>
            <a:prstGeom prst="rightArrow">
              <a:avLst>
                <a:gd name="adj1" fmla="val 50000"/>
                <a:gd name="adj2" fmla="val 177113"/>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4999" name="Group 18"/>
          <p:cNvGrpSpPr>
            <a:grpSpLocks/>
          </p:cNvGrpSpPr>
          <p:nvPr/>
        </p:nvGrpSpPr>
        <p:grpSpPr bwMode="auto">
          <a:xfrm>
            <a:off x="2228850" y="3657600"/>
            <a:ext cx="4798219" cy="340519"/>
            <a:chOff x="912" y="3072"/>
            <a:chExt cx="4030" cy="286"/>
          </a:xfrm>
        </p:grpSpPr>
        <p:sp>
          <p:nvSpPr>
            <p:cNvPr id="85002" name="Rectangle 19"/>
            <p:cNvSpPr>
              <a:spLocks noChangeArrowheads="1"/>
            </p:cNvSpPr>
            <p:nvPr/>
          </p:nvSpPr>
          <p:spPr bwMode="auto">
            <a:xfrm>
              <a:off x="1920" y="3072"/>
              <a:ext cx="2014" cy="286"/>
            </a:xfrm>
            <a:prstGeom prst="rect">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Procesos de Estudiantes</a:t>
              </a:r>
            </a:p>
          </p:txBody>
        </p:sp>
        <p:sp>
          <p:nvSpPr>
            <p:cNvPr id="85003" name="AutoShape 20"/>
            <p:cNvSpPr>
              <a:spLocks noChangeArrowheads="1"/>
            </p:cNvSpPr>
            <p:nvPr/>
          </p:nvSpPr>
          <p:spPr bwMode="auto">
            <a:xfrm>
              <a:off x="912" y="3168"/>
              <a:ext cx="1006" cy="142"/>
            </a:xfrm>
            <a:prstGeom prst="rightArrow">
              <a:avLst>
                <a:gd name="adj1" fmla="val 50000"/>
                <a:gd name="adj2" fmla="val 177113"/>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5004" name="AutoShape 21"/>
            <p:cNvSpPr>
              <a:spLocks noChangeArrowheads="1"/>
            </p:cNvSpPr>
            <p:nvPr/>
          </p:nvSpPr>
          <p:spPr bwMode="auto">
            <a:xfrm>
              <a:off x="3936" y="3168"/>
              <a:ext cx="1006" cy="142"/>
            </a:xfrm>
            <a:prstGeom prst="rightArrow">
              <a:avLst>
                <a:gd name="adj1" fmla="val 50000"/>
                <a:gd name="adj2" fmla="val 177113"/>
              </a:avLst>
            </a:prstGeom>
            <a:solidFill>
              <a:srgbClr val="CC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sp>
        <p:nvSpPr>
          <p:cNvPr id="85000" name="Text Box 22"/>
          <p:cNvSpPr txBox="1">
            <a:spLocks noChangeArrowheads="1"/>
          </p:cNvSpPr>
          <p:nvPr/>
        </p:nvSpPr>
        <p:spPr bwMode="auto">
          <a:xfrm>
            <a:off x="1359694" y="1341835"/>
            <a:ext cx="828816"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Mayor</a:t>
            </a:r>
          </a:p>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Prioridad</a:t>
            </a:r>
          </a:p>
        </p:txBody>
      </p:sp>
      <p:sp>
        <p:nvSpPr>
          <p:cNvPr id="85001" name="Text Box 23"/>
          <p:cNvSpPr txBox="1">
            <a:spLocks noChangeArrowheads="1"/>
          </p:cNvSpPr>
          <p:nvPr/>
        </p:nvSpPr>
        <p:spPr bwMode="auto">
          <a:xfrm>
            <a:off x="1428751" y="3633788"/>
            <a:ext cx="828816"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Menor</a:t>
            </a:r>
          </a:p>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Prioridad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Cola de Listos (</a:t>
            </a:r>
            <a:r>
              <a:rPr lang="es-ES" dirty="0" err="1" smtClean="0"/>
              <a:t>ready</a:t>
            </a:r>
            <a:r>
              <a:rPr lang="es-ES" dirty="0" smtClean="0"/>
              <a:t>) y Colas de dispositivos</a:t>
            </a:r>
            <a:endParaRPr lang="es-ES" dirty="0"/>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a:t>
            </a:fld>
            <a:endParaRPr lang="es-ES"/>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499" y="1850743"/>
            <a:ext cx="3739529" cy="3224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89971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Colas de </a:t>
            </a:r>
            <a:r>
              <a:rPr lang="en-US"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Multinivel</a:t>
            </a:r>
            <a:r>
              <a:rPr lang="en-US"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con </a:t>
            </a:r>
            <a:r>
              <a:rPr lang="en-US"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Retroalimentación</a:t>
            </a:r>
            <a:r>
              <a:rPr lang="en-US"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br>
              <a:rPr lang="en-US"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br>
            <a:r>
              <a:rPr lang="en-US"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(Multilevel Feedback queue)</a:t>
            </a:r>
          </a:p>
        </p:txBody>
      </p:sp>
      <p:sp>
        <p:nvSpPr>
          <p:cNvPr id="87043"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marL="739775" indent="-282575">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marL="342900" indent="-342900">
              <a:lnSpc>
                <a:spcPct val="80000"/>
              </a:lnSpc>
              <a:spcBef>
                <a:spcPts val="525"/>
              </a:spcBef>
              <a:buClr>
                <a:schemeClr val="bg1"/>
              </a:buClr>
              <a:buFont typeface="Arial" panose="020B0604020202020204" pitchFamily="34" charset="0"/>
              <a:buChar char="•"/>
            </a:pPr>
            <a:r>
              <a:rPr lang="es-MX" sz="2100" dirty="0">
                <a:solidFill>
                  <a:schemeClr val="bg1"/>
                </a:solidFill>
                <a:latin typeface="Sniglet" panose="020B0604020202020204" charset="0"/>
                <a:ea typeface="Arial Unicode MS" panose="020B0604020202020204" pitchFamily="34" charset="-128"/>
                <a:cs typeface="Arial Unicode MS" panose="020B0604020202020204" pitchFamily="34" charset="-128"/>
              </a:rPr>
              <a:t>Un proceso puede moverse entre las listas de espera; pudiéndose aplicar envejecimiento.</a:t>
            </a:r>
          </a:p>
          <a:p>
            <a:pPr marL="342900" indent="-342900">
              <a:lnSpc>
                <a:spcPct val="80000"/>
              </a:lnSpc>
              <a:spcBef>
                <a:spcPts val="525"/>
              </a:spcBef>
              <a:buClr>
                <a:schemeClr val="bg1"/>
              </a:buClr>
              <a:buFont typeface="Arial" panose="020B0604020202020204" pitchFamily="34" charset="0"/>
              <a:buChar char="•"/>
            </a:pPr>
            <a:r>
              <a:rPr lang="es-MX" sz="2100" dirty="0">
                <a:solidFill>
                  <a:schemeClr val="bg1"/>
                </a:solidFill>
                <a:latin typeface="Sniglet" panose="020B0604020202020204" charset="0"/>
                <a:ea typeface="Arial Unicode MS" panose="020B0604020202020204" pitchFamily="34" charset="-128"/>
                <a:cs typeface="Arial Unicode MS" panose="020B0604020202020204" pitchFamily="34" charset="-128"/>
              </a:rPr>
              <a:t>El </a:t>
            </a:r>
            <a:r>
              <a:rPr lang="es-MX" sz="21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calendarizador</a:t>
            </a:r>
            <a:r>
              <a:rPr lang="es-MX" sz="2100" dirty="0">
                <a:solidFill>
                  <a:schemeClr val="bg1"/>
                </a:solidFill>
                <a:latin typeface="Sniglet" panose="020B0604020202020204" charset="0"/>
                <a:ea typeface="Arial Unicode MS" panose="020B0604020202020204" pitchFamily="34" charset="-128"/>
                <a:cs typeface="Arial Unicode MS" panose="020B0604020202020204" pitchFamily="34" charset="-128"/>
              </a:rPr>
              <a:t> deberá estar definido por los siguientes parámetros:</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latin typeface="Sniglet" panose="020B0604020202020204" charset="0"/>
                <a:ea typeface="Arial Unicode MS" panose="020B0604020202020204" pitchFamily="34" charset="-128"/>
                <a:cs typeface="Arial Unicode MS" panose="020B0604020202020204" pitchFamily="34" charset="-128"/>
              </a:rPr>
              <a:t>Número de colas</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latin typeface="Sniglet" panose="020B0604020202020204" charset="0"/>
                <a:ea typeface="Arial Unicode MS" panose="020B0604020202020204" pitchFamily="34" charset="-128"/>
                <a:cs typeface="Arial Unicode MS" panose="020B0604020202020204" pitchFamily="34" charset="-128"/>
              </a:rPr>
              <a:t>Algoritmos de calendarización para cada cola</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latin typeface="Sniglet" panose="020B0604020202020204" charset="0"/>
                <a:ea typeface="Arial Unicode MS" panose="020B0604020202020204" pitchFamily="34" charset="-128"/>
                <a:cs typeface="Arial Unicode MS" panose="020B0604020202020204" pitchFamily="34" charset="-128"/>
              </a:rPr>
              <a:t>Método usado para promover un proceso.</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latin typeface="Sniglet" panose="020B0604020202020204" charset="0"/>
                <a:ea typeface="Arial Unicode MS" panose="020B0604020202020204" pitchFamily="34" charset="-128"/>
                <a:cs typeface="Arial Unicode MS" panose="020B0604020202020204" pitchFamily="34" charset="-128"/>
              </a:rPr>
              <a:t>Método usado para determinar cuando degradar un proceso.</a:t>
            </a:r>
          </a:p>
          <a:p>
            <a:pPr marL="742950" lvl="1" indent="-285750">
              <a:lnSpc>
                <a:spcPct val="80000"/>
              </a:lnSpc>
              <a:spcBef>
                <a:spcPts val="450"/>
              </a:spcBef>
              <a:buClr>
                <a:schemeClr val="bg1"/>
              </a:buClr>
              <a:buFont typeface="Arial" panose="020B0604020202020204" pitchFamily="34" charset="0"/>
              <a:buChar char="•"/>
            </a:pPr>
            <a:r>
              <a:rPr lang="es-MX" sz="1800" dirty="0">
                <a:solidFill>
                  <a:schemeClr val="bg1"/>
                </a:solidFill>
                <a:latin typeface="Sniglet" panose="020B0604020202020204" charset="0"/>
                <a:ea typeface="Arial Unicode MS" panose="020B0604020202020204" pitchFamily="34" charset="-128"/>
                <a:cs typeface="Arial Unicode MS" panose="020B0604020202020204" pitchFamily="34" charset="-128"/>
              </a:rPr>
              <a:t>Método para determinar a que cola entrará un proceso cuando requiera servicio.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MX"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Ejemplo</a:t>
            </a:r>
          </a:p>
        </p:txBody>
      </p:sp>
      <p:sp>
        <p:nvSpPr>
          <p:cNvPr id="89091" name="Text Box 2"/>
          <p:cNvSpPr txBox="1">
            <a:spLocks noChangeArrowheads="1"/>
          </p:cNvSpPr>
          <p:nvPr/>
        </p:nvSpPr>
        <p:spPr bwMode="auto">
          <a:xfrm>
            <a:off x="1485900" y="3086101"/>
            <a:ext cx="6172200" cy="1508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lnSpc>
                <a:spcPct val="80000"/>
              </a:lnSpc>
              <a:spcBef>
                <a:spcPts val="450"/>
              </a:spcBef>
              <a:buClr>
                <a:schemeClr val="bg1"/>
              </a:buClr>
              <a:buFont typeface="Arial" panose="020B0604020202020204" pitchFamily="34" charset="0"/>
              <a:buChar char="•"/>
            </a:pPr>
            <a:r>
              <a:rPr lang="es-MX" sz="1800" dirty="0">
                <a:solidFill>
                  <a:schemeClr val="bg1"/>
                </a:solidFill>
                <a:latin typeface="Sniglet" panose="020B0604020202020204" charset="0"/>
                <a:ea typeface="Arial Unicode MS" panose="020B0604020202020204" pitchFamily="34" charset="-128"/>
                <a:cs typeface="Arial Unicode MS" panose="020B0604020202020204" pitchFamily="34" charset="-128"/>
              </a:rPr>
              <a:t>Un proceso nuevo entra a la Cola 0, Cuando obtiene el CPU lo usa por 8 unidades de tiempo. Si no termina en ese tiempo, es movido a la Cola 1.</a:t>
            </a:r>
          </a:p>
          <a:p>
            <a:pPr>
              <a:lnSpc>
                <a:spcPct val="80000"/>
              </a:lnSpc>
              <a:spcBef>
                <a:spcPts val="450"/>
              </a:spcBef>
              <a:buClr>
                <a:schemeClr val="bg1"/>
              </a:buClr>
              <a:buFont typeface="Arial" panose="020B0604020202020204" pitchFamily="34" charset="0"/>
              <a:buChar char="•"/>
            </a:pPr>
            <a:r>
              <a:rPr lang="es-MX" sz="1800" dirty="0">
                <a:solidFill>
                  <a:schemeClr val="bg1"/>
                </a:solidFill>
                <a:latin typeface="Sniglet" panose="020B0604020202020204" charset="0"/>
                <a:ea typeface="Arial Unicode MS" panose="020B0604020202020204" pitchFamily="34" charset="-128"/>
                <a:cs typeface="Arial Unicode MS" panose="020B0604020202020204" pitchFamily="34" charset="-128"/>
              </a:rPr>
              <a:t>En la Cola 1 vuelve a ser atendido cuando le toque su turno y recibe el CPU por 16 unidades de tiempo. Si aún no termina entonces es movido a la Cola 2.</a:t>
            </a:r>
          </a:p>
        </p:txBody>
      </p:sp>
      <p:grpSp>
        <p:nvGrpSpPr>
          <p:cNvPr id="89092" name="Group 3"/>
          <p:cNvGrpSpPr>
            <a:grpSpLocks/>
          </p:cNvGrpSpPr>
          <p:nvPr/>
        </p:nvGrpSpPr>
        <p:grpSpPr bwMode="auto">
          <a:xfrm>
            <a:off x="2228850" y="1371600"/>
            <a:ext cx="4798219" cy="340519"/>
            <a:chOff x="912" y="1152"/>
            <a:chExt cx="4030" cy="286"/>
          </a:xfrm>
        </p:grpSpPr>
        <p:sp>
          <p:nvSpPr>
            <p:cNvPr id="89104" name="Rectangle 4"/>
            <p:cNvSpPr>
              <a:spLocks noChangeArrowheads="1"/>
            </p:cNvSpPr>
            <p:nvPr/>
          </p:nvSpPr>
          <p:spPr bwMode="auto">
            <a:xfrm>
              <a:off x="1920" y="1152"/>
              <a:ext cx="2014" cy="286"/>
            </a:xfrm>
            <a:prstGeom prst="rect">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solidFill>
                    <a:srgbClr val="FFFFFF"/>
                  </a:solidFill>
                  <a:ea typeface="Arial Unicode MS" panose="020B0604020202020204" pitchFamily="34" charset="-128"/>
                  <a:cs typeface="Arial Unicode MS" panose="020B0604020202020204" pitchFamily="34" charset="-128"/>
                </a:rPr>
                <a:t>Procesos del Sistema</a:t>
              </a:r>
            </a:p>
          </p:txBody>
        </p:sp>
        <p:sp>
          <p:nvSpPr>
            <p:cNvPr id="89105" name="AutoShape 5"/>
            <p:cNvSpPr>
              <a:spLocks noChangeArrowheads="1"/>
            </p:cNvSpPr>
            <p:nvPr/>
          </p:nvSpPr>
          <p:spPr bwMode="auto">
            <a:xfrm>
              <a:off x="912" y="1248"/>
              <a:ext cx="1006" cy="142"/>
            </a:xfrm>
            <a:prstGeom prst="rightArrow">
              <a:avLst>
                <a:gd name="adj1" fmla="val 50000"/>
                <a:gd name="adj2" fmla="val 177113"/>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9106" name="AutoShape 6"/>
            <p:cNvSpPr>
              <a:spLocks noChangeArrowheads="1"/>
            </p:cNvSpPr>
            <p:nvPr/>
          </p:nvSpPr>
          <p:spPr bwMode="auto">
            <a:xfrm>
              <a:off x="3936" y="1248"/>
              <a:ext cx="1006" cy="142"/>
            </a:xfrm>
            <a:prstGeom prst="rightArrow">
              <a:avLst>
                <a:gd name="adj1" fmla="val 50000"/>
                <a:gd name="adj2" fmla="val 177113"/>
              </a:avLst>
            </a:prstGeom>
            <a:solidFill>
              <a:srgbClr val="003366"/>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9093" name="Group 7"/>
          <p:cNvGrpSpPr>
            <a:grpSpLocks/>
          </p:cNvGrpSpPr>
          <p:nvPr/>
        </p:nvGrpSpPr>
        <p:grpSpPr bwMode="auto">
          <a:xfrm>
            <a:off x="2228850" y="1943100"/>
            <a:ext cx="4798219" cy="340519"/>
            <a:chOff x="912" y="1632"/>
            <a:chExt cx="4030" cy="286"/>
          </a:xfrm>
        </p:grpSpPr>
        <p:sp>
          <p:nvSpPr>
            <p:cNvPr id="89101" name="Rectangle 8"/>
            <p:cNvSpPr>
              <a:spLocks noChangeArrowheads="1"/>
            </p:cNvSpPr>
            <p:nvPr/>
          </p:nvSpPr>
          <p:spPr bwMode="auto">
            <a:xfrm>
              <a:off x="1920" y="1632"/>
              <a:ext cx="2014" cy="286"/>
            </a:xfrm>
            <a:prstGeom prst="rect">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Procesos interactivos</a:t>
              </a:r>
            </a:p>
          </p:txBody>
        </p:sp>
        <p:sp>
          <p:nvSpPr>
            <p:cNvPr id="89102" name="AutoShape 9"/>
            <p:cNvSpPr>
              <a:spLocks noChangeArrowheads="1"/>
            </p:cNvSpPr>
            <p:nvPr/>
          </p:nvSpPr>
          <p:spPr bwMode="auto">
            <a:xfrm>
              <a:off x="912" y="1728"/>
              <a:ext cx="1006" cy="142"/>
            </a:xfrm>
            <a:prstGeom prst="rightArrow">
              <a:avLst>
                <a:gd name="adj1" fmla="val 50000"/>
                <a:gd name="adj2" fmla="val 177113"/>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9103" name="AutoShape 10"/>
            <p:cNvSpPr>
              <a:spLocks noChangeArrowheads="1"/>
            </p:cNvSpPr>
            <p:nvPr/>
          </p:nvSpPr>
          <p:spPr bwMode="auto">
            <a:xfrm>
              <a:off x="3936" y="1728"/>
              <a:ext cx="1006" cy="142"/>
            </a:xfrm>
            <a:prstGeom prst="rightArrow">
              <a:avLst>
                <a:gd name="adj1" fmla="val 50000"/>
                <a:gd name="adj2" fmla="val 177113"/>
              </a:avLst>
            </a:prstGeom>
            <a:solidFill>
              <a:srgbClr val="0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grpSp>
        <p:nvGrpSpPr>
          <p:cNvPr id="89094" name="Group 11"/>
          <p:cNvGrpSpPr>
            <a:grpSpLocks/>
          </p:cNvGrpSpPr>
          <p:nvPr/>
        </p:nvGrpSpPr>
        <p:grpSpPr bwMode="auto">
          <a:xfrm>
            <a:off x="2228850" y="2514600"/>
            <a:ext cx="4798219" cy="340519"/>
            <a:chOff x="912" y="2112"/>
            <a:chExt cx="4030" cy="286"/>
          </a:xfrm>
        </p:grpSpPr>
        <p:sp>
          <p:nvSpPr>
            <p:cNvPr id="89098" name="Rectangle 12"/>
            <p:cNvSpPr>
              <a:spLocks noChangeArrowheads="1"/>
            </p:cNvSpPr>
            <p:nvPr/>
          </p:nvSpPr>
          <p:spPr bwMode="auto">
            <a:xfrm>
              <a:off x="1920" y="2112"/>
              <a:ext cx="2014" cy="286"/>
            </a:xfrm>
            <a:prstGeom prst="rect">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MX" sz="1350" dirty="0">
                  <a:ea typeface="Arial Unicode MS" panose="020B0604020202020204" pitchFamily="34" charset="-128"/>
                  <a:cs typeface="Arial Unicode MS" panose="020B0604020202020204" pitchFamily="34" charset="-128"/>
                </a:rPr>
                <a:t>Procesos No interactivos</a:t>
              </a:r>
            </a:p>
          </p:txBody>
        </p:sp>
        <p:sp>
          <p:nvSpPr>
            <p:cNvPr id="89099" name="AutoShape 13"/>
            <p:cNvSpPr>
              <a:spLocks noChangeArrowheads="1"/>
            </p:cNvSpPr>
            <p:nvPr/>
          </p:nvSpPr>
          <p:spPr bwMode="auto">
            <a:xfrm>
              <a:off x="912" y="2208"/>
              <a:ext cx="1006" cy="142"/>
            </a:xfrm>
            <a:prstGeom prst="rightArrow">
              <a:avLst>
                <a:gd name="adj1" fmla="val 50000"/>
                <a:gd name="adj2" fmla="val 177113"/>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sp>
          <p:nvSpPr>
            <p:cNvPr id="89100" name="AutoShape 14"/>
            <p:cNvSpPr>
              <a:spLocks noChangeArrowheads="1"/>
            </p:cNvSpPr>
            <p:nvPr/>
          </p:nvSpPr>
          <p:spPr bwMode="auto">
            <a:xfrm>
              <a:off x="3936" y="2208"/>
              <a:ext cx="1006" cy="142"/>
            </a:xfrm>
            <a:prstGeom prst="rightArrow">
              <a:avLst>
                <a:gd name="adj1" fmla="val 50000"/>
                <a:gd name="adj2" fmla="val 177113"/>
              </a:avLst>
            </a:prstGeom>
            <a:solidFill>
              <a:srgbClr val="00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grpSp>
      <p:sp>
        <p:nvSpPr>
          <p:cNvPr id="89095" name="Text Box 15"/>
          <p:cNvSpPr txBox="1">
            <a:spLocks noChangeArrowheads="1"/>
          </p:cNvSpPr>
          <p:nvPr/>
        </p:nvSpPr>
        <p:spPr bwMode="auto">
          <a:xfrm>
            <a:off x="1531144" y="1456135"/>
            <a:ext cx="641265"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Cola 0</a:t>
            </a:r>
          </a:p>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(q = 8)</a:t>
            </a:r>
          </a:p>
        </p:txBody>
      </p:sp>
      <p:sp>
        <p:nvSpPr>
          <p:cNvPr id="89096" name="Text Box 16"/>
          <p:cNvSpPr txBox="1">
            <a:spLocks noChangeArrowheads="1"/>
          </p:cNvSpPr>
          <p:nvPr/>
        </p:nvSpPr>
        <p:spPr bwMode="auto">
          <a:xfrm>
            <a:off x="1543050" y="1976438"/>
            <a:ext cx="737445"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Cola 1</a:t>
            </a:r>
          </a:p>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(q = 16)</a:t>
            </a:r>
          </a:p>
        </p:txBody>
      </p:sp>
      <p:sp>
        <p:nvSpPr>
          <p:cNvPr id="89097" name="Text Box 17"/>
          <p:cNvSpPr txBox="1">
            <a:spLocks noChangeArrowheads="1"/>
          </p:cNvSpPr>
          <p:nvPr/>
        </p:nvSpPr>
        <p:spPr bwMode="auto">
          <a:xfrm>
            <a:off x="1543051" y="2547938"/>
            <a:ext cx="636455" cy="486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7500" tIns="35100" rIns="67500" bIns="35100">
            <a:spAutoFit/>
          </a:bodyP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Cola 2</a:t>
            </a:r>
          </a:p>
          <a:p>
            <a:pPr eaLnBrk="1" hangingPunct="1">
              <a:spcBef>
                <a:spcPct val="0"/>
              </a:spcBef>
              <a:buClrTx/>
              <a:buFontTx/>
              <a:buNone/>
            </a:pPr>
            <a:r>
              <a:rPr lang="es-MX" sz="1350" dirty="0">
                <a:solidFill>
                  <a:schemeClr val="bg1"/>
                </a:solidFill>
                <a:ea typeface="Arial Unicode MS" panose="020B0604020202020204" pitchFamily="34" charset="-128"/>
                <a:cs typeface="Arial Unicode MS" panose="020B0604020202020204" pitchFamily="34" charset="-128"/>
              </a:rPr>
              <a:t>FCFS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smtClean="0">
                <a:solidFill>
                  <a:schemeClr val="bg1"/>
                </a:solidFill>
                <a:latin typeface="Walter Turncoat" panose="02000000000000000000" pitchFamily="2" charset="0"/>
                <a:ea typeface="Walter Turncoat" panose="02000000000000000000" pitchFamily="2" charset="0"/>
              </a:rPr>
              <a:t>Calendarización de hilos (</a:t>
            </a:r>
            <a:r>
              <a:rPr lang="es-MX" sz="2800" dirty="0" err="1" smtClean="0">
                <a:solidFill>
                  <a:schemeClr val="bg1"/>
                </a:solidFill>
                <a:latin typeface="Walter Turncoat" panose="02000000000000000000" pitchFamily="2" charset="0"/>
                <a:ea typeface="Walter Turncoat" panose="02000000000000000000" pitchFamily="2" charset="0"/>
              </a:rPr>
              <a:t>threads</a:t>
            </a:r>
            <a:r>
              <a:rPr lang="es-MX" sz="2800" dirty="0" smtClean="0">
                <a:solidFill>
                  <a:schemeClr val="bg1"/>
                </a:solidFill>
                <a:latin typeface="Walter Turncoat" panose="02000000000000000000" pitchFamily="2" charset="0"/>
                <a:ea typeface="Walter Turncoat" panose="02000000000000000000" pitchFamily="2" charset="0"/>
              </a:rPr>
              <a:t>)</a:t>
            </a:r>
            <a:endParaRPr lang="es-ES" dirty="0"/>
          </a:p>
        </p:txBody>
      </p:sp>
      <p:sp>
        <p:nvSpPr>
          <p:cNvPr id="4" name="Marcador de texto 3"/>
          <p:cNvSpPr>
            <a:spLocks noGrp="1"/>
          </p:cNvSpPr>
          <p:nvPr>
            <p:ph type="body" idx="1"/>
          </p:nvPr>
        </p:nvSpPr>
        <p:spPr/>
        <p:txBody>
          <a:bodyPr/>
          <a:lstStyle/>
          <a:p>
            <a:pPr marL="101600" indent="0">
              <a:buNone/>
            </a:pPr>
            <a:r>
              <a:rPr lang="es-ES" dirty="0"/>
              <a:t>Hay dos tipos de </a:t>
            </a:r>
            <a:r>
              <a:rPr lang="es-ES" dirty="0" smtClean="0"/>
              <a:t>subprocesos o hilos: </a:t>
            </a:r>
          </a:p>
          <a:p>
            <a:r>
              <a:rPr lang="es-ES" dirty="0" smtClean="0"/>
              <a:t>Subprocesos </a:t>
            </a:r>
            <a:r>
              <a:rPr lang="es-ES" dirty="0"/>
              <a:t>a nivel de usuario y </a:t>
            </a:r>
            <a:endParaRPr lang="es-ES" dirty="0" smtClean="0"/>
          </a:p>
          <a:p>
            <a:r>
              <a:rPr lang="es-ES" dirty="0" smtClean="0"/>
              <a:t>Subprocesos a </a:t>
            </a:r>
            <a:r>
              <a:rPr lang="es-ES" dirty="0"/>
              <a:t>nivel de </a:t>
            </a:r>
            <a:r>
              <a:rPr lang="es-ES" dirty="0" err="1"/>
              <a:t>kernel</a:t>
            </a:r>
            <a:r>
              <a:rPr lang="es-ES" dirty="0"/>
              <a:t>. </a:t>
            </a:r>
            <a:endParaRPr lang="es-ES" dirty="0" smtClean="0"/>
          </a:p>
          <a:p>
            <a:endParaRPr lang="es-ES" dirty="0"/>
          </a:p>
        </p:txBody>
      </p:sp>
    </p:spTree>
    <p:extLst>
      <p:ext uri="{BB962C8B-B14F-4D97-AF65-F5344CB8AC3E}">
        <p14:creationId xmlns:p14="http://schemas.microsoft.com/office/powerpoint/2010/main" val="3234336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smtClean="0">
                <a:solidFill>
                  <a:schemeClr val="bg1"/>
                </a:solidFill>
                <a:latin typeface="Walter Turncoat" panose="02000000000000000000" pitchFamily="2" charset="0"/>
                <a:ea typeface="Walter Turncoat" panose="02000000000000000000" pitchFamily="2" charset="0"/>
              </a:rPr>
              <a:t>Calendarización de hilos (</a:t>
            </a:r>
            <a:r>
              <a:rPr lang="es-MX" sz="2800" dirty="0" err="1" smtClean="0">
                <a:solidFill>
                  <a:schemeClr val="bg1"/>
                </a:solidFill>
                <a:latin typeface="Walter Turncoat" panose="02000000000000000000" pitchFamily="2" charset="0"/>
                <a:ea typeface="Walter Turncoat" panose="02000000000000000000" pitchFamily="2" charset="0"/>
              </a:rPr>
              <a:t>threads</a:t>
            </a:r>
            <a:r>
              <a:rPr lang="es-MX" sz="2800" dirty="0" smtClean="0">
                <a:solidFill>
                  <a:schemeClr val="bg1"/>
                </a:solidFill>
                <a:latin typeface="Walter Turncoat" panose="02000000000000000000" pitchFamily="2" charset="0"/>
                <a:ea typeface="Walter Turncoat" panose="02000000000000000000" pitchFamily="2" charset="0"/>
              </a:rPr>
              <a:t>)</a:t>
            </a:r>
            <a:endParaRPr lang="es-ES" dirty="0"/>
          </a:p>
        </p:txBody>
      </p:sp>
      <p:sp>
        <p:nvSpPr>
          <p:cNvPr id="4" name="Marcador de texto 3"/>
          <p:cNvSpPr>
            <a:spLocks noGrp="1"/>
          </p:cNvSpPr>
          <p:nvPr>
            <p:ph type="body" idx="1"/>
          </p:nvPr>
        </p:nvSpPr>
        <p:spPr/>
        <p:txBody>
          <a:bodyPr/>
          <a:lstStyle/>
          <a:p>
            <a:r>
              <a:rPr lang="es-ES" dirty="0" smtClean="0"/>
              <a:t>En </a:t>
            </a:r>
            <a:r>
              <a:rPr lang="es-ES" dirty="0"/>
              <a:t>los sistemas operativos que </a:t>
            </a:r>
            <a:r>
              <a:rPr lang="es-ES" dirty="0" smtClean="0"/>
              <a:t>los admiten, los hilos o subprocesos </a:t>
            </a:r>
            <a:r>
              <a:rPr lang="es-ES" dirty="0"/>
              <a:t>a nivel de </a:t>
            </a:r>
            <a:r>
              <a:rPr lang="es-ES" dirty="0" err="1" smtClean="0"/>
              <a:t>kernel</a:t>
            </a:r>
            <a:r>
              <a:rPr lang="es-ES" dirty="0" smtClean="0"/>
              <a:t> son calendarizados por el </a:t>
            </a:r>
            <a:r>
              <a:rPr lang="es-ES" dirty="0"/>
              <a:t>sistema operativo. </a:t>
            </a:r>
            <a:endParaRPr lang="es-ES" dirty="0" smtClean="0"/>
          </a:p>
          <a:p>
            <a:r>
              <a:rPr lang="es-ES" dirty="0" smtClean="0"/>
              <a:t>Los </a:t>
            </a:r>
            <a:r>
              <a:rPr lang="es-ES" dirty="0"/>
              <a:t>subprocesos a nivel de usuario son administrados por una biblioteca </a:t>
            </a:r>
            <a:r>
              <a:rPr lang="es-ES" dirty="0" smtClean="0"/>
              <a:t>de </a:t>
            </a:r>
            <a:r>
              <a:rPr lang="es-ES" dirty="0"/>
              <a:t>subprocesos y el </a:t>
            </a:r>
            <a:r>
              <a:rPr lang="es-ES" dirty="0" err="1"/>
              <a:t>kernel</a:t>
            </a:r>
            <a:r>
              <a:rPr lang="es-ES" dirty="0"/>
              <a:t> no </a:t>
            </a:r>
            <a:r>
              <a:rPr lang="es-ES" dirty="0" smtClean="0"/>
              <a:t>sabe que existen tales hilos.</a:t>
            </a:r>
            <a:endParaRPr lang="es-ES" dirty="0"/>
          </a:p>
        </p:txBody>
      </p:sp>
    </p:spTree>
    <p:extLst>
      <p:ext uri="{BB962C8B-B14F-4D97-AF65-F5344CB8AC3E}">
        <p14:creationId xmlns:p14="http://schemas.microsoft.com/office/powerpoint/2010/main" val="14383322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smtClean="0">
                <a:solidFill>
                  <a:schemeClr val="bg1"/>
                </a:solidFill>
                <a:latin typeface="Walter Turncoat" panose="02000000000000000000" pitchFamily="2" charset="0"/>
                <a:ea typeface="Walter Turncoat" panose="02000000000000000000" pitchFamily="2" charset="0"/>
              </a:rPr>
              <a:t>Calendarización de hilos (</a:t>
            </a:r>
            <a:r>
              <a:rPr lang="es-MX" sz="2800" dirty="0" err="1" smtClean="0">
                <a:solidFill>
                  <a:schemeClr val="bg1"/>
                </a:solidFill>
                <a:latin typeface="Walter Turncoat" panose="02000000000000000000" pitchFamily="2" charset="0"/>
                <a:ea typeface="Walter Turncoat" panose="02000000000000000000" pitchFamily="2" charset="0"/>
              </a:rPr>
              <a:t>threads</a:t>
            </a:r>
            <a:r>
              <a:rPr lang="es-MX" sz="2800" dirty="0" smtClean="0">
                <a:solidFill>
                  <a:schemeClr val="bg1"/>
                </a:solidFill>
                <a:latin typeface="Walter Turncoat" panose="02000000000000000000" pitchFamily="2" charset="0"/>
                <a:ea typeface="Walter Turncoat" panose="02000000000000000000" pitchFamily="2" charset="0"/>
              </a:rPr>
              <a:t>)</a:t>
            </a:r>
            <a:endParaRPr lang="es-ES" dirty="0"/>
          </a:p>
        </p:txBody>
      </p:sp>
      <p:sp>
        <p:nvSpPr>
          <p:cNvPr id="4" name="Marcador de texto 3"/>
          <p:cNvSpPr>
            <a:spLocks noGrp="1"/>
          </p:cNvSpPr>
          <p:nvPr>
            <p:ph type="body" idx="1"/>
          </p:nvPr>
        </p:nvSpPr>
        <p:spPr/>
        <p:txBody>
          <a:bodyPr/>
          <a:lstStyle/>
          <a:p>
            <a:r>
              <a:rPr lang="es-ES" dirty="0"/>
              <a:t>Para ejecutarse en </a:t>
            </a:r>
            <a:r>
              <a:rPr lang="es-ES" dirty="0" smtClean="0"/>
              <a:t>el CPU</a:t>
            </a:r>
            <a:r>
              <a:rPr lang="es-ES" dirty="0"/>
              <a:t>, los subprocesos de nivel de usuario deben </a:t>
            </a:r>
            <a:r>
              <a:rPr lang="es-ES" dirty="0" smtClean="0"/>
              <a:t>vincularse </a:t>
            </a:r>
            <a:r>
              <a:rPr lang="es-ES" dirty="0"/>
              <a:t>en última instancia a un subproceso de nivel de </a:t>
            </a:r>
            <a:r>
              <a:rPr lang="es-ES" dirty="0" err="1" smtClean="0"/>
              <a:t>kernel</a:t>
            </a:r>
            <a:r>
              <a:rPr lang="es-ES" dirty="0" smtClean="0"/>
              <a:t>, </a:t>
            </a:r>
            <a:r>
              <a:rPr lang="es-ES" dirty="0"/>
              <a:t>aunque este mapeo puede ser indirecto y puede utilizar un proceso ligero </a:t>
            </a:r>
            <a:r>
              <a:rPr lang="es-ES" dirty="0" smtClean="0"/>
              <a:t>(</a:t>
            </a:r>
            <a:r>
              <a:rPr lang="es-ES" dirty="0" err="1"/>
              <a:t>lightweight</a:t>
            </a:r>
            <a:r>
              <a:rPr lang="es-ES" dirty="0"/>
              <a:t> </a:t>
            </a:r>
            <a:r>
              <a:rPr lang="es-ES" dirty="0" err="1"/>
              <a:t>process</a:t>
            </a:r>
            <a:r>
              <a:rPr lang="es-ES" dirty="0"/>
              <a:t> </a:t>
            </a:r>
            <a:r>
              <a:rPr lang="es-ES" dirty="0" smtClean="0"/>
              <a:t>-LWP</a:t>
            </a:r>
            <a:r>
              <a:rPr lang="es-ES" dirty="0"/>
              <a:t>).</a:t>
            </a:r>
          </a:p>
        </p:txBody>
      </p:sp>
      <p:sp>
        <p:nvSpPr>
          <p:cNvPr id="2" name="Marcador de número de diapositiva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64</a:t>
            </a:fld>
            <a:endParaRPr lang="es-ES"/>
          </a:p>
        </p:txBody>
      </p:sp>
    </p:spTree>
    <p:extLst>
      <p:ext uri="{BB962C8B-B14F-4D97-AF65-F5344CB8AC3E}">
        <p14:creationId xmlns:p14="http://schemas.microsoft.com/office/powerpoint/2010/main" val="8292308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de hilos (</a:t>
            </a:r>
            <a:r>
              <a:rPr lang="es-MX" sz="2400" dirty="0" err="1">
                <a:solidFill>
                  <a:schemeClr val="bg1"/>
                </a:solidFill>
                <a:latin typeface="Walter Turncoat" panose="02000000000000000000" pitchFamily="2" charset="0"/>
                <a:ea typeface="Walter Turncoat" panose="02000000000000000000" pitchFamily="2" charset="0"/>
              </a:rPr>
              <a:t>threads</a:t>
            </a:r>
            <a:r>
              <a:rPr lang="es-MX" sz="2400" dirty="0">
                <a:solidFill>
                  <a:schemeClr val="bg1"/>
                </a:solidFill>
                <a:latin typeface="Walter Turncoat" panose="02000000000000000000" pitchFamily="2" charset="0"/>
                <a:ea typeface="Walter Turncoat" panose="02000000000000000000" pitchFamily="2" charset="0"/>
              </a:rPr>
              <a:t>)</a:t>
            </a:r>
            <a:endParaRPr lang="es-ES" dirty="0"/>
          </a:p>
        </p:txBody>
      </p:sp>
      <p:sp>
        <p:nvSpPr>
          <p:cNvPr id="3" name="Marcador de texto 2"/>
          <p:cNvSpPr>
            <a:spLocks noGrp="1"/>
          </p:cNvSpPr>
          <p:nvPr>
            <p:ph type="body" idx="1"/>
          </p:nvPr>
        </p:nvSpPr>
        <p:spPr/>
        <p:txBody>
          <a:bodyPr/>
          <a:lstStyle/>
          <a:p>
            <a:r>
              <a:rPr lang="es-ES" dirty="0"/>
              <a:t>Modelos de muchos a uno y de muchos a </a:t>
            </a:r>
            <a:r>
              <a:rPr lang="es-ES" dirty="0" smtClean="0"/>
              <a:t>muchos: </a:t>
            </a:r>
            <a:r>
              <a:rPr lang="es-ES" dirty="0"/>
              <a:t>la biblioteca de subprocesos </a:t>
            </a:r>
            <a:r>
              <a:rPr lang="es-ES" dirty="0" smtClean="0"/>
              <a:t>calendariza los subprocesos </a:t>
            </a:r>
            <a:r>
              <a:rPr lang="es-ES" dirty="0"/>
              <a:t>a nivel de usuario para que se ejecuten en </a:t>
            </a:r>
            <a:r>
              <a:rPr lang="es-ES" dirty="0" smtClean="0"/>
              <a:t>LWP.</a:t>
            </a:r>
            <a:endParaRPr lang="es-ES" dirty="0"/>
          </a:p>
          <a:p>
            <a:pPr lvl="1"/>
            <a:r>
              <a:rPr lang="es-ES" dirty="0" smtClean="0"/>
              <a:t>Es conocido </a:t>
            </a:r>
            <a:r>
              <a:rPr lang="es-ES" dirty="0"/>
              <a:t>como </a:t>
            </a:r>
            <a:r>
              <a:rPr lang="es-ES" dirty="0" err="1" smtClean="0"/>
              <a:t>Process</a:t>
            </a:r>
            <a:r>
              <a:rPr lang="es-ES" dirty="0" smtClean="0"/>
              <a:t> </a:t>
            </a:r>
            <a:r>
              <a:rPr lang="es-ES" dirty="0" err="1" smtClean="0"/>
              <a:t>Contention</a:t>
            </a:r>
            <a:r>
              <a:rPr lang="es-ES" dirty="0" smtClean="0"/>
              <a:t> </a:t>
            </a:r>
            <a:r>
              <a:rPr lang="es-ES" dirty="0" err="1" smtClean="0"/>
              <a:t>Scope</a:t>
            </a:r>
            <a:r>
              <a:rPr lang="es-ES" dirty="0" smtClean="0"/>
              <a:t> </a:t>
            </a:r>
            <a:r>
              <a:rPr lang="es-ES" dirty="0"/>
              <a:t>(PCS) ya que la competencia de programación está dentro del </a:t>
            </a:r>
            <a:r>
              <a:rPr lang="es-ES" dirty="0" smtClean="0"/>
              <a:t>proceso.</a:t>
            </a:r>
          </a:p>
          <a:p>
            <a:pPr lvl="1"/>
            <a:r>
              <a:rPr lang="es-ES" dirty="0" smtClean="0"/>
              <a:t>Normalmente </a:t>
            </a:r>
            <a:r>
              <a:rPr lang="es-ES" dirty="0"/>
              <a:t>se realiza a través de la prioridad establecida por el programador</a:t>
            </a:r>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65</a:t>
            </a:fld>
            <a:endParaRPr lang="es-ES"/>
          </a:p>
        </p:txBody>
      </p:sp>
    </p:spTree>
    <p:extLst>
      <p:ext uri="{BB962C8B-B14F-4D97-AF65-F5344CB8AC3E}">
        <p14:creationId xmlns:p14="http://schemas.microsoft.com/office/powerpoint/2010/main" val="947530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de hilos (</a:t>
            </a:r>
            <a:r>
              <a:rPr lang="es-MX" sz="2800" dirty="0" err="1">
                <a:solidFill>
                  <a:schemeClr val="bg1"/>
                </a:solidFill>
                <a:latin typeface="Walter Turncoat" panose="02000000000000000000" pitchFamily="2" charset="0"/>
                <a:ea typeface="Walter Turncoat" panose="02000000000000000000" pitchFamily="2" charset="0"/>
              </a:rPr>
              <a:t>threads</a:t>
            </a:r>
            <a:r>
              <a:rPr lang="es-MX" sz="2800" dirty="0">
                <a:solidFill>
                  <a:schemeClr val="bg1"/>
                </a:solidFill>
                <a:latin typeface="Walter Turncoat" panose="02000000000000000000" pitchFamily="2" charset="0"/>
                <a:ea typeface="Walter Turncoat" panose="02000000000000000000" pitchFamily="2" charset="0"/>
              </a:rPr>
              <a:t>)</a:t>
            </a:r>
            <a:endParaRPr lang="es-ES" dirty="0"/>
          </a:p>
        </p:txBody>
      </p:sp>
      <p:sp>
        <p:nvSpPr>
          <p:cNvPr id="3" name="Marcador de texto 2"/>
          <p:cNvSpPr>
            <a:spLocks noGrp="1"/>
          </p:cNvSpPr>
          <p:nvPr>
            <p:ph type="body" idx="1"/>
          </p:nvPr>
        </p:nvSpPr>
        <p:spPr/>
        <p:txBody>
          <a:bodyPr/>
          <a:lstStyle/>
          <a:p>
            <a:r>
              <a:rPr lang="es-ES" dirty="0" smtClean="0"/>
              <a:t>Cuando los hilos del </a:t>
            </a:r>
            <a:r>
              <a:rPr lang="es-ES" dirty="0" err="1"/>
              <a:t>kernel</a:t>
            </a:r>
            <a:r>
              <a:rPr lang="es-ES" dirty="0"/>
              <a:t> </a:t>
            </a:r>
            <a:r>
              <a:rPr lang="es-ES" dirty="0" smtClean="0"/>
              <a:t>calendarizados en el CPU </a:t>
            </a:r>
            <a:r>
              <a:rPr lang="es-ES" dirty="0"/>
              <a:t>disponible </a:t>
            </a:r>
            <a:r>
              <a:rPr lang="es-ES" dirty="0" smtClean="0"/>
              <a:t>son conocidos se denomina que pertenecen al </a:t>
            </a:r>
            <a:r>
              <a:rPr lang="es-ES" dirty="0"/>
              <a:t>ámbito de contención del sistema </a:t>
            </a:r>
            <a:r>
              <a:rPr lang="es-ES" dirty="0" smtClean="0"/>
              <a:t>(</a:t>
            </a:r>
            <a:r>
              <a:rPr lang="es-ES" dirty="0" err="1" smtClean="0"/>
              <a:t>System</a:t>
            </a:r>
            <a:r>
              <a:rPr lang="es-ES" dirty="0" smtClean="0"/>
              <a:t> </a:t>
            </a:r>
            <a:r>
              <a:rPr lang="es-ES" dirty="0" err="1" smtClean="0"/>
              <a:t>Contention</a:t>
            </a:r>
            <a:r>
              <a:rPr lang="es-ES" dirty="0" smtClean="0"/>
              <a:t> </a:t>
            </a:r>
            <a:r>
              <a:rPr lang="es-ES" dirty="0" err="1" smtClean="0"/>
              <a:t>Scope</a:t>
            </a:r>
            <a:r>
              <a:rPr lang="es-ES" dirty="0" smtClean="0"/>
              <a:t> SCS). Existe competencia </a:t>
            </a:r>
            <a:r>
              <a:rPr lang="es-ES" dirty="0"/>
              <a:t>entre todos los hilos del </a:t>
            </a:r>
            <a:r>
              <a:rPr lang="es-ES" dirty="0" smtClean="0"/>
              <a:t>sistema.</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66</a:t>
            </a:fld>
            <a:endParaRPr lang="es-ES"/>
          </a:p>
        </p:txBody>
      </p:sp>
    </p:spTree>
    <p:extLst>
      <p:ext uri="{BB962C8B-B14F-4D97-AF65-F5344CB8AC3E}">
        <p14:creationId xmlns:p14="http://schemas.microsoft.com/office/powerpoint/2010/main" val="41998489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de hilos (</a:t>
            </a:r>
            <a:r>
              <a:rPr lang="es-MX" sz="2800" dirty="0" err="1">
                <a:solidFill>
                  <a:schemeClr val="bg1"/>
                </a:solidFill>
                <a:latin typeface="Walter Turncoat" panose="02000000000000000000" pitchFamily="2" charset="0"/>
                <a:ea typeface="Walter Turncoat" panose="02000000000000000000" pitchFamily="2" charset="0"/>
              </a:rPr>
              <a:t>threads</a:t>
            </a:r>
            <a:r>
              <a:rPr lang="es-MX" sz="2800" dirty="0" smtClean="0">
                <a:solidFill>
                  <a:schemeClr val="bg1"/>
                </a:solidFill>
                <a:latin typeface="Walter Turncoat" panose="02000000000000000000" pitchFamily="2" charset="0"/>
                <a:ea typeface="Walter Turncoat" panose="02000000000000000000" pitchFamily="2" charset="0"/>
              </a:rPr>
              <a:t>)</a:t>
            </a:r>
            <a:br>
              <a:rPr lang="es-MX" sz="2800" dirty="0" smtClean="0">
                <a:solidFill>
                  <a:schemeClr val="bg1"/>
                </a:solidFill>
                <a:latin typeface="Walter Turncoat" panose="02000000000000000000" pitchFamily="2" charset="0"/>
                <a:ea typeface="Walter Turncoat" panose="02000000000000000000" pitchFamily="2" charset="0"/>
              </a:rPr>
            </a:br>
            <a:r>
              <a:rPr lang="es-ES" sz="2800" dirty="0"/>
              <a:t>POSIX </a:t>
            </a:r>
            <a:r>
              <a:rPr lang="es-ES" sz="2800" dirty="0" err="1" smtClean="0"/>
              <a:t>Pthread</a:t>
            </a:r>
            <a:r>
              <a:rPr lang="es-ES" sz="2800" dirty="0" smtClean="0"/>
              <a:t> API</a:t>
            </a:r>
            <a:endParaRPr lang="es-ES" sz="2800" dirty="0"/>
          </a:p>
        </p:txBody>
      </p:sp>
      <p:sp>
        <p:nvSpPr>
          <p:cNvPr id="3" name="Marcador de texto 2"/>
          <p:cNvSpPr>
            <a:spLocks noGrp="1"/>
          </p:cNvSpPr>
          <p:nvPr>
            <p:ph type="body" idx="1"/>
          </p:nvPr>
        </p:nvSpPr>
        <p:spPr>
          <a:xfrm>
            <a:off x="457200" y="1779154"/>
            <a:ext cx="8229600" cy="2503200"/>
          </a:xfrm>
        </p:spPr>
        <p:txBody>
          <a:bodyPr/>
          <a:lstStyle/>
          <a:p>
            <a:r>
              <a:rPr lang="es-ES" dirty="0"/>
              <a:t>API permite especificar PCS o SCS durante la creación del hilo</a:t>
            </a:r>
          </a:p>
          <a:p>
            <a:pPr lvl="1"/>
            <a:r>
              <a:rPr lang="es-ES" dirty="0" smtClean="0"/>
              <a:t>PTHREAD-SCOPE-PROCESS </a:t>
            </a:r>
            <a:r>
              <a:rPr lang="es-ES" dirty="0"/>
              <a:t>programa subprocesos usando la </a:t>
            </a:r>
            <a:r>
              <a:rPr lang="es-ES" dirty="0" smtClean="0"/>
              <a:t>calendarización PCS</a:t>
            </a:r>
            <a:endParaRPr lang="es-ES" dirty="0"/>
          </a:p>
          <a:p>
            <a:pPr lvl="1"/>
            <a:r>
              <a:rPr lang="es-ES" dirty="0" smtClean="0"/>
              <a:t>PTHREAD-SCOPE-SYSTEM </a:t>
            </a:r>
            <a:r>
              <a:rPr lang="es-ES" dirty="0"/>
              <a:t>programa subprocesos utilizando la </a:t>
            </a:r>
            <a:r>
              <a:rPr lang="es-ES" dirty="0" smtClean="0"/>
              <a:t>calendarización  </a:t>
            </a:r>
            <a:r>
              <a:rPr lang="es-ES" dirty="0"/>
              <a:t>SCS</a:t>
            </a:r>
          </a:p>
          <a:p>
            <a:r>
              <a:rPr lang="es-ES" dirty="0"/>
              <a:t>Puede estar limitado por el sistema operativo: Linux y Mac OS X </a:t>
            </a:r>
            <a:r>
              <a:rPr lang="es-ES" dirty="0" smtClean="0"/>
              <a:t>s</a:t>
            </a:r>
            <a:r>
              <a:rPr lang="es-ES" dirty="0"/>
              <a:t>ó</a:t>
            </a:r>
            <a:r>
              <a:rPr lang="es-ES" dirty="0" smtClean="0"/>
              <a:t>lo </a:t>
            </a:r>
            <a:r>
              <a:rPr lang="es-ES" dirty="0"/>
              <a:t>permiten </a:t>
            </a:r>
            <a:r>
              <a:rPr lang="es-ES" dirty="0" smtClean="0"/>
              <a:t>PTHREAD-SCOPE-SYSTEM</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67</a:t>
            </a:fld>
            <a:endParaRPr lang="es-ES"/>
          </a:p>
        </p:txBody>
      </p:sp>
    </p:spTree>
    <p:extLst>
      <p:ext uri="{BB962C8B-B14F-4D97-AF65-F5344CB8AC3E}">
        <p14:creationId xmlns:p14="http://schemas.microsoft.com/office/powerpoint/2010/main" val="8650631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br>
              <a:rPr lang="es-MX" sz="2800" dirty="0">
                <a:solidFill>
                  <a:schemeClr val="bg1"/>
                </a:solidFill>
                <a:latin typeface="Walter Turncoat" panose="02000000000000000000" pitchFamily="2" charset="0"/>
                <a:ea typeface="Walter Turncoat" panose="02000000000000000000" pitchFamily="2" charset="0"/>
              </a:rPr>
            </a:br>
            <a:endParaRPr lang="es-ES" dirty="0"/>
          </a:p>
        </p:txBody>
      </p:sp>
      <p:sp>
        <p:nvSpPr>
          <p:cNvPr id="4" name="Marcador de texto 3"/>
          <p:cNvSpPr>
            <a:spLocks noGrp="1"/>
          </p:cNvSpPr>
          <p:nvPr>
            <p:ph type="body" idx="1"/>
          </p:nvPr>
        </p:nvSpPr>
        <p:spPr/>
        <p:txBody>
          <a:bodyPr/>
          <a:lstStyle/>
          <a:p>
            <a:r>
              <a:rPr lang="es-ES" dirty="0"/>
              <a:t>Más compleja: </a:t>
            </a:r>
            <a:r>
              <a:rPr lang="es-ES" dirty="0" smtClean="0"/>
              <a:t> No </a:t>
            </a:r>
            <a:r>
              <a:rPr lang="es-ES" dirty="0"/>
              <a:t>existe solución óptima. </a:t>
            </a:r>
          </a:p>
          <a:p>
            <a:r>
              <a:rPr lang="es-ES" dirty="0"/>
              <a:t>Procesadores Homogéneos: </a:t>
            </a:r>
            <a:r>
              <a:rPr lang="es-ES" dirty="0" smtClean="0"/>
              <a:t> Cualquier </a:t>
            </a:r>
            <a:r>
              <a:rPr lang="es-ES" dirty="0"/>
              <a:t>proceso puede ejecutarse en cualquier CPU.</a:t>
            </a:r>
          </a:p>
          <a:p>
            <a:r>
              <a:rPr lang="es-ES" dirty="0"/>
              <a:t>Cargas de trabajo compartidas</a:t>
            </a:r>
            <a:r>
              <a:rPr lang="es-ES" dirty="0" smtClean="0"/>
              <a:t>.</a:t>
            </a:r>
            <a:endParaRPr lang="es-ES" dirty="0"/>
          </a:p>
        </p:txBody>
      </p:sp>
      <p:sp>
        <p:nvSpPr>
          <p:cNvPr id="2" name="Marcador de número de diapositiva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68</a:t>
            </a:fld>
            <a:endParaRPr lang="es-ES"/>
          </a:p>
        </p:txBody>
      </p:sp>
    </p:spTree>
    <p:extLst>
      <p:ext uri="{BB962C8B-B14F-4D97-AF65-F5344CB8AC3E}">
        <p14:creationId xmlns:p14="http://schemas.microsoft.com/office/powerpoint/2010/main" val="18628245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0" indent="0">
              <a:buClr>
                <a:schemeClr val="bg1"/>
              </a:buClr>
              <a:buSzPct val="100000"/>
              <a:buNone/>
              <a:defRPr/>
            </a:pPr>
            <a:r>
              <a:rPr lang="es-MX" dirty="0">
                <a:solidFill>
                  <a:schemeClr val="bg1"/>
                </a:solidFill>
              </a:rPr>
              <a:t>Estrategias para implementarla:</a:t>
            </a:r>
          </a:p>
          <a:p>
            <a:pPr marL="342900" indent="-342900">
              <a:buClr>
                <a:schemeClr val="bg1"/>
              </a:buClr>
              <a:buSzPct val="100000"/>
              <a:defRPr/>
            </a:pPr>
            <a:r>
              <a:rPr lang="es-MX" dirty="0">
                <a:solidFill>
                  <a:schemeClr val="bg1"/>
                </a:solidFill>
              </a:rPr>
              <a:t>Multiprocesamiento </a:t>
            </a:r>
            <a:r>
              <a:rPr lang="es-MX" dirty="0" smtClean="0">
                <a:solidFill>
                  <a:schemeClr val="bg1"/>
                </a:solidFill>
              </a:rPr>
              <a:t>Asimétrico.</a:t>
            </a:r>
          </a:p>
          <a:p>
            <a:pPr marL="342900" indent="-342900">
              <a:buClr>
                <a:schemeClr val="bg1"/>
              </a:buClr>
              <a:buSzPct val="100000"/>
              <a:defRPr/>
            </a:pPr>
            <a:r>
              <a:rPr lang="es-MX" dirty="0">
                <a:solidFill>
                  <a:schemeClr val="bg1"/>
                </a:solidFill>
              </a:rPr>
              <a:t>Multiprocesamiento </a:t>
            </a:r>
            <a:r>
              <a:rPr lang="es-MX" dirty="0" smtClean="0">
                <a:solidFill>
                  <a:schemeClr val="bg1"/>
                </a:solidFill>
              </a:rPr>
              <a:t>Simétrico</a:t>
            </a:r>
            <a:r>
              <a:rPr lang="es-MX" dirty="0">
                <a:solidFill>
                  <a:schemeClr val="bg1"/>
                </a:solidFill>
              </a:rPr>
              <a:t>.</a:t>
            </a:r>
          </a:p>
          <a:p>
            <a:pPr marL="342900" indent="-342900">
              <a:buClr>
                <a:schemeClr val="bg1"/>
              </a:buClr>
              <a:buSzPct val="100000"/>
              <a:defRPr/>
            </a:pPr>
            <a:endParaRPr lang="es-MX" dirty="0">
              <a:solidFill>
                <a:schemeClr val="bg1"/>
              </a:solidFill>
            </a:endParaRPr>
          </a:p>
          <a:p>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69</a:t>
            </a:fld>
            <a:endParaRPr lang="es-ES"/>
          </a:p>
        </p:txBody>
      </p:sp>
    </p:spTree>
    <p:extLst>
      <p:ext uri="{BB962C8B-B14F-4D97-AF65-F5344CB8AC3E}">
        <p14:creationId xmlns:p14="http://schemas.microsoft.com/office/powerpoint/2010/main" val="313622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Calendarización</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procesos</a:t>
            </a:r>
            <a:endPar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21507" name="Rectangle 2"/>
          <p:cNvSpPr>
            <a:spLocks noChangeArrowheads="1"/>
          </p:cNvSpPr>
          <p:nvPr/>
        </p:nvSpPr>
        <p:spPr bwMode="auto">
          <a:xfrm>
            <a:off x="1885950" y="1543050"/>
            <a:ext cx="97155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a:ea typeface="Arial Unicode MS" panose="020B0604020202020204" pitchFamily="34" charset="-128"/>
                <a:cs typeface="Arial Unicode MS" panose="020B0604020202020204" pitchFamily="34" charset="-128"/>
              </a:rPr>
              <a:t>Cola de </a:t>
            </a:r>
            <a:r>
              <a:rPr lang="en-US" sz="1350" dirty="0" err="1">
                <a:ea typeface="Arial Unicode MS" panose="020B0604020202020204" pitchFamily="34" charset="-128"/>
                <a:cs typeface="Arial Unicode MS" panose="020B0604020202020204" pitchFamily="34" charset="-128"/>
              </a:rPr>
              <a:t>Listos</a:t>
            </a:r>
            <a:endParaRPr lang="en-US" sz="1350" dirty="0">
              <a:ea typeface="Arial Unicode MS" panose="020B0604020202020204" pitchFamily="34" charset="-128"/>
              <a:cs typeface="Arial Unicode MS" panose="020B0604020202020204" pitchFamily="34" charset="-128"/>
            </a:endParaRPr>
          </a:p>
        </p:txBody>
      </p:sp>
      <p:sp>
        <p:nvSpPr>
          <p:cNvPr id="21508" name="Oval 3"/>
          <p:cNvSpPr>
            <a:spLocks noChangeArrowheads="1"/>
          </p:cNvSpPr>
          <p:nvPr/>
        </p:nvSpPr>
        <p:spPr bwMode="auto">
          <a:xfrm>
            <a:off x="4699591" y="1031360"/>
            <a:ext cx="1758359" cy="1444561"/>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s-ES" sz="1400" dirty="0" smtClean="0">
                <a:latin typeface="+mn-lt"/>
                <a:ea typeface="Walter Turncoat" panose="02000000000000000000" pitchFamily="2" charset="0"/>
                <a:cs typeface="Arial Unicode MS" panose="020B0604020202020204" pitchFamily="34" charset="-128"/>
              </a:rPr>
              <a:t>Ejecutándose  </a:t>
            </a:r>
            <a:r>
              <a:rPr lang="en-US" sz="1400" dirty="0" smtClean="0">
                <a:latin typeface="+mn-lt"/>
                <a:ea typeface="Walter Turncoat" panose="02000000000000000000" pitchFamily="2" charset="0"/>
                <a:cs typeface="Arial Unicode MS" panose="020B0604020202020204" pitchFamily="34" charset="-128"/>
              </a:rPr>
              <a:t>CPU</a:t>
            </a:r>
            <a:endParaRPr lang="en-US" sz="1400" dirty="0">
              <a:latin typeface="+mn-lt"/>
              <a:ea typeface="Walter Turncoat" panose="02000000000000000000" pitchFamily="2" charset="0"/>
              <a:cs typeface="Arial Unicode MS" panose="020B0604020202020204" pitchFamily="34" charset="-128"/>
            </a:endParaRPr>
          </a:p>
        </p:txBody>
      </p:sp>
      <p:cxnSp>
        <p:nvCxnSpPr>
          <p:cNvPr id="21509" name="AutoShape 4"/>
          <p:cNvCxnSpPr>
            <a:cxnSpLocks noChangeShapeType="1"/>
            <a:stCxn id="21507" idx="3"/>
            <a:endCxn id="21508" idx="2"/>
          </p:cNvCxnSpPr>
          <p:nvPr/>
        </p:nvCxnSpPr>
        <p:spPr bwMode="auto">
          <a:xfrm flipV="1">
            <a:off x="2857500" y="1753641"/>
            <a:ext cx="1842091" cy="18009"/>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0" name="AutoShape 5"/>
          <p:cNvCxnSpPr>
            <a:cxnSpLocks noChangeShapeType="1"/>
          </p:cNvCxnSpPr>
          <p:nvPr/>
        </p:nvCxnSpPr>
        <p:spPr bwMode="auto">
          <a:xfrm>
            <a:off x="1371600" y="1657351"/>
            <a:ext cx="514350" cy="238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1" name="AutoShape 6"/>
          <p:cNvCxnSpPr>
            <a:cxnSpLocks noChangeShapeType="1"/>
          </p:cNvCxnSpPr>
          <p:nvPr/>
        </p:nvCxnSpPr>
        <p:spPr bwMode="auto">
          <a:xfrm>
            <a:off x="6400800" y="1600200"/>
            <a:ext cx="818707" cy="0"/>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12" name="Rectangle 7"/>
          <p:cNvSpPr>
            <a:spLocks noChangeArrowheads="1"/>
          </p:cNvSpPr>
          <p:nvPr/>
        </p:nvSpPr>
        <p:spPr bwMode="auto">
          <a:xfrm>
            <a:off x="5200650" y="2572940"/>
            <a:ext cx="1028700" cy="377594"/>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ea typeface="Arial Unicode MS" panose="020B0604020202020204" pitchFamily="34" charset="-128"/>
                <a:cs typeface="Arial Unicode MS" panose="020B0604020202020204" pitchFamily="34" charset="-128"/>
              </a:rPr>
              <a:t>Solicitó</a:t>
            </a:r>
            <a:r>
              <a:rPr lang="en-US" sz="1350" dirty="0">
                <a:ea typeface="Arial Unicode MS" panose="020B0604020202020204" pitchFamily="34" charset="-128"/>
                <a:cs typeface="Arial Unicode MS" panose="020B0604020202020204" pitchFamily="34" charset="-128"/>
              </a:rPr>
              <a:t> </a:t>
            </a:r>
            <a:r>
              <a:rPr lang="en-US" sz="1350" dirty="0" smtClean="0">
                <a:ea typeface="Arial Unicode MS" panose="020B0604020202020204" pitchFamily="34" charset="-128"/>
                <a:cs typeface="Arial Unicode MS" panose="020B0604020202020204" pitchFamily="34" charset="-128"/>
              </a:rPr>
              <a:t>E/S</a:t>
            </a:r>
            <a:endParaRPr lang="en-US" sz="1350" dirty="0">
              <a:ea typeface="Arial Unicode MS" panose="020B0604020202020204" pitchFamily="34" charset="-128"/>
              <a:cs typeface="Arial Unicode MS" panose="020B0604020202020204" pitchFamily="34" charset="-128"/>
            </a:endParaRPr>
          </a:p>
        </p:txBody>
      </p:sp>
      <p:sp>
        <p:nvSpPr>
          <p:cNvPr id="21513" name="Rectangle 8"/>
          <p:cNvSpPr>
            <a:spLocks noChangeArrowheads="1"/>
          </p:cNvSpPr>
          <p:nvPr/>
        </p:nvSpPr>
        <p:spPr bwMode="auto">
          <a:xfrm>
            <a:off x="4072270" y="3143250"/>
            <a:ext cx="215708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ea typeface="Arial Unicode MS" panose="020B0604020202020204" pitchFamily="34" charset="-128"/>
                <a:cs typeface="Arial Unicode MS" panose="020B0604020202020204" pitchFamily="34" charset="-128"/>
              </a:rPr>
              <a:t>Expiró</a:t>
            </a:r>
            <a:r>
              <a:rPr lang="en-US" sz="1350" dirty="0">
                <a:ea typeface="Arial Unicode MS" panose="020B0604020202020204" pitchFamily="34" charset="-128"/>
                <a:cs typeface="Arial Unicode MS" panose="020B0604020202020204" pitchFamily="34" charset="-128"/>
              </a:rPr>
              <a:t> </a:t>
            </a:r>
            <a:r>
              <a:rPr lang="en-US" sz="1350" dirty="0" err="1">
                <a:ea typeface="Arial Unicode MS" panose="020B0604020202020204" pitchFamily="34" charset="-128"/>
                <a:cs typeface="Arial Unicode MS" panose="020B0604020202020204" pitchFamily="34" charset="-128"/>
              </a:rPr>
              <a:t>su</a:t>
            </a:r>
            <a:r>
              <a:rPr lang="en-US" sz="1350" dirty="0">
                <a:ea typeface="Arial Unicode MS" panose="020B0604020202020204" pitchFamily="34" charset="-128"/>
                <a:cs typeface="Arial Unicode MS" panose="020B0604020202020204" pitchFamily="34" charset="-128"/>
              </a:rPr>
              <a:t> </a:t>
            </a:r>
            <a:r>
              <a:rPr lang="en-US" sz="1350" dirty="0" err="1">
                <a:ea typeface="Arial Unicode MS" panose="020B0604020202020204" pitchFamily="34" charset="-128"/>
                <a:cs typeface="Arial Unicode MS" panose="020B0604020202020204" pitchFamily="34" charset="-128"/>
              </a:rPr>
              <a:t>tiempo</a:t>
            </a:r>
            <a:r>
              <a:rPr lang="en-US" sz="1350" dirty="0">
                <a:ea typeface="Arial Unicode MS" panose="020B0604020202020204" pitchFamily="34" charset="-128"/>
                <a:cs typeface="Arial Unicode MS" panose="020B0604020202020204" pitchFamily="34" charset="-128"/>
              </a:rPr>
              <a:t> de CPU</a:t>
            </a:r>
          </a:p>
        </p:txBody>
      </p:sp>
      <p:sp>
        <p:nvSpPr>
          <p:cNvPr id="21514" name="Rectangle 9"/>
          <p:cNvSpPr>
            <a:spLocks noChangeArrowheads="1"/>
          </p:cNvSpPr>
          <p:nvPr/>
        </p:nvSpPr>
        <p:spPr bwMode="auto">
          <a:xfrm>
            <a:off x="4914900" y="3771900"/>
            <a:ext cx="131445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ea typeface="Arial Unicode MS" panose="020B0604020202020204" pitchFamily="34" charset="-128"/>
                <a:cs typeface="Arial Unicode MS" panose="020B0604020202020204" pitchFamily="34" charset="-128"/>
              </a:rPr>
              <a:t>Creó</a:t>
            </a:r>
            <a:r>
              <a:rPr lang="en-US" sz="1350" dirty="0">
                <a:ea typeface="Arial Unicode MS" panose="020B0604020202020204" pitchFamily="34" charset="-128"/>
                <a:cs typeface="Arial Unicode MS" panose="020B0604020202020204" pitchFamily="34" charset="-128"/>
              </a:rPr>
              <a:t> un </a:t>
            </a:r>
            <a:r>
              <a:rPr lang="en-US" sz="1350" dirty="0" err="1">
                <a:ea typeface="Arial Unicode MS" panose="020B0604020202020204" pitchFamily="34" charset="-128"/>
                <a:cs typeface="Arial Unicode MS" panose="020B0604020202020204" pitchFamily="34" charset="-128"/>
              </a:rPr>
              <a:t>proceso</a:t>
            </a:r>
            <a:r>
              <a:rPr lang="en-US" sz="1350" dirty="0">
                <a:ea typeface="Arial Unicode MS" panose="020B0604020202020204" pitchFamily="34" charset="-128"/>
                <a:cs typeface="Arial Unicode MS" panose="020B0604020202020204" pitchFamily="34" charset="-128"/>
              </a:rPr>
              <a:t> </a:t>
            </a:r>
            <a:r>
              <a:rPr lang="en-US" sz="1350" dirty="0" err="1">
                <a:ea typeface="Arial Unicode MS" panose="020B0604020202020204" pitchFamily="34" charset="-128"/>
                <a:cs typeface="Arial Unicode MS" panose="020B0604020202020204" pitchFamily="34" charset="-128"/>
              </a:rPr>
              <a:t>hijo</a:t>
            </a:r>
            <a:endParaRPr lang="en-US" sz="1350" dirty="0">
              <a:ea typeface="Arial Unicode MS" panose="020B0604020202020204" pitchFamily="34" charset="-128"/>
              <a:cs typeface="Arial Unicode MS" panose="020B0604020202020204" pitchFamily="34" charset="-128"/>
            </a:endParaRPr>
          </a:p>
        </p:txBody>
      </p:sp>
      <p:sp>
        <p:nvSpPr>
          <p:cNvPr id="21515" name="Rectangle 10"/>
          <p:cNvSpPr>
            <a:spLocks noChangeArrowheads="1"/>
          </p:cNvSpPr>
          <p:nvPr/>
        </p:nvSpPr>
        <p:spPr bwMode="auto">
          <a:xfrm>
            <a:off x="4914900" y="4400550"/>
            <a:ext cx="1314450"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ea typeface="Arial Unicode MS" panose="020B0604020202020204" pitchFamily="34" charset="-128"/>
                <a:cs typeface="Arial Unicode MS" panose="020B0604020202020204" pitchFamily="34" charset="-128"/>
              </a:rPr>
              <a:t>Espera</a:t>
            </a:r>
            <a:r>
              <a:rPr lang="en-US" sz="1350" dirty="0">
                <a:ea typeface="Arial Unicode MS" panose="020B0604020202020204" pitchFamily="34" charset="-128"/>
                <a:cs typeface="Arial Unicode MS" panose="020B0604020202020204" pitchFamily="34" charset="-128"/>
              </a:rPr>
              <a:t> </a:t>
            </a:r>
            <a:r>
              <a:rPr lang="en-US" sz="1350" dirty="0" err="1">
                <a:ea typeface="Arial Unicode MS" panose="020B0604020202020204" pitchFamily="34" charset="-128"/>
                <a:cs typeface="Arial Unicode MS" panose="020B0604020202020204" pitchFamily="34" charset="-128"/>
              </a:rPr>
              <a:t>una</a:t>
            </a:r>
            <a:r>
              <a:rPr lang="en-US" sz="1350" dirty="0">
                <a:ea typeface="Arial Unicode MS" panose="020B0604020202020204" pitchFamily="34" charset="-128"/>
                <a:cs typeface="Arial Unicode MS" panose="020B0604020202020204" pitchFamily="34" charset="-128"/>
              </a:rPr>
              <a:t> </a:t>
            </a:r>
            <a:r>
              <a:rPr lang="en-US" sz="1350" dirty="0" err="1">
                <a:ea typeface="Arial Unicode MS" panose="020B0604020202020204" pitchFamily="34" charset="-128"/>
                <a:cs typeface="Arial Unicode MS" panose="020B0604020202020204" pitchFamily="34" charset="-128"/>
              </a:rPr>
              <a:t>interrupción</a:t>
            </a:r>
            <a:endParaRPr lang="en-US" sz="1350" dirty="0">
              <a:ea typeface="Arial Unicode MS" panose="020B0604020202020204" pitchFamily="34" charset="-128"/>
              <a:cs typeface="Arial Unicode MS" panose="020B0604020202020204" pitchFamily="34" charset="-128"/>
            </a:endParaRPr>
          </a:p>
        </p:txBody>
      </p:sp>
      <p:cxnSp>
        <p:nvCxnSpPr>
          <p:cNvPr id="21516" name="AutoShape 11"/>
          <p:cNvCxnSpPr>
            <a:cxnSpLocks noChangeShapeType="1"/>
          </p:cNvCxnSpPr>
          <p:nvPr/>
        </p:nvCxnSpPr>
        <p:spPr bwMode="auto">
          <a:xfrm>
            <a:off x="6511115" y="1753641"/>
            <a:ext cx="366049" cy="2875509"/>
          </a:xfrm>
          <a:prstGeom prst="bentConnector2">
            <a:avLst/>
          </a:prstGeom>
          <a:noFill/>
          <a:ln w="5715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7" name="AutoShape 12"/>
          <p:cNvCxnSpPr>
            <a:cxnSpLocks noChangeShapeType="1"/>
            <a:endCxn id="21515" idx="3"/>
          </p:cNvCxnSpPr>
          <p:nvPr/>
        </p:nvCxnSpPr>
        <p:spPr bwMode="auto">
          <a:xfrm flipH="1" flipV="1">
            <a:off x="6229350" y="4629150"/>
            <a:ext cx="6286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8" name="AutoShape 13"/>
          <p:cNvCxnSpPr>
            <a:cxnSpLocks noChangeShapeType="1"/>
          </p:cNvCxnSpPr>
          <p:nvPr/>
        </p:nvCxnSpPr>
        <p:spPr bwMode="auto">
          <a:xfrm flipH="1" flipV="1">
            <a:off x="6228160" y="4000500"/>
            <a:ext cx="6286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19" name="AutoShape 14"/>
          <p:cNvCxnSpPr>
            <a:cxnSpLocks noChangeShapeType="1"/>
          </p:cNvCxnSpPr>
          <p:nvPr/>
        </p:nvCxnSpPr>
        <p:spPr bwMode="auto">
          <a:xfrm flipH="1" flipV="1">
            <a:off x="6228160" y="3370660"/>
            <a:ext cx="628650" cy="1190"/>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520" name="AutoShape 15"/>
          <p:cNvCxnSpPr>
            <a:cxnSpLocks noChangeShapeType="1"/>
          </p:cNvCxnSpPr>
          <p:nvPr/>
        </p:nvCxnSpPr>
        <p:spPr bwMode="auto">
          <a:xfrm flipH="1" flipV="1">
            <a:off x="6228160" y="2743200"/>
            <a:ext cx="6286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1" name="Oval 16"/>
          <p:cNvSpPr>
            <a:spLocks noChangeArrowheads="1"/>
          </p:cNvSpPr>
          <p:nvPr/>
        </p:nvSpPr>
        <p:spPr bwMode="auto">
          <a:xfrm>
            <a:off x="2457450" y="4343400"/>
            <a:ext cx="1485900" cy="571500"/>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ea typeface="Arial Unicode MS" panose="020B0604020202020204" pitchFamily="34" charset="-128"/>
                <a:cs typeface="Arial Unicode MS" panose="020B0604020202020204" pitchFamily="34" charset="-128"/>
              </a:rPr>
              <a:t>Ocurrió</a:t>
            </a:r>
            <a:r>
              <a:rPr lang="en-US" sz="1350" dirty="0">
                <a:ea typeface="Arial Unicode MS" panose="020B0604020202020204" pitchFamily="34" charset="-128"/>
                <a:cs typeface="Arial Unicode MS" panose="020B0604020202020204" pitchFamily="34" charset="-128"/>
              </a:rPr>
              <a:t> la </a:t>
            </a:r>
            <a:r>
              <a:rPr lang="en-US" sz="1350" dirty="0" err="1">
                <a:ea typeface="Arial Unicode MS" panose="020B0604020202020204" pitchFamily="34" charset="-128"/>
                <a:cs typeface="Arial Unicode MS" panose="020B0604020202020204" pitchFamily="34" charset="-128"/>
              </a:rPr>
              <a:t>interrupción</a:t>
            </a:r>
            <a:endParaRPr lang="en-US" sz="1350" dirty="0">
              <a:ea typeface="Arial Unicode MS" panose="020B0604020202020204" pitchFamily="34" charset="-128"/>
              <a:cs typeface="Arial Unicode MS" panose="020B0604020202020204" pitchFamily="34" charset="-128"/>
            </a:endParaRPr>
          </a:p>
        </p:txBody>
      </p:sp>
      <p:cxnSp>
        <p:nvCxnSpPr>
          <p:cNvPr id="21522" name="AutoShape 17"/>
          <p:cNvCxnSpPr>
            <a:cxnSpLocks noChangeShapeType="1"/>
            <a:endCxn id="21521" idx="6"/>
          </p:cNvCxnSpPr>
          <p:nvPr/>
        </p:nvCxnSpPr>
        <p:spPr bwMode="auto">
          <a:xfrm flipH="1" flipV="1">
            <a:off x="3943350" y="4629150"/>
            <a:ext cx="9715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3" name="Oval 18"/>
          <p:cNvSpPr>
            <a:spLocks noChangeArrowheads="1"/>
          </p:cNvSpPr>
          <p:nvPr/>
        </p:nvSpPr>
        <p:spPr bwMode="auto">
          <a:xfrm>
            <a:off x="2457450" y="3714750"/>
            <a:ext cx="1485900" cy="571500"/>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err="1">
                <a:ea typeface="Arial Unicode MS" panose="020B0604020202020204" pitchFamily="34" charset="-128"/>
                <a:cs typeface="Arial Unicode MS" panose="020B0604020202020204" pitchFamily="34" charset="-128"/>
              </a:rPr>
              <a:t>Terminó</a:t>
            </a:r>
            <a:r>
              <a:rPr lang="en-US" sz="1350" dirty="0">
                <a:ea typeface="Arial Unicode MS" panose="020B0604020202020204" pitchFamily="34" charset="-128"/>
                <a:cs typeface="Arial Unicode MS" panose="020B0604020202020204" pitchFamily="34" charset="-128"/>
              </a:rPr>
              <a:t> </a:t>
            </a:r>
            <a:r>
              <a:rPr lang="en-US" sz="1350" dirty="0" smtClean="0">
                <a:ea typeface="Arial Unicode MS" panose="020B0604020202020204" pitchFamily="34" charset="-128"/>
                <a:cs typeface="Arial Unicode MS" panose="020B0604020202020204" pitchFamily="34" charset="-128"/>
              </a:rPr>
              <a:t>el </a:t>
            </a:r>
            <a:r>
              <a:rPr lang="en-US" sz="1350" dirty="0" err="1" smtClean="0">
                <a:ea typeface="Arial Unicode MS" panose="020B0604020202020204" pitchFamily="34" charset="-128"/>
                <a:cs typeface="Arial Unicode MS" panose="020B0604020202020204" pitchFamily="34" charset="-128"/>
              </a:rPr>
              <a:t>hijo</a:t>
            </a:r>
            <a:endParaRPr lang="en-US" sz="1350" dirty="0">
              <a:ea typeface="Arial Unicode MS" panose="020B0604020202020204" pitchFamily="34" charset="-128"/>
              <a:cs typeface="Arial Unicode MS" panose="020B0604020202020204" pitchFamily="34" charset="-128"/>
            </a:endParaRPr>
          </a:p>
        </p:txBody>
      </p:sp>
      <p:cxnSp>
        <p:nvCxnSpPr>
          <p:cNvPr id="21524" name="AutoShape 19"/>
          <p:cNvCxnSpPr>
            <a:cxnSpLocks noChangeShapeType="1"/>
          </p:cNvCxnSpPr>
          <p:nvPr/>
        </p:nvCxnSpPr>
        <p:spPr bwMode="auto">
          <a:xfrm flipH="1" flipV="1">
            <a:off x="3943350" y="4000500"/>
            <a:ext cx="971550"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5" name="Line 20"/>
          <p:cNvSpPr>
            <a:spLocks noChangeShapeType="1"/>
          </p:cNvSpPr>
          <p:nvPr/>
        </p:nvSpPr>
        <p:spPr bwMode="auto">
          <a:xfrm>
            <a:off x="1485901" y="4001691"/>
            <a:ext cx="971550" cy="0"/>
          </a:xfrm>
          <a:prstGeom prst="line">
            <a:avLst/>
          </a:prstGeom>
          <a:noFill/>
          <a:ln w="57150" cap="sq">
            <a:solidFill>
              <a:schemeClr val="bg1"/>
            </a:solidFill>
            <a:miter lim="800000"/>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1526" name="Line 21"/>
          <p:cNvSpPr>
            <a:spLocks noChangeShapeType="1"/>
          </p:cNvSpPr>
          <p:nvPr/>
        </p:nvSpPr>
        <p:spPr bwMode="auto">
          <a:xfrm>
            <a:off x="1485900" y="4630341"/>
            <a:ext cx="971550" cy="0"/>
          </a:xfrm>
          <a:prstGeom prst="line">
            <a:avLst/>
          </a:prstGeom>
          <a:noFill/>
          <a:ln w="57150" cap="sq">
            <a:solidFill>
              <a:schemeClr val="bg1"/>
            </a:solidFill>
            <a:miter lim="800000"/>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1527" name="Line 22"/>
          <p:cNvSpPr>
            <a:spLocks noChangeShapeType="1"/>
          </p:cNvSpPr>
          <p:nvPr/>
        </p:nvSpPr>
        <p:spPr bwMode="auto">
          <a:xfrm flipV="1">
            <a:off x="1486037" y="1884760"/>
            <a:ext cx="2381" cy="2747963"/>
          </a:xfrm>
          <a:prstGeom prst="line">
            <a:avLst/>
          </a:prstGeom>
          <a:noFill/>
          <a:ln w="57150" cap="sq">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cxnSp>
        <p:nvCxnSpPr>
          <p:cNvPr id="21528" name="AutoShape 23"/>
          <p:cNvCxnSpPr>
            <a:cxnSpLocks noChangeShapeType="1"/>
            <a:stCxn id="21527" idx="1"/>
          </p:cNvCxnSpPr>
          <p:nvPr/>
        </p:nvCxnSpPr>
        <p:spPr bwMode="auto">
          <a:xfrm>
            <a:off x="1488418" y="1884760"/>
            <a:ext cx="398723" cy="238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29" name="Line 24"/>
          <p:cNvSpPr>
            <a:spLocks noChangeShapeType="1"/>
          </p:cNvSpPr>
          <p:nvPr/>
        </p:nvSpPr>
        <p:spPr bwMode="auto">
          <a:xfrm>
            <a:off x="1485900" y="3371850"/>
            <a:ext cx="2586370" cy="0"/>
          </a:xfrm>
          <a:prstGeom prst="line">
            <a:avLst/>
          </a:prstGeom>
          <a:noFill/>
          <a:ln w="57150" cap="sq">
            <a:solidFill>
              <a:schemeClr val="bg1"/>
            </a:solidFill>
            <a:miter lim="800000"/>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sp>
        <p:nvSpPr>
          <p:cNvPr id="21530" name="Rectangle 25"/>
          <p:cNvSpPr>
            <a:spLocks noChangeArrowheads="1"/>
          </p:cNvSpPr>
          <p:nvPr/>
        </p:nvSpPr>
        <p:spPr bwMode="auto">
          <a:xfrm>
            <a:off x="3314699" y="2514600"/>
            <a:ext cx="1129709" cy="457200"/>
          </a:xfrm>
          <a:prstGeom prst="rect">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a:ea typeface="Arial Unicode MS" panose="020B0604020202020204" pitchFamily="34" charset="-128"/>
                <a:cs typeface="Arial Unicode MS" panose="020B0604020202020204" pitchFamily="34" charset="-128"/>
              </a:rPr>
              <a:t>Cola de </a:t>
            </a:r>
            <a:r>
              <a:rPr lang="en-US" sz="1350" dirty="0" smtClean="0">
                <a:ea typeface="Arial Unicode MS" panose="020B0604020202020204" pitchFamily="34" charset="-128"/>
                <a:cs typeface="Arial Unicode MS" panose="020B0604020202020204" pitchFamily="34" charset="-128"/>
              </a:rPr>
              <a:t>E/S</a:t>
            </a:r>
            <a:endParaRPr lang="en-US" sz="1350" dirty="0">
              <a:ea typeface="Arial Unicode MS" panose="020B0604020202020204" pitchFamily="34" charset="-128"/>
              <a:cs typeface="Arial Unicode MS" panose="020B0604020202020204" pitchFamily="34" charset="-128"/>
            </a:endParaRPr>
          </a:p>
        </p:txBody>
      </p:sp>
      <p:cxnSp>
        <p:nvCxnSpPr>
          <p:cNvPr id="21531" name="AutoShape 26"/>
          <p:cNvCxnSpPr>
            <a:cxnSpLocks noChangeShapeType="1"/>
            <a:stCxn id="21512" idx="1"/>
            <a:endCxn id="21530" idx="3"/>
          </p:cNvCxnSpPr>
          <p:nvPr/>
        </p:nvCxnSpPr>
        <p:spPr bwMode="auto">
          <a:xfrm flipH="1" flipV="1">
            <a:off x="4444408" y="2743200"/>
            <a:ext cx="756242" cy="18537"/>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2" name="Oval 27"/>
          <p:cNvSpPr>
            <a:spLocks noChangeArrowheads="1"/>
          </p:cNvSpPr>
          <p:nvPr/>
        </p:nvSpPr>
        <p:spPr bwMode="auto">
          <a:xfrm>
            <a:off x="2059782" y="2446816"/>
            <a:ext cx="626268" cy="629841"/>
          </a:xfrm>
          <a:prstGeom prst="ellipse">
            <a:avLst/>
          </a:prstGeom>
          <a:solidFill>
            <a:srgbClr val="BBE0E3"/>
          </a:solidFill>
          <a:ln w="5715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5100" rIns="67500" bIns="35100"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eaLnBrk="1" hangingPunct="1">
              <a:spcBef>
                <a:spcPct val="0"/>
              </a:spcBef>
              <a:buClrTx/>
              <a:buFontTx/>
              <a:buNone/>
            </a:pPr>
            <a:r>
              <a:rPr lang="en-US" sz="1350" dirty="0" smtClean="0">
                <a:ea typeface="Arial Unicode MS" panose="020B0604020202020204" pitchFamily="34" charset="-128"/>
                <a:cs typeface="Arial Unicode MS" panose="020B0604020202020204" pitchFamily="34" charset="-128"/>
              </a:rPr>
              <a:t>E/S</a:t>
            </a:r>
            <a:endParaRPr lang="en-US" sz="1350" dirty="0">
              <a:ea typeface="Arial Unicode MS" panose="020B0604020202020204" pitchFamily="34" charset="-128"/>
              <a:cs typeface="Arial Unicode MS" panose="020B0604020202020204" pitchFamily="34" charset="-128"/>
            </a:endParaRPr>
          </a:p>
        </p:txBody>
      </p:sp>
      <p:cxnSp>
        <p:nvCxnSpPr>
          <p:cNvPr id="21533" name="AutoShape 28"/>
          <p:cNvCxnSpPr>
            <a:cxnSpLocks noChangeShapeType="1"/>
            <a:stCxn id="21530" idx="1"/>
          </p:cNvCxnSpPr>
          <p:nvPr/>
        </p:nvCxnSpPr>
        <p:spPr bwMode="auto">
          <a:xfrm flipH="1">
            <a:off x="2686051" y="2743200"/>
            <a:ext cx="628648" cy="1191"/>
          </a:xfrm>
          <a:prstGeom prst="straightConnector1">
            <a:avLst/>
          </a:prstGeom>
          <a:noFill/>
          <a:ln w="57150" cap="sq">
            <a:solidFill>
              <a:schemeClr val="bg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1534" name="Line 29"/>
          <p:cNvSpPr>
            <a:spLocks noChangeShapeType="1"/>
          </p:cNvSpPr>
          <p:nvPr/>
        </p:nvSpPr>
        <p:spPr bwMode="auto">
          <a:xfrm>
            <a:off x="1485900" y="2743201"/>
            <a:ext cx="571501" cy="0"/>
          </a:xfrm>
          <a:prstGeom prst="line">
            <a:avLst/>
          </a:prstGeom>
          <a:noFill/>
          <a:ln w="57150" cap="sq">
            <a:solidFill>
              <a:schemeClr val="bg1"/>
            </a:solidFill>
            <a:miter lim="800000"/>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sz="1050"/>
          </a:p>
        </p:txBody>
      </p:sp>
      <p:pic>
        <p:nvPicPr>
          <p:cNvPr id="2" name="Imagen 1"/>
          <p:cNvPicPr>
            <a:picLocks noChangeAspect="1"/>
          </p:cNvPicPr>
          <p:nvPr/>
        </p:nvPicPr>
        <p:blipFill>
          <a:blip r:embed="rId3"/>
          <a:stretch>
            <a:fillRect/>
          </a:stretch>
        </p:blipFill>
        <p:spPr>
          <a:xfrm>
            <a:off x="285571" y="1115526"/>
            <a:ext cx="969348" cy="969348"/>
          </a:xfrm>
          <a:prstGeom prst="rect">
            <a:avLst/>
          </a:prstGeom>
        </p:spPr>
      </p:pic>
      <p:pic>
        <p:nvPicPr>
          <p:cNvPr id="4" name="Imagen 3"/>
          <p:cNvPicPr>
            <a:picLocks noChangeAspect="1"/>
          </p:cNvPicPr>
          <p:nvPr/>
        </p:nvPicPr>
        <p:blipFill>
          <a:blip r:embed="rId4"/>
          <a:stretch>
            <a:fillRect/>
          </a:stretch>
        </p:blipFill>
        <p:spPr>
          <a:xfrm>
            <a:off x="7254176" y="1140778"/>
            <a:ext cx="1018120" cy="96934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endParaRPr lang="es-MX" sz="30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a:t>
            </a:r>
            <a:r>
              <a:rPr lang="es-MX" sz="2800" dirty="0" smtClean="0">
                <a:solidFill>
                  <a:schemeClr val="bg1"/>
                </a:solidFill>
                <a:latin typeface="Walter Turncoat" panose="02000000000000000000" pitchFamily="2" charset="0"/>
                <a:ea typeface="Walter Turncoat" panose="02000000000000000000" pitchFamily="2" charset="0"/>
              </a:rPr>
              <a:t>Multiprocesadores</a:t>
            </a:r>
            <a:endParaRPr lang="es-ES" dirty="0"/>
          </a:p>
        </p:txBody>
      </p:sp>
      <p:sp>
        <p:nvSpPr>
          <p:cNvPr id="3" name="Marcador de texto 2"/>
          <p:cNvSpPr>
            <a:spLocks noGrp="1"/>
          </p:cNvSpPr>
          <p:nvPr>
            <p:ph type="body" idx="1"/>
          </p:nvPr>
        </p:nvSpPr>
        <p:spPr/>
        <p:txBody>
          <a:bodyPr/>
          <a:lstStyle/>
          <a:p>
            <a:pPr marL="0" indent="0">
              <a:buClr>
                <a:schemeClr val="bg1"/>
              </a:buClr>
              <a:buSzPct val="100000"/>
              <a:buNone/>
              <a:defRPr/>
            </a:pPr>
            <a:r>
              <a:rPr lang="es-MX" dirty="0" smtClean="0">
                <a:solidFill>
                  <a:schemeClr val="bg1"/>
                </a:solidFill>
              </a:rPr>
              <a:t>Multiprocesamiento </a:t>
            </a:r>
            <a:r>
              <a:rPr lang="es-MX" dirty="0">
                <a:solidFill>
                  <a:schemeClr val="bg1"/>
                </a:solidFill>
              </a:rPr>
              <a:t>Asimétrico: </a:t>
            </a:r>
            <a:endParaRPr lang="es-MX" dirty="0" smtClean="0">
              <a:solidFill>
                <a:schemeClr val="bg1"/>
              </a:solidFill>
            </a:endParaRPr>
          </a:p>
          <a:p>
            <a:pPr marL="800100" lvl="1" indent="-342900">
              <a:buClr>
                <a:schemeClr val="bg1"/>
              </a:buClr>
              <a:buSzPct val="100000"/>
              <a:defRPr/>
            </a:pPr>
            <a:r>
              <a:rPr lang="es-MX" dirty="0" smtClean="0">
                <a:solidFill>
                  <a:schemeClr val="bg1"/>
                </a:solidFill>
              </a:rPr>
              <a:t>Sólo </a:t>
            </a:r>
            <a:r>
              <a:rPr lang="es-MX" dirty="0">
                <a:solidFill>
                  <a:schemeClr val="bg1"/>
                </a:solidFill>
              </a:rPr>
              <a:t>un procesador manipula la información (estructuras de datos) del sistema operativo y se encarga de </a:t>
            </a:r>
            <a:r>
              <a:rPr lang="es-MX" dirty="0" smtClean="0">
                <a:solidFill>
                  <a:schemeClr val="bg1"/>
                </a:solidFill>
              </a:rPr>
              <a:t>calendarizar.</a:t>
            </a:r>
          </a:p>
          <a:p>
            <a:pPr marL="800100" lvl="1" indent="-342900">
              <a:buClr>
                <a:schemeClr val="bg1"/>
              </a:buClr>
              <a:buSzPct val="100000"/>
              <a:defRPr/>
            </a:pPr>
            <a:r>
              <a:rPr lang="es-ES" dirty="0" smtClean="0"/>
              <a:t>Procesador Maestro: toma </a:t>
            </a:r>
            <a:r>
              <a:rPr lang="es-ES" dirty="0"/>
              <a:t>todas las decisiones de </a:t>
            </a:r>
            <a:r>
              <a:rPr lang="es-ES" dirty="0" smtClean="0"/>
              <a:t>calendarización, </a:t>
            </a:r>
            <a:r>
              <a:rPr lang="es-ES" dirty="0"/>
              <a:t>procesamiento de E / S y otras actividades </a:t>
            </a:r>
            <a:r>
              <a:rPr lang="es-ES" dirty="0" smtClean="0"/>
              <a:t>administrativas del sistema.</a:t>
            </a:r>
          </a:p>
          <a:p>
            <a:pPr marL="800100" lvl="1" indent="-342900">
              <a:buClr>
                <a:schemeClr val="bg1"/>
              </a:buClr>
              <a:buSzPct val="100000"/>
              <a:defRPr/>
            </a:pPr>
            <a:r>
              <a:rPr lang="es-ES" dirty="0" smtClean="0"/>
              <a:t>Procesadores esclavos: ejecutan código de procesos del usuario.</a:t>
            </a:r>
            <a:endParaRPr lang="es-ES" dirty="0"/>
          </a:p>
        </p:txBody>
      </p:sp>
    </p:spTree>
    <p:extLst>
      <p:ext uri="{BB962C8B-B14F-4D97-AF65-F5344CB8AC3E}">
        <p14:creationId xmlns:p14="http://schemas.microsoft.com/office/powerpoint/2010/main" val="187799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MX" dirty="0">
                <a:solidFill>
                  <a:schemeClr val="bg1"/>
                </a:solidFill>
              </a:rPr>
              <a:t>Multiprocesamiento S</a:t>
            </a:r>
            <a:r>
              <a:rPr lang="es-MX" dirty="0" smtClean="0">
                <a:solidFill>
                  <a:schemeClr val="bg1"/>
                </a:solidFill>
              </a:rPr>
              <a:t>imétrico</a:t>
            </a:r>
            <a:r>
              <a:rPr lang="es-MX" dirty="0">
                <a:solidFill>
                  <a:schemeClr val="bg1"/>
                </a:solidFill>
              </a:rPr>
              <a:t>: </a:t>
            </a:r>
            <a:endParaRPr lang="es-MX" dirty="0" smtClean="0">
              <a:solidFill>
                <a:schemeClr val="bg1"/>
              </a:solidFill>
            </a:endParaRPr>
          </a:p>
          <a:p>
            <a:pPr lvl="1"/>
            <a:r>
              <a:rPr lang="es-MX" dirty="0" smtClean="0">
                <a:solidFill>
                  <a:schemeClr val="bg1"/>
                </a:solidFill>
              </a:rPr>
              <a:t>Cada procesador calendariza sus procesos</a:t>
            </a:r>
          </a:p>
          <a:p>
            <a:pPr lvl="1"/>
            <a:r>
              <a:rPr lang="es-MX" dirty="0" smtClean="0">
                <a:solidFill>
                  <a:schemeClr val="bg1"/>
                </a:solidFill>
              </a:rPr>
              <a:t>Cola de procesos Listos:</a:t>
            </a:r>
          </a:p>
          <a:p>
            <a:pPr lvl="2"/>
            <a:r>
              <a:rPr lang="es-MX" dirty="0" smtClean="0">
                <a:solidFill>
                  <a:schemeClr val="bg1"/>
                </a:solidFill>
              </a:rPr>
              <a:t>Cola común de procesos listos, los calendarizadores de los distintos </a:t>
            </a:r>
            <a:r>
              <a:rPr lang="es-MX" dirty="0" err="1" smtClean="0">
                <a:solidFill>
                  <a:schemeClr val="bg1"/>
                </a:solidFill>
              </a:rPr>
              <a:t>CPUs</a:t>
            </a:r>
            <a:r>
              <a:rPr lang="es-MX" dirty="0" smtClean="0">
                <a:solidFill>
                  <a:schemeClr val="bg1"/>
                </a:solidFill>
              </a:rPr>
              <a:t> deben sincronizarse.</a:t>
            </a:r>
          </a:p>
          <a:p>
            <a:pPr lvl="2"/>
            <a:r>
              <a:rPr lang="es-MX" dirty="0" smtClean="0">
                <a:solidFill>
                  <a:schemeClr val="bg1"/>
                </a:solidFill>
              </a:rPr>
              <a:t>Una cola de procesos listos en cada CPU.</a:t>
            </a:r>
          </a:p>
          <a:p>
            <a:pPr lvl="1"/>
            <a:r>
              <a:rPr lang="es-MX" dirty="0" smtClean="0">
                <a:solidFill>
                  <a:schemeClr val="bg1"/>
                </a:solidFill>
              </a:rPr>
              <a:t>Los calendarizadores deben coordinarse.</a:t>
            </a:r>
          </a:p>
          <a:p>
            <a:endParaRPr lang="es-MX" dirty="0">
              <a:solidFill>
                <a:schemeClr val="bg1"/>
              </a:solidFill>
            </a:endParaRPr>
          </a:p>
          <a:p>
            <a:pPr marL="101600" indent="0">
              <a:buNone/>
            </a:pPr>
            <a:r>
              <a:rPr lang="es-ES" dirty="0" smtClean="0"/>
              <a:t>Nota: Soportado por </a:t>
            </a:r>
            <a:r>
              <a:rPr lang="en-US" dirty="0" smtClean="0"/>
              <a:t>Windows</a:t>
            </a:r>
            <a:r>
              <a:rPr lang="en-US" dirty="0"/>
              <a:t>, </a:t>
            </a:r>
            <a:r>
              <a:rPr lang="en-US" dirty="0" smtClean="0"/>
              <a:t>Linux y Mac </a:t>
            </a:r>
            <a:r>
              <a:rPr lang="en-US" dirty="0"/>
              <a:t>OS X</a:t>
            </a:r>
            <a:endParaRPr lang="es-ES" dirty="0"/>
          </a:p>
        </p:txBody>
      </p:sp>
    </p:spTree>
    <p:extLst>
      <p:ext uri="{BB962C8B-B14F-4D97-AF65-F5344CB8AC3E}">
        <p14:creationId xmlns:p14="http://schemas.microsoft.com/office/powerpoint/2010/main" val="31945498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sz="2800" dirty="0" smtClean="0"/>
              <a:t>Afinidad </a:t>
            </a:r>
            <a:r>
              <a:rPr lang="es-ES" sz="2800" dirty="0"/>
              <a:t>al procesador: </a:t>
            </a:r>
            <a:r>
              <a:rPr lang="es-ES" sz="2800" dirty="0" smtClean="0"/>
              <a:t> Un </a:t>
            </a:r>
            <a:r>
              <a:rPr lang="es-ES" sz="2800" dirty="0"/>
              <a:t>proceso tiene afinidad por el procesador en el que se está ejecutando </a:t>
            </a:r>
            <a:r>
              <a:rPr lang="es-ES" sz="2800" dirty="0" smtClean="0"/>
              <a:t>actualmente.</a:t>
            </a:r>
            <a:endParaRPr lang="es-ES" sz="2800"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72</a:t>
            </a:fld>
            <a:endParaRPr lang="es-ES"/>
          </a:p>
        </p:txBody>
      </p:sp>
    </p:spTree>
    <p:extLst>
      <p:ext uri="{BB962C8B-B14F-4D97-AF65-F5344CB8AC3E}">
        <p14:creationId xmlns:p14="http://schemas.microsoft.com/office/powerpoint/2010/main" val="14822087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sz="2800" dirty="0" smtClean="0"/>
              <a:t>Afinidad </a:t>
            </a:r>
            <a:r>
              <a:rPr lang="es-ES" sz="2800" dirty="0"/>
              <a:t>al </a:t>
            </a:r>
            <a:r>
              <a:rPr lang="es-ES" sz="2800" dirty="0" smtClean="0"/>
              <a:t>procesador</a:t>
            </a:r>
          </a:p>
          <a:p>
            <a:pPr marL="101600" indent="0">
              <a:buNone/>
            </a:pPr>
            <a:endParaRPr lang="es-ES" sz="2800" dirty="0"/>
          </a:p>
          <a:p>
            <a:pPr marL="101600" indent="0">
              <a:buNone/>
            </a:pPr>
            <a:r>
              <a:rPr lang="es-ES" sz="2800" dirty="0" err="1" smtClean="0"/>
              <a:t>Soft</a:t>
            </a:r>
            <a:r>
              <a:rPr lang="es-ES" sz="2800" dirty="0" smtClean="0"/>
              <a:t> </a:t>
            </a:r>
            <a:r>
              <a:rPr lang="es-ES" sz="2800" dirty="0" err="1" smtClean="0"/>
              <a:t>Affinity</a:t>
            </a:r>
            <a:r>
              <a:rPr lang="es-ES" sz="2800" dirty="0" smtClean="0"/>
              <a:t>: El sistema operativo procura mantener al proceso en el procesador actual, pero  puede migrarlo a otro procesador.</a:t>
            </a:r>
            <a:endParaRPr lang="es-ES" sz="2800"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73</a:t>
            </a:fld>
            <a:endParaRPr lang="es-ES"/>
          </a:p>
        </p:txBody>
      </p:sp>
    </p:spTree>
    <p:extLst>
      <p:ext uri="{BB962C8B-B14F-4D97-AF65-F5344CB8AC3E}">
        <p14:creationId xmlns:p14="http://schemas.microsoft.com/office/powerpoint/2010/main" val="37194512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sz="2800" dirty="0" smtClean="0"/>
              <a:t>Afinidad </a:t>
            </a:r>
            <a:r>
              <a:rPr lang="es-ES" sz="2800" dirty="0"/>
              <a:t>al </a:t>
            </a:r>
            <a:r>
              <a:rPr lang="es-ES" sz="2800" dirty="0" smtClean="0"/>
              <a:t>procesador</a:t>
            </a:r>
          </a:p>
          <a:p>
            <a:pPr marL="101600" indent="0">
              <a:buNone/>
            </a:pPr>
            <a:endParaRPr lang="es-ES" sz="2800" dirty="0"/>
          </a:p>
          <a:p>
            <a:pPr marL="101600" indent="0">
              <a:buNone/>
            </a:pPr>
            <a:r>
              <a:rPr lang="es-ES" sz="2800" dirty="0" err="1" smtClean="0"/>
              <a:t>Hard</a:t>
            </a:r>
            <a:r>
              <a:rPr lang="es-ES" sz="2800" dirty="0" smtClean="0"/>
              <a:t> </a:t>
            </a:r>
            <a:r>
              <a:rPr lang="es-ES" sz="2800" dirty="0" err="1" smtClean="0"/>
              <a:t>Affinity</a:t>
            </a:r>
            <a:r>
              <a:rPr lang="es-ES" sz="2800" dirty="0" smtClean="0"/>
              <a:t>: El sistema operativo provee llamados al sistema que permiten al proceso indicar en que procesadores necesita ejecutarse.</a:t>
            </a:r>
            <a:endParaRPr lang="es-ES" sz="2800"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74</a:t>
            </a:fld>
            <a:endParaRPr lang="es-ES" dirty="0"/>
          </a:p>
        </p:txBody>
      </p:sp>
      <p:sp>
        <p:nvSpPr>
          <p:cNvPr id="5" name="CuadroTexto 4"/>
          <p:cNvSpPr txBox="1"/>
          <p:nvPr/>
        </p:nvSpPr>
        <p:spPr>
          <a:xfrm>
            <a:off x="760289" y="4325421"/>
            <a:ext cx="7335748" cy="584775"/>
          </a:xfrm>
          <a:prstGeom prst="rect">
            <a:avLst/>
          </a:prstGeom>
          <a:noFill/>
        </p:spPr>
        <p:txBody>
          <a:bodyPr wrap="square" rtlCol="0">
            <a:spAutoFit/>
          </a:bodyPr>
          <a:lstStyle/>
          <a:p>
            <a:r>
              <a:rPr lang="es-ES" sz="1600" dirty="0">
                <a:solidFill>
                  <a:srgbClr val="FFFF00"/>
                </a:solidFill>
                <a:latin typeface="Sniglet" panose="04070505030100020000" pitchFamily="82" charset="0"/>
              </a:rPr>
              <a:t>Linux implementa la afinidad suave, pero también proporciona la llamada al sistema </a:t>
            </a:r>
            <a:r>
              <a:rPr lang="es-ES" sz="1600" dirty="0" err="1" smtClean="0">
                <a:solidFill>
                  <a:srgbClr val="FFFF00"/>
                </a:solidFill>
                <a:latin typeface="Sniglet" panose="04070505030100020000" pitchFamily="82" charset="0"/>
              </a:rPr>
              <a:t>sched_setaffinity</a:t>
            </a:r>
            <a:r>
              <a:rPr lang="es-ES" sz="1600" dirty="0" smtClean="0">
                <a:solidFill>
                  <a:srgbClr val="FFFF00"/>
                </a:solidFill>
                <a:latin typeface="Sniglet" panose="04070505030100020000" pitchFamily="82" charset="0"/>
              </a:rPr>
              <a:t> </a:t>
            </a:r>
            <a:r>
              <a:rPr lang="es-ES" sz="1600" dirty="0">
                <a:solidFill>
                  <a:srgbClr val="FFFF00"/>
                </a:solidFill>
                <a:latin typeface="Sniglet" panose="04070505030100020000" pitchFamily="82" charset="0"/>
              </a:rPr>
              <a:t>(), que </a:t>
            </a:r>
            <a:r>
              <a:rPr lang="es-ES" sz="1600" dirty="0" smtClean="0">
                <a:solidFill>
                  <a:srgbClr val="FFFF00"/>
                </a:solidFill>
                <a:latin typeface="Sniglet" panose="04070505030100020000" pitchFamily="82" charset="0"/>
              </a:rPr>
              <a:t>admite afinidad dura.</a:t>
            </a:r>
            <a:endParaRPr lang="es-ES" sz="1600" dirty="0">
              <a:solidFill>
                <a:srgbClr val="FFFF00"/>
              </a:solidFill>
              <a:latin typeface="Sniglet" panose="04070505030100020000" pitchFamily="82" charset="0"/>
            </a:endParaRPr>
          </a:p>
        </p:txBody>
      </p:sp>
    </p:spTree>
    <p:extLst>
      <p:ext uri="{BB962C8B-B14F-4D97-AF65-F5344CB8AC3E}">
        <p14:creationId xmlns:p14="http://schemas.microsoft.com/office/powerpoint/2010/main" val="41126865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4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dirty="0" smtClean="0"/>
              <a:t>Balance de carga:</a:t>
            </a:r>
          </a:p>
          <a:p>
            <a:r>
              <a:rPr lang="es-ES" dirty="0" smtClean="0"/>
              <a:t>Necesario en sistemas SMP.</a:t>
            </a:r>
          </a:p>
          <a:p>
            <a:r>
              <a:rPr lang="es-ES" dirty="0" smtClean="0"/>
              <a:t>El balanceo se da naturalmente cuando existe una cola de procesos Listos para todos los procesadores.</a:t>
            </a:r>
          </a:p>
          <a:p>
            <a:r>
              <a:rPr lang="es-ES" dirty="0" smtClean="0"/>
              <a:t>Se debe balancear la carga de forma explicita en sistemas con procesadores con colas individuales de procesos listos.</a:t>
            </a:r>
            <a:endParaRPr lang="es-ES" dirty="0"/>
          </a:p>
        </p:txBody>
      </p:sp>
      <p:sp>
        <p:nvSpPr>
          <p:cNvPr id="4" name="Marcador de número de diapositiva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75</a:t>
            </a:fld>
            <a:endParaRPr lang="es-ES"/>
          </a:p>
        </p:txBody>
      </p:sp>
    </p:spTree>
    <p:extLst>
      <p:ext uri="{BB962C8B-B14F-4D97-AF65-F5344CB8AC3E}">
        <p14:creationId xmlns:p14="http://schemas.microsoft.com/office/powerpoint/2010/main" val="34753620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z="2800" dirty="0">
                <a:solidFill>
                  <a:schemeClr val="bg1"/>
                </a:solidFill>
                <a:latin typeface="Walter Turncoat" panose="02000000000000000000" pitchFamily="2" charset="0"/>
                <a:ea typeface="Walter Turncoat" panose="02000000000000000000" pitchFamily="2" charset="0"/>
              </a:rPr>
              <a:t>Calendarización en ambientes Multiprocesadores</a:t>
            </a:r>
            <a:endParaRPr lang="es-ES" dirty="0"/>
          </a:p>
        </p:txBody>
      </p:sp>
      <p:sp>
        <p:nvSpPr>
          <p:cNvPr id="3" name="Marcador de texto 2"/>
          <p:cNvSpPr>
            <a:spLocks noGrp="1"/>
          </p:cNvSpPr>
          <p:nvPr>
            <p:ph type="body" idx="1"/>
          </p:nvPr>
        </p:nvSpPr>
        <p:spPr/>
        <p:txBody>
          <a:bodyPr/>
          <a:lstStyle/>
          <a:p>
            <a:pPr marL="101600" indent="0">
              <a:buNone/>
            </a:pPr>
            <a:r>
              <a:rPr lang="es-ES" dirty="0"/>
              <a:t>Balance de carga</a:t>
            </a:r>
            <a:r>
              <a:rPr lang="es-ES" dirty="0" smtClean="0"/>
              <a:t>:</a:t>
            </a:r>
          </a:p>
          <a:p>
            <a:r>
              <a:rPr lang="es-ES" dirty="0" err="1" smtClean="0"/>
              <a:t>Push</a:t>
            </a:r>
            <a:r>
              <a:rPr lang="es-ES" dirty="0" smtClean="0"/>
              <a:t> </a:t>
            </a:r>
            <a:r>
              <a:rPr lang="es-ES" dirty="0" err="1" smtClean="0"/>
              <a:t>migration</a:t>
            </a:r>
            <a:r>
              <a:rPr lang="es-ES" dirty="0" smtClean="0"/>
              <a:t>: Existe un proceso que revisa las cargas de trabajo de los procesadores y cuando encuentra un desbalance </a:t>
            </a:r>
            <a:r>
              <a:rPr lang="es-ES" dirty="0" err="1" smtClean="0"/>
              <a:t>forza</a:t>
            </a:r>
            <a:r>
              <a:rPr lang="es-ES" dirty="0" smtClean="0"/>
              <a:t> la migración de procesos de aquellos procesadores con mayor carga de trabajo a procesadores  con menor carga de trabajo.</a:t>
            </a:r>
          </a:p>
          <a:p>
            <a:r>
              <a:rPr lang="es-ES" dirty="0" err="1" smtClean="0"/>
              <a:t>Pull</a:t>
            </a:r>
            <a:r>
              <a:rPr lang="es-ES" dirty="0" smtClean="0"/>
              <a:t> </a:t>
            </a:r>
            <a:r>
              <a:rPr lang="es-ES" dirty="0" err="1" smtClean="0"/>
              <a:t>migration</a:t>
            </a:r>
            <a:r>
              <a:rPr lang="es-ES" dirty="0" smtClean="0"/>
              <a:t>: Permite que procesadores con poca carga puedan atraer procesos que están esperando en cola de listos de procesadores con mucho trabajo.</a:t>
            </a:r>
            <a:endParaRPr lang="es-ES" dirty="0"/>
          </a:p>
        </p:txBody>
      </p:sp>
    </p:spTree>
    <p:extLst>
      <p:ext uri="{BB962C8B-B14F-4D97-AF65-F5344CB8AC3E}">
        <p14:creationId xmlns:p14="http://schemas.microsoft.com/office/powerpoint/2010/main" val="5757580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Calendarización</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en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Sistemas</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n-U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Tiempo</a:t>
            </a: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Real</a:t>
            </a:r>
          </a:p>
        </p:txBody>
      </p:sp>
      <p:sp>
        <p:nvSpPr>
          <p:cNvPr id="48130"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1pPr>
            <a:lvl2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2pPr>
            <a:lvl3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3pPr>
            <a:lvl4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4pPr>
            <a:lvl5pP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Arial" panose="020B0604020202020204" pitchFamily="34" charset="0"/>
                <a:ea typeface="Droid Sans Fallback" charset="0"/>
                <a:cs typeface="Droid Sans Fallback" charset="0"/>
              </a:defRPr>
            </a:lvl9pPr>
          </a:lstStyle>
          <a:p>
            <a:pPr>
              <a:spcBef>
                <a:spcPts val="600"/>
              </a:spcBef>
              <a:buClr>
                <a:schemeClr val="bg1"/>
              </a:buClr>
              <a:buSzPct val="100000"/>
              <a:buFont typeface="Arial" panose="020B0604020202020204" pitchFamily="34" charset="0"/>
              <a:buChar char="•"/>
              <a:defRPr/>
            </a:pP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Hard real-time systems–</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Requiere</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realizar</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una</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tarea</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crítica</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dentro</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de un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período</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de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tiempo</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definido</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a:t>
            </a:r>
          </a:p>
          <a:p>
            <a:pPr>
              <a:spcBef>
                <a:spcPts val="600"/>
              </a:spcBef>
              <a:buClr>
                <a:schemeClr val="bg1"/>
              </a:buClr>
              <a:buSzPct val="100000"/>
              <a:buFont typeface="Arial" panose="020B0604020202020204" pitchFamily="34" charset="0"/>
              <a:buChar char="•"/>
              <a:defRPr/>
            </a:pP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Soft real-time computing –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Requieren</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que</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procesos</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críticos</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reciban</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prioridad</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sobre</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otros</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procesos</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menos</a:t>
            </a:r>
            <a:r>
              <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rPr>
              <a:t> </a:t>
            </a:r>
            <a:r>
              <a:rPr lang="en-US" sz="2400" dirty="0" err="1">
                <a:solidFill>
                  <a:schemeClr val="bg1"/>
                </a:solidFill>
                <a:latin typeface="Sniglet" panose="020B0604020202020204" charset="0"/>
                <a:ea typeface="Arial Unicode MS" panose="020B0604020202020204" pitchFamily="34" charset="-128"/>
                <a:cs typeface="Arial Unicode MS" panose="020B0604020202020204" pitchFamily="34" charset="-128"/>
              </a:rPr>
              <a:t>importantes</a:t>
            </a:r>
            <a:r>
              <a:rPr lang="en-US" sz="2400" dirty="0" smtClean="0">
                <a:solidFill>
                  <a:schemeClr val="bg1"/>
                </a:solidFill>
                <a:latin typeface="Sniglet" panose="020B0604020202020204" charset="0"/>
                <a:ea typeface="Arial Unicode MS" panose="020B0604020202020204" pitchFamily="34" charset="-128"/>
                <a:cs typeface="Arial Unicode MS" panose="020B0604020202020204" pitchFamily="34" charset="-128"/>
              </a:rPr>
              <a:t>.</a:t>
            </a:r>
            <a:endParaRPr lang="en-US" sz="2400" dirty="0">
              <a:solidFill>
                <a:schemeClr val="bg1"/>
              </a:solidFill>
              <a:latin typeface="Sniglet" panose="020B0604020202020204" charset="0"/>
              <a:ea typeface="Arial Unicode MS" panose="020B0604020202020204" pitchFamily="34" charset="-128"/>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n-U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Dispatch Latency</a:t>
            </a:r>
          </a:p>
        </p:txBody>
      </p:sp>
      <p:sp>
        <p:nvSpPr>
          <p:cNvPr id="95235" name="Rectangle 2"/>
          <p:cNvSpPr>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s-MX" sz="1050"/>
          </a:p>
        </p:txBody>
      </p:sp>
      <p:pic>
        <p:nvPicPr>
          <p:cNvPr id="952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1" y="1257301"/>
            <a:ext cx="4986338" cy="333613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485900" y="205979"/>
            <a:ext cx="61722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ES" sz="33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Calendarizadores</a:t>
            </a:r>
            <a:endParaRPr lang="es-E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23555" name="Text Box 2"/>
          <p:cNvSpPr txBox="1">
            <a:spLocks noChangeArrowheads="1"/>
          </p:cNvSpPr>
          <p:nvPr/>
        </p:nvSpPr>
        <p:spPr bwMode="auto">
          <a:xfrm>
            <a:off x="1331150" y="1200151"/>
            <a:ext cx="6659294"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largo plazo (</a:t>
            </a: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a:t>
            </a: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jobs</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p>
          <a:p>
            <a:pPr>
              <a:buClr>
                <a:schemeClr val="bg1"/>
              </a:buClr>
              <a:buFont typeface="Arial" panose="020B0604020202020204" pitchFamily="34" charset="0"/>
              <a:buChar char="•"/>
            </a:pPr>
            <a:endPar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a:buClr>
                <a:schemeClr val="bg1"/>
              </a:buClr>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 corto plazo (</a:t>
            </a:r>
            <a:r>
              <a:rPr lang="es-MX" sz="2400"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de CPU).</a:t>
            </a:r>
          </a:p>
          <a:p>
            <a:pPr>
              <a:buClr>
                <a:schemeClr val="bg1"/>
              </a:buClr>
              <a:buFont typeface="Arial" panose="020B0604020202020204" pitchFamily="34" charset="0"/>
              <a:buChar char="•"/>
            </a:pPr>
            <a:endPar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a:p>
            <a:pPr>
              <a:buClr>
                <a:schemeClr val="bg1"/>
              </a:buClr>
              <a:buFont typeface="Arial" panose="020B0604020202020204" pitchFamily="34" charset="0"/>
              <a:buChar char="•"/>
            </a:pP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 mediano plazo.</a:t>
            </a:r>
            <a:endPar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970671" y="205979"/>
            <a:ext cx="7230794"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Droid Sans Fallback" charset="0"/>
                <a:cs typeface="Droid Sans Fallback" charset="0"/>
              </a:defRPr>
            </a:lvl9pPr>
          </a:lstStyle>
          <a:p>
            <a:pPr algn="ctr">
              <a:spcBef>
                <a:spcPct val="0"/>
              </a:spcBef>
              <a:buClrTx/>
              <a:buFontTx/>
              <a:buNone/>
            </a:pPr>
            <a:r>
              <a:rPr lang="es-ES" sz="3300" dirty="0" err="1"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Calendarizador</a:t>
            </a:r>
            <a:r>
              <a:rPr lang="es-ES" sz="33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 </a:t>
            </a:r>
            <a:r>
              <a:rPr lang="es-MX" sz="36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de largo </a:t>
            </a:r>
            <a:r>
              <a:rPr lang="es-MX" sz="36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plazo</a:t>
            </a:r>
            <a:endParaRPr lang="es-ES" sz="33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
        <p:nvSpPr>
          <p:cNvPr id="23555" name="Text Box 2"/>
          <p:cNvSpPr txBox="1">
            <a:spLocks noChangeArrowheads="1"/>
          </p:cNvSpPr>
          <p:nvPr/>
        </p:nvSpPr>
        <p:spPr bwMode="auto">
          <a:xfrm>
            <a:off x="1485900" y="1200151"/>
            <a:ext cx="6172200" cy="3394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8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3200">
                <a:solidFill>
                  <a:srgbClr val="000000"/>
                </a:solidFill>
                <a:latin typeface="Arial" panose="020B060402020202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800">
                <a:solidFill>
                  <a:srgbClr val="000000"/>
                </a:solidFill>
                <a:latin typeface="Arial" panose="020B060402020202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400">
                <a:solidFill>
                  <a:srgbClr val="000000"/>
                </a:solidFill>
                <a:latin typeface="Arial" panose="020B060402020202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Arial" panose="020B0604020202020204" pitchFamily="34" charset="0"/>
                <a:ea typeface="Droid Sans Fallback" charset="0"/>
                <a:cs typeface="Droid Sans Fallback" charset="0"/>
              </a:defRPr>
            </a:lvl9pPr>
          </a:lstStyle>
          <a:p>
            <a:pPr>
              <a:buClr>
                <a:schemeClr val="bg1"/>
              </a:buClr>
              <a:buFont typeface="Arial" panose="020B0604020202020204" pitchFamily="34" charset="0"/>
              <a:buChar char="•"/>
            </a:pP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S</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elecciona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los procesos que serán </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creados y movidos de la cola de nuevos a </a:t>
            </a:r>
            <a:r>
              <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la cola de Listos (</a:t>
            </a:r>
            <a:r>
              <a:rPr lang="es-MX" sz="2400" dirty="0" err="1">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Ready</a:t>
            </a:r>
            <a:r>
              <a:rPr lang="es-MX" sz="2400" dirty="0" smtClean="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rPr>
              <a:t>).</a:t>
            </a:r>
            <a:endParaRPr lang="es-MX" sz="2400" dirty="0">
              <a:solidFill>
                <a:schemeClr val="bg1"/>
              </a:solidFill>
              <a:latin typeface="Walter Turncoat" panose="02000000000000000000" pitchFamily="2" charset="0"/>
              <a:ea typeface="Walter Turncoat" panose="02000000000000000000" pitchFamily="2" charset="0"/>
              <a:cs typeface="Arial Unicode MS" panose="020B0604020202020204" pitchFamily="34" charset="-128"/>
            </a:endParaRPr>
          </a:p>
        </p:txBody>
      </p:sp>
    </p:spTree>
    <p:extLst>
      <p:ext uri="{BB962C8B-B14F-4D97-AF65-F5344CB8AC3E}">
        <p14:creationId xmlns:p14="http://schemas.microsoft.com/office/powerpoint/2010/main" val="7166216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zarron">
  <a:themeElements>
    <a:clrScheme name="Custom 347">
      <a:dk1>
        <a:srgbClr val="000000"/>
      </a:dk1>
      <a:lt1>
        <a:srgbClr val="FFFFFF"/>
      </a:lt1>
      <a:dk2>
        <a:srgbClr val="D1D8DF"/>
      </a:dk2>
      <a:lt2>
        <a:srgbClr val="4F565C"/>
      </a:lt2>
      <a:accent1>
        <a:srgbClr val="63A8DF"/>
      </a:accent1>
      <a:accent2>
        <a:srgbClr val="F8AF2C"/>
      </a:accent2>
      <a:accent3>
        <a:srgbClr val="B2DF4B"/>
      </a:accent3>
      <a:accent4>
        <a:srgbClr val="88D8E6"/>
      </a:accent4>
      <a:accent5>
        <a:srgbClr val="A693C9"/>
      </a:accent5>
      <a:accent6>
        <a:srgbClr val="F7826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zarron" id="{8A83AFC5-72FA-472E-8A9E-88A7071D86C8}" vid="{76228549-1AC7-434B-8089-8937BD79BCF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TM02900771[[fn=Segmento]]</Template>
  <TotalTime>7695</TotalTime>
  <Words>3037</Words>
  <Application>Microsoft Office PowerPoint</Application>
  <PresentationFormat>Presentación en pantalla (16:9)</PresentationFormat>
  <Paragraphs>685</Paragraphs>
  <Slides>78</Slides>
  <Notes>48</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78</vt:i4>
      </vt:variant>
    </vt:vector>
  </HeadingPairs>
  <TitlesOfParts>
    <vt:vector size="88" baseType="lpstr">
      <vt:lpstr>Sniglet</vt:lpstr>
      <vt:lpstr>Cambria Math</vt:lpstr>
      <vt:lpstr>Calibri</vt:lpstr>
      <vt:lpstr>Arial Unicode MS</vt:lpstr>
      <vt:lpstr>Walter Turncoat</vt:lpstr>
      <vt:lpstr>Times New Roman</vt:lpstr>
      <vt:lpstr>Arial</vt:lpstr>
      <vt:lpstr>Wingdings</vt:lpstr>
      <vt:lpstr>Pizarron</vt:lpstr>
      <vt:lpstr>Ecuación</vt:lpstr>
      <vt:lpstr>Presentación de PowerPoint</vt:lpstr>
      <vt:lpstr>Presentación de PowerPoint</vt:lpstr>
      <vt:lpstr>Presentación de PowerPoint</vt:lpstr>
      <vt:lpstr>Presentación de PowerPoint</vt:lpstr>
      <vt:lpstr>Cola de Procesos</vt:lpstr>
      <vt:lpstr>Cola de Listos (ready) y Colas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Calendarización por prioridades </vt:lpstr>
      <vt:lpstr>Calendarización por prioridades</vt:lpstr>
      <vt:lpstr>Calendarización por prioridades</vt:lpstr>
      <vt:lpstr>Calendarización por prioridades</vt:lpstr>
      <vt:lpstr>Calendarización por prioridades</vt:lpstr>
      <vt:lpstr>Calendarización por prioridades - apropiativa</vt:lpstr>
      <vt:lpstr>Calendarización por prioridades - apropiativa</vt:lpstr>
      <vt:lpstr>Calendarización por prioridades - apropiativa</vt:lpstr>
      <vt:lpstr>Calendarización por prioridades - apropiativa</vt:lpstr>
      <vt:lpstr>Calendarización por prioridades - apropiativa</vt:lpstr>
      <vt:lpstr>Calendarización por prioridades - apropiativa</vt:lpstr>
      <vt:lpstr>Calendarización por prioridades -no apropiativa</vt:lpstr>
      <vt:lpstr>Calendarización por prioridades -no apropiativa</vt:lpstr>
      <vt:lpstr>Calendarización por prioridades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Calendarización de hilos (threads)</vt:lpstr>
      <vt:lpstr>Calendarización de hilos (threads)</vt:lpstr>
      <vt:lpstr>Calendarización de hilos (threads)</vt:lpstr>
      <vt:lpstr>Calendarización de hilos (threads)</vt:lpstr>
      <vt:lpstr>Calendarización de hilos (threads)</vt:lpstr>
      <vt:lpstr>Calendarización de hilos (threads) POSIX Pthread API</vt:lpstr>
      <vt:lpstr>Calendarización en ambientes Multiprocesadores </vt:lpstr>
      <vt:lpstr>Calendarización en ambientes Multiprocesadores</vt:lpstr>
      <vt:lpstr>Calendarización en ambientes Multiprocesadores</vt:lpstr>
      <vt:lpstr>Calendarización en ambientes Multiprocesadores</vt:lpstr>
      <vt:lpstr>Calendarización en ambientes Multiprocesadores</vt:lpstr>
      <vt:lpstr>Calendarización en ambientes Multiprocesadores</vt:lpstr>
      <vt:lpstr>Calendarización en ambientes Multiprocesadores</vt:lpstr>
      <vt:lpstr>Calendarización en ambientes Multiprocesadores</vt:lpstr>
      <vt:lpstr>Calendarización en ambientes Multiprocesadores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Donald Rodriguez</dc:creator>
  <cp:lastModifiedBy>Donald Rodriguez</cp:lastModifiedBy>
  <cp:revision>147</cp:revision>
  <dcterms:created xsi:type="dcterms:W3CDTF">2020-09-19T00:16:40Z</dcterms:created>
  <dcterms:modified xsi:type="dcterms:W3CDTF">2022-09-21T17:22:27Z</dcterms:modified>
</cp:coreProperties>
</file>