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"/>
  </p:notesMasterIdLst>
  <p:sldIdLst>
    <p:sldId id="276" r:id="rId2"/>
    <p:sldId id="277" r:id="rId3"/>
    <p:sldId id="307" r:id="rId4"/>
    <p:sldId id="308" r:id="rId5"/>
    <p:sldId id="306" r:id="rId6"/>
    <p:sldId id="309" r:id="rId7"/>
    <p:sldId id="310" r:id="rId8"/>
    <p:sldId id="329" r:id="rId9"/>
    <p:sldId id="30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 Chen" initials="FC" lastIdx="4" clrIdx="0">
    <p:extLst>
      <p:ext uri="{19B8F6BF-5375-455C-9EA6-DF929625EA0E}">
        <p15:presenceInfo xmlns:p15="http://schemas.microsoft.com/office/powerpoint/2012/main" userId="Fang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00"/>
    <a:srgbClr val="2D2A26"/>
    <a:srgbClr val="51534A"/>
    <a:srgbClr val="778AC5"/>
    <a:srgbClr val="DEDBD4"/>
    <a:srgbClr val="BCB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395" autoAdjust="0"/>
  </p:normalViewPr>
  <p:slideViewPr>
    <p:cSldViewPr snapToGrid="0" showGuides="1">
      <p:cViewPr varScale="1">
        <p:scale>
          <a:sx n="81" d="100"/>
          <a:sy n="81" d="100"/>
        </p:scale>
        <p:origin x="1716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E4E92-0BB9-4DBF-81C5-26CB11835842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9BB13-051E-43F6-A0A8-3BB8B00B3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1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 everyone, I'm Frank Chen.</a:t>
            </a:r>
            <a:br>
              <a:rPr lang="en-US" altLang="zh-CN" dirty="0"/>
            </a:br>
            <a:r>
              <a:rPr lang="en-US" altLang="zh-CN" dirty="0"/>
              <a:t>Today I’ll be presenting my project on detecting roads from satellite images using deep learning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BB13-051E-43F6-A0A8-3BB8B00B3E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1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5DD88-85DC-C192-F903-F72E0102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80FF52-FC7A-4ADF-A949-1333E26CDC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1DA53C-C927-A294-68DA-2838DE5E9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Detecting roads from aerial images is important for things like building maps, helping in disasters, and planning cities.</a:t>
            </a:r>
            <a:br>
              <a:rPr lang="en-US" altLang="zh-CN" dirty="0"/>
            </a:br>
            <a:r>
              <a:rPr lang="en-US" altLang="zh-CN" dirty="0"/>
              <a:t>My goal was to build an AI model that can automatically find the roads in these images.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ECD30-0F7B-67CD-C2AE-B941B687F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BB13-051E-43F6-A0A8-3BB8B00B3E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7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A5F4-808A-ACC8-87F4-0220F5F74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89AA84-46B3-8E3C-9F0C-135D56535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FA5A1A-A11E-54CA-507D-1CCB573AA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I based my work on a model called </a:t>
            </a:r>
            <a:r>
              <a:rPr lang="en-US" altLang="zh-CN" dirty="0" err="1"/>
              <a:t>UNet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Think of </a:t>
            </a:r>
            <a:r>
              <a:rPr lang="en-US" altLang="zh-CN" dirty="0" err="1"/>
              <a:t>UNet</a:t>
            </a:r>
            <a:r>
              <a:rPr lang="en-US" altLang="zh-CN" dirty="0"/>
              <a:t> like a machine that first shrinks an image to understand the big picture, and then grows it back to full size while filling in the details.</a:t>
            </a:r>
            <a:br>
              <a:rPr lang="en-US" altLang="zh-CN" dirty="0"/>
            </a:br>
            <a:r>
              <a:rPr lang="en-US" altLang="zh-CN" dirty="0"/>
              <a:t>It uses shortcut connections to remember important parts during this process.</a:t>
            </a:r>
            <a:br>
              <a:rPr lang="en-US" altLang="zh-CN" dirty="0"/>
            </a:br>
            <a:r>
              <a:rPr lang="en-US" altLang="zh-CN" dirty="0" err="1"/>
              <a:t>UNet</a:t>
            </a:r>
            <a:r>
              <a:rPr lang="en-US" altLang="zh-CN" dirty="0"/>
              <a:t> works very well for tasks like medical image segmentation and, in my case, aerial image road detection.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2321F-984A-A592-86FB-BFE92EB7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BB13-051E-43F6-A0A8-3BB8B00B3E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40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829D2-FA79-8878-177B-638EA2D79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4FE60A-D304-A608-4EB5-CC220F103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2C400-4F7B-6205-DDC9-9F1409A18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The basic </a:t>
            </a:r>
            <a:r>
              <a:rPr lang="en-US" altLang="zh-CN" dirty="0" err="1"/>
              <a:t>UNet</a:t>
            </a:r>
            <a:r>
              <a:rPr lang="en-US" altLang="zh-CN" dirty="0"/>
              <a:t> we learned in class worked well, but I wanted to make it smarter.</a:t>
            </a:r>
            <a:br>
              <a:rPr lang="en-US" altLang="zh-CN" dirty="0"/>
            </a:br>
            <a:r>
              <a:rPr lang="en-US" altLang="zh-CN" dirty="0"/>
              <a:t>I made several improvements: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 added Residual Blocks,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Used ASPP to see images at multiple scales,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Introduced Attention Gates to help the model focus better,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And used </a:t>
            </a:r>
            <a:r>
              <a:rPr lang="en-US" altLang="zh-CN" dirty="0" err="1"/>
              <a:t>UpConvolution</a:t>
            </a:r>
            <a:r>
              <a:rPr lang="en-US" altLang="zh-CN" dirty="0"/>
              <a:t> for better image reconstruction.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704E-EF53-E01A-19F5-8EC3E7A59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BB13-051E-43F6-A0A8-3BB8B00B3E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3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E1571-3AB3-C68F-1147-3DF3F29BC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93D96-D96A-735D-F140-015159FA6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73F19-1E9D-D089-B59F-879D9AA2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/>
              <a:t>First, Residual Blocks.</a:t>
            </a:r>
            <a:br>
              <a:rPr lang="en-US" altLang="zh-CN" dirty="0"/>
            </a:br>
            <a:r>
              <a:rPr lang="en-US" altLang="zh-CN" dirty="0"/>
              <a:t>When neural networks get deep, they can sometimes get confused.</a:t>
            </a:r>
            <a:br>
              <a:rPr lang="en-US" altLang="zh-CN" dirty="0"/>
            </a:br>
            <a:r>
              <a:rPr lang="en-US" altLang="zh-CN" dirty="0"/>
              <a:t>Residual Blocks fix this by adding shortcut paths — like quick side roads — so information doesn’t get lost.</a:t>
            </a:r>
            <a:br>
              <a:rPr lang="en-US" altLang="zh-CN" dirty="0"/>
            </a:br>
            <a:r>
              <a:rPr lang="en-US" altLang="zh-CN" dirty="0"/>
              <a:t>This helps the model learn faster and better.</a:t>
            </a:r>
          </a:p>
          <a:p>
            <a:r>
              <a:rPr lang="en-US" altLang="zh-CN" b="1" dirty="0"/>
              <a:t>Second, ASPP.</a:t>
            </a:r>
            <a:br>
              <a:rPr lang="en-US" altLang="zh-CN" dirty="0"/>
            </a:br>
            <a:r>
              <a:rPr lang="en-US" altLang="zh-CN" dirty="0"/>
              <a:t>Roads in images come in different shapes and sizes — small paths, big highways.</a:t>
            </a:r>
            <a:br>
              <a:rPr lang="en-US" altLang="zh-CN" dirty="0"/>
            </a:br>
            <a:r>
              <a:rPr lang="en-US" altLang="zh-CN" dirty="0"/>
              <a:t>ASPP helps the model look at the image from different zoom levels at the same time, so it can recognize both tiny and large roads easily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8CBFC-02C8-18F0-CCED-379D3C817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BB13-051E-43F6-A0A8-3BB8B00B3E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56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8A462-93CB-6445-750C-5862F04F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F572E-B911-1694-DDFE-FEBFD328B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C34865-2619-279E-3227-34E0585E7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/>
              <a:t>Third, Attention Gates.</a:t>
            </a:r>
            <a:br>
              <a:rPr lang="en-US" altLang="zh-CN" dirty="0"/>
            </a:br>
            <a:r>
              <a:rPr lang="en-US" altLang="zh-CN" dirty="0"/>
              <a:t>Imagine if you're trying to find roads but there’s a forest next to them — not everything is important.</a:t>
            </a:r>
            <a:br>
              <a:rPr lang="en-US" altLang="zh-CN" dirty="0"/>
            </a:br>
            <a:r>
              <a:rPr lang="en-US" altLang="zh-CN" dirty="0"/>
              <a:t>Attention Gates act like a smart spotlight: they highlight only the useful parts, like the roads, and ignore the noise.</a:t>
            </a:r>
          </a:p>
          <a:p>
            <a:r>
              <a:rPr lang="en-US" altLang="zh-CN" b="1" dirty="0"/>
              <a:t>Fourth, </a:t>
            </a:r>
            <a:r>
              <a:rPr lang="en-US" altLang="zh-CN" b="1" dirty="0" err="1"/>
              <a:t>UpConvolution</a:t>
            </a:r>
            <a:r>
              <a:rPr lang="en-US" altLang="zh-CN" b="1" dirty="0"/>
              <a:t>.</a:t>
            </a:r>
            <a:br>
              <a:rPr lang="en-US" altLang="zh-CN" dirty="0"/>
            </a:br>
            <a:r>
              <a:rPr lang="en-US" altLang="zh-CN" dirty="0"/>
              <a:t>When the model needs to enlarge the image back to its original size, </a:t>
            </a:r>
            <a:r>
              <a:rPr lang="en-US" altLang="zh-CN" dirty="0" err="1"/>
              <a:t>UpConvolution</a:t>
            </a:r>
            <a:r>
              <a:rPr lang="en-US" altLang="zh-CN" dirty="0"/>
              <a:t> gives it a smarter way to do that.</a:t>
            </a:r>
            <a:br>
              <a:rPr lang="en-US" altLang="zh-CN" dirty="0"/>
            </a:br>
            <a:r>
              <a:rPr lang="en-US" altLang="zh-CN" dirty="0"/>
              <a:t>Instead of just stretching the image, it learns how to rebuild fine details properly.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6468-3BCB-DC8F-4800-99B8877E5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BB13-051E-43F6-A0A8-3BB8B00B3E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7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F3816-35A4-91B8-078F-97FED7C41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37730B-EB26-AAFC-E8B5-783EAECF4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954494-E710-8C6C-6BCA-3A7098400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I trained the model for 20 rounds on over 6,000 images, using a 70-30 train-test split.</a:t>
            </a:r>
            <a:br>
              <a:rPr lang="en-US" altLang="zh-CN" dirty="0"/>
            </a:br>
            <a:r>
              <a:rPr lang="en-US" altLang="zh-CN" dirty="0"/>
              <a:t>It reached an </a:t>
            </a:r>
            <a:r>
              <a:rPr lang="en-US" altLang="zh-CN" dirty="0" err="1"/>
              <a:t>IoU</a:t>
            </a:r>
            <a:r>
              <a:rPr lang="en-US" altLang="zh-CN" dirty="0"/>
              <a:t> score of about 0.53, which measures how well the model matched the true roads. There was a competition on this topic and the winner’s </a:t>
            </a:r>
            <a:r>
              <a:rPr lang="en-US" altLang="zh-CN" dirty="0" err="1"/>
              <a:t>IoU</a:t>
            </a:r>
            <a:r>
              <a:rPr lang="en-US" altLang="zh-CN" dirty="0"/>
              <a:t> was 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Segoe UI" panose="020B0502040204020203" pitchFamily="34" charset="0"/>
              </a:rPr>
              <a:t>0.66</a:t>
            </a:r>
            <a:br>
              <a:rPr lang="en-US" altLang="zh-CN" dirty="0"/>
            </a:br>
            <a:r>
              <a:rPr lang="en-US" altLang="zh-CN" dirty="0"/>
              <a:t>Training took about 70 minutes on an RTX 3070 graphics card.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665FA-7BC2-FE44-618E-D8CA35CCB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BB13-051E-43F6-A0A8-3BB8B00B3E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83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65633-6F53-1ECF-F46E-B6F65F980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6EC5E5-6BFE-4957-8894-1497DEA9F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8CEF0-E23B-B67D-1713-2122DEE58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Here, I'm showing the model’s predictions on the test dataset.</a:t>
            </a:r>
            <a:br>
              <a:rPr lang="en-US" altLang="zh-CN" dirty="0"/>
            </a:br>
            <a:r>
              <a:rPr lang="en-US" altLang="zh-CN" dirty="0"/>
              <a:t>On the left are the input aerial images, the middle shows the true road masks, and the right shows the masks predicted by my model.</a:t>
            </a:r>
          </a:p>
          <a:p>
            <a:pPr>
              <a:buNone/>
            </a:pPr>
            <a:r>
              <a:rPr lang="en-US" altLang="zh-CN" dirty="0"/>
              <a:t>Overall, the model captures the larger road structures very well. However, it still struggles with very thin roads or roads that are partially covered by shadows, trees, or noise.</a:t>
            </a:r>
            <a:br>
              <a:rPr lang="en-US" altLang="zh-CN" dirty="0"/>
            </a:br>
            <a:r>
              <a:rPr lang="en-US" altLang="zh-CN" dirty="0"/>
              <a:t>Sometimes, small or broken road sections are missed or disconnected.</a:t>
            </a:r>
          </a:p>
          <a:p>
            <a:r>
              <a:rPr lang="en-US" altLang="zh-CN" dirty="0"/>
              <a:t>This shows that while my improvements made a big difference, there’s still room to make the model even better, especially for detecting fine, detailed road structures.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660C2-3CF0-9338-15C4-D86B2F760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BB13-051E-43F6-A0A8-3BB8B00B3E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46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That's all! Thank you. And to be honest I actually not fully understand some concept from this </a:t>
            </a:r>
            <a:r>
              <a:rPr lang="en-US" altLang="zh-CN" dirty="0" err="1"/>
              <a:t>Unet</a:t>
            </a:r>
            <a:r>
              <a:rPr lang="en-US" altLang="zh-CN" dirty="0"/>
              <a:t> architecture since they are not mentioned in the class, I need to learn as much as possible about it and include them in the final report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9BB13-051E-43F6-A0A8-3BB8B00B3E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4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29CD-D944-72E2-67D2-5192CC501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51D43-D28E-6420-120A-A5DE570D2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7FC43-7886-66FB-55FA-52489D09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E06F4-1330-1D29-EE42-3CA3D8E6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36700-CA2F-909A-6A98-28A94E88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CADEC-03BF-7044-DF5A-9FB057E2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3A42A-8865-184D-D9C3-19E1FD71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A09F0-4908-7230-416D-CE41C2E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EBD54-3CF9-12B2-CEEE-9D16EEBB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D3B41-8E93-D6DE-DBC7-673AE93E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3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F6310C-DB67-2CB9-B0E7-514C0280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EEAA7A-1613-8EE9-9A2F-50C965EA2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F3D4D-38F9-9457-424C-CF6C0154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E090A-6C7F-B274-9BF4-DA376D77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B1EEE-EDEC-FC13-E69D-A270D994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4B861-C98A-82C0-1197-3DCEAFB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3759F-0AFE-16E5-A783-A36B20A8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F05DE-B73F-CA1A-DD67-4485C6D7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4FE2-89DD-48A3-90DB-1CC5E245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51080-0CE8-33E7-15DD-2F8E6E7D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26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1DFA2-36B3-567C-C393-9539E128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38129-91B7-5B43-B07F-D44B42C2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11DC1-0572-50F0-8E32-3C9DED6C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3889-AFAB-AE47-F43B-77C28B5C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F6D7B-D66E-DE6D-251A-570F052A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81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D7093-E492-2307-A535-59721F124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DC950-83E5-9A53-FD06-EEADDBABD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968CB-C5E0-77A3-D9F8-848D80712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DB4FD-63DC-72F0-AC7D-6A208DD5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142634-B9C4-BB63-F48B-37095A2B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2A156B-BEA2-B6B1-994A-FEC6948E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4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D90CA-9CF0-F872-CC75-70B2A37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1B0E5-9572-BF9B-228F-9A034126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F6003-4EBC-1B6A-AD9A-F20F12BEE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94589A-62E0-1E4A-4240-7C2D03D92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E96C47-1A4C-D021-1AA5-D8704E2B7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57D039-47F9-1139-7DD6-DAB90E45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D84CBD-E538-75B2-10A6-4041C665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A99282-C650-9A4B-C754-93C9B6AE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14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5A685-8236-F7CA-4350-41D64A17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732EA0-5A41-5C58-D6A6-0CFD0E69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3505F2-DC7F-256E-A38C-A76CC294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FCE63A-D8C9-D7F5-49E2-A6C3677F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2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4A32F8-1F82-6E14-7CE9-CB0C3311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C1B2E-2CA3-4709-5948-9FB64512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EA67B-7EF2-0C47-673F-D884AFA1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3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4F6DC-7926-771E-8A83-B7AB1A3E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01E29-7EB8-9562-B6C5-33ED2151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5CB0C5-DE85-10B6-0522-F090255B4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3ACD0-57D2-BD96-EF3F-B9DCA911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F20A5-F59B-D9FC-9302-199DBDBE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C8C4A-38A6-1579-A768-5A899786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5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5836B-6EEA-8724-929E-615F38CC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9CDC01-3A57-9278-C6EA-FD025E952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E1106-E246-FB30-A6D1-ABF53778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9D1DD-F5B1-EA4C-2541-0CA3C3A2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9DB8A8-92F5-E0FC-E0FA-03AFA8C3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C7F33-E076-57EE-AD5E-53D16F78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B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D7E63A-F0B0-C569-A9E1-F540FFC0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8CB149-C5AA-8FE0-B9AA-977A2FD7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20871-79FE-18AE-44C8-4AF845CB8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7A33-D598-476E-BC0C-50676291786D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48122-4BD0-239A-50CC-54A1A09BA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E54C50-4C27-83B5-9DC4-F56350DB0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4C96-27EC-4202-B11C-9B21ED645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93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25C3D-2E6C-2188-2FD8-DC5B6CA88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0FE22-0540-41E3-2CD6-B8A832420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672" y="1041400"/>
            <a:ext cx="7414827" cy="23876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600" dirty="0">
                <a:solidFill>
                  <a:srgbClr val="FF41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Road Extraction from Aerial Imagery Using Deep Learning</a:t>
            </a:r>
            <a:endParaRPr lang="zh-CN" altLang="en-US" sz="3600" dirty="0">
              <a:solidFill>
                <a:srgbClr val="FF4100"/>
              </a:solidFill>
              <a:latin typeface="Roboto Light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07081A-362F-673E-2540-5BAC38645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672" y="4185506"/>
            <a:ext cx="5607728" cy="630381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000" dirty="0">
                <a:solidFill>
                  <a:srgbClr val="FF41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ourier New" panose="02070309020205020404" pitchFamily="49" charset="0"/>
              </a:rPr>
              <a:t>Frank Chen</a:t>
            </a:r>
            <a:endParaRPr lang="zh-CN" altLang="en-US" sz="2000" dirty="0">
              <a:solidFill>
                <a:srgbClr val="FF4100"/>
              </a:solidFill>
              <a:latin typeface="Roboto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6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0885B-4B75-65D8-1A53-021C03C10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A3A7CFB-59BF-31F4-071C-0F556BD71571}"/>
              </a:ext>
            </a:extLst>
          </p:cNvPr>
          <p:cNvSpPr txBox="1"/>
          <p:nvPr/>
        </p:nvSpPr>
        <p:spPr>
          <a:xfrm>
            <a:off x="738910" y="443346"/>
            <a:ext cx="834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51534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Introduction</a:t>
            </a:r>
            <a:endParaRPr lang="zh-CN" altLang="en-US" sz="3200" dirty="0">
              <a:solidFill>
                <a:srgbClr val="51534A"/>
              </a:solidFill>
              <a:latin typeface="Roboto Light" panose="0200000000000000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E85031-1AC4-CC4C-3121-4E0695507EBF}"/>
              </a:ext>
            </a:extLst>
          </p:cNvPr>
          <p:cNvSpPr txBox="1"/>
          <p:nvPr/>
        </p:nvSpPr>
        <p:spPr>
          <a:xfrm>
            <a:off x="868219" y="1671780"/>
            <a:ext cx="4830379" cy="339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Detecting roads from satellite images (</a:t>
            </a:r>
            <a:r>
              <a:rPr lang="en-US" altLang="zh-CN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DeepGlobe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 Road Extraction Dataset).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Important for mapping, disaster response, urban planning.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Aim: Build an advanced AI model for automatic road detection.</a:t>
            </a:r>
            <a:endParaRPr lang="zh-CN" altLang="en-US" dirty="0">
              <a:latin typeface="Roboto Light" panose="02000000000000000000" pitchFamily="2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9391AB6-D3BD-92AF-D2F0-CABBCACB7688}"/>
              </a:ext>
            </a:extLst>
          </p:cNvPr>
          <p:cNvCxnSpPr>
            <a:cxnSpLocks/>
          </p:cNvCxnSpPr>
          <p:nvPr/>
        </p:nvCxnSpPr>
        <p:spPr>
          <a:xfrm>
            <a:off x="868218" y="1108364"/>
            <a:ext cx="10575637" cy="0"/>
          </a:xfrm>
          <a:prstGeom prst="line">
            <a:avLst/>
          </a:prstGeom>
          <a:ln>
            <a:solidFill>
              <a:srgbClr val="FF4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E50D32D-3984-55AF-F38A-DD12150B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92" y="1818525"/>
            <a:ext cx="5248963" cy="35884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9B4408-B748-0DB2-0F66-25272B90D8B4}"/>
              </a:ext>
            </a:extLst>
          </p:cNvPr>
          <p:cNvSpPr txBox="1"/>
          <p:nvPr/>
        </p:nvSpPr>
        <p:spPr>
          <a:xfrm>
            <a:off x="5698598" y="6414654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Source: </a:t>
            </a:r>
            <a:r>
              <a:rPr lang="en-US" altLang="zh-CN" sz="1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DeepRoadMapper</a:t>
            </a:r>
            <a:r>
              <a:rPr lang="en-US" altLang="zh-CN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: Extracting Road Topology from Aerial Images</a:t>
            </a:r>
            <a:endParaRPr lang="zh-CN" altLang="en-US" sz="14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4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60132-22CE-394D-1165-E77A40A03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435355B-491A-712C-C0DD-851CE49DDB15}"/>
              </a:ext>
            </a:extLst>
          </p:cNvPr>
          <p:cNvSpPr txBox="1"/>
          <p:nvPr/>
        </p:nvSpPr>
        <p:spPr>
          <a:xfrm>
            <a:off x="738910" y="443346"/>
            <a:ext cx="834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51534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UNet Architecture Overview</a:t>
            </a:r>
            <a:endParaRPr lang="zh-CN" altLang="en-US" sz="3200" dirty="0">
              <a:solidFill>
                <a:srgbClr val="51534A"/>
              </a:solidFill>
              <a:latin typeface="Roboto Light" panose="0200000000000000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B1D173-A4E0-6E26-6F53-766C45E3BB61}"/>
              </a:ext>
            </a:extLst>
          </p:cNvPr>
          <p:cNvSpPr txBox="1"/>
          <p:nvPr/>
        </p:nvSpPr>
        <p:spPr>
          <a:xfrm>
            <a:off x="868218" y="1671780"/>
            <a:ext cx="5191270" cy="472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UNet is a deep learning model for image segmentation.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Encoder: </a:t>
            </a:r>
            <a:r>
              <a:rPr lang="en-US" altLang="zh-CN" dirty="0" err="1">
                <a:latin typeface="Roboto Light" panose="02000000000000000000" pitchFamily="2" charset="0"/>
                <a:ea typeface="Roboto Light" panose="02000000000000000000" pitchFamily="2" charset="0"/>
              </a:rPr>
              <a:t>Downsamples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 image, extracts features.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Decoder: </a:t>
            </a:r>
            <a:r>
              <a:rPr lang="en-US" altLang="zh-CN" dirty="0" err="1">
                <a:latin typeface="Roboto Light" panose="02000000000000000000" pitchFamily="2" charset="0"/>
                <a:ea typeface="Roboto Light" panose="02000000000000000000" pitchFamily="2" charset="0"/>
              </a:rPr>
              <a:t>Upsamples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 and reconstructs the segmented output.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Skip connections between encoder and decoder.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Very effective for biomedical, geospatial, and satellite segmentation tasks.</a:t>
            </a:r>
            <a:endParaRPr lang="zh-CN" altLang="en-US" dirty="0">
              <a:latin typeface="Roboto Light" panose="02000000000000000000" pitchFamily="2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CE84B0-D5FF-490C-EB15-546FE226F95C}"/>
              </a:ext>
            </a:extLst>
          </p:cNvPr>
          <p:cNvCxnSpPr>
            <a:cxnSpLocks/>
          </p:cNvCxnSpPr>
          <p:nvPr/>
        </p:nvCxnSpPr>
        <p:spPr>
          <a:xfrm>
            <a:off x="868218" y="1108364"/>
            <a:ext cx="10575637" cy="0"/>
          </a:xfrm>
          <a:prstGeom prst="line">
            <a:avLst/>
          </a:prstGeom>
          <a:ln>
            <a:solidFill>
              <a:srgbClr val="FF4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5F5A557-3B85-CDF2-8B2C-C31EFE204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635" y="1798797"/>
            <a:ext cx="5465220" cy="34942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4482A45-8934-131A-C860-811230DC7866}"/>
              </a:ext>
            </a:extLst>
          </p:cNvPr>
          <p:cNvSpPr txBox="1"/>
          <p:nvPr/>
        </p:nvSpPr>
        <p:spPr>
          <a:xfrm>
            <a:off x="5698598" y="6414654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Source: Lecture 10</a:t>
            </a:r>
            <a:endParaRPr lang="zh-CN" altLang="en-US" sz="1400" dirty="0">
              <a:latin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3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1BF83-1279-B080-B6F6-24B118088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1D9DB0-D7F3-D1F7-E5A3-F78752DC3687}"/>
              </a:ext>
            </a:extLst>
          </p:cNvPr>
          <p:cNvSpPr txBox="1"/>
          <p:nvPr/>
        </p:nvSpPr>
        <p:spPr>
          <a:xfrm>
            <a:off x="738910" y="443346"/>
            <a:ext cx="834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51534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 Advanced UNet</a:t>
            </a:r>
            <a:endParaRPr lang="zh-CN" altLang="en-US" sz="3200" dirty="0">
              <a:solidFill>
                <a:srgbClr val="51534A"/>
              </a:solidFill>
              <a:latin typeface="Roboto Light" panose="02000000000000000000" pitchFamily="2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988CB59-24FD-F486-6B6A-D99C4537F030}"/>
              </a:ext>
            </a:extLst>
          </p:cNvPr>
          <p:cNvCxnSpPr>
            <a:cxnSpLocks/>
          </p:cNvCxnSpPr>
          <p:nvPr/>
        </p:nvCxnSpPr>
        <p:spPr>
          <a:xfrm>
            <a:off x="868218" y="1108364"/>
            <a:ext cx="10575637" cy="0"/>
          </a:xfrm>
          <a:prstGeom prst="line">
            <a:avLst/>
          </a:prstGeom>
          <a:ln>
            <a:solidFill>
              <a:srgbClr val="FF4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52BD8F9-2050-5184-603E-3B9D48BB4D5B}"/>
              </a:ext>
            </a:extLst>
          </p:cNvPr>
          <p:cNvSpPr txBox="1"/>
          <p:nvPr/>
        </p:nvSpPr>
        <p:spPr>
          <a:xfrm>
            <a:off x="868218" y="1671780"/>
            <a:ext cx="4333174" cy="339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Model from class: Basic UNet (plain convolutional layers).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My model: Introduced Residual Blocks, ASPP, Attention Gates, </a:t>
            </a:r>
            <a:r>
              <a:rPr lang="en-US" altLang="zh-CN" dirty="0" err="1">
                <a:latin typeface="Roboto Light" panose="02000000000000000000" pitchFamily="2" charset="0"/>
                <a:ea typeface="Roboto Light" panose="02000000000000000000" pitchFamily="2" charset="0"/>
              </a:rPr>
              <a:t>UpConv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Goal: Improve feature extraction, focus, and prediction accuracy.</a:t>
            </a:r>
            <a:endParaRPr lang="zh-CN" altLang="en-US" dirty="0">
              <a:latin typeface="Roboto Light" panose="020000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BF9996-FE21-459E-B6DD-B038D0900CFA}"/>
              </a:ext>
            </a:extLst>
          </p:cNvPr>
          <p:cNvSpPr txBox="1"/>
          <p:nvPr/>
        </p:nvSpPr>
        <p:spPr>
          <a:xfrm>
            <a:off x="5500255" y="5890943"/>
            <a:ext cx="60977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Maji, D., </a:t>
            </a:r>
            <a:r>
              <a:rPr lang="en-US" altLang="zh-CN" sz="1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Sigedar</a:t>
            </a:r>
            <a:r>
              <a:rPr lang="en-US" altLang="zh-CN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, P., &amp; Singh, M. (2022). Attention Res-</a:t>
            </a:r>
            <a:r>
              <a:rPr lang="en-US" altLang="zh-CN" sz="14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UNet</a:t>
            </a:r>
            <a:r>
              <a:rPr lang="en-US" altLang="zh-CN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 with Guided Decoder for semantic segmentation of brain tumors. Biomedical Signal Processing and Control, 71, 103077.</a:t>
            </a:r>
            <a:endParaRPr lang="zh-CN" altLang="en-US" sz="1400" dirty="0">
              <a:latin typeface="Roboto Light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08ECD0-3EF0-4A83-DF3D-80D87EE7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55" y="1757362"/>
            <a:ext cx="59436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61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62A6F-3A19-E347-1327-F2DD3FB92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44CC043-92F3-B878-6F0B-B9C92416400F}"/>
              </a:ext>
            </a:extLst>
          </p:cNvPr>
          <p:cNvSpPr txBox="1"/>
          <p:nvPr/>
        </p:nvSpPr>
        <p:spPr>
          <a:xfrm>
            <a:off x="738910" y="443346"/>
            <a:ext cx="10120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51534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Residual Blocks and ASPP</a:t>
            </a:r>
            <a:endParaRPr lang="zh-CN" altLang="en-US" sz="3200" dirty="0">
              <a:solidFill>
                <a:srgbClr val="51534A"/>
              </a:solidFill>
              <a:latin typeface="Roboto Light" panose="02000000000000000000" pitchFamily="2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687B783-60A8-742E-F453-8AEAE6C1E9F6}"/>
              </a:ext>
            </a:extLst>
          </p:cNvPr>
          <p:cNvCxnSpPr>
            <a:cxnSpLocks/>
          </p:cNvCxnSpPr>
          <p:nvPr/>
        </p:nvCxnSpPr>
        <p:spPr>
          <a:xfrm>
            <a:off x="868218" y="1108364"/>
            <a:ext cx="10575637" cy="0"/>
          </a:xfrm>
          <a:prstGeom prst="line">
            <a:avLst/>
          </a:prstGeom>
          <a:ln>
            <a:solidFill>
              <a:srgbClr val="FF4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999D045-E4B5-3AF7-1636-C8DB8125B624}"/>
              </a:ext>
            </a:extLst>
          </p:cNvPr>
          <p:cNvSpPr txBox="1"/>
          <p:nvPr/>
        </p:nvSpPr>
        <p:spPr>
          <a:xfrm>
            <a:off x="868218" y="1671780"/>
            <a:ext cx="3383148" cy="4055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Residual Block: Allows gradients to flow better; helps build deeper networks.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ASPP: Captures multi-scale information with dilated convolutions.</a:t>
            </a:r>
            <a:endParaRPr lang="zh-CN" altLang="en-US" dirty="0">
              <a:latin typeface="Roboto Light" panose="02000000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A1561-684A-39F2-2BD3-89BD3E60D85E}"/>
              </a:ext>
            </a:extLst>
          </p:cNvPr>
          <p:cNvSpPr txBox="1"/>
          <p:nvPr/>
        </p:nvSpPr>
        <p:spPr>
          <a:xfrm>
            <a:off x="5500255" y="5890943"/>
            <a:ext cx="60977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Xiang, L., Li, Y., Lin, W., Wang, Q., Shen, D. (2018). Unpaired Deep Cross-Modality Synthesis with Fast Training. In: Stoyanov, D., et al. Deep Learning in Medical Image Analysis and Multimodal Learning for Clinical Decision Support. DLMIA ML-CDS 2018 2018. </a:t>
            </a:r>
            <a:endParaRPr lang="zh-CN" altLang="en-US" sz="1400" dirty="0">
              <a:latin typeface="Roboto Light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C71BFE-C14B-F8B9-E877-E3720D8A7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282" y="2333625"/>
            <a:ext cx="66675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6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D53C6-FC9A-9D09-F04D-DB63424F8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DEAEFAD-32BF-F1F2-7153-3427126A67AF}"/>
              </a:ext>
            </a:extLst>
          </p:cNvPr>
          <p:cNvSpPr txBox="1"/>
          <p:nvPr/>
        </p:nvSpPr>
        <p:spPr>
          <a:xfrm>
            <a:off x="738909" y="443346"/>
            <a:ext cx="1085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51534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Attention Mechanism and </a:t>
            </a:r>
            <a:r>
              <a:rPr lang="en-US" altLang="zh-CN" sz="3200" dirty="0" err="1">
                <a:solidFill>
                  <a:srgbClr val="51534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UpConvolution</a:t>
            </a:r>
            <a:endParaRPr lang="zh-CN" altLang="en-US" sz="3200" dirty="0">
              <a:solidFill>
                <a:srgbClr val="51534A"/>
              </a:solidFill>
              <a:latin typeface="Roboto Light" panose="02000000000000000000" pitchFamily="2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5959A1-2ACF-9363-9B52-2A4531014FE8}"/>
              </a:ext>
            </a:extLst>
          </p:cNvPr>
          <p:cNvCxnSpPr>
            <a:cxnSpLocks/>
          </p:cNvCxnSpPr>
          <p:nvPr/>
        </p:nvCxnSpPr>
        <p:spPr>
          <a:xfrm>
            <a:off x="868218" y="1108364"/>
            <a:ext cx="10575637" cy="0"/>
          </a:xfrm>
          <a:prstGeom prst="line">
            <a:avLst/>
          </a:prstGeom>
          <a:ln>
            <a:solidFill>
              <a:srgbClr val="FF4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AC426EB-FF3F-C024-3C1C-E2DA73675858}"/>
              </a:ext>
            </a:extLst>
          </p:cNvPr>
          <p:cNvSpPr txBox="1"/>
          <p:nvPr/>
        </p:nvSpPr>
        <p:spPr>
          <a:xfrm>
            <a:off x="868218" y="1671780"/>
            <a:ext cx="5191270" cy="3390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Attention Gate: Focuses on important areas, suppresses noise.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Roboto Light" panose="02000000000000000000" pitchFamily="2" charset="0"/>
                <a:ea typeface="Roboto Light" panose="02000000000000000000" pitchFamily="2" charset="0"/>
              </a:rPr>
              <a:t>UpConv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: Learnable </a:t>
            </a:r>
            <a:r>
              <a:rPr lang="en-US" altLang="zh-CN" dirty="0" err="1">
                <a:latin typeface="Roboto Light" panose="02000000000000000000" pitchFamily="2" charset="0"/>
                <a:ea typeface="Roboto Light" panose="02000000000000000000" pitchFamily="2" charset="0"/>
              </a:rPr>
              <a:t>upsampling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 for better reconstruction.</a:t>
            </a:r>
            <a:endParaRPr lang="zh-CN" altLang="en-US" dirty="0">
              <a:latin typeface="Roboto Light" panose="020000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263E86-D2F3-9167-D125-973F025BD93B}"/>
              </a:ext>
            </a:extLst>
          </p:cNvPr>
          <p:cNvSpPr txBox="1"/>
          <p:nvPr/>
        </p:nvSpPr>
        <p:spPr>
          <a:xfrm>
            <a:off x="5709917" y="5901678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Roboto Light" panose="02000000000000000000" pitchFamily="2" charset="0"/>
                <a:ea typeface="Roboto Light" panose="02000000000000000000" pitchFamily="2" charset="0"/>
              </a:rPr>
              <a:t>Top: Attention Gate (AG), Bottom: Attention U-Net</a:t>
            </a:r>
            <a:endParaRPr lang="zh-CN" altLang="en-US" sz="1400" dirty="0">
              <a:latin typeface="Roboto Light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F7EC9C-3A21-8A26-F487-D2185287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692" y="1556590"/>
            <a:ext cx="5370163" cy="39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6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880A8-DB4C-0F14-562F-D0E73D5E8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217E5E-144C-7071-1A2D-C2A53D89D553}"/>
              </a:ext>
            </a:extLst>
          </p:cNvPr>
          <p:cNvSpPr txBox="1"/>
          <p:nvPr/>
        </p:nvSpPr>
        <p:spPr>
          <a:xfrm>
            <a:off x="738909" y="443346"/>
            <a:ext cx="1085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51534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Results: Road Extraction Performance</a:t>
            </a:r>
            <a:endParaRPr lang="zh-CN" altLang="en-US" sz="3200" dirty="0">
              <a:solidFill>
                <a:srgbClr val="51534A"/>
              </a:solidFill>
              <a:latin typeface="Roboto Light" panose="02000000000000000000" pitchFamily="2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06914C-D255-662D-5433-8FB18960F358}"/>
              </a:ext>
            </a:extLst>
          </p:cNvPr>
          <p:cNvCxnSpPr>
            <a:cxnSpLocks/>
          </p:cNvCxnSpPr>
          <p:nvPr/>
        </p:nvCxnSpPr>
        <p:spPr>
          <a:xfrm>
            <a:off x="868218" y="1108364"/>
            <a:ext cx="10575637" cy="0"/>
          </a:xfrm>
          <a:prstGeom prst="line">
            <a:avLst/>
          </a:prstGeom>
          <a:ln>
            <a:solidFill>
              <a:srgbClr val="FF4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A84CBDE-9DBA-F4F6-D640-52F537AC3A7D}"/>
              </a:ext>
            </a:extLst>
          </p:cNvPr>
          <p:cNvSpPr txBox="1"/>
          <p:nvPr/>
        </p:nvSpPr>
        <p:spPr>
          <a:xfrm>
            <a:off x="868218" y="1671780"/>
            <a:ext cx="5191270" cy="37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EPOCHS: 20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Total images: 6226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Train/Test = 70% / 30%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Improved segmentation accuracy over baseline model, </a:t>
            </a:r>
            <a:r>
              <a:rPr lang="en-US" altLang="zh-CN" dirty="0" err="1">
                <a:latin typeface="Roboto Light" panose="02000000000000000000" pitchFamily="2" charset="0"/>
                <a:ea typeface="Roboto Light" panose="02000000000000000000" pitchFamily="2" charset="0"/>
              </a:rPr>
              <a:t>IoU</a:t>
            </a: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 = 0.5259; takes about 70 min with an RTX 3070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 Light" panose="02000000000000000000" pitchFamily="2" charset="0"/>
                <a:ea typeface="Roboto Light" panose="02000000000000000000" pitchFamily="2" charset="0"/>
              </a:rPr>
              <a:t>Cleaner, more continuous road extraction.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D68293-87F4-C5C8-6962-673F78C182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70"/>
          <a:stretch/>
        </p:blipFill>
        <p:spPr>
          <a:xfrm>
            <a:off x="7464931" y="3894654"/>
            <a:ext cx="3059219" cy="252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922B71-E387-4634-E9A0-A3C8512B6B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970"/>
          <a:stretch/>
        </p:blipFill>
        <p:spPr>
          <a:xfrm>
            <a:off x="7464930" y="1374654"/>
            <a:ext cx="305921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0C70E-F47D-A8B0-9885-058675B61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838C9E-45E2-0ABD-BAE4-C9BB1BA8D30C}"/>
              </a:ext>
            </a:extLst>
          </p:cNvPr>
          <p:cNvSpPr txBox="1"/>
          <p:nvPr/>
        </p:nvSpPr>
        <p:spPr>
          <a:xfrm>
            <a:off x="738909" y="443346"/>
            <a:ext cx="10850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51534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Results: Road Extraction Performance</a:t>
            </a:r>
            <a:endParaRPr lang="zh-CN" altLang="en-US" sz="3200" dirty="0">
              <a:solidFill>
                <a:srgbClr val="51534A"/>
              </a:solidFill>
              <a:latin typeface="Roboto Light" panose="02000000000000000000" pitchFamily="2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B79A248-D179-41EA-16F1-1B89902DE805}"/>
              </a:ext>
            </a:extLst>
          </p:cNvPr>
          <p:cNvCxnSpPr>
            <a:cxnSpLocks/>
          </p:cNvCxnSpPr>
          <p:nvPr/>
        </p:nvCxnSpPr>
        <p:spPr>
          <a:xfrm>
            <a:off x="868218" y="1108364"/>
            <a:ext cx="10575637" cy="0"/>
          </a:xfrm>
          <a:prstGeom prst="line">
            <a:avLst/>
          </a:prstGeom>
          <a:ln>
            <a:solidFill>
              <a:srgbClr val="FF4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4949275-5862-B4ED-0FAD-20987B73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172"/>
          <a:stretch/>
        </p:blipFill>
        <p:spPr>
          <a:xfrm>
            <a:off x="868218" y="1373908"/>
            <a:ext cx="4930489" cy="50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1198C5-F09F-0E34-3C41-B889712B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172"/>
          <a:stretch/>
        </p:blipFill>
        <p:spPr>
          <a:xfrm>
            <a:off x="6393294" y="1373908"/>
            <a:ext cx="493048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9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F6A8-E86F-5CDB-4AC0-B8BE56477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F9E6A-99B6-85D2-DED3-05F2B840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672" y="1041400"/>
            <a:ext cx="6083177" cy="238760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600" dirty="0">
                <a:solidFill>
                  <a:srgbClr val="FF41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Calibri" panose="020F0502020204030204" pitchFamily="34" charset="0"/>
              </a:rPr>
              <a:t>Thank you!</a:t>
            </a:r>
            <a:endParaRPr lang="zh-CN" altLang="en-US" sz="3600" dirty="0">
              <a:solidFill>
                <a:srgbClr val="FF4100"/>
              </a:solidFill>
              <a:latin typeface="Roboto Light" panose="02000000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8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2131</TotalTime>
  <Words>991</Words>
  <Application>Microsoft Office PowerPoint</Application>
  <PresentationFormat>宽屏</PresentationFormat>
  <Paragraphs>89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Roboto Light</vt:lpstr>
      <vt:lpstr>Segoe UI</vt:lpstr>
      <vt:lpstr>Office 主题​​</vt:lpstr>
      <vt:lpstr>Road Extraction from Aerial Imagery Using Deep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Fang Chen</dc:creator>
  <cp:lastModifiedBy>Fang Chen</cp:lastModifiedBy>
  <cp:revision>32</cp:revision>
  <dcterms:created xsi:type="dcterms:W3CDTF">2024-12-05T05:41:27Z</dcterms:created>
  <dcterms:modified xsi:type="dcterms:W3CDTF">2025-04-28T17:36:16Z</dcterms:modified>
</cp:coreProperties>
</file>