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62" r:id="rId8"/>
    <p:sldId id="269" r:id="rId9"/>
    <p:sldId id="270" r:id="rId10"/>
    <p:sldId id="261" r:id="rId11"/>
    <p:sldId id="271" r:id="rId12"/>
    <p:sldId id="272" r:id="rId13"/>
    <p:sldId id="273" r:id="rId14"/>
    <p:sldId id="263" r:id="rId15"/>
    <p:sldId id="265" r:id="rId16"/>
    <p:sldId id="274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065" autoAdjust="0"/>
  </p:normalViewPr>
  <p:slideViewPr>
    <p:cSldViewPr snapToGrid="0" showGuides="1">
      <p:cViewPr>
        <p:scale>
          <a:sx n="75" d="100"/>
          <a:sy n="75" d="100"/>
        </p:scale>
        <p:origin x="540" y="-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75" d="100"/>
          <a:sy n="75" d="100"/>
        </p:scale>
        <p:origin x="4092" y="51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90DC06B-AB08-4449-BBF2-D264D52BB5AA}" type="datetime1">
              <a:rPr lang="es-ES" smtClean="0"/>
              <a:pPr algn="r" rtl="0"/>
              <a:t>19/12/2018</a:t>
            </a:fld>
            <a:r>
              <a:rPr lang="es-ES" dirty="0" smtClean="0"/>
              <a:t>​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093B6963-495A-4FE1-8B7F-59E549A2EEB6}" type="datetime1">
              <a:rPr lang="es-ES" smtClean="0"/>
              <a:pPr algn="r"/>
              <a:t>19/12/2018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Haga clic para modificar el estilo de texto del patrón</a:t>
            </a:r>
          </a:p>
          <a:p>
            <a:pPr lvl="1" rtl="0"/>
            <a:r>
              <a:t>Segundo nivel</a:t>
            </a:r>
          </a:p>
          <a:p>
            <a:pPr lvl="2" rtl="0"/>
            <a:r>
              <a:t>Tercer nivel</a:t>
            </a:r>
          </a:p>
          <a:p>
            <a:pPr lvl="3" rtl="0"/>
            <a:r>
              <a:t>Cuarto nivel</a:t>
            </a:r>
          </a:p>
          <a:p>
            <a:pPr lvl="4" rtl="0"/>
            <a:r>
              <a:t>Quinto nivel</a:t>
            </a:r>
            <a:endParaRPr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0A3C37BE-C303-496D-B5CD-85F2937540FC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9917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0003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0A3C37BE-C303-496D-B5CD-85F2937540FC}" type="slidenum">
              <a:rPr lang="es-ES" smtClean="0"/>
              <a:pPr algn="r" rtl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0941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1237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5926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7274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8072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1110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8073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4111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2440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934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608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 smtClean="0"/>
              <a:t>​</a:t>
            </a:r>
            <a:fld id="{934A2FF8-4559-4149-8B79-D85ED6F0B853}" type="datetime1">
              <a:rPr lang="es-ES" smtClean="0"/>
              <a:pPr/>
              <a:t>19/12/2018</a:t>
            </a:fld>
            <a:r>
              <a:rPr lang="es-ES" dirty="0" smtClean="0"/>
              <a:t>​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 smtClean="0"/>
              <a:t>​</a:t>
            </a:r>
            <a:fld id="{99FE88BC-BA9C-41DB-8175-8FC1D1B95355}" type="datetime1">
              <a:rPr lang="es-ES" smtClean="0"/>
              <a:pPr/>
              <a:t>19/12/2018</a:t>
            </a:fld>
            <a:r>
              <a:rPr lang="es-ES" dirty="0" smtClean="0"/>
              <a:t>​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 smtClean="0"/>
              <a:t>​</a:t>
            </a:r>
            <a:fld id="{7776A268-E945-41BF-9F85-D7A3B8400346}" type="datetime1">
              <a:rPr lang="es-ES" smtClean="0"/>
              <a:pPr/>
              <a:t>19/12/2018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 smtClean="0"/>
              <a:t>​</a:t>
            </a:r>
            <a:fld id="{CEC05348-D021-422A-8D9F-89EEB8C0F442}" type="datetime1">
              <a:rPr lang="es-ES" smtClean="0"/>
              <a:pPr/>
              <a:t>19/12/2018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grpSp>
        <p:nvGrpSpPr>
          <p:cNvPr id="7" name="Grupo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recto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4F43DC-6EDA-4D74-8B4D-EE036F982A34}" type="datetime1">
              <a:rPr lang="es-ES" smtClean="0"/>
              <a:pPr/>
              <a:t>19/12/2018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recto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Marcador de posición de imagen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19" name="Texto de instruccione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s-ES" sz="1200" b="1" i="1" noProof="0" dirty="0" smtClean="0">
                <a:latin typeface="Arial" pitchFamily="34" charset="0"/>
                <a:cs typeface="Arial" pitchFamily="34" charset="0"/>
              </a:rPr>
              <a:t>NOTA:</a:t>
            </a:r>
          </a:p>
          <a:p>
            <a:pPr rtl="0"/>
            <a:r>
              <a:rPr lang="es-ES" sz="1200" i="1" noProof="0" dirty="0" smtClean="0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  <a:endParaRPr lang="es-ES" sz="1200" i="1" noProof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o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recto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ángulo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grpSp>
          <p:nvGrpSpPr>
            <p:cNvPr id="11" name="Grupo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recto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85DCDB-4A77-4170-9E07-5F1D7C0A0A5B}" type="datetime1">
              <a:rPr lang="es-ES" smtClean="0"/>
              <a:pPr/>
              <a:t>19/12/2018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C6D8C4-ADF9-42A1-9ABC-C61A9E9D2D08}" type="datetime1">
              <a:rPr lang="es-ES" smtClean="0"/>
              <a:pPr/>
              <a:t>19/12/2018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 smtClean="0"/>
              <a:t>​</a:t>
            </a:r>
            <a:fld id="{5B79CF11-FD05-4F88-8EC3-5D4F176B79FC}" type="datetime1">
              <a:rPr lang="es-ES" smtClean="0"/>
              <a:pPr/>
              <a:t>19/12/2018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 smtClean="0"/>
              <a:t>​</a:t>
            </a:r>
            <a:fld id="{FEAFC309-1B63-44A4-A9FC-29FA1501E26B}" type="datetime1">
              <a:rPr lang="es-ES" smtClean="0"/>
              <a:pPr/>
              <a:t>19/12/2018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50802-155D-414A-A9FD-662B6F0E4656}" type="datetime1">
              <a:rPr lang="es-ES" smtClean="0"/>
              <a:pPr/>
              <a:t>19/12/2018</a:t>
            </a:fld>
            <a:r>
              <a:rPr lang="es-ES" dirty="0" smtClean="0"/>
              <a:t>​</a:t>
            </a:r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 smtClean="0"/>
              <a:t>​</a:t>
            </a:r>
            <a:fld id="{5146D9C0-42AF-411F-B87E-5CF0AD6A3E2D}" type="datetime1">
              <a:rPr lang="es-ES" smtClean="0"/>
              <a:pPr/>
              <a:t>19/12/2018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r>
              <a:rPr lang="es-ES" noProof="0" dirty="0"/>
              <a:t>Sexto nivel</a:t>
            </a:r>
          </a:p>
          <a:p>
            <a:pPr lvl="6" rtl="0"/>
            <a:r>
              <a:rPr lang="es-ES" noProof="0" dirty="0"/>
              <a:t>Séptimo nivel</a:t>
            </a:r>
          </a:p>
          <a:p>
            <a:pPr lvl="7" rtl="0"/>
            <a:r>
              <a:rPr lang="es-ES" noProof="0" dirty="0"/>
              <a:t>Octavo nivel</a:t>
            </a:r>
          </a:p>
          <a:p>
            <a:pPr lvl="8" rtl="0"/>
            <a:r>
              <a:rPr lang="es-ES" noProof="0" dirty="0"/>
              <a:t>Noveno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B0EBC17-0101-4DBA-89EA-55E7A4727CA3}" type="datetime1">
              <a:rPr lang="es-ES" noProof="0" smtClean="0"/>
              <a:pPr/>
              <a:t>19/12/2018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fld id="{0FF54DE5-C571-48E8-A5BC-B369434E2F44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  <p:grpSp>
        <p:nvGrpSpPr>
          <p:cNvPr id="15" name="Grupo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recto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r>
              <a:rPr lang="es-PE" sz="2800" dirty="0"/>
              <a:t>MODELO PARA DETECTAR LA EVASIÓN DEL IMPUESTO A LA RENTA EN EL SECTOR DE LOS PRINCIPALES CONTRIBUYENTES PERUANOS.</a:t>
            </a:r>
            <a:endParaRPr lang="es-ES" sz="2800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pic>
        <p:nvPicPr>
          <p:cNvPr id="3" name="Marcador de posición de imagen 2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9" b="34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PE" b="1" dirty="0"/>
              <a:t>Desarrollo de la revisión.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180431" y="1993106"/>
            <a:ext cx="78295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0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smtClean="0"/>
              <a:t>Estadística</a:t>
            </a:r>
            <a:endParaRPr lang="es-ES" dirty="0"/>
          </a:p>
        </p:txBody>
      </p:sp>
      <p:pic>
        <p:nvPicPr>
          <p:cNvPr id="3" name="Imagen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177" y="1894114"/>
            <a:ext cx="7889966" cy="36184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ángulo 3"/>
          <p:cNvSpPr/>
          <p:nvPr/>
        </p:nvSpPr>
        <p:spPr>
          <a:xfrm>
            <a:off x="1907177" y="5634837"/>
            <a:ext cx="5023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Tendencia </a:t>
            </a:r>
            <a:r>
              <a:rPr lang="es-PE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 los artículos seleccionados por años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Análisis</a:t>
            </a:r>
            <a:endParaRPr lang="es-E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9980682" cy="4572000"/>
          </a:xfrm>
        </p:spPr>
        <p:txBody>
          <a:bodyPr rtlCol="0"/>
          <a:lstStyle/>
          <a:p>
            <a:r>
              <a:rPr lang="es-PE" b="1" dirty="0"/>
              <a:t>¿Qué modelos existen para predecir la evasión de impuestos</a:t>
            </a:r>
            <a:r>
              <a:rPr lang="es-PE" b="1" dirty="0" smtClean="0"/>
              <a:t>?</a:t>
            </a:r>
          </a:p>
          <a:p>
            <a:endParaRPr lang="es-PE" dirty="0"/>
          </a:p>
          <a:p>
            <a:r>
              <a:rPr lang="es-PE" dirty="0" smtClean="0"/>
              <a:t>Los modelos de </a:t>
            </a:r>
            <a:r>
              <a:rPr lang="es-PE" dirty="0"/>
              <a:t>detección de evasión de impuestos se </a:t>
            </a:r>
            <a:r>
              <a:rPr lang="es-PE" dirty="0" smtClean="0"/>
              <a:t>agrupan</a:t>
            </a:r>
          </a:p>
          <a:p>
            <a:pPr marL="400050" indent="-400050">
              <a:buAutoNum type="romanLcParenR"/>
            </a:pPr>
            <a:r>
              <a:rPr lang="es-PE" dirty="0" smtClean="0"/>
              <a:t>Modelo analítico </a:t>
            </a:r>
            <a:r>
              <a:rPr lang="es-PE" dirty="0"/>
              <a:t>(macroeconómico y basado en el principio de agentes</a:t>
            </a:r>
            <a:r>
              <a:rPr lang="es-PE" dirty="0" smtClean="0"/>
              <a:t>),</a:t>
            </a:r>
          </a:p>
          <a:p>
            <a:pPr marL="400050" indent="-400050">
              <a:buAutoNum type="romanLcParenR"/>
            </a:pPr>
            <a:r>
              <a:rPr lang="es-PE" dirty="0" smtClean="0"/>
              <a:t>Modelo computacional </a:t>
            </a:r>
            <a:r>
              <a:rPr lang="es-PE" dirty="0"/>
              <a:t>(basado en agentes, basado en la simulación</a:t>
            </a:r>
            <a:r>
              <a:rPr lang="es-PE" dirty="0" smtClean="0"/>
              <a:t>)</a:t>
            </a:r>
          </a:p>
          <a:p>
            <a:r>
              <a:rPr lang="es-PE" dirty="0" smtClean="0"/>
              <a:t>En </a:t>
            </a:r>
            <a:r>
              <a:rPr lang="es-PE" dirty="0"/>
              <a:t>esta investigación nos centraremos en los modelos computacionales.</a:t>
            </a:r>
          </a:p>
          <a:p>
            <a:endParaRPr lang="es-PE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Análisis</a:t>
            </a:r>
            <a:endParaRPr lang="es-E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9980682" cy="2109651"/>
          </a:xfrm>
        </p:spPr>
        <p:txBody>
          <a:bodyPr rtlCol="0"/>
          <a:lstStyle/>
          <a:p>
            <a:r>
              <a:rPr lang="es-PE" b="1" dirty="0" smtClean="0"/>
              <a:t>¿Qué algoritmos de machine </a:t>
            </a:r>
            <a:r>
              <a:rPr lang="es-PE" b="1" dirty="0" err="1" smtClean="0"/>
              <a:t>learning</a:t>
            </a:r>
            <a:r>
              <a:rPr lang="es-PE" b="1" dirty="0" smtClean="0"/>
              <a:t> existen para predecir la evasión de impuesto?</a:t>
            </a:r>
          </a:p>
          <a:p>
            <a:r>
              <a:rPr lang="es-PE" dirty="0" smtClean="0"/>
              <a:t>El </a:t>
            </a:r>
            <a:r>
              <a:rPr lang="es-PE" dirty="0"/>
              <a:t>campo del aprendizaje automático se divide en tres subdominios: 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aprendizaje </a:t>
            </a:r>
            <a:r>
              <a:rPr lang="es-PE" dirty="0"/>
              <a:t>supervisado, 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aprendizaje </a:t>
            </a:r>
            <a:r>
              <a:rPr lang="es-PE" dirty="0"/>
              <a:t>no </a:t>
            </a:r>
            <a:r>
              <a:rPr lang="es-PE" dirty="0" smtClean="0"/>
              <a:t>supervisado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aprendizaje </a:t>
            </a:r>
            <a:r>
              <a:rPr lang="es-PE" dirty="0"/>
              <a:t>por refuerzo</a:t>
            </a:r>
            <a:r>
              <a:rPr lang="es-PE" dirty="0" smtClean="0"/>
              <a:t>.</a:t>
            </a:r>
          </a:p>
          <a:p>
            <a:endParaRPr lang="es-PE" dirty="0" smtClean="0"/>
          </a:p>
          <a:p>
            <a:endParaRPr lang="es-ES" dirty="0"/>
          </a:p>
        </p:txBody>
      </p:sp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" t="-18" r="-8" b="-18"/>
          <a:stretch>
            <a:fillRect/>
          </a:stretch>
        </p:blipFill>
        <p:spPr bwMode="auto">
          <a:xfrm>
            <a:off x="2638016" y="3709850"/>
            <a:ext cx="7054624" cy="303058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370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s-PE" sz="2000" dirty="0"/>
              <a:t>MODELO PARA DETECTAR LA EVASIÓN DEL IMPUESTO A </a:t>
            </a:r>
            <a:r>
              <a:rPr lang="es-PE" sz="2000" dirty="0" smtClean="0"/>
              <a:t>LA RENTA.</a:t>
            </a:r>
            <a:endParaRPr lang="es-ES" sz="2000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s-ES" dirty="0"/>
              <a:t>Antecedente</a:t>
            </a:r>
            <a:endParaRPr lang="es-ES" dirty="0"/>
          </a:p>
          <a:p>
            <a:r>
              <a:rPr lang="es-ES" dirty="0"/>
              <a:t>Importancia</a:t>
            </a:r>
            <a:endParaRPr lang="es-ES" dirty="0"/>
          </a:p>
          <a:p>
            <a:r>
              <a:rPr lang="es-ES" dirty="0" smtClean="0"/>
              <a:t>Motivación</a:t>
            </a:r>
          </a:p>
          <a:p>
            <a:r>
              <a:rPr lang="es-ES" dirty="0"/>
              <a:t>Objetivo </a:t>
            </a:r>
            <a:r>
              <a:rPr lang="es-ES" dirty="0" smtClean="0"/>
              <a:t>General</a:t>
            </a:r>
          </a:p>
          <a:p>
            <a:r>
              <a:rPr lang="es-ES" dirty="0"/>
              <a:t>Metodología </a:t>
            </a:r>
            <a:r>
              <a:rPr lang="es-ES" dirty="0" smtClean="0"/>
              <a:t>de investigación</a:t>
            </a:r>
          </a:p>
          <a:p>
            <a:r>
              <a:rPr lang="es-ES" dirty="0" smtClean="0"/>
              <a:t>Análisis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s-PE" dirty="0"/>
              <a:t>D</a:t>
            </a:r>
            <a:r>
              <a:rPr lang="es-PE" dirty="0" smtClean="0"/>
              <a:t>etección </a:t>
            </a:r>
            <a:r>
              <a:rPr lang="es-PE" dirty="0"/>
              <a:t>de empresas, del sector de los principales contribuyentes peruanos, que no registran sus ganancias de forma completa y por ende evaden el impuesto a la renta.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600200"/>
            <a:ext cx="8128000" cy="4572000"/>
          </a:xfrm>
        </p:spPr>
      </p:pic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Importancia</a:t>
            </a:r>
            <a:endParaRPr lang="es-E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04900" y="1463040"/>
            <a:ext cx="4919472" cy="4709160"/>
          </a:xfrm>
        </p:spPr>
        <p:txBody>
          <a:bodyPr rtlCol="0">
            <a:normAutofit/>
          </a:bodyPr>
          <a:lstStyle/>
          <a:p>
            <a:r>
              <a:rPr lang="es-PE" dirty="0"/>
              <a:t>En el Perú contamos con una economía altamente informal donde 8 de cada 10 dólares se mueven fuera del sistema financiero y operan principalmente en mercado con el uso de efectivo que se inserta al sistema y evade impuestos, no es rastreable y no opera de acuerdo con el contexto formal de la economía</a:t>
            </a:r>
            <a:r>
              <a:rPr lang="es-PE" dirty="0" smtClean="0"/>
              <a:t>.</a:t>
            </a:r>
          </a:p>
          <a:p>
            <a:r>
              <a:rPr lang="es-PE" dirty="0" smtClean="0"/>
              <a:t>De acuerdo a la estimación realizada por el BCR la </a:t>
            </a:r>
            <a:r>
              <a:rPr lang="es-PE" dirty="0"/>
              <a:t>evasión total podría ubicarse dentro del rango de S/ 2 000 millones (0,3 por ciento del PBI) y S/ 7 346 millones (1,3 por ciento del PBI), aproximadamente.</a:t>
            </a:r>
            <a:endParaRPr lang="es-ES" dirty="0"/>
          </a:p>
        </p:txBody>
      </p:sp>
      <p:pic>
        <p:nvPicPr>
          <p:cNvPr id="7" name="Marcador de contenido 6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850" y="1688997"/>
            <a:ext cx="4919663" cy="4257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smtClean="0"/>
              <a:t>Motivación</a:t>
            </a:r>
            <a:endParaRPr lang="es-E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04900" y="1463040"/>
            <a:ext cx="9980682" cy="4709160"/>
          </a:xfrm>
        </p:spPr>
        <p:txBody>
          <a:bodyPr rtlCol="0">
            <a:normAutofit/>
          </a:bodyPr>
          <a:lstStyle/>
          <a:p>
            <a:r>
              <a:rPr lang="es-PE" dirty="0"/>
              <a:t>La tarea de detección de fraude no es un tema fácil de resolver, teniendo en cuenta las múltiples modalidades y evolución rápida que este tema ha tenido en la actualidad, las entidades de administración tributaria a nivel mundial utilizan la ciencia de la estadística con herramientas de la minería de datos y el machine </a:t>
            </a:r>
            <a:r>
              <a:rPr lang="es-PE" dirty="0" err="1"/>
              <a:t>learning</a:t>
            </a:r>
            <a:r>
              <a:rPr lang="es-PE" dirty="0"/>
              <a:t> para reconocimiento de patrones de comportamiento fraudulento. </a:t>
            </a:r>
            <a:endParaRPr lang="es-PE" dirty="0" smtClean="0"/>
          </a:p>
          <a:p>
            <a:r>
              <a:rPr lang="es-PE" dirty="0" smtClean="0"/>
              <a:t>Sin </a:t>
            </a:r>
            <a:r>
              <a:rPr lang="es-PE" dirty="0"/>
              <a:t>embargo, a pesar del progreso sustancial, en esta área, los métodos disponibles presentan deficiencias que limitan su utilidad, a veces debido a hipótesis poco claras que subyacen al método. Lo más probable es que esto continúe para siempre, ya que es bien sabido que la imaginación de los delincuentes conduce a una manipulación más sofisticada.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1609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PE" b="1" dirty="0" smtClean="0"/>
              <a:t>Objetivo general</a:t>
            </a:r>
            <a:endParaRPr lang="es-E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04900" y="1463040"/>
            <a:ext cx="9980682" cy="4709160"/>
          </a:xfrm>
        </p:spPr>
        <p:txBody>
          <a:bodyPr rtlCol="0">
            <a:normAutofit/>
          </a:bodyPr>
          <a:lstStyle/>
          <a:p>
            <a:r>
              <a:rPr lang="es-PE" dirty="0"/>
              <a:t>Diseñar un modelo de detección de evasión de impuestos usando técnicas de machine </a:t>
            </a:r>
            <a:r>
              <a:rPr lang="es-PE" dirty="0" err="1"/>
              <a:t>learning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1210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PE" b="1" dirty="0"/>
              <a:t>Metodología de Investigación</a:t>
            </a:r>
            <a:br>
              <a:rPr lang="es-PE" b="1" dirty="0"/>
            </a:br>
            <a:endParaRPr lang="es-E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PE" b="1" dirty="0"/>
              <a:t>Planificación de la revisión</a:t>
            </a:r>
            <a:endParaRPr lang="es-E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04900" y="1463040"/>
            <a:ext cx="9980682" cy="1972491"/>
          </a:xfrm>
        </p:spPr>
        <p:txBody>
          <a:bodyPr rtlCol="0">
            <a:normAutofit/>
          </a:bodyPr>
          <a:lstStyle/>
          <a:p>
            <a:r>
              <a:rPr lang="es-PE" dirty="0"/>
              <a:t>P1: ¿Qué métodos existen para predecir la evasión de impuestos?</a:t>
            </a:r>
          </a:p>
          <a:p>
            <a:r>
              <a:rPr lang="es-PE" dirty="0"/>
              <a:t>P2: ¿Qué algoritmos de machine </a:t>
            </a:r>
            <a:r>
              <a:rPr lang="es-PE" dirty="0" err="1"/>
              <a:t>learning</a:t>
            </a:r>
            <a:r>
              <a:rPr lang="es-PE" dirty="0"/>
              <a:t> existen para predecir la evasión de impuesto?</a:t>
            </a:r>
          </a:p>
          <a:p>
            <a:r>
              <a:rPr lang="es-PE" dirty="0"/>
              <a:t>P3: ¿Qué métodos se usan para medir la efectividad de un modelo de evasión de impuestos?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104900" y="4038918"/>
            <a:ext cx="9980683" cy="1669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200000"/>
              </a:lnSpc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=(((tax AND income) OR (tax AND evasion) OR (tax AND avoidance) OR (tax AND default)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OR (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tax AND compliance)) AND ((big AND data) OR (machine AND learning) OR (neural AND network) OR (genetic AND algorithm))).</a:t>
            </a:r>
            <a:endParaRPr lang="es-PE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36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PE" b="1" dirty="0"/>
              <a:t>Desarrollo de la revisión.</a:t>
            </a:r>
            <a:endParaRPr lang="es-ES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10193831"/>
              </p:ext>
            </p:extLst>
          </p:nvPr>
        </p:nvGraphicFramePr>
        <p:xfrm>
          <a:off x="1104900" y="1528356"/>
          <a:ext cx="4919663" cy="45736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7521">
                  <a:extLst>
                    <a:ext uri="{9D8B030D-6E8A-4147-A177-3AD203B41FA5}">
                      <a16:colId xmlns:a16="http://schemas.microsoft.com/office/drawing/2014/main" val="2604631353"/>
                    </a:ext>
                  </a:extLst>
                </a:gridCol>
                <a:gridCol w="2682142">
                  <a:extLst>
                    <a:ext uri="{9D8B030D-6E8A-4147-A177-3AD203B41FA5}">
                      <a16:colId xmlns:a16="http://schemas.microsoft.com/office/drawing/2014/main" val="266664435"/>
                    </a:ext>
                  </a:extLst>
                </a:gridCol>
              </a:tblGrid>
              <a:tr h="497233">
                <a:tc gridSpan="2">
                  <a:txBody>
                    <a:bodyPr/>
                    <a:lstStyle/>
                    <a:p>
                      <a:pPr indent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Criterios</a:t>
                      </a:r>
                      <a:r>
                        <a:rPr lang="en-US" sz="1100" dirty="0">
                          <a:effectLst/>
                        </a:rPr>
                        <a:t> de </a:t>
                      </a:r>
                      <a:r>
                        <a:rPr lang="en-US" sz="1100" dirty="0" err="1">
                          <a:effectLst/>
                        </a:rPr>
                        <a:t>inclusión</a:t>
                      </a:r>
                      <a:endParaRPr lang="es-PE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987" marR="31717" marT="31717" marB="31717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824516"/>
                  </a:ext>
                </a:extLst>
              </a:tr>
              <a:tr h="497233"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Criterio de inclusión</a:t>
                      </a:r>
                      <a:endParaRPr lang="es-P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987" marR="31717" marT="31717" marB="31717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Razón de inclusión</a:t>
                      </a:r>
                      <a:endParaRPr lang="es-P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987" marR="31717" marT="31717" marB="31717"/>
                </a:tc>
                <a:extLst>
                  <a:ext uri="{0D108BD9-81ED-4DB2-BD59-A6C34878D82A}">
                    <a16:rowId xmlns:a16="http://schemas.microsoft.com/office/drawing/2014/main" val="266386606"/>
                  </a:ext>
                </a:extLst>
              </a:tr>
              <a:tr h="914734"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Objetivo de la investigación</a:t>
                      </a:r>
                      <a:endParaRPr lang="es-P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987" marR="31717" marT="31717" marB="31717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Estudios que permiten predecir la evasión de impuestos.</a:t>
                      </a:r>
                      <a:endParaRPr lang="es-P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987" marR="31717" marT="31717" marB="31717"/>
                </a:tc>
                <a:extLst>
                  <a:ext uri="{0D108BD9-81ED-4DB2-BD59-A6C34878D82A}">
                    <a16:rowId xmlns:a16="http://schemas.microsoft.com/office/drawing/2014/main" val="2227151151"/>
                  </a:ext>
                </a:extLst>
              </a:tr>
              <a:tr h="1749737"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Estudios empíricos cuantitativos.</a:t>
                      </a:r>
                      <a:endParaRPr lang="es-P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987" marR="31717" marT="31717" marB="31717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Estos artículos se incluyen porque proporcionan evidencia empírica existente, lo que representa el interés principal de esta revisión.</a:t>
                      </a:r>
                      <a:endParaRPr lang="es-P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987" marR="31717" marT="31717" marB="31717"/>
                </a:tc>
                <a:extLst>
                  <a:ext uri="{0D108BD9-81ED-4DB2-BD59-A6C34878D82A}">
                    <a16:rowId xmlns:a16="http://schemas.microsoft.com/office/drawing/2014/main" val="3066847241"/>
                  </a:ext>
                </a:extLst>
              </a:tr>
              <a:tr h="914734"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Lenguaje ingles</a:t>
                      </a:r>
                      <a:endParaRPr lang="es-PE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987" marR="31717" marT="31717" marB="31717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Sólo artículos en ingles fueron considerados.</a:t>
                      </a:r>
                      <a:endParaRPr lang="es-PE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987" marR="31717" marT="31717" marB="31717"/>
                </a:tc>
                <a:extLst>
                  <a:ext uri="{0D108BD9-81ED-4DB2-BD59-A6C34878D82A}">
                    <a16:rowId xmlns:a16="http://schemas.microsoft.com/office/drawing/2014/main" val="1577283653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687065"/>
              </p:ext>
            </p:extLst>
          </p:nvPr>
        </p:nvGraphicFramePr>
        <p:xfrm>
          <a:off x="6210210" y="1528356"/>
          <a:ext cx="5167540" cy="45736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3770">
                  <a:extLst>
                    <a:ext uri="{9D8B030D-6E8A-4147-A177-3AD203B41FA5}">
                      <a16:colId xmlns:a16="http://schemas.microsoft.com/office/drawing/2014/main" val="210904389"/>
                    </a:ext>
                  </a:extLst>
                </a:gridCol>
                <a:gridCol w="2583770">
                  <a:extLst>
                    <a:ext uri="{9D8B030D-6E8A-4147-A177-3AD203B41FA5}">
                      <a16:colId xmlns:a16="http://schemas.microsoft.com/office/drawing/2014/main" val="1358532586"/>
                    </a:ext>
                  </a:extLst>
                </a:gridCol>
              </a:tblGrid>
              <a:tr h="713046">
                <a:tc gridSpan="2">
                  <a:txBody>
                    <a:bodyPr/>
                    <a:lstStyle/>
                    <a:p>
                      <a:pPr indent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Criterios</a:t>
                      </a:r>
                      <a:r>
                        <a:rPr lang="en-US" sz="1200" dirty="0">
                          <a:effectLst/>
                        </a:rPr>
                        <a:t> de </a:t>
                      </a:r>
                      <a:r>
                        <a:rPr lang="en-US" sz="1200" dirty="0" err="1">
                          <a:effectLst/>
                        </a:rPr>
                        <a:t>exclusión</a:t>
                      </a:r>
                      <a:endParaRPr lang="es-P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020" marR="34925" marT="34925" marB="34925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913620"/>
                  </a:ext>
                </a:extLst>
              </a:tr>
              <a:tr h="713046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Criterio de exclusión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020" marR="34925" marT="34925" marB="34925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Razón de exclusión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020" marR="34925" marT="34925" marB="34925"/>
                </a:tc>
                <a:extLst>
                  <a:ext uri="{0D108BD9-81ED-4DB2-BD59-A6C34878D82A}">
                    <a16:rowId xmlns:a16="http://schemas.microsoft.com/office/drawing/2014/main" val="3956674048"/>
                  </a:ext>
                </a:extLst>
              </a:tr>
              <a:tr h="8197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Tipo de publicación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020" marR="34925" marT="34925" marB="349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Se excluyeron libros, capítulos de libros y disertaciones.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020" marR="34925" marT="34925" marB="34925"/>
                </a:tc>
                <a:extLst>
                  <a:ext uri="{0D108BD9-81ED-4DB2-BD59-A6C34878D82A}">
                    <a16:rowId xmlns:a16="http://schemas.microsoft.com/office/drawing/2014/main" val="1655657379"/>
                  </a:ext>
                </a:extLst>
              </a:tr>
              <a:tr h="8197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Unidad de Análisis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020" marR="34925" marT="34925" marB="349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Se excluyeron estudios que no consideren soluciones basadas en machine learning.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020" marR="34925" marT="34925" marB="34925"/>
                </a:tc>
                <a:extLst>
                  <a:ext uri="{0D108BD9-81ED-4DB2-BD59-A6C34878D82A}">
                    <a16:rowId xmlns:a16="http://schemas.microsoft.com/office/drawing/2014/main" val="2602985090"/>
                  </a:ext>
                </a:extLst>
              </a:tr>
              <a:tr h="15080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Enfoque de la investigación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020" marR="34925" marT="34925" marB="349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C" sz="1200" dirty="0">
                          <a:effectLst/>
                        </a:rPr>
                        <a:t>Se excluyeron estudios que no muestran metodología de investigación, pruebas numéricas (estadística descriptiva) y análisis o discusión.</a:t>
                      </a:r>
                      <a:endParaRPr lang="es-P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020" marR="34925" marT="34925" marB="34925"/>
                </a:tc>
                <a:extLst>
                  <a:ext uri="{0D108BD9-81ED-4DB2-BD59-A6C34878D82A}">
                    <a16:rowId xmlns:a16="http://schemas.microsoft.com/office/drawing/2014/main" val="1418565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95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teratura académica 16 ×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74_TF03431380_TF03431380.potx" id="{9C759DF4-5D22-4947-AC84-0622EEA47A41}" vid="{3C637098-65C7-40E1-B206-DD97FD8DB6F6}"/>
    </a:ext>
  </a:extLst>
</a:theme>
</file>

<file path=ppt/theme/theme2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4873beb7-5857-4685-be1f-d57550cc96cc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académica, diseño de cinta y raya diplomática (panorámica)</Template>
  <TotalTime>0</TotalTime>
  <Words>665</Words>
  <Application>Microsoft Office PowerPoint</Application>
  <PresentationFormat>Panorámica</PresentationFormat>
  <Paragraphs>71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Euphemia</vt:lpstr>
      <vt:lpstr>Plantagenet Cherokee</vt:lpstr>
      <vt:lpstr>Times New Roman</vt:lpstr>
      <vt:lpstr>Wingdings</vt:lpstr>
      <vt:lpstr>Literatura académica 16 × 9</vt:lpstr>
      <vt:lpstr>MODELO PARA DETECTAR LA EVASIÓN DEL IMPUESTO A LA RENTA EN EL SECTOR DE LOS PRINCIPALES CONTRIBUYENTES PERUANOS.</vt:lpstr>
      <vt:lpstr>MODELO PARA DETECTAR LA EVASIÓN DEL IMPUESTO A LA RENTA.</vt:lpstr>
      <vt:lpstr>Detección de empresas, del sector de los principales contribuyentes peruanos, que no registran sus ganancias de forma completa y por ende evaden el impuesto a la renta.</vt:lpstr>
      <vt:lpstr>Importancia</vt:lpstr>
      <vt:lpstr>Motivación</vt:lpstr>
      <vt:lpstr>Objetivo general</vt:lpstr>
      <vt:lpstr>Metodología de Investigación </vt:lpstr>
      <vt:lpstr>Planificación de la revisión</vt:lpstr>
      <vt:lpstr>Desarrollo de la revisión.</vt:lpstr>
      <vt:lpstr>Desarrollo de la revisión.</vt:lpstr>
      <vt:lpstr>Estadística</vt:lpstr>
      <vt:lpstr>Análisis</vt:lpstr>
      <vt:lpstr>Análisis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2018-12-19T12:55:19Z</dcterms:created>
  <dcterms:modified xsi:type="dcterms:W3CDTF">2018-12-19T18:33:27Z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