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5" r:id="rId4"/>
    <p:sldId id="266" r:id="rId5"/>
    <p:sldId id="267" r:id="rId6"/>
    <p:sldId id="271" r:id="rId7"/>
    <p:sldId id="272" r:id="rId8"/>
    <p:sldId id="269" r:id="rId9"/>
    <p:sldId id="270" r:id="rId10"/>
    <p:sldId id="273" r:id="rId11"/>
    <p:sldId id="275" r:id="rId12"/>
    <p:sldId id="277" r:id="rId13"/>
    <p:sldId id="278" r:id="rId14"/>
    <p:sldId id="280" r:id="rId15"/>
    <p:sldId id="284" r:id="rId16"/>
    <p:sldId id="281" r:id="rId17"/>
    <p:sldId id="282" r:id="rId18"/>
    <p:sldId id="283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BF0"/>
    <a:srgbClr val="EEF8E3"/>
    <a:srgbClr val="E0F2CA"/>
    <a:srgbClr val="D2EBB3"/>
    <a:srgbClr val="DDF1C8"/>
    <a:srgbClr val="CEEAAD"/>
    <a:srgbClr val="E5F4D3"/>
    <a:srgbClr val="DCF0C7"/>
    <a:srgbClr val="ECF7E0"/>
    <a:srgbClr val="FF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208780" y="1672273"/>
            <a:ext cx="7481570" cy="19380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Is Eavesdropping</a:t>
            </a:r>
            <a:endParaRPr lang="zh-CN" altLang="en-US" sz="60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  <a:p>
            <a:pPr algn="ctr"/>
            <a:r>
              <a:rPr lang="zh-CN" altLang="en-US" sz="6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So Wron</a:t>
            </a:r>
            <a:r>
              <a:rPr lang="zh-CN" altLang="en-US" sz="6000" b="1" dirty="0">
                <a:solidFill>
                  <a:srgbClr val="333333"/>
                </a:solidFill>
                <a:latin typeface="Comic Sans MS" panose="030F0702030302020204" charset="0"/>
                <a:ea typeface="楷体" panose="02010609060101010101" charset="-122"/>
                <a:cs typeface="Comic Sans MS" panose="030F0702030302020204" charset="0"/>
              </a:rPr>
              <a:t>g</a:t>
            </a:r>
            <a:r>
              <a:rPr lang="en-US" altLang="zh-CN" sz="6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?</a:t>
            </a:r>
            <a:endParaRPr lang="en-US" altLang="zh-CN" sz="60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cxnSp>
        <p:nvCxnSpPr>
          <p:cNvPr id="9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5051613" y="4540693"/>
            <a:ext cx="5796000" cy="2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997075"/>
            <a:ext cx="3262630" cy="29622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9090660" y="4959350"/>
            <a:ext cx="1303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Chen Fu</a:t>
            </a: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ight Arrow 11"/>
          <p:cNvSpPr/>
          <p:nvPr/>
        </p:nvSpPr>
        <p:spPr>
          <a:xfrm>
            <a:off x="2445385" y="2212975"/>
            <a:ext cx="7598410" cy="2940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377440" y="2440305"/>
            <a:ext cx="273685" cy="3782695"/>
          </a:xfrm>
          <a:prstGeom prst="downArrow">
            <a:avLst/>
          </a:prstGeom>
          <a:solidFill>
            <a:srgbClr val="FEBC28"/>
          </a:solidFill>
          <a:ln w="9525" cap="flat" cmpd="sng" algn="ctr">
            <a:solidFill>
              <a:srgbClr val="FEBC2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91790" y="1746250"/>
            <a:ext cx="6408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Eavesdropping i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 a natural thing to do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4330" y="2998470"/>
            <a:ext cx="20993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People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r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want to eavesdrop sometimes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166110" y="3336925"/>
            <a:ext cx="6205855" cy="1191260"/>
          </a:xfrm>
          <a:prstGeom prst="snip2DiagRect">
            <a:avLst/>
          </a:prstGeom>
          <a:solidFill>
            <a:srgbClr val="DCF0C7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Eavesdropping is not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necessarily a bad thing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3165475" y="2590165"/>
            <a:ext cx="6206490" cy="602615"/>
          </a:xfrm>
          <a:prstGeom prst="snip2DiagRect">
            <a:avLst/>
          </a:prstGeom>
          <a:solidFill>
            <a:srgbClr val="EEF8E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No e</a:t>
            </a:r>
            <a:r>
              <a:rPr lang="en-US" altLang="zh-CN" sz="28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avesdropping? Impossible!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3165475" y="4662805"/>
            <a:ext cx="6206490" cy="1278890"/>
          </a:xfrm>
          <a:prstGeom prst="snip2DiagRect">
            <a:avLst/>
          </a:prstGeom>
          <a:solidFill>
            <a:srgbClr val="CEEAAD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”Don't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obviously stare and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don't obviously eavesdrop”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cxnSp>
        <p:nvCxnSpPr>
          <p:cNvPr id="22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"/>
          <p:cNvSpPr txBox="1"/>
          <p:nvPr/>
        </p:nvSpPr>
        <p:spPr>
          <a:xfrm>
            <a:off x="2667980" y="335577"/>
            <a:ext cx="4067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Author’s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4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25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26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0" grpId="0" animBg="1"/>
      <p:bldP spid="8" grpId="0"/>
      <p:bldP spid="13" grpId="0" animBg="1"/>
      <p:bldP spid="11" grpId="0" bldLvl="0" animBg="1"/>
      <p:bldP spid="1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689473" y="3866893"/>
            <a:ext cx="48126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72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My opinion</a:t>
            </a:r>
            <a:endParaRPr lang="zh-CN" altLang="en-US" sz="72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396" y="748303"/>
            <a:ext cx="2520000" cy="25200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3324253" y="335577"/>
            <a:ext cx="2755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My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892175" y="1684655"/>
            <a:ext cx="4756785" cy="3670935"/>
          </a:xfrm>
          <a:prstGeom prst="wedgeRoundRectCallout">
            <a:avLst/>
          </a:prstGeom>
          <a:solidFill>
            <a:srgbClr val="F6FB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600">
                <a:latin typeface="Comic Sans MS" panose="030F0702030302020204" charset="0"/>
                <a:cs typeface="Comic Sans MS" panose="030F0702030302020204" charset="0"/>
                <a:sym typeface="+mn-ea"/>
              </a:rPr>
              <a:t>Animals or ancient</a:t>
            </a:r>
            <a:endParaRPr lang="en-US" sz="36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600">
                <a:latin typeface="Comic Sans MS" panose="030F0702030302020204" charset="0"/>
                <a:cs typeface="Comic Sans MS" panose="030F0702030302020204" charset="0"/>
                <a:sym typeface="+mn-ea"/>
              </a:rPr>
              <a:t>people e</a:t>
            </a:r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avesdropped</a:t>
            </a:r>
            <a:endParaRPr lang="en-US" altLang="zh-CN" sz="3600" smtClean="0">
              <a:ln>
                <a:noFill/>
              </a:ln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for special reasons.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79490" y="1684655"/>
            <a:ext cx="4756785" cy="3670935"/>
          </a:xfrm>
          <a:prstGeom prst="wedgeRoundRectCallout">
            <a:avLst/>
          </a:prstGeom>
          <a:solidFill>
            <a:srgbClr val="E0F2CA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algn="l"/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But contemporary</a:t>
            </a:r>
            <a:endParaRPr lang="en-US" altLang="zh-CN" sz="3600" smtClean="0">
              <a:ln>
                <a:noFill/>
              </a:ln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people do not need!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3324253" y="335577"/>
            <a:ext cx="2755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My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  <p:sp>
        <p:nvSpPr>
          <p:cNvPr id="12" name="Rounded Rectangular Callout 11"/>
          <p:cNvSpPr/>
          <p:nvPr/>
        </p:nvSpPr>
        <p:spPr>
          <a:xfrm>
            <a:off x="892175" y="1684655"/>
            <a:ext cx="4756785" cy="3670935"/>
          </a:xfrm>
          <a:prstGeom prst="wedgeRoundRectCallout">
            <a:avLst/>
          </a:prstGeom>
          <a:solidFill>
            <a:srgbClr val="F6FBF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600">
                <a:latin typeface="Comic Sans MS" panose="030F0702030302020204" charset="0"/>
                <a:cs typeface="Comic Sans MS" panose="030F0702030302020204" charset="0"/>
                <a:sym typeface="+mn-ea"/>
              </a:rPr>
              <a:t>Technology allows</a:t>
            </a:r>
            <a:endParaRPr lang="en-US" sz="36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people to share what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they want to share.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6079490" y="1684655"/>
            <a:ext cx="4756785" cy="3670935"/>
          </a:xfrm>
          <a:prstGeom prst="wedgeRoundRectCallout">
            <a:avLst/>
          </a:prstGeom>
          <a:solidFill>
            <a:srgbClr val="E0F2CA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algn="l"/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But </a:t>
            </a:r>
            <a:r>
              <a:rPr lang="en-US" sz="3600">
                <a:latin typeface="Comic Sans MS" panose="030F0702030302020204" charset="0"/>
                <a:cs typeface="Comic Sans MS" panose="030F0702030302020204" charset="0"/>
                <a:sym typeface="+mn-ea"/>
              </a:rPr>
              <a:t>e</a:t>
            </a:r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avesdropping is</a:t>
            </a:r>
            <a:endParaRPr lang="en-US" altLang="zh-CN" sz="3600" smtClean="0">
              <a:ln>
                <a:noFill/>
              </a:ln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snooping what they</a:t>
            </a:r>
            <a:endParaRPr lang="en-US" altLang="zh-CN" sz="3600" smtClean="0">
              <a:ln>
                <a:noFill/>
              </a:ln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  <a:p>
            <a:pPr algn="l"/>
            <a:r>
              <a:rPr lang="en-US" altLang="zh-CN" sz="36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don’t want to share!</a:t>
            </a:r>
            <a:endParaRPr kumimoji="0" lang="en-US" altLang="zh-CN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6205" y="5645785"/>
            <a:ext cx="38944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 b="1">
                <a:latin typeface="Comic Sans MS" panose="030F0702030302020204" charset="0"/>
                <a:cs typeface="Comic Sans MS" panose="030F0702030302020204" charset="0"/>
              </a:rPr>
              <a:t>Troublesome</a:t>
            </a:r>
            <a:endParaRPr lang="en-US" altLang="en-US" sz="4000" b="1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Snip Diagonal Corner Rectangle 26"/>
          <p:cNvSpPr/>
          <p:nvPr/>
        </p:nvSpPr>
        <p:spPr>
          <a:xfrm>
            <a:off x="3165475" y="4672330"/>
            <a:ext cx="6206490" cy="1278890"/>
          </a:xfrm>
          <a:prstGeom prst="snip2DiagRect">
            <a:avLst/>
          </a:prstGeom>
          <a:solidFill>
            <a:srgbClr val="BDE394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”Don't stare and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don't eavesdrop”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45385" y="2212975"/>
            <a:ext cx="7598410" cy="2940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2377440" y="2440305"/>
            <a:ext cx="273685" cy="3782695"/>
          </a:xfrm>
          <a:prstGeom prst="downArrow">
            <a:avLst/>
          </a:prstGeom>
          <a:solidFill>
            <a:srgbClr val="FEBC28"/>
          </a:solidFill>
          <a:ln w="9525" cap="flat" cmpd="sng" algn="ctr">
            <a:solidFill>
              <a:srgbClr val="FEBC2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91790" y="1746250"/>
            <a:ext cx="64084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Eavesdropping i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 a natural thing to do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4330" y="2998470"/>
            <a:ext cx="20993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People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r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want to eavesdrop sometimes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11" name="Snip Diagonal Corner Rectangle 10"/>
          <p:cNvSpPr/>
          <p:nvPr/>
        </p:nvSpPr>
        <p:spPr>
          <a:xfrm>
            <a:off x="3166110" y="3336925"/>
            <a:ext cx="6205855" cy="1191260"/>
          </a:xfrm>
          <a:prstGeom prst="snip2DiagRect">
            <a:avLst/>
          </a:prstGeom>
          <a:solidFill>
            <a:srgbClr val="DDF1C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Eavesdropping is not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necessarily a bad thing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13" name="Snip Diagonal Corner Rectangle 12"/>
          <p:cNvSpPr/>
          <p:nvPr/>
        </p:nvSpPr>
        <p:spPr>
          <a:xfrm>
            <a:off x="3165475" y="2590165"/>
            <a:ext cx="6206490" cy="602615"/>
          </a:xfrm>
          <a:prstGeom prst="snip2DiagRect">
            <a:avLst/>
          </a:prstGeom>
          <a:solidFill>
            <a:srgbClr val="EEF8E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No e</a:t>
            </a:r>
            <a:r>
              <a:rPr lang="en-US" altLang="zh-CN" sz="28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avesdropping? Impossible!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3165475" y="4672330"/>
            <a:ext cx="6206490" cy="1278890"/>
          </a:xfrm>
          <a:prstGeom prst="snip2DiagRect">
            <a:avLst/>
          </a:prstGeom>
          <a:solidFill>
            <a:srgbClr val="D2EBB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”Don't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obviously stare and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don't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obviously eavesdrop”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cxnSp>
        <p:nvCxnSpPr>
          <p:cNvPr id="22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5"/>
          <p:cNvSpPr txBox="1"/>
          <p:nvPr/>
        </p:nvSpPr>
        <p:spPr>
          <a:xfrm>
            <a:off x="2667980" y="335577"/>
            <a:ext cx="4067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Author’s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24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25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26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3324253" y="335577"/>
            <a:ext cx="2755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My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445385" y="2212975"/>
            <a:ext cx="7598410" cy="2940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377440" y="2440305"/>
            <a:ext cx="273685" cy="3782695"/>
          </a:xfrm>
          <a:prstGeom prst="downArrow">
            <a:avLst/>
          </a:prstGeom>
          <a:solidFill>
            <a:srgbClr val="FEBC28"/>
          </a:solidFill>
          <a:ln w="9525" cap="flat" cmpd="sng" algn="ctr">
            <a:solidFill>
              <a:srgbClr val="FEBC2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891790" y="1746250"/>
            <a:ext cx="6734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Eavesdropping </a:t>
            </a:r>
            <a:r>
              <a:rPr 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was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 a natural thing to do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5135" y="2998470"/>
            <a:ext cx="200850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People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r"/>
            <a:r>
              <a:rPr 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happen to</a:t>
            </a:r>
            <a:endParaRPr lang="en-US" sz="2800">
              <a:solidFill>
                <a:srgbClr val="FF0000"/>
              </a:solidFill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r"/>
            <a:r>
              <a:rPr lang="en-US" sz="2800"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  <a:sym typeface="+mn-ea"/>
              </a:rPr>
              <a:t>overhear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 sometimes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  <p:sp>
        <p:nvSpPr>
          <p:cNvPr id="21" name="Snip Diagonal Corner Rectangle 20"/>
          <p:cNvSpPr/>
          <p:nvPr/>
        </p:nvSpPr>
        <p:spPr>
          <a:xfrm>
            <a:off x="3166110" y="3336925"/>
            <a:ext cx="6205855" cy="1191260"/>
          </a:xfrm>
          <a:prstGeom prst="snip2DiagRect">
            <a:avLst/>
          </a:prstGeom>
          <a:solidFill>
            <a:srgbClr val="DDF1C8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Eavesdropping is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indeed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 a bad thing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22" name="Snip Diagonal Corner Rectangle 21"/>
          <p:cNvSpPr/>
          <p:nvPr/>
        </p:nvSpPr>
        <p:spPr>
          <a:xfrm>
            <a:off x="3165475" y="2590165"/>
            <a:ext cx="6206490" cy="602615"/>
          </a:xfrm>
          <a:prstGeom prst="snip2DiagRect">
            <a:avLst/>
          </a:prstGeom>
          <a:solidFill>
            <a:srgbClr val="EEF8E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No e</a:t>
            </a:r>
            <a:r>
              <a:rPr lang="en-US" altLang="zh-CN" sz="28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avesdropping? Impossible!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23" name="Snip Diagonal Corner Rectangle 22"/>
          <p:cNvSpPr/>
          <p:nvPr/>
        </p:nvSpPr>
        <p:spPr>
          <a:xfrm>
            <a:off x="3165475" y="4672330"/>
            <a:ext cx="6206490" cy="1278890"/>
          </a:xfrm>
          <a:prstGeom prst="snip2DiagRect">
            <a:avLst/>
          </a:prstGeom>
          <a:solidFill>
            <a:srgbClr val="D2EBB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”Don't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deliberately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 stare and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don't 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deliberately</a:t>
            </a:r>
            <a:r>
              <a:rPr kumimoji="0" lang="en-US" alt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</a:rPr>
              <a:t> eavesdrop”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3324253" y="335577"/>
            <a:ext cx="27552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My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50595" y="2306320"/>
            <a:ext cx="103784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</a:rPr>
              <a:t>Don’t try to e</a:t>
            </a:r>
            <a:r>
              <a:rPr lang="en-US" altLang="zh-CN" sz="2800" smtClean="0">
                <a:ln>
                  <a:noFill/>
                </a:ln>
                <a:effectLst/>
                <a:latin typeface="Comic Sans MS" panose="030F0702030302020204" charset="0"/>
                <a:ea typeface="宋体" panose="02010600030101010101" pitchFamily="2" charset="-122"/>
                <a:cs typeface="Comic Sans MS" panose="030F0702030302020204" charset="0"/>
                <a:sym typeface="+mn-ea"/>
              </a:rPr>
              <a:t>avesdrop others’ 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private discussions on purpose.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algn="l"/>
            <a:endParaRPr lang="en-US" sz="2800"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</a:rPr>
              <a:t>Don’t share too much about yourself on social media.</a:t>
            </a:r>
            <a:endParaRPr lang="en-US" sz="2800"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endParaRPr lang="en-US" sz="2800">
              <a:latin typeface="Comic Sans MS" panose="030F0702030302020204" charset="0"/>
              <a:cs typeface="Comic Sans MS" panose="030F0702030302020204" charset="0"/>
            </a:endParaRPr>
          </a:p>
          <a:p>
            <a:pPr algn="l"/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Don’t feel guilty if you overhear others’ private discussions.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212725" y="2123758"/>
            <a:ext cx="7481570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Thank you!</a:t>
            </a:r>
            <a:endParaRPr lang="en-US" sz="60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cxnSp>
        <p:nvCxnSpPr>
          <p:cNvPr id="9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055558" y="4530533"/>
            <a:ext cx="5796000" cy="2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985" y="1947545"/>
            <a:ext cx="3262630" cy="29622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279140" y="4999990"/>
            <a:ext cx="3818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Comic Sans MS" panose="030F0702030302020204" charset="0"/>
                <a:cs typeface="Comic Sans MS" panose="030F0702030302020204" charset="0"/>
              </a:rPr>
              <a:t>Chen Fu, 122090020, L24</a:t>
            </a:r>
            <a:endParaRPr 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727" y="1151675"/>
            <a:ext cx="4643692" cy="4643815"/>
          </a:xfrm>
          <a:prstGeom prst="rect">
            <a:avLst/>
          </a:prstGeom>
        </p:spPr>
      </p:pic>
      <p:sp>
        <p:nvSpPr>
          <p:cNvPr id="10" name="文本框 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834390" y="3416300"/>
            <a:ext cx="4496435" cy="5835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en-US" altLang="zh-CN" sz="3200" b="1" dirty="0" smtClean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CONTENTS</a:t>
            </a:r>
            <a:endParaRPr lang="en-US" altLang="zh-CN" sz="3200" b="1" dirty="0" smtClean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cxnSp>
        <p:nvCxnSpPr>
          <p:cNvPr id="15" name="直接连接符 14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6838630" y="2009955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6838630" y="36379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6838630" y="5230546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806813" y="1324962"/>
            <a:ext cx="37941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The phenomenon</a:t>
            </a:r>
            <a:endParaRPr lang="en-US" altLang="zh-CN" sz="36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63645" y="3038017"/>
            <a:ext cx="36804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Author’s opinion</a:t>
            </a:r>
            <a:endParaRPr lang="en-US" altLang="zh-CN" sz="36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55315" y="4584215"/>
            <a:ext cx="24987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My opinion</a:t>
            </a:r>
            <a:endParaRPr lang="en-US" altLang="zh-CN" sz="36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/>
          <a:srcRect r="65386"/>
          <a:stretch>
            <a:fillRect/>
          </a:stretch>
        </p:blipFill>
        <p:spPr>
          <a:xfrm rot="16200000">
            <a:off x="6240615" y="1265117"/>
            <a:ext cx="288000" cy="8320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/>
          <a:srcRect r="65386"/>
          <a:stretch>
            <a:fillRect/>
          </a:stretch>
        </p:blipFill>
        <p:spPr>
          <a:xfrm rot="16200000">
            <a:off x="6240613" y="2874838"/>
            <a:ext cx="288000" cy="8320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/>
          <a:srcRect r="65386"/>
          <a:stretch>
            <a:fillRect/>
          </a:stretch>
        </p:blipFill>
        <p:spPr>
          <a:xfrm rot="16200000">
            <a:off x="6267199" y="4485704"/>
            <a:ext cx="288000" cy="832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1555" y="624840"/>
            <a:ext cx="2520000" cy="252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94390" y="3866893"/>
            <a:ext cx="74028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72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</a:rPr>
              <a:t>The </a:t>
            </a:r>
            <a:r>
              <a:rPr lang="en-US" altLang="zh-CN" sz="72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phenomenon</a:t>
            </a:r>
            <a:endParaRPr lang="zh-CN" altLang="en-US" sz="72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45540" y="2196465"/>
            <a:ext cx="92100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Gordon Brown 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A verbal tussle with a voter on a street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Improper comments made </a:t>
            </a:r>
            <a:r>
              <a:rPr lang="en-US" sz="3200" u="sng">
                <a:latin typeface="Comic Sans MS" panose="030F0702030302020204" charset="0"/>
                <a:cs typeface="Comic Sans MS" panose="030F0702030302020204" charset="0"/>
              </a:rPr>
              <a:t>in private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Some misbehaviors, but almost no one knows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04797" y="335577"/>
            <a:ext cx="4194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The phenomenon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6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45540" y="2196465"/>
            <a:ext cx="921004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Picked up and broadcast </a:t>
            </a:r>
            <a:r>
              <a:rPr lang="en-US" sz="3200" u="sng">
                <a:latin typeface="Comic Sans MS" panose="030F0702030302020204" charset="0"/>
                <a:cs typeface="Comic Sans MS" panose="030F0702030302020204" charset="0"/>
              </a:rPr>
              <a:t>around the world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Political opponents are satisfied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  <a:sym typeface="+mn-ea"/>
              </a:rPr>
              <a:t>Mr. Brown got in trouble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 u="sng">
                <a:latin typeface="Comic Sans MS" panose="030F0702030302020204" charset="0"/>
                <a:cs typeface="Comic Sans MS" panose="030F0702030302020204" charset="0"/>
              </a:rPr>
              <a:t>Ordinary people thought it interesting</a:t>
            </a:r>
            <a:endParaRPr lang="en-US" sz="3200" u="sng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 u="sng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604797" y="335577"/>
            <a:ext cx="4194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The phenomenon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45540" y="2196465"/>
            <a:ext cx="921004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A radio microphone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Privacy?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Indulging the practice of eavesdropping?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Mr. Brown’s fault? Eavesdropping acceptable?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</p:txBody>
      </p:sp>
      <p:cxnSp>
        <p:nvCxnSpPr>
          <p:cNvPr id="7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5"/>
          <p:cNvSpPr txBox="1"/>
          <p:nvPr/>
        </p:nvSpPr>
        <p:spPr>
          <a:xfrm>
            <a:off x="2604797" y="335577"/>
            <a:ext cx="41941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The phenomenon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0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2" name="图片 6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07738" y="3866893"/>
            <a:ext cx="71761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72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Author’s opinion</a:t>
            </a:r>
            <a:endParaRPr lang="zh-CN" altLang="en-US" sz="7200" b="1" dirty="0">
              <a:solidFill>
                <a:srgbClr val="333333"/>
              </a:solidFill>
              <a:latin typeface="Comic Sans MS" panose="030F0702030302020204" charset="0"/>
              <a:ea typeface="Arial" panose="020B0604020202020204" pitchFamily="34" charset="0"/>
              <a:cs typeface="Comic Sans MS" panose="030F0702030302020204" charset="0"/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5911" y="765842"/>
            <a:ext cx="2519933" cy="25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Round Diagonal Corner Rectangle 7"/>
          <p:cNvSpPr/>
          <p:nvPr/>
        </p:nvSpPr>
        <p:spPr>
          <a:xfrm>
            <a:off x="415290" y="2037080"/>
            <a:ext cx="3942715" cy="145097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1C3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Almost all animals 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 for survival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1915160" y="4039870"/>
            <a:ext cx="4907280" cy="1450975"/>
          </a:xfrm>
          <a:prstGeom prst="round2DiagRect">
            <a:avLst/>
          </a:prstGeom>
          <a:solidFill>
            <a:srgbClr val="FFE9E9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Humans in hunter-gatherer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times </a:t>
            </a: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 for survival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0" name="Round Diagonal Corner Rectangle 9"/>
          <p:cNvSpPr/>
          <p:nvPr/>
        </p:nvSpPr>
        <p:spPr>
          <a:xfrm>
            <a:off x="8125460" y="4039870"/>
            <a:ext cx="2493645" cy="1450975"/>
          </a:xfrm>
          <a:prstGeom prst="round2DiagRect">
            <a:avLst/>
          </a:prstGeom>
          <a:solidFill>
            <a:srgbClr val="ECF7E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And now?</a:t>
            </a:r>
            <a:endParaRPr kumimoji="0" lang="en-US" altLang="zh-CN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5271770" y="2037080"/>
            <a:ext cx="4980305" cy="1450975"/>
          </a:xfrm>
          <a:prstGeom prst="round2DiagRect">
            <a:avLst/>
          </a:prstGeom>
          <a:solidFill>
            <a:srgbClr val="D6EB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Eavesdropping was allowed in </a:t>
            </a:r>
            <a:endParaRPr lang="en-US" sz="280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>
                <a:latin typeface="Comic Sans MS" panose="030F0702030302020204" charset="0"/>
                <a:cs typeface="Comic Sans MS" panose="030F0702030302020204" charset="0"/>
                <a:sym typeface="+mn-ea"/>
              </a:rPr>
              <a:t>some cases by 15th century</a:t>
            </a:r>
            <a:endParaRPr kumimoji="0" lang="en-US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charset="0"/>
              <a:ea typeface="宋体" panose="02010600030101010101" pitchFamily="2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82245" y="3616960"/>
            <a:ext cx="11075670" cy="29400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3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5"/>
          <p:cNvSpPr txBox="1"/>
          <p:nvPr/>
        </p:nvSpPr>
        <p:spPr>
          <a:xfrm>
            <a:off x="2667980" y="335577"/>
            <a:ext cx="4067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Author’s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7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18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19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1" grpId="0" bldLvl="0" animBg="1"/>
      <p:bldP spid="10" grpId="0" bldLvl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39775" y="2188210"/>
            <a:ext cx="1101471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People easily use technologies to “</a:t>
            </a:r>
            <a:r>
              <a:rPr lang="en-US" sz="3200">
                <a:latin typeface="Comic Sans MS" panose="030F0702030302020204" charset="0"/>
                <a:cs typeface="Comic Sans MS" panose="030F0702030302020204" charset="0"/>
                <a:sym typeface="+mn-ea"/>
              </a:rPr>
              <a:t>eavesdrop” every day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People like to share more of their private lives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The desire to eavesdrop has become insatiable on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sz="3200">
                <a:latin typeface="Comic Sans MS" panose="030F0702030302020204" charset="0"/>
                <a:cs typeface="Comic Sans MS" panose="030F0702030302020204" charset="0"/>
              </a:rPr>
              <a:t>some magazines or websites.</a:t>
            </a:r>
            <a:endParaRPr lang="en-US" sz="3200"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344170" y="2054225"/>
            <a:ext cx="273685" cy="3134360"/>
          </a:xfrm>
          <a:prstGeom prst="downArrow">
            <a:avLst/>
          </a:prstGeom>
          <a:solidFill>
            <a:srgbClr val="FEBC28"/>
          </a:solidFill>
          <a:ln w="9525" cap="flat" cmpd="sng" algn="ctr">
            <a:solidFill>
              <a:srgbClr val="FEBC2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90188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5"/>
          <p:cNvSpPr txBox="1"/>
          <p:nvPr/>
        </p:nvSpPr>
        <p:spPr>
          <a:xfrm>
            <a:off x="2667980" y="335577"/>
            <a:ext cx="4067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Comic Sans MS" panose="030F0702030302020204" charset="0"/>
                <a:ea typeface="Arial" panose="020B0604020202020204" pitchFamily="34" charset="0"/>
                <a:cs typeface="Comic Sans MS" panose="030F0702030302020204" charset="0"/>
                <a:sym typeface="+mn-ea"/>
              </a:rPr>
              <a:t>Author’s opinion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19" name="图片 7"/>
          <p:cNvPicPr>
            <a:picLocks noChangeAspect="1"/>
          </p:cNvPicPr>
          <p:nvPr/>
        </p:nvPicPr>
        <p:blipFill>
          <a:blip r:embed="rId1">
            <a:alphaModFix amt="20000"/>
          </a:blip>
          <a:stretch>
            <a:fillRect/>
          </a:stretch>
        </p:blipFill>
        <p:spPr>
          <a:xfrm>
            <a:off x="1795145" y="436245"/>
            <a:ext cx="716280" cy="716280"/>
          </a:xfrm>
          <a:prstGeom prst="rect">
            <a:avLst/>
          </a:prstGeom>
        </p:spPr>
      </p:pic>
      <p:pic>
        <p:nvPicPr>
          <p:cNvPr id="20" name="图片 4"/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53035" y="436245"/>
            <a:ext cx="739140" cy="739140"/>
          </a:xfrm>
          <a:prstGeom prst="rect">
            <a:avLst/>
          </a:prstGeom>
        </p:spPr>
      </p:pic>
      <p:pic>
        <p:nvPicPr>
          <p:cNvPr id="21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436245"/>
            <a:ext cx="716280" cy="7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p="http://schemas.openxmlformats.org/presentationml/2006/main">
  <p:tag name="KSO_WPP_MARK_KEY" val="f1ec0a34-4ecc-450c-9899-c559b174a3b8"/>
  <p:tag name="COMMONDATA" val="eyJoZGlkIjoiMmQ2MzhkNDQwYjIxM2UzZDQ2NGU2NmUyMWM4NjA4NDcifQ==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2015</Words>
  <Application>WPS 演示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Comic Sans MS</vt:lpstr>
      <vt:lpstr>楷体</vt:lpstr>
      <vt:lpstr>微软雅黑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Frank Chen</dc:creator>
  <cp:lastModifiedBy>来自星星的A梦</cp:lastModifiedBy>
  <cp:revision>371</cp:revision>
  <dcterms:created xsi:type="dcterms:W3CDTF">2022-11-20T21:57:00Z</dcterms:created>
  <dcterms:modified xsi:type="dcterms:W3CDTF">2022-12-11T12:38:42Z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D29D87A4D63B4EBD87312EBF3A57AF38</vt:lpwstr>
  </property>
  <property fmtid="{D5CDD505-2E9C-101B-9397-08002B2CF9AE}" pid="3" name="KSOProductBuildVer">
    <vt:lpwstr>2052-11.1.0.12980</vt:lpwstr>
  </property>
</Properties>
</file>