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29A"/>
    <a:srgbClr val="ECD09E"/>
    <a:srgbClr val="E4B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9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2080" y="1585595"/>
            <a:ext cx="9366250" cy="2006600"/>
          </a:xfrm>
          <a:effectLst>
            <a:glow rad="127000">
              <a:schemeClr val="tx1"/>
            </a:glow>
          </a:effectLst>
        </p:spPr>
        <p:txBody>
          <a:bodyPr>
            <a:noAutofit/>
          </a:bodyPr>
          <a:p>
            <a:r>
              <a:rPr lang="zh-CN" altLang="en-US" sz="6600" b="1">
                <a:solidFill>
                  <a:srgbClr val="ECD09E"/>
                </a:solidFill>
                <a:effectLst>
                  <a:glow rad="317500">
                    <a:schemeClr val="tx1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What do top students do differently?</a:t>
            </a:r>
            <a:endParaRPr lang="zh-CN" altLang="en-US" sz="6600" b="1">
              <a:solidFill>
                <a:srgbClr val="ECD09E"/>
              </a:solidFill>
              <a:effectLst>
                <a:glow rad="317500">
                  <a:schemeClr val="tx1"/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02475" y="5296535"/>
            <a:ext cx="4307205" cy="744220"/>
          </a:xfrm>
        </p:spPr>
        <p:txBody>
          <a:bodyPr>
            <a:normAutofit/>
          </a:bodyPr>
          <a:p>
            <a:pPr algn="r"/>
            <a:r>
              <a:rPr lang="en-US" altLang="zh-CN" sz="3200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</a:rPr>
              <a:t>Presenter: Chen Fu</a:t>
            </a:r>
            <a:endParaRPr lang="en-US" altLang="zh-CN" sz="3200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Recapture</a:t>
            </a:r>
            <a:endParaRPr lang="en-US" altLang="zh-CN" sz="40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 anchor="ctr" anchorCtr="0">
            <a:normAutofit/>
          </a:bodyPr>
          <a:p>
            <a:pPr marL="0" lvl="0" indent="0" algn="ctr" fontAlgn="auto">
              <a:lnSpc>
                <a:spcPct val="120000"/>
              </a:lnSpc>
              <a:buNone/>
            </a:pPr>
            <a:r>
              <a:rPr lang="en-US" altLang="zh-CN" sz="5400" b="1">
                <a:solidFill>
                  <a:srgbClr val="F1B29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self-motivation</a:t>
            </a:r>
            <a:endParaRPr lang="en-US" altLang="zh-CN" sz="5400" b="1">
              <a:solidFill>
                <a:srgbClr val="F1B29A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ctr" fontAlgn="auto">
              <a:lnSpc>
                <a:spcPct val="120000"/>
              </a:lnSpc>
              <a:buNone/>
            </a:pPr>
            <a:r>
              <a:rPr lang="en-US" altLang="zh-CN" sz="5400" b="1">
                <a:solidFill>
                  <a:srgbClr val="F1B29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self-discipline</a:t>
            </a:r>
            <a:endParaRPr lang="en-US" altLang="zh-CN" sz="5400" b="1">
              <a:solidFill>
                <a:srgbClr val="F1B29A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ctr" fontAlgn="auto">
              <a:lnSpc>
                <a:spcPct val="120000"/>
              </a:lnSpc>
              <a:buNone/>
            </a:pPr>
            <a:r>
              <a:rPr lang="en-US" altLang="zh-CN" sz="5400" b="1">
                <a:solidFill>
                  <a:srgbClr val="F1B29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self-confidence</a:t>
            </a:r>
            <a:endParaRPr lang="en-US" altLang="zh-CN" sz="54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ctr">
              <a:buNone/>
            </a:pPr>
            <a:endParaRPr lang="en-US" altLang="zh-CN" sz="54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02080" y="1585595"/>
            <a:ext cx="9366250" cy="2006600"/>
          </a:xfrm>
          <a:effectLst>
            <a:glow rad="127000">
              <a:schemeClr val="tx1"/>
            </a:glow>
          </a:effectLst>
        </p:spPr>
        <p:txBody>
          <a:bodyPr>
            <a:noAutofit/>
          </a:bodyPr>
          <a:p>
            <a:r>
              <a:rPr lang="en-US" altLang="zh-CN" sz="6600" b="1">
                <a:solidFill>
                  <a:srgbClr val="ECD09E"/>
                </a:solidFill>
                <a:effectLst>
                  <a:glow rad="317500">
                    <a:schemeClr val="tx1"/>
                  </a:glow>
                </a:effectLst>
                <a:latin typeface="Times New Roman" panose="02020603050405020304" charset="0"/>
                <a:cs typeface="Times New Roman" panose="02020603050405020304" charset="0"/>
              </a:rPr>
              <a:t>Thank you!</a:t>
            </a:r>
            <a:endParaRPr lang="en-US" altLang="zh-CN" sz="6600" b="1">
              <a:solidFill>
                <a:srgbClr val="ECD09E"/>
              </a:solidFill>
              <a:effectLst>
                <a:glow rad="317500">
                  <a:schemeClr val="tx1"/>
                </a:glo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02475" y="5296535"/>
            <a:ext cx="4307205" cy="744220"/>
          </a:xfrm>
        </p:spPr>
        <p:txBody>
          <a:bodyPr>
            <a:normAutofit/>
          </a:bodyPr>
          <a:p>
            <a:pPr algn="r"/>
            <a:r>
              <a:rPr lang="en-US" altLang="zh-CN" sz="3200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</a:rPr>
              <a:t>Presenter: Chen Fu</a:t>
            </a:r>
            <a:endParaRPr lang="en-US" altLang="zh-CN" sz="3200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</a:rPr>
              <a:t>Outline</a:t>
            </a:r>
            <a:endParaRPr lang="en-US" altLang="zh-CN" sz="40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2" fontAlgn="auto">
              <a:lnSpc>
                <a:spcPct val="150000"/>
              </a:lnSpc>
            </a:pPr>
            <a:r>
              <a:rPr lang="en-US" altLang="zh-CN" sz="48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</a:rPr>
              <a:t>How do average students feel?</a:t>
            </a:r>
            <a:endParaRPr lang="en-US" altLang="zh-CN" sz="48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 sz="48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</a:rPr>
              <a:t>What do they do differently?</a:t>
            </a:r>
            <a:endParaRPr lang="en-US" altLang="zh-CN" sz="48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 sz="48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</a:rPr>
              <a:t>How can we do differently?</a:t>
            </a:r>
            <a:endParaRPr lang="en-US" altLang="zh-CN" sz="48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do average students feel?</a:t>
            </a:r>
            <a:endParaRPr lang="en-US" altLang="zh-CN" sz="40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 anchor="ctr" anchorCtr="0"/>
          <a:p>
            <a:pPr marL="0" lvl="0" indent="0" algn="ctr" fontAlgn="auto">
              <a:lnSpc>
                <a:spcPct val="150000"/>
              </a:lnSpc>
              <a:buNone/>
            </a:pPr>
            <a:r>
              <a:rPr lang="en-US" altLang="zh-CN" sz="60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</a:rPr>
              <a:t>Work hard</a:t>
            </a:r>
            <a:endParaRPr lang="en-US" altLang="zh-CN" sz="60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 fontAlgn="auto">
              <a:lnSpc>
                <a:spcPct val="150000"/>
              </a:lnSpc>
              <a:buNone/>
            </a:pPr>
            <a:r>
              <a:rPr lang="en-US" altLang="zh-CN" sz="60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</a:rPr>
              <a:t>Low mark</a:t>
            </a:r>
            <a:endParaRPr lang="en-US" altLang="zh-CN" sz="60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 fontAlgn="auto">
              <a:lnSpc>
                <a:spcPct val="150000"/>
              </a:lnSpc>
              <a:buNone/>
            </a:pPr>
            <a:endParaRPr lang="en-US" altLang="zh-CN" sz="60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do average students feel?</a:t>
            </a:r>
            <a:endParaRPr lang="en-US" altLang="zh-CN" sz="40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 anchor="ctr" anchorCtr="0">
            <a:normAutofit lnSpcReduction="20000"/>
          </a:bodyPr>
          <a:p>
            <a:pPr marL="0" lvl="0" indent="0" algn="ctr">
              <a:buNone/>
            </a:pPr>
            <a:r>
              <a:rPr lang="en-US" altLang="zh-CN" sz="9600" b="1">
                <a:solidFill>
                  <a:srgbClr val="F1B29A"/>
                </a:solidFill>
                <a:latin typeface="Times New Roman" panose="02020603050405020304" charset="0"/>
                <a:cs typeface="Times New Roman" panose="02020603050405020304" charset="0"/>
              </a:rPr>
              <a:t>80%</a:t>
            </a:r>
            <a:endParaRPr lang="en-US" altLang="zh-CN" sz="80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buNone/>
            </a:pPr>
            <a:endParaRPr lang="en-US" altLang="zh-CN" sz="60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buNone/>
            </a:pPr>
            <a:r>
              <a:rPr lang="en-US" altLang="zh-CN" sz="60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</a:rPr>
              <a:t>review, rewrite, remember</a:t>
            </a:r>
            <a:endParaRPr lang="en-US" altLang="zh-CN" sz="60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buNone/>
            </a:pPr>
            <a:endParaRPr lang="en-US" altLang="zh-CN" sz="40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do average students feel?</a:t>
            </a:r>
            <a:endParaRPr lang="en-US" altLang="zh-CN" sz="40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 anchor="ctr" anchorCtr="0">
            <a:normAutofit lnSpcReduction="20000"/>
          </a:bodyPr>
          <a:p>
            <a:pPr marL="0" lvl="0" indent="0" algn="ctr">
              <a:buNone/>
            </a:pPr>
            <a:r>
              <a:rPr lang="en-US" altLang="zh-CN" sz="9600" b="1">
                <a:solidFill>
                  <a:srgbClr val="F1B29A"/>
                </a:solidFill>
                <a:latin typeface="Times New Roman" panose="02020603050405020304" charset="0"/>
                <a:cs typeface="Times New Roman" panose="02020603050405020304" charset="0"/>
              </a:rPr>
              <a:t>90%</a:t>
            </a:r>
            <a:endParaRPr lang="en-US" altLang="zh-CN" sz="60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buNone/>
            </a:pPr>
            <a:endParaRPr lang="en-US" altLang="zh-CN" sz="60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buNone/>
            </a:pPr>
            <a:r>
              <a:rPr lang="en-US" altLang="zh-CN" sz="60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</a:rPr>
              <a:t>IQ</a:t>
            </a:r>
            <a:endParaRPr lang="en-US" altLang="zh-CN" sz="60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buNone/>
            </a:pPr>
            <a:endParaRPr lang="en-US" altLang="zh-CN" sz="40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do they do differently?</a:t>
            </a:r>
            <a:endParaRPr lang="en-US" altLang="zh-CN" sz="40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 anchor="ctr" anchorCtr="0">
            <a:normAutofit/>
          </a:bodyPr>
          <a:p>
            <a:pPr marL="0" lvl="0" indent="0" algn="ctr">
              <a:buNone/>
            </a:pPr>
            <a:r>
              <a:rPr lang="en-US" altLang="zh-CN" sz="48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</a:rPr>
              <a:t>Review by </a:t>
            </a:r>
            <a:r>
              <a:rPr lang="en-US" altLang="zh-CN" sz="6000" b="1">
                <a:solidFill>
                  <a:srgbClr val="F1B29A"/>
                </a:solidFill>
                <a:latin typeface="Times New Roman" panose="02020603050405020304" charset="0"/>
                <a:cs typeface="Times New Roman" panose="02020603050405020304" charset="0"/>
              </a:rPr>
              <a:t>using information</a:t>
            </a:r>
            <a:endParaRPr lang="en-US" altLang="zh-CN" sz="48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buNone/>
            </a:pPr>
            <a:r>
              <a:rPr lang="en-US" altLang="zh-CN" sz="48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</a:rPr>
              <a:t>instead of remembering</a:t>
            </a:r>
            <a:endParaRPr lang="en-US" altLang="zh-CN" sz="48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buNone/>
            </a:pPr>
            <a:endParaRPr lang="en-US" altLang="zh-CN" sz="48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lvl="0" indent="0" algn="ctr">
              <a:buNone/>
            </a:pPr>
            <a:r>
              <a:rPr lang="en-US" altLang="zh-CN" sz="6000" b="1">
                <a:solidFill>
                  <a:srgbClr val="F1B29A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Take practice exams</a:t>
            </a:r>
            <a:endParaRPr lang="en-US" altLang="zh-CN" sz="48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buNone/>
            </a:pPr>
            <a:endParaRPr lang="en-US" altLang="zh-CN" sz="48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do they do differently?</a:t>
            </a:r>
            <a:endParaRPr lang="en-US" altLang="zh-CN" sz="40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 anchor="ctr" anchorCtr="0">
            <a:normAutofit/>
          </a:bodyPr>
          <a:p>
            <a:pPr marL="0" lvl="0" indent="0" algn="ctr">
              <a:buNone/>
            </a:pPr>
            <a:r>
              <a:rPr lang="en-US" altLang="zh-CN" sz="48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</a:rPr>
              <a:t>Schedule time NOT for studying</a:t>
            </a:r>
            <a:endParaRPr lang="en-US" altLang="zh-CN" sz="48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buNone/>
            </a:pPr>
            <a:r>
              <a:rPr lang="en-US" altLang="zh-CN" sz="48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</a:rPr>
              <a:t>(Play right after class?)</a:t>
            </a:r>
            <a:endParaRPr lang="en-US" altLang="zh-CN" sz="48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buNone/>
            </a:pPr>
            <a:endParaRPr lang="en-US" altLang="zh-CN" sz="48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buNone/>
            </a:pPr>
            <a:r>
              <a:rPr lang="en-US" altLang="zh-CN" sz="5400" b="1">
                <a:solidFill>
                  <a:srgbClr val="F1B29A"/>
                </a:solidFill>
                <a:latin typeface="Times New Roman" panose="02020603050405020304" charset="0"/>
                <a:cs typeface="Times New Roman" panose="02020603050405020304" charset="0"/>
              </a:rPr>
              <a:t>Self-motivation</a:t>
            </a:r>
            <a:r>
              <a:rPr lang="en-US" altLang="zh-CN" sz="40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</a:rPr>
              <a:t> &amp; </a:t>
            </a:r>
            <a:r>
              <a:rPr lang="en-US" altLang="zh-CN" sz="5400" b="1">
                <a:solidFill>
                  <a:srgbClr val="F1B29A"/>
                </a:solidFill>
                <a:latin typeface="Times New Roman" panose="02020603050405020304" charset="0"/>
                <a:cs typeface="Times New Roman" panose="02020603050405020304" charset="0"/>
              </a:rPr>
              <a:t>Self-discipline</a:t>
            </a:r>
            <a:endParaRPr lang="en-US" altLang="zh-CN" sz="40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buNone/>
            </a:pPr>
            <a:endParaRPr lang="en-US" altLang="zh-CN" sz="40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can we do differently?</a:t>
            </a:r>
            <a:endParaRPr lang="en-US" altLang="zh-CN" sz="40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 anchor="ctr" anchorCtr="0">
            <a:normAutofit/>
          </a:bodyPr>
          <a:p>
            <a:pPr marL="0" lvl="0" indent="0" algn="ctr">
              <a:buNone/>
            </a:pPr>
            <a:r>
              <a:rPr lang="en-US" altLang="zh-CN" sz="54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</a:rPr>
              <a:t>Clear goal</a:t>
            </a:r>
            <a:endParaRPr lang="en-US" altLang="zh-CN" sz="54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buNone/>
            </a:pPr>
            <a:endParaRPr lang="en-US" altLang="zh-CN" sz="54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buNone/>
            </a:pPr>
            <a:r>
              <a:rPr lang="en-US" altLang="zh-CN" sz="54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</a:rPr>
              <a:t>Self-confidence</a:t>
            </a:r>
            <a:endParaRPr lang="en-US" altLang="zh-CN" sz="54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buNone/>
            </a:pPr>
            <a:endParaRPr lang="en-US" altLang="zh-CN" sz="54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can we do differently?</a:t>
            </a:r>
            <a:endParaRPr lang="en-US" altLang="zh-CN" sz="40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 anchor="ctr" anchorCtr="0">
            <a:normAutofit/>
          </a:bodyPr>
          <a:p>
            <a:pPr marL="0" lvl="0" indent="0" algn="ctr">
              <a:buNone/>
            </a:pPr>
            <a:r>
              <a:rPr lang="en-US" altLang="zh-CN" sz="5400" b="1">
                <a:solidFill>
                  <a:srgbClr val="F1B29A"/>
                </a:solidFill>
                <a:latin typeface="Times New Roman" panose="02020603050405020304" charset="0"/>
                <a:cs typeface="Times New Roman" panose="02020603050405020304" charset="0"/>
              </a:rPr>
              <a:t>Top students are NOT</a:t>
            </a:r>
            <a:endParaRPr lang="en-US" altLang="zh-CN" sz="5400" b="1">
              <a:solidFill>
                <a:srgbClr val="F1B29A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buNone/>
            </a:pPr>
            <a:r>
              <a:rPr lang="en-US" altLang="zh-CN" sz="5400" b="1">
                <a:solidFill>
                  <a:srgbClr val="F1B29A"/>
                </a:solidFill>
                <a:latin typeface="Times New Roman" panose="02020603050405020304" charset="0"/>
                <a:cs typeface="Times New Roman" panose="02020603050405020304" charset="0"/>
              </a:rPr>
              <a:t>better than you!</a:t>
            </a:r>
            <a:endParaRPr lang="en-US" altLang="zh-CN" sz="54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buNone/>
            </a:pPr>
            <a:endParaRPr lang="en-US" altLang="zh-CN" sz="48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buNone/>
            </a:pPr>
            <a:r>
              <a:rPr lang="en-US" altLang="zh-CN" sz="4800" b="1">
                <a:solidFill>
                  <a:srgbClr val="ECD09E"/>
                </a:solidFill>
                <a:latin typeface="Times New Roman" panose="02020603050405020304" charset="0"/>
                <a:cs typeface="Times New Roman" panose="02020603050405020304" charset="0"/>
              </a:rPr>
              <a:t>Correct method &gt; time &gt; IQ</a:t>
            </a:r>
            <a:endParaRPr lang="en-US" altLang="zh-CN" sz="48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>
              <a:buNone/>
            </a:pPr>
            <a:endParaRPr lang="en-US" altLang="zh-CN" sz="4800" b="1">
              <a:solidFill>
                <a:srgbClr val="ECD09E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MmQ2MzhkNDQwYjIxM2UzZDQ2NGU2NmUyMWM4NjA4NDcifQ=="/>
  <p:tag name="KSO_WPP_MARK_KEY" val="144de0cf-ad88-4dda-ab6b-3b88bc7269bb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WPS 演示</Application>
  <PresentationFormat>宽屏</PresentationFormat>
  <Paragraphs>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主题</vt:lpstr>
      <vt:lpstr>What do top students do differently?</vt:lpstr>
      <vt:lpstr>Outline</vt:lpstr>
      <vt:lpstr>What are we facing?</vt:lpstr>
      <vt:lpstr>What are we facing?</vt:lpstr>
      <vt:lpstr>What are we facing?</vt:lpstr>
      <vt:lpstr>What should we do?</vt:lpstr>
      <vt:lpstr>What should we do?</vt:lpstr>
      <vt:lpstr>How should we do?</vt:lpstr>
      <vt:lpstr>How should we do?</vt:lpstr>
      <vt:lpstr>Recapture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Chen</dc:creator>
  <cp:lastModifiedBy>来自星星的A梦</cp:lastModifiedBy>
  <cp:revision>188</cp:revision>
  <dcterms:created xsi:type="dcterms:W3CDTF">2023-03-05T05:36:00Z</dcterms:created>
  <dcterms:modified xsi:type="dcterms:W3CDTF">2023-03-25T00:36:41Z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10FC1E2A951048FBB7E331399D797CC7</vt:lpwstr>
  </property>
  <property fmtid="{D5CDD505-2E9C-101B-9397-08002B2CF9AE}" pid="3" name="KSOProductBuildVer">
    <vt:lpwstr>2052-11.1.0.13703</vt:lpwstr>
  </property>
</Properties>
</file>