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67" r:id="rId4"/>
    <p:sldId id="284" r:id="rId5"/>
    <p:sldId id="285" r:id="rId7"/>
    <p:sldId id="287" r:id="rId8"/>
    <p:sldId id="288" r:id="rId9"/>
    <p:sldId id="289" r:id="rId10"/>
    <p:sldId id="291" r:id="rId11"/>
    <p:sldId id="290" r:id="rId12"/>
    <p:sldId id="292" r:id="rId13"/>
    <p:sldId id="293" r:id="rId14"/>
    <p:sldId id="283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9F9"/>
    <a:srgbClr val="F6FBF0"/>
    <a:srgbClr val="EEF8E3"/>
    <a:srgbClr val="E0F2CA"/>
    <a:srgbClr val="D2EBB3"/>
    <a:srgbClr val="DDF1C8"/>
    <a:srgbClr val="CEEAAD"/>
    <a:srgbClr val="E5F4D3"/>
    <a:srgbClr val="DCF0C7"/>
    <a:srgbClr val="ECF7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30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9.xml"/><Relationship Id="rId4" Type="http://schemas.openxmlformats.org/officeDocument/2006/relationships/image" Target="../media/image10.png"/><Relationship Id="rId3" Type="http://schemas.openxmlformats.org/officeDocument/2006/relationships/tags" Target="../tags/tag8.xml"/><Relationship Id="rId2" Type="http://schemas.openxmlformats.org/officeDocument/2006/relationships/image" Target="../media/image9.png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image" Target="../media/image16.png"/><Relationship Id="rId7" Type="http://schemas.openxmlformats.org/officeDocument/2006/relationships/tags" Target="../tags/tag13.xml"/><Relationship Id="rId6" Type="http://schemas.openxmlformats.org/officeDocument/2006/relationships/image" Target="../media/image15.png"/><Relationship Id="rId5" Type="http://schemas.openxmlformats.org/officeDocument/2006/relationships/tags" Target="../tags/tag12.xml"/><Relationship Id="rId4" Type="http://schemas.openxmlformats.org/officeDocument/2006/relationships/image" Target="../media/image14.png"/><Relationship Id="rId3" Type="http://schemas.openxmlformats.org/officeDocument/2006/relationships/tags" Target="../tags/tag11.xml"/><Relationship Id="rId2" Type="http://schemas.openxmlformats.org/officeDocument/2006/relationships/image" Target="../media/image13.png"/><Relationship Id="rId13" Type="http://schemas.openxmlformats.org/officeDocument/2006/relationships/notesSlide" Target="../notesSlides/notesSlide5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image" Target="../media/image18.png"/><Relationship Id="rId3" Type="http://schemas.openxmlformats.org/officeDocument/2006/relationships/tags" Target="../tags/tag18.xml"/><Relationship Id="rId2" Type="http://schemas.openxmlformats.org/officeDocument/2006/relationships/image" Target="../media/image17.png"/><Relationship Id="rId12" Type="http://schemas.openxmlformats.org/officeDocument/2006/relationships/notesSlide" Target="../notesSlides/notesSlide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9.png"/><Relationship Id="rId3" Type="http://schemas.openxmlformats.org/officeDocument/2006/relationships/tags" Target="../tags/tag26.xml"/><Relationship Id="rId2" Type="http://schemas.openxmlformats.org/officeDocument/2006/relationships/image" Target="../media/image11.png"/><Relationship Id="rId1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4064635" y="1349058"/>
            <a:ext cx="7481570" cy="258445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sz="54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The Impact of</a:t>
            </a:r>
            <a:endParaRPr sz="54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ctr"/>
            <a:r>
              <a:rPr sz="54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Label Information on</a:t>
            </a:r>
            <a:endParaRPr sz="54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ctr"/>
            <a:r>
              <a:rPr sz="54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Students’ Food Choices</a:t>
            </a:r>
            <a:endParaRPr sz="54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cxnSp>
        <p:nvCxnSpPr>
          <p:cNvPr id="9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5051613" y="4540693"/>
            <a:ext cx="5796000" cy="2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8175" y="1997075"/>
            <a:ext cx="3262630" cy="296227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7948295" y="4959350"/>
            <a:ext cx="241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122090020  Frank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32968" y="335577"/>
            <a:ext cx="2610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Conclusion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9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5770" y="1306195"/>
            <a:ext cx="11450955" cy="4551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Aim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the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impact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of food labels on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Chinese college students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Result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Food labels do have significant impact (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brand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expiration date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Purchase method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(online / offline) influences the impact of food labels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Complexity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of label &amp; limited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time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also influence the impact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Significance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Verify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consistent with the result in Europe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New factor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: purchase method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932968" y="335577"/>
            <a:ext cx="261048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Conclusion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10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2465" y="2016125"/>
            <a:ext cx="10938510" cy="37496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Limitation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participants are mainly in coastal provinces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ignored potential factors (e.g. price)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lvl="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Suggestion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 consumers: check food labels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online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To producers: design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concise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labels</a:t>
            </a: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"/>
          <p:cNvSpPr txBox="1"/>
          <p:nvPr/>
        </p:nvSpPr>
        <p:spPr>
          <a:xfrm>
            <a:off x="-71755" y="2124075"/>
            <a:ext cx="6082030" cy="10147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Thank you!</a:t>
            </a:r>
            <a:endParaRPr lang="en-US" sz="6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cxnSp>
        <p:nvCxnSpPr>
          <p:cNvPr id="9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 flipV="1">
            <a:off x="598713" y="3901248"/>
            <a:ext cx="4624070" cy="3175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10"/>
          <p:cNvSpPr txBox="1"/>
          <p:nvPr/>
        </p:nvSpPr>
        <p:spPr>
          <a:xfrm>
            <a:off x="2446655" y="4158615"/>
            <a:ext cx="2418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122090020  Frank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96330" y="294005"/>
            <a:ext cx="547624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indent="-457200" fontAlgn="auto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Centers for Disease Control and Prevention. (2022, September 20). Food labels.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Centers for Disease Control and Prevention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 https://www.cdc.gov/diabetes/managing/eat-well/food-labels.html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indent="-457200" fontAlgn="auto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Gracia, A., &amp; De-Magistris, T. (2016). Consumer preferences for food labeling: what ranks first?.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Food control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61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39-46.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indent="-457200" fontAlgn="auto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Roberto, C. A., &amp; Khandpur, N. (2014). Improving the design of nutrition labels to promote healthier food choices and reasonable portion sizes.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International Journal of Obesity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38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(1), S25-S33.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indent="-457200" fontAlgn="auto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Van Der Merwe, D., Kempen, E. L., Breedt, S., &amp; De Beer, H. (2010). Food choice: student consumers' decision‐making process regarding food products with limited label information.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International Journal of Consumer Studies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34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(1), 11-18.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pPr marL="360045" indent="-457200" fontAlgn="auto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Wills, J. M., Schmidt, D. B., Pillo-Blocka, F., &amp; Cairns, G. (2009). Exploring global consumer attitudes toward nutrition information on food labels.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Nutrition reviews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67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(suppl_1), S102-S106.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>
            <p:custDataLst>
              <p:tags r:id="rId1"/>
            </p:custDataLst>
          </p:nvPr>
        </p:nvCxnSpPr>
        <p:spPr>
          <a:xfrm>
            <a:off x="6064158" y="881823"/>
            <a:ext cx="30480" cy="5487670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30200" y="1940560"/>
            <a:ext cx="589089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Food labels</a:t>
            </a:r>
            <a:endParaRPr lang="en-US" altLang="zh-CN" sz="48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Usage?</a:t>
            </a:r>
            <a:endParaRPr lang="en-US" altLang="zh-CN" sz="40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inform necessary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information</a:t>
            </a: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Why do we study them?</a:t>
            </a:r>
            <a:endParaRPr lang="en-US" altLang="zh-CN" sz="32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promote a better strategy for both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purchasing</a:t>
            </a:r>
            <a:r>
              <a:rPr lang="en-US" altLang="zh-CN" sz="28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and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producing</a:t>
            </a:r>
            <a:r>
              <a:rPr lang="en-US" altLang="zh-CN" sz="28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food</a:t>
            </a:r>
            <a:endParaRPr lang="en-US" altLang="zh-CN" sz="28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0516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35775" y="335577"/>
            <a:ext cx="29387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Introduction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6221095" y="139700"/>
            <a:ext cx="5351780" cy="61334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6130290" y="6316345"/>
            <a:ext cx="5087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Centers for Disease Control and Prevention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2022)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72230" y="1471295"/>
            <a:ext cx="43268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Organic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” 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label matters?</a:t>
            </a:r>
            <a:endParaRPr lang="en-US" altLang="zh-CN" sz="24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205164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936970" y="335577"/>
            <a:ext cx="41363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Literature Review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101" name="图片 100"/>
          <p:cNvPicPr/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05230" y="1471295"/>
            <a:ext cx="2147570" cy="14579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8533130" y="1471295"/>
            <a:ext cx="2169795" cy="14585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3575685" y="2099310"/>
            <a:ext cx="12979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Europe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Yes!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6523990" y="2099310"/>
            <a:ext cx="19456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South Africa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No!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4675" y="2973705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Gracia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&amp;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 De-Magistris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, 2016)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914005" y="2929255"/>
            <a:ext cx="3408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Van Der Merwe et al., 2010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Text Box 3"/>
          <p:cNvSpPr txBox="1"/>
          <p:nvPr>
            <p:custDataLst>
              <p:tags r:id="rId6"/>
            </p:custDataLst>
          </p:nvPr>
        </p:nvSpPr>
        <p:spPr>
          <a:xfrm>
            <a:off x="4460240" y="3559175"/>
            <a:ext cx="5657215" cy="1400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The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shorter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, the more effective?</a:t>
            </a: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Generally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YES!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Roberto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&amp;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 Khandpur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 2014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sz="32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32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7"/>
          <a:stretch>
            <a:fillRect/>
          </a:stretch>
        </p:blipFill>
        <p:spPr>
          <a:xfrm>
            <a:off x="1868805" y="3429000"/>
            <a:ext cx="2508250" cy="1530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图片 103"/>
          <p:cNvPicPr/>
          <p:nvPr/>
        </p:nvPicPr>
        <p:blipFill>
          <a:blip r:embed="rId8"/>
          <a:stretch>
            <a:fillRect/>
          </a:stretch>
        </p:blipFill>
        <p:spPr>
          <a:xfrm>
            <a:off x="6382385" y="4662805"/>
            <a:ext cx="2856230" cy="18440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3"/>
          <p:cNvSpPr txBox="1"/>
          <p:nvPr>
            <p:custDataLst>
              <p:tags r:id="rId9"/>
            </p:custDataLst>
          </p:nvPr>
        </p:nvSpPr>
        <p:spPr>
          <a:xfrm>
            <a:off x="937260" y="5046345"/>
            <a:ext cx="526986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Really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understand 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the labels?</a:t>
            </a: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r"/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Probably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NOT!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(</a:t>
            </a:r>
            <a:r>
              <a:rPr>
                <a:latin typeface="Times New Roman" panose="02020603050405020304" charset="0"/>
                <a:cs typeface="Times New Roman" panose="02020603050405020304" charset="0"/>
                <a:sym typeface="+mn-ea"/>
              </a:rPr>
              <a:t>Wills et al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, 2009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)</a:t>
            </a:r>
            <a:endParaRPr lang="en-US" altLang="zh-CN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416560" y="3333115"/>
            <a:ext cx="10885805" cy="51435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31243" y="335577"/>
            <a:ext cx="481393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Research Gap &amp; Aim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3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3" name="Text Box 3"/>
          <p:cNvSpPr txBox="1"/>
          <p:nvPr>
            <p:custDataLst>
              <p:tags r:id="rId1"/>
            </p:custDataLst>
          </p:nvPr>
        </p:nvSpPr>
        <p:spPr>
          <a:xfrm>
            <a:off x="5939155" y="1877060"/>
            <a:ext cx="455168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in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China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?</a:t>
            </a:r>
            <a:endParaRPr lang="en-US" altLang="zh-CN" sz="32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among the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students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?</a:t>
            </a: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online shopping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?</a:t>
            </a:r>
            <a:endParaRPr lang="en-US" altLang="zh-CN" sz="32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82320" y="1877060"/>
            <a:ext cx="46342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“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Organic</a:t>
            </a:r>
            <a:r>
              <a:rPr lang="en-US" altLang="zh-CN" sz="32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”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label matters...</a:t>
            </a:r>
            <a:endParaRPr lang="en-US" altLang="zh-CN" sz="3200" b="1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r"/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Understand</a:t>
            </a:r>
            <a:r>
              <a:rPr lang="en-US" altLang="zh-CN" sz="24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the labels...</a:t>
            </a:r>
            <a:endParaRPr lang="en-US" altLang="zh-CN" sz="24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r"/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Any other </a:t>
            </a:r>
            <a:r>
              <a:rPr lang="en-US" altLang="zh-CN" sz="3200" b="1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factors</a:t>
            </a:r>
            <a:r>
              <a:rPr lang="en-US" altLang="zh-CN" sz="2400" dirty="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... </a:t>
            </a:r>
            <a:endParaRPr lang="en-US" altLang="zh-CN" sz="2400" dirty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291840" y="3896995"/>
            <a:ext cx="7198995" cy="175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Study the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impact of labels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on the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food choices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of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college students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in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Chinese mainland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14045" y="4482465"/>
            <a:ext cx="261683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aim: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endParaRPr lang="en-US" altLang="zh-CN" sz="32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014440" y="335577"/>
            <a:ext cx="44475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Research Questions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2320" y="2281555"/>
            <a:ext cx="9975215" cy="311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 types of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food labels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exert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greater impacts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on the choices of Chinese college student consumers?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What are the potential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factors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that can </a:t>
            </a:r>
            <a:r>
              <a:rPr lang="en-US" altLang="zh-CN" sz="3200" b="1">
                <a:latin typeface="Times New Roman" panose="02020603050405020304" charset="0"/>
                <a:cs typeface="Times New Roman" panose="02020603050405020304" charset="0"/>
              </a:rPr>
              <a:t>influence the impact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of food labels on the choices of Chinese college student consumers?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fontAlgn="auto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201573" y="335577"/>
            <a:ext cx="207327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Methods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5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4" descr="ma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3665" y="1594485"/>
            <a:ext cx="5668010" cy="44437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53770" y="6038850"/>
            <a:ext cx="408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101 participants, 18 provinces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862320" y="637540"/>
            <a:ext cx="6049645" cy="2790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Data collection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Questionnaires (powered by Wenjuanxing)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10 Likert-type scales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 ranking problems</a:t>
            </a:r>
            <a:endParaRPr lang="en-US" altLang="zh-CN" sz="2400" b="1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solidFill>
                  <a:srgbClr val="C00000"/>
                </a:solidFill>
                <a:latin typeface="Times New Roman" panose="02020603050405020304" charset="0"/>
                <a:cs typeface="Times New Roman" panose="02020603050405020304" charset="0"/>
              </a:rPr>
              <a:t>1 short answer question</a:t>
            </a:r>
            <a:endParaRPr lang="en-US" altLang="zh-CN" sz="2400" b="1">
              <a:solidFill>
                <a:srgbClr val="C0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Data analysis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81675" y="3428365"/>
            <a:ext cx="1760855" cy="170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2530" y="3429000"/>
            <a:ext cx="2009775" cy="1702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图片 104"/>
          <p:cNvPicPr/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52305" y="3428365"/>
            <a:ext cx="1867535" cy="17030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450330" y="5189220"/>
            <a:ext cx="4054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Reliability analysis (</a:t>
            </a:r>
            <a:r>
              <a:rPr lang="en-US" altLang="zh-CN" sz="2400" b="1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=0.83)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Mean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Correlation analysis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5998" y="335577"/>
            <a:ext cx="49244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Result and Discussion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6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74015" y="1509395"/>
            <a:ext cx="6308090" cy="122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food labels &gt; actual taste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Brand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expiration date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are important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(research question 1)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4180" y="219710"/>
            <a:ext cx="4287520" cy="40906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连接符 6"/>
          <p:cNvCxnSpPr/>
          <p:nvPr/>
        </p:nvCxnSpPr>
        <p:spPr>
          <a:xfrm flipH="1" flipV="1">
            <a:off x="6682740" y="1344295"/>
            <a:ext cx="460883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>
                <a:shade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4015" y="3512185"/>
            <a:ext cx="2809875" cy="24257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83890" y="3928745"/>
            <a:ext cx="2784475" cy="19983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163570" y="3515360"/>
            <a:ext cx="2825115" cy="40894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2247900" y="4310380"/>
            <a:ext cx="1008380" cy="1677035"/>
          </a:xfrm>
          <a:prstGeom prst="rect">
            <a:avLst/>
          </a:prstGeom>
          <a:noFill/>
          <a:ln w="635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9"/>
            </p:custDataLst>
          </p:nvPr>
        </p:nvSpPr>
        <p:spPr>
          <a:xfrm>
            <a:off x="6127115" y="4310380"/>
            <a:ext cx="4934585" cy="1896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consistent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with the findings in Europe </a:t>
            </a: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(Gracia and De-Magistris, 2016)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Standard deviation is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large!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5936615" y="902970"/>
            <a:ext cx="129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Actual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Taste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8748395" y="63500"/>
            <a:ext cx="1069340" cy="72009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75997" y="335577"/>
            <a:ext cx="492442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Result and Discussion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7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pic>
        <p:nvPicPr>
          <p:cNvPr id="4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0505" y="2254250"/>
            <a:ext cx="4841240" cy="461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18735" y="2254250"/>
            <a:ext cx="4841240" cy="46189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直接连接符 8"/>
          <p:cNvCxnSpPr/>
          <p:nvPr>
            <p:custDataLst>
              <p:tags r:id="rId5"/>
            </p:custDataLst>
          </p:nvPr>
        </p:nvCxnSpPr>
        <p:spPr>
          <a:xfrm flipH="1" flipV="1">
            <a:off x="71120" y="3081020"/>
            <a:ext cx="5308600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>
                <a:shade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 flipH="1" flipV="1">
            <a:off x="4820285" y="4490720"/>
            <a:ext cx="5658485" cy="0"/>
          </a:xfrm>
          <a:prstGeom prst="line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50800" cap="flat" cmpd="sng" algn="ctr">
            <a:solidFill>
              <a:schemeClr val="accent1">
                <a:shade val="50000"/>
              </a:schemeClr>
            </a:solidFill>
            <a:prstDash val="sysDash"/>
            <a:round/>
            <a:headEnd type="none" w="med" len="med"/>
            <a:tailEnd type="none" w="med" len="med"/>
          </a:ln>
        </p:spPr>
      </p:cxnSp>
      <p:sp>
        <p:nvSpPr>
          <p:cNvPr id="16" name="文本框 15"/>
          <p:cNvSpPr txBox="1"/>
          <p:nvPr/>
        </p:nvSpPr>
        <p:spPr>
          <a:xfrm>
            <a:off x="1465580" y="1704340"/>
            <a:ext cx="2520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Offline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6389370" y="1704340"/>
            <a:ext cx="2520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Online</a:t>
            </a:r>
            <a:endParaRPr lang="en-US" altLang="zh-CN" sz="240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902325" y="578485"/>
            <a:ext cx="5481955" cy="8299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latin typeface="Times New Roman" panose="02020603050405020304" charset="0"/>
                <a:cs typeface="Times New Roman" panose="02020603050405020304" charset="0"/>
              </a:rPr>
              <a:t>Purchase method is an important factor!</a:t>
            </a:r>
            <a:endParaRPr lang="en-US" altLang="zh-CN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(research question 2)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9" name="表格 18"/>
          <p:cNvGraphicFramePr/>
          <p:nvPr>
            <p:custDataLst>
              <p:tags r:id="rId8"/>
            </p:custDataLst>
          </p:nvPr>
        </p:nvGraphicFramePr>
        <p:xfrm>
          <a:off x="9970135" y="1714500"/>
          <a:ext cx="1903730" cy="1358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865"/>
                <a:gridCol w="951865"/>
              </a:tblGrid>
              <a:tr h="679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avg-std (offline)</a:t>
                      </a:r>
                      <a:endParaRPr lang="en-US" altLang="zh-CN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avg-std (online)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794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1.5</a:t>
                      </a:r>
                      <a:endParaRPr lang="en-US" altLang="zh-CN" sz="3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3200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1.3</a:t>
                      </a:r>
                      <a:endParaRPr lang="en-US" altLang="zh-CN" sz="3200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椭圆 19"/>
          <p:cNvSpPr/>
          <p:nvPr>
            <p:custDataLst>
              <p:tags r:id="rId9"/>
            </p:custDataLst>
          </p:nvPr>
        </p:nvSpPr>
        <p:spPr>
          <a:xfrm>
            <a:off x="7277100" y="2164715"/>
            <a:ext cx="853440" cy="72009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130540" y="2294890"/>
            <a:ext cx="1296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(Brand)</a:t>
            </a:r>
            <a:endParaRPr lang="en-US" altLang="zh-CN" sz="24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9958705" y="4075430"/>
            <a:ext cx="12966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Actual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Taste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438209" y="1174168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818225" y="335577"/>
            <a:ext cx="483997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</a:rPr>
              <a:t>Result and discussion</a:t>
            </a:r>
            <a:endParaRPr lang="en-US" altLang="zh-CN" sz="4000" b="1" dirty="0">
              <a:solidFill>
                <a:srgbClr val="333333"/>
              </a:solidFill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</p:txBody>
      </p:sp>
      <p:sp>
        <p:nvSpPr>
          <p:cNvPr id="3" name="五边形 2"/>
          <p:cNvSpPr/>
          <p:nvPr/>
        </p:nvSpPr>
        <p:spPr>
          <a:xfrm rot="5400000">
            <a:off x="-406400" y="405765"/>
            <a:ext cx="1594485" cy="78232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vert270" wrap="non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8</a:t>
            </a:r>
            <a:endParaRPr kumimoji="0" lang="en-US" altLang="zh-CN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72465" y="1306195"/>
            <a:ext cx="10938510" cy="166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High influential factor and strong correlation: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indent="457200" fontAlgn="auto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limited time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 &amp; </a:t>
            </a:r>
            <a:r>
              <a:rPr lang="en-US" altLang="zh-CN" sz="2800" b="1">
                <a:latin typeface="Times New Roman" panose="02020603050405020304" charset="0"/>
                <a:cs typeface="Times New Roman" panose="02020603050405020304" charset="0"/>
              </a:rPr>
              <a:t>complex information</a:t>
            </a:r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 (rate&gt;3.7/5.0, correlation&gt;0.73)</a:t>
            </a:r>
            <a:endParaRPr lang="en-US" altLang="zh-CN" sz="2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In line with Roberto and Khandpur’s result (2014) </a:t>
            </a:r>
            <a:r>
              <a:rPr lang="en-US" altLang="zh-CN" sz="2400" b="1">
                <a:solidFill>
                  <a:schemeClr val="accent1"/>
                </a:solidFill>
                <a:latin typeface="Times New Roman" panose="02020603050405020304" charset="0"/>
                <a:cs typeface="Times New Roman" panose="02020603050405020304" charset="0"/>
              </a:rPr>
              <a:t>(research question 2)</a:t>
            </a:r>
            <a:endParaRPr lang="en-US" altLang="zh-CN" sz="2400" b="1">
              <a:solidFill>
                <a:schemeClr val="accent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9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57850" y="2609850"/>
            <a:ext cx="4894580" cy="414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20140" y="2729230"/>
            <a:ext cx="4312285" cy="400304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椭圆 15"/>
          <p:cNvSpPr/>
          <p:nvPr/>
        </p:nvSpPr>
        <p:spPr>
          <a:xfrm>
            <a:off x="8915400" y="4485640"/>
            <a:ext cx="853440" cy="85407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>
            <p:custDataLst>
              <p:tags r:id="rId5"/>
            </p:custDataLst>
          </p:nvPr>
        </p:nvSpPr>
        <p:spPr>
          <a:xfrm>
            <a:off x="3281680" y="2635885"/>
            <a:ext cx="853440" cy="72009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6"/>
            </p:custDataLst>
          </p:nvPr>
        </p:nvSpPr>
        <p:spPr>
          <a:xfrm>
            <a:off x="4594860" y="2660650"/>
            <a:ext cx="853440" cy="720090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TABLE_ENDDRAG_ORIGIN_RECT" val="149*107"/>
  <p:tag name="TABLE_ENDDRAG_RECT" val="784*134*149*107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PP_MARK_KEY" val="f1ec0a34-4ecc-450c-9899-c559b174a3b8"/>
  <p:tag name="COMMONDATA" val="eyJoZGlkIjoiMmQ2MzhkNDQwYjIxM2UzZDQ2NGU2NmUyMWM4NjA4NDc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3312</Words>
  <Application>WPS 演示</Application>
  <PresentationFormat>Widescreen</PresentationFormat>
  <Paragraphs>173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Times New Roman</vt:lpstr>
      <vt:lpstr>微软雅黑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Frank Chen</dc:creator>
  <cp:lastModifiedBy>来自星星的A梦</cp:lastModifiedBy>
  <cp:revision>792</cp:revision>
  <dcterms:created xsi:type="dcterms:W3CDTF">2022-11-20T21:57:00Z</dcterms:created>
  <dcterms:modified xsi:type="dcterms:W3CDTF">2023-12-01T08:28:30Z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D29D87A4D63B4EBD87312EBF3A57AF38</vt:lpwstr>
  </property>
  <property fmtid="{D5CDD505-2E9C-101B-9397-08002B2CF9AE}" pid="3" name="KSOProductBuildVer">
    <vt:lpwstr>2052-12.1.0.15990</vt:lpwstr>
  </property>
</Properties>
</file>