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61" r:id="rId5"/>
    <p:sldId id="262" r:id="rId6"/>
    <p:sldId id="263" r:id="rId7"/>
    <p:sldId id="259" r:id="rId8"/>
    <p:sldId id="264" r:id="rId10"/>
    <p:sldId id="266" r:id="rId11"/>
    <p:sldId id="267" r:id="rId12"/>
    <p:sldId id="26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0065"/>
          </a:xfrm>
        </p:spPr>
        <p:txBody>
          <a:bodyPr/>
          <a:p>
            <a:r>
              <a:rPr lang="zh-CN" altLang="en-US" sz="7200" b="1">
                <a:cs typeface="+mj-lt"/>
              </a:rPr>
              <a:t>LuminaSage</a:t>
            </a:r>
            <a:endParaRPr lang="zh-CN" altLang="en-US" sz="7200" b="1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24848"/>
            <a:ext cx="9144000" cy="1655762"/>
          </a:xfrm>
        </p:spPr>
        <p:txBody>
          <a:bodyPr/>
          <a:p>
            <a:r>
              <a:rPr lang="zh-CN" altLang="en-US" sz="3600"/>
              <a:t>A smart desk lamp that protects visual health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569960" y="5193665"/>
            <a:ext cx="2322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Chen Fu / Frank</a:t>
            </a:r>
            <a:endParaRPr lang="en-US" altLang="zh-CN" sz="2000" b="1"/>
          </a:p>
          <a:p>
            <a:pPr algn="ctr"/>
            <a:r>
              <a:rPr lang="en-US" altLang="zh-CN" sz="2000" b="1"/>
              <a:t>122090020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" name="组合 57"/>
          <p:cNvGrpSpPr/>
          <p:nvPr/>
        </p:nvGrpSpPr>
        <p:grpSpPr>
          <a:xfrm>
            <a:off x="894715" y="1778635"/>
            <a:ext cx="3889375" cy="4022090"/>
            <a:chOff x="1540" y="501"/>
            <a:chExt cx="9510" cy="9558"/>
          </a:xfrm>
        </p:grpSpPr>
        <p:pic>
          <p:nvPicPr>
            <p:cNvPr id="59" name="图片 58" descr="微信图片_202403101530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0" y="501"/>
              <a:ext cx="9511" cy="9558"/>
            </a:xfrm>
            <a:prstGeom prst="roundRect">
              <a:avLst/>
            </a:prstGeom>
          </p:spPr>
        </p:pic>
        <p:pic>
          <p:nvPicPr>
            <p:cNvPr id="60" name="图片 59"/>
            <p:cNvPicPr/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2" y="4472"/>
              <a:ext cx="467" cy="45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" name="图片 60" descr="Another-Sensor-Image_1024x10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6F4F5">
                    <a:alpha val="100000"/>
                  </a:srgbClr>
                </a:clrFrom>
                <a:clrTo>
                  <a:srgbClr val="F6F4F5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2809" y="4970"/>
              <a:ext cx="917" cy="91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5481955" y="2153285"/>
            <a:ext cx="6024245" cy="1506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7200" b="1">
                <a:latin typeface="+mj-lt"/>
                <a:cs typeface="+mj-lt"/>
              </a:rPr>
              <a:t>Thank you!</a:t>
            </a:r>
            <a:endParaRPr lang="en-US" altLang="zh-CN" sz="7200" b="1">
              <a:latin typeface="+mj-lt"/>
              <a:cs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3510" y="859155"/>
            <a:ext cx="2818765" cy="1045845"/>
          </a:xfrm>
        </p:spPr>
        <p:txBody>
          <a:bodyPr>
            <a:normAutofit fontScale="90000"/>
          </a:bodyPr>
          <a:p>
            <a:pPr algn="ctr"/>
            <a:r>
              <a:rPr lang="en-US" altLang="zh-CN" b="1"/>
              <a:t>LuminaSage</a:t>
            </a:r>
            <a:endParaRPr lang="en-US" altLang="zh-CN" sz="28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Background</a:t>
            </a:r>
            <a:endParaRPr lang="en-US" altLang="zh-CN" b="1"/>
          </a:p>
        </p:txBody>
      </p:sp>
      <p:pic>
        <p:nvPicPr>
          <p:cNvPr id="103" name="图片 102"/>
          <p:cNvPicPr/>
          <p:nvPr/>
        </p:nvPicPr>
        <p:blipFill>
          <a:blip r:embed="rId1">
            <a:lum bright="12000"/>
          </a:blip>
          <a:srcRect l="12391" r="17602"/>
          <a:stretch>
            <a:fillRect/>
          </a:stretch>
        </p:blipFill>
        <p:spPr>
          <a:xfrm>
            <a:off x="739775" y="1691005"/>
            <a:ext cx="5690235" cy="4572000"/>
          </a:xfrm>
          <a:prstGeom prst="round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282180" y="2099945"/>
            <a:ext cx="38646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atin typeface="+mj-lt"/>
                <a:cs typeface="+mj-lt"/>
              </a:rPr>
              <a:t>Visual Health</a:t>
            </a:r>
            <a:endParaRPr lang="en-US" altLang="zh-CN" sz="3600" b="1">
              <a:latin typeface="+mj-lt"/>
              <a:cs typeface="+mj-lt"/>
            </a:endParaRPr>
          </a:p>
          <a:p>
            <a:pPr algn="ctr"/>
            <a:endParaRPr lang="en-US" altLang="zh-CN" sz="3600" b="1">
              <a:latin typeface="+mj-lt"/>
              <a:cs typeface="+mj-lt"/>
            </a:endParaRPr>
          </a:p>
          <a:p>
            <a:pPr algn="ctr"/>
            <a:r>
              <a:rPr lang="en-US" altLang="zh-CN" sz="3600" b="1">
                <a:latin typeface="+mj-lt"/>
                <a:cs typeface="+mj-lt"/>
              </a:rPr>
              <a:t>Light Environment</a:t>
            </a:r>
            <a:endParaRPr lang="en-US" altLang="zh-CN" sz="3600" b="1">
              <a:latin typeface="+mj-lt"/>
              <a:cs typeface="+mj-lt"/>
            </a:endParaRPr>
          </a:p>
          <a:p>
            <a:pPr algn="ctr"/>
            <a:endParaRPr lang="en-US" altLang="zh-CN" sz="3600" b="1">
              <a:latin typeface="+mj-lt"/>
              <a:cs typeface="+mj-lt"/>
            </a:endParaRPr>
          </a:p>
          <a:p>
            <a:pPr algn="ctr"/>
            <a:r>
              <a:rPr lang="en-US" altLang="zh-CN" sz="3600" b="1">
                <a:latin typeface="+mj-lt"/>
                <a:cs typeface="+mj-lt"/>
              </a:rPr>
              <a:t>Light / Lamp</a:t>
            </a:r>
            <a:endParaRPr lang="en-US" altLang="zh-CN" sz="3600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408930" y="-90805"/>
            <a:ext cx="6848475" cy="7038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Problem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5579110" y="2054225"/>
            <a:ext cx="61956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  <a:cs typeface="+mj-lt"/>
              </a:rPr>
              <a:t>Existing Smart Ceiling Lamps?</a:t>
            </a:r>
            <a:endParaRPr lang="en-US" altLang="zh-CN" sz="4000" b="1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endParaRPr lang="en-US" altLang="zh-CN" sz="4000" b="1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  <a:cs typeface="+mj-lt"/>
              </a:rPr>
              <a:t>Generally Preset Parameters</a:t>
            </a:r>
            <a:endParaRPr lang="en-US" altLang="zh-CN" sz="4000" b="1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  <a:cs typeface="+mj-lt"/>
              </a:rPr>
              <a:t>(Individual Characteristics?)</a:t>
            </a:r>
            <a:endParaRPr lang="en-US" altLang="zh-CN" sz="4000" b="1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2054225"/>
            <a:ext cx="51739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+mj-lt"/>
                <a:cs typeface="+mj-lt"/>
              </a:rPr>
              <a:t>Traditional Desk Lamps?</a:t>
            </a:r>
            <a:endParaRPr lang="en-US" altLang="zh-CN" sz="4000" b="1">
              <a:latin typeface="+mj-lt"/>
              <a:cs typeface="+mj-lt"/>
            </a:endParaRPr>
          </a:p>
          <a:p>
            <a:pPr algn="ctr"/>
            <a:endParaRPr lang="en-US" altLang="zh-CN" sz="4000" b="1">
              <a:latin typeface="+mj-lt"/>
              <a:cs typeface="+mj-lt"/>
            </a:endParaRPr>
          </a:p>
          <a:p>
            <a:pPr algn="ctr"/>
            <a:r>
              <a:rPr lang="en-US" altLang="zh-CN" sz="4000" b="1">
                <a:latin typeface="+mj-lt"/>
                <a:cs typeface="+mj-lt"/>
              </a:rPr>
              <a:t>Personal Feelings</a:t>
            </a:r>
            <a:endParaRPr lang="en-US" altLang="zh-CN" sz="4000" b="1">
              <a:latin typeface="+mj-lt"/>
              <a:cs typeface="+mj-lt"/>
            </a:endParaRPr>
          </a:p>
          <a:p>
            <a:pPr algn="ctr"/>
            <a:r>
              <a:rPr lang="en-US" altLang="zh-CN" sz="4000" b="1">
                <a:latin typeface="+mj-lt"/>
                <a:cs typeface="+mj-lt"/>
              </a:rPr>
              <a:t>(Scientific?)</a:t>
            </a:r>
            <a:endParaRPr lang="en-US" altLang="zh-CN" sz="4000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Problem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3663315" y="2829560"/>
            <a:ext cx="4865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b="1">
                <a:solidFill>
                  <a:srgbClr val="FF0000"/>
                </a:solidFill>
                <a:latin typeface="+mj-lt"/>
                <a:cs typeface="+mj-lt"/>
              </a:rPr>
              <a:t>in</a:t>
            </a:r>
            <a:r>
              <a:rPr lang="en-US" altLang="zh-CN" sz="7200" b="1">
                <a:latin typeface="+mj-lt"/>
                <a:cs typeface="+mj-lt"/>
              </a:rPr>
              <a:t>accurate</a:t>
            </a:r>
            <a:endParaRPr lang="en-US" altLang="zh-CN" sz="7200" b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Solution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3663315" y="2829560"/>
            <a:ext cx="4865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b="1">
                <a:solidFill>
                  <a:schemeClr val="bg1"/>
                </a:solidFill>
                <a:latin typeface="+mj-lt"/>
                <a:cs typeface="+mj-lt"/>
              </a:rPr>
              <a:t>in</a:t>
            </a:r>
            <a:r>
              <a:rPr lang="en-US" altLang="zh-CN" sz="7200" b="1">
                <a:latin typeface="+mj-lt"/>
                <a:cs typeface="+mj-lt"/>
              </a:rPr>
              <a:t>accurate</a:t>
            </a:r>
            <a:endParaRPr lang="en-US" altLang="zh-CN" sz="7200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微信图片_20240310153031_ed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835" y="320675"/>
            <a:ext cx="5929630" cy="59556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0">
            <a:off x="3245485" y="1821180"/>
            <a:ext cx="202565" cy="3895090"/>
            <a:chOff x="3816" y="2573"/>
            <a:chExt cx="734" cy="7124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176" y="2578"/>
              <a:ext cx="15" cy="7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3816" y="2573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816" y="9681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rot="4320000">
            <a:off x="5311140" y="-848360"/>
            <a:ext cx="240030" cy="3558540"/>
            <a:chOff x="3816" y="2573"/>
            <a:chExt cx="734" cy="712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4176" y="2578"/>
              <a:ext cx="15" cy="7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816" y="2573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816" y="9681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5400000">
            <a:off x="4570730" y="5198745"/>
            <a:ext cx="233045" cy="1805940"/>
            <a:chOff x="3816" y="2573"/>
            <a:chExt cx="734" cy="712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4176" y="2578"/>
              <a:ext cx="15" cy="7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816" y="2573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3816" y="9681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300855" y="613664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20 cm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7750" y="331216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36 cm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 rot="20580000">
            <a:off x="4899660" y="36131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30 cm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5334635" y="1266825"/>
            <a:ext cx="132080" cy="10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4223385" y="740410"/>
            <a:ext cx="5179060" cy="4518660"/>
            <a:chOff x="6651" y="1166"/>
            <a:chExt cx="8156" cy="7116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7080" y="2380"/>
              <a:ext cx="4598" cy="1851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6651" y="1166"/>
              <a:ext cx="8157" cy="7117"/>
              <a:chOff x="6651" y="1166"/>
              <a:chExt cx="8157" cy="7117"/>
            </a:xfrm>
          </p:grpSpPr>
          <p:grpSp>
            <p:nvGrpSpPr>
              <p:cNvPr id="30" name="组合 29"/>
              <p:cNvGrpSpPr/>
              <p:nvPr/>
            </p:nvGrpSpPr>
            <p:grpSpPr>
              <a:xfrm rot="16200000">
                <a:off x="7443" y="3996"/>
                <a:ext cx="2506" cy="4088"/>
                <a:chOff x="14569" y="3636"/>
                <a:chExt cx="3505" cy="5861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4604" y="6323"/>
                  <a:ext cx="3126" cy="3175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7480" y="3636"/>
                  <a:ext cx="594" cy="631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14569" y="4297"/>
                  <a:ext cx="2905" cy="1991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17696" y="4249"/>
                  <a:ext cx="353" cy="2056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矩形 24"/>
              <p:cNvSpPr/>
              <p:nvPr/>
            </p:nvSpPr>
            <p:spPr>
              <a:xfrm rot="16200000">
                <a:off x="11661" y="2423"/>
                <a:ext cx="2252" cy="2206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16200000">
                <a:off x="6656" y="4219"/>
                <a:ext cx="428" cy="43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V="1">
                <a:off x="7091" y="4632"/>
                <a:ext cx="4570" cy="4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31" name="图片 30"/>
              <p:cNvPicPr/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903" y="2306"/>
                <a:ext cx="2132" cy="2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" name="图片 31" descr="Another-Sensor-Image_1024x102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6F4F5">
                      <a:alpha val="100000"/>
                    </a:srgbClr>
                  </a:clrFrom>
                  <a:clrTo>
                    <a:srgbClr val="F6F4F5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>
                <a:off x="7791" y="4082"/>
                <a:ext cx="3779" cy="3779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8577" y="6321"/>
                <a:ext cx="221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brightness sensor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37" y="4052"/>
                <a:ext cx="15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camera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3" name="直接箭头连接符 42"/>
              <p:cNvCxnSpPr>
                <a:stCxn id="36" idx="3"/>
              </p:cNvCxnSpPr>
              <p:nvPr/>
            </p:nvCxnSpPr>
            <p:spPr>
              <a:xfrm flipV="1">
                <a:off x="10793" y="6821"/>
                <a:ext cx="1267" cy="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12963" y="4787"/>
                <a:ext cx="13" cy="1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102" name="图片 101"/>
              <p:cNvPicPr/>
              <p:nvPr/>
            </p:nvPicPr>
            <p:blipFill>
              <a:blip r:embed="rId4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257" y="6064"/>
                <a:ext cx="1791" cy="16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5" name="矩形 44"/>
              <p:cNvSpPr/>
              <p:nvPr/>
            </p:nvSpPr>
            <p:spPr>
              <a:xfrm rot="16200000">
                <a:off x="12014" y="6054"/>
                <a:ext cx="2252" cy="2206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2166" y="7701"/>
                <a:ext cx="1882" cy="58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AI chip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14250" y="6868"/>
                <a:ext cx="5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14791" y="1182"/>
                <a:ext cx="0" cy="5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 flipV="1">
                <a:off x="11708" y="1166"/>
                <a:ext cx="3066" cy="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3251835" y="266700"/>
            <a:ext cx="6038850" cy="6069330"/>
            <a:chOff x="1540" y="501"/>
            <a:chExt cx="9510" cy="9558"/>
          </a:xfrm>
        </p:grpSpPr>
        <p:pic>
          <p:nvPicPr>
            <p:cNvPr id="59" name="图片 58" descr="微信图片_202403101530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0" y="501"/>
              <a:ext cx="9511" cy="9558"/>
            </a:xfrm>
            <a:prstGeom prst="rect">
              <a:avLst/>
            </a:prstGeom>
          </p:spPr>
        </p:pic>
        <p:pic>
          <p:nvPicPr>
            <p:cNvPr id="60" name="图片 59"/>
            <p:cNvPicPr/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2" y="4472"/>
              <a:ext cx="467" cy="45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" name="图片 60" descr="Another-Sensor-Image_1024x10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6F4F5">
                    <a:alpha val="100000"/>
                  </a:srgbClr>
                </a:clrFrom>
                <a:clrTo>
                  <a:srgbClr val="F6F4F5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2809" y="4970"/>
              <a:ext cx="917" cy="917"/>
            </a:xfrm>
            <a:prstGeom prst="rect">
              <a:avLst/>
            </a:prstGeom>
          </p:spPr>
        </p:pic>
      </p:grpSp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486410" y="379730"/>
            <a:ext cx="2664460" cy="2009140"/>
          </a:xfrm>
        </p:spPr>
        <p:txBody>
          <a:bodyPr>
            <a:normAutofit/>
          </a:bodyPr>
          <a:p>
            <a:pPr algn="ctr"/>
            <a:r>
              <a:rPr lang="en-US" altLang="zh-CN" b="1"/>
              <a:t>Solution</a:t>
            </a:r>
            <a:br>
              <a:rPr lang="en-US" altLang="zh-CN" b="1"/>
            </a:br>
            <a:r>
              <a:rPr lang="en-US" altLang="zh-CN" sz="2800" b="1"/>
              <a:t>&amp;</a:t>
            </a:r>
            <a:br>
              <a:rPr lang="en-US" altLang="zh-CN" b="1"/>
            </a:br>
            <a:r>
              <a:rPr lang="en-US" altLang="zh-CN" sz="2800" b="1"/>
              <a:t>Implementation</a:t>
            </a:r>
            <a:endParaRPr lang="en-US" altLang="zh-CN" sz="28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6000" y="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 -0.00601852 " pathEditMode="relative" ptsTypes="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Benefits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2625725" y="1998345"/>
            <a:ext cx="69405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4800" b="1">
                <a:latin typeface="+mj-lt"/>
                <a:cs typeface="+mj-lt"/>
              </a:rPr>
              <a:t>Scientific - Personalized</a:t>
            </a:r>
            <a:endParaRPr lang="en-US" altLang="zh-CN" sz="4800" b="1">
              <a:latin typeface="+mj-lt"/>
              <a:cs typeface="+mj-lt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4800" b="1">
                <a:latin typeface="+mj-lt"/>
                <a:cs typeface="+mj-lt"/>
              </a:rPr>
              <a:t>Convenience - Automatic</a:t>
            </a:r>
            <a:endParaRPr lang="en-US" altLang="zh-CN" sz="4800" b="1">
              <a:latin typeface="+mj-lt"/>
              <a:cs typeface="+mj-lt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4800" b="1">
                <a:latin typeface="+mj-lt"/>
                <a:cs typeface="+mj-lt"/>
              </a:rPr>
              <a:t>Private - No internet</a:t>
            </a:r>
            <a:endParaRPr lang="en-US" altLang="zh-CN" sz="4800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微信图片_20240310153031_ed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620" y="658495"/>
            <a:ext cx="4735830" cy="497967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 rot="5400000">
            <a:off x="5120640" y="4770755"/>
            <a:ext cx="194945" cy="1442085"/>
            <a:chOff x="3816" y="2573"/>
            <a:chExt cx="734" cy="712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4176" y="2578"/>
              <a:ext cx="15" cy="7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816" y="2573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3816" y="9681"/>
              <a:ext cx="734" cy="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284345" y="5521325"/>
            <a:ext cx="1831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+mj-lt"/>
                <a:cs typeface="+mj-lt"/>
              </a:rPr>
              <a:t>&lt; $20</a:t>
            </a:r>
            <a:endParaRPr lang="en-US" altLang="zh-CN" sz="2800" b="1">
              <a:latin typeface="+mj-lt"/>
              <a:cs typeface="+mj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5735320" y="1449705"/>
            <a:ext cx="105410" cy="844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 rot="0">
            <a:off x="4847590" y="1009650"/>
            <a:ext cx="4137660" cy="3778250"/>
            <a:chOff x="6651" y="1166"/>
            <a:chExt cx="8158" cy="7117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7080" y="2380"/>
              <a:ext cx="4598" cy="1851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6651" y="1166"/>
              <a:ext cx="8158" cy="7117"/>
              <a:chOff x="6651" y="1166"/>
              <a:chExt cx="8158" cy="7117"/>
            </a:xfrm>
          </p:grpSpPr>
          <p:grpSp>
            <p:nvGrpSpPr>
              <p:cNvPr id="30" name="组合 29"/>
              <p:cNvGrpSpPr/>
              <p:nvPr/>
            </p:nvGrpSpPr>
            <p:grpSpPr>
              <a:xfrm rot="16200000">
                <a:off x="7443" y="3996"/>
                <a:ext cx="2506" cy="4088"/>
                <a:chOff x="14569" y="3636"/>
                <a:chExt cx="3505" cy="5861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4604" y="6323"/>
                  <a:ext cx="3126" cy="3175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7480" y="3636"/>
                  <a:ext cx="594" cy="631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14569" y="4297"/>
                  <a:ext cx="2905" cy="1991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17696" y="4249"/>
                  <a:ext cx="353" cy="2056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矩形 24"/>
              <p:cNvSpPr/>
              <p:nvPr/>
            </p:nvSpPr>
            <p:spPr>
              <a:xfrm rot="16200000">
                <a:off x="11661" y="2423"/>
                <a:ext cx="2252" cy="2206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16200000">
                <a:off x="6656" y="4219"/>
                <a:ext cx="428" cy="43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V="1">
                <a:off x="7091" y="4632"/>
                <a:ext cx="4570" cy="4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31" name="图片 30"/>
              <p:cNvPicPr/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903" y="2077"/>
                <a:ext cx="1828" cy="187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" name="图片 31" descr="Another-Sensor-Image_1024x102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6F4F5">
                      <a:alpha val="100000"/>
                    </a:srgbClr>
                  </a:clrFrom>
                  <a:clrTo>
                    <a:srgbClr val="F6F4F5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>
                <a:off x="7791" y="4082"/>
                <a:ext cx="3779" cy="3779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8577" y="6480"/>
                <a:ext cx="2216" cy="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latin typeface="+mj-lt"/>
                    <a:cs typeface="+mj-lt"/>
                  </a:rPr>
                  <a:t>&lt; $15</a:t>
                </a:r>
                <a:endParaRPr lang="en-US" altLang="zh-CN" sz="2800" b="1">
                  <a:latin typeface="+mj-lt"/>
                  <a:cs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509" y="3748"/>
                <a:ext cx="2320" cy="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latin typeface="+mj-lt"/>
                    <a:cs typeface="+mj-lt"/>
                  </a:rPr>
                  <a:t>&lt; $20</a:t>
                </a:r>
                <a:endParaRPr lang="en-US" altLang="zh-CN" sz="2800" b="1">
                  <a:latin typeface="+mj-lt"/>
                  <a:cs typeface="+mj-lt"/>
                </a:endParaRPr>
              </a:p>
            </p:txBody>
          </p:sp>
          <p:cxnSp>
            <p:nvCxnSpPr>
              <p:cNvPr id="43" name="直接箭头连接符 42"/>
              <p:cNvCxnSpPr>
                <a:stCxn id="36" idx="3"/>
              </p:cNvCxnSpPr>
              <p:nvPr/>
            </p:nvCxnSpPr>
            <p:spPr>
              <a:xfrm flipV="1">
                <a:off x="10793" y="6964"/>
                <a:ext cx="1267" cy="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12963" y="4787"/>
                <a:ext cx="13" cy="1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102" name="图片 101"/>
              <p:cNvPicPr/>
              <p:nvPr/>
            </p:nvPicPr>
            <p:blipFill>
              <a:blip r:embed="rId4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257" y="6064"/>
                <a:ext cx="1791" cy="16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5" name="矩形 44"/>
              <p:cNvSpPr/>
              <p:nvPr/>
            </p:nvSpPr>
            <p:spPr>
              <a:xfrm rot="16200000">
                <a:off x="12014" y="6054"/>
                <a:ext cx="2252" cy="2206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1997" y="7617"/>
                <a:ext cx="2341" cy="5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b="1">
                    <a:latin typeface="+mj-lt"/>
                    <a:cs typeface="+mj-lt"/>
                  </a:rPr>
                  <a:t>(Ignored)</a:t>
                </a:r>
                <a:endParaRPr lang="en-US" altLang="zh-CN" b="1">
                  <a:latin typeface="+mj-lt"/>
                  <a:cs typeface="+mj-lt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14250" y="6868"/>
                <a:ext cx="5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14791" y="1182"/>
                <a:ext cx="0" cy="5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 flipV="1">
                <a:off x="11708" y="1166"/>
                <a:ext cx="3066" cy="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581025" y="365125"/>
            <a:ext cx="2664460" cy="1229995"/>
          </a:xfrm>
        </p:spPr>
        <p:txBody>
          <a:bodyPr>
            <a:normAutofit/>
          </a:bodyPr>
          <a:p>
            <a:pPr algn="ctr"/>
            <a:r>
              <a:rPr lang="en-US" altLang="zh-CN" b="1"/>
              <a:t>Costs</a:t>
            </a:r>
            <a:endParaRPr lang="en-US" altLang="zh-CN" sz="2800" b="1"/>
          </a:p>
        </p:txBody>
      </p:sp>
      <p:sp>
        <p:nvSpPr>
          <p:cNvPr id="4" name="左大括号 3"/>
          <p:cNvSpPr/>
          <p:nvPr/>
        </p:nvSpPr>
        <p:spPr>
          <a:xfrm>
            <a:off x="2783205" y="1703705"/>
            <a:ext cx="699770" cy="3816985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6630" y="2931795"/>
            <a:ext cx="1533525" cy="116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1"/>
              <a:t>Overall</a:t>
            </a:r>
            <a:endParaRPr lang="en-US" altLang="zh-CN" sz="3200" b="1"/>
          </a:p>
          <a:p>
            <a:pPr algn="ctr"/>
            <a:r>
              <a:rPr lang="en-US" altLang="zh-CN" sz="3200" b="1"/>
              <a:t>≈$50</a:t>
            </a:r>
            <a:endParaRPr lang="en-US" altLang="zh-CN" sz="3200" b="1"/>
          </a:p>
        </p:txBody>
      </p:sp>
      <p:sp>
        <p:nvSpPr>
          <p:cNvPr id="18" name="云形标注 17"/>
          <p:cNvSpPr/>
          <p:nvPr/>
        </p:nvSpPr>
        <p:spPr>
          <a:xfrm>
            <a:off x="9396095" y="4511675"/>
            <a:ext cx="1954530" cy="1531620"/>
          </a:xfrm>
          <a:prstGeom prst="cloudCallo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Cheap?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581025" y="365125"/>
            <a:ext cx="2818765" cy="1229995"/>
          </a:xfrm>
        </p:spPr>
        <p:txBody>
          <a:bodyPr>
            <a:normAutofit/>
          </a:bodyPr>
          <a:p>
            <a:pPr algn="ctr"/>
            <a:r>
              <a:rPr lang="en-US" altLang="zh-CN" b="1"/>
              <a:t>Conclusion</a:t>
            </a:r>
            <a:endParaRPr lang="en-US" altLang="zh-CN" sz="2800" b="1"/>
          </a:p>
        </p:txBody>
      </p:sp>
      <p:grpSp>
        <p:nvGrpSpPr>
          <p:cNvPr id="58" name="组合 57"/>
          <p:cNvGrpSpPr/>
          <p:nvPr/>
        </p:nvGrpSpPr>
        <p:grpSpPr>
          <a:xfrm>
            <a:off x="894715" y="1778635"/>
            <a:ext cx="3889375" cy="4022090"/>
            <a:chOff x="1540" y="501"/>
            <a:chExt cx="9510" cy="9558"/>
          </a:xfrm>
        </p:grpSpPr>
        <p:pic>
          <p:nvPicPr>
            <p:cNvPr id="59" name="图片 58" descr="微信图片_202403101530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0" y="501"/>
              <a:ext cx="9511" cy="9558"/>
            </a:xfrm>
            <a:prstGeom prst="roundRect">
              <a:avLst/>
            </a:prstGeom>
          </p:spPr>
        </p:pic>
        <p:pic>
          <p:nvPicPr>
            <p:cNvPr id="60" name="图片 59"/>
            <p:cNvPicPr/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2" y="4472"/>
              <a:ext cx="467" cy="45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" name="图片 60" descr="Another-Sensor-Image_1024x10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6F4F5">
                    <a:alpha val="100000"/>
                  </a:srgbClr>
                </a:clrFrom>
                <a:clrTo>
                  <a:srgbClr val="F6F4F5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2809" y="4970"/>
              <a:ext cx="917" cy="91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5481955" y="1867535"/>
            <a:ext cx="60242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3600" b="1">
                <a:latin typeface="+mj-lt"/>
                <a:cs typeface="+mj-lt"/>
              </a:rPr>
              <a:t>Adding Camera, Sensor &amp; AI</a:t>
            </a:r>
            <a:endParaRPr lang="en-US" altLang="zh-CN" sz="3600" b="1">
              <a:latin typeface="+mj-lt"/>
              <a:cs typeface="+mj-lt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600" b="1">
                <a:latin typeface="+mj-lt"/>
                <a:cs typeface="+mj-lt"/>
              </a:rPr>
              <a:t>Automatic &amp; Personalized</a:t>
            </a:r>
            <a:endParaRPr lang="en-US" altLang="zh-CN" sz="3600" b="1">
              <a:latin typeface="+mj-lt"/>
              <a:cs typeface="+mj-lt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600" b="1">
                <a:latin typeface="+mj-lt"/>
                <a:cs typeface="+mj-lt"/>
              </a:rPr>
              <a:t>Best Light Environment</a:t>
            </a:r>
            <a:endParaRPr lang="en-US" altLang="zh-CN" sz="3600" b="1">
              <a:latin typeface="+mj-lt"/>
              <a:cs typeface="+mj-lt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600" b="1">
                <a:latin typeface="+mj-lt"/>
                <a:cs typeface="+mj-lt"/>
              </a:rPr>
              <a:t>Better Visual Health</a:t>
            </a:r>
            <a:endParaRPr lang="en-US" altLang="zh-CN" sz="3600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mQ2MzhkNDQwYjIxM2UzZDQ2NGU2NmUyMWM4NjA4ND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LuminaSage</vt:lpstr>
      <vt:lpstr>Background</vt:lpstr>
      <vt:lpstr>Problem</vt:lpstr>
      <vt:lpstr>Problem</vt:lpstr>
      <vt:lpstr>Solution</vt:lpstr>
      <vt:lpstr>Solution &amp; Implementation</vt:lpstr>
      <vt:lpstr>Benefits</vt:lpstr>
      <vt:lpstr>Costs</vt:lpstr>
      <vt:lpstr>Conclusion</vt:lpstr>
      <vt:lpstr>LuminaSage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Chen</dc:creator>
  <cp:lastModifiedBy>来自星星的A梦</cp:lastModifiedBy>
  <cp:revision>104</cp:revision>
  <dcterms:created xsi:type="dcterms:W3CDTF">2023-08-09T12:44:00Z</dcterms:created>
  <dcterms:modified xsi:type="dcterms:W3CDTF">2024-03-12T17:33:05Z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