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3"/>
    <p:sldId id="267" r:id="rId4"/>
    <p:sldId id="296" r:id="rId5"/>
    <p:sldId id="298" r:id="rId6"/>
    <p:sldId id="299" r:id="rId7"/>
    <p:sldId id="301" r:id="rId8"/>
    <p:sldId id="302" r:id="rId9"/>
    <p:sldId id="303" r:id="rId10"/>
    <p:sldId id="300" r:id="rId11"/>
    <p:sldId id="304" r:id="rId12"/>
    <p:sldId id="305" r:id="rId13"/>
    <p:sldId id="283" r:id="rId14"/>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F6FBF0"/>
    <a:srgbClr val="EEF8E3"/>
    <a:srgbClr val="E0F2CA"/>
    <a:srgbClr val="D2EBB3"/>
    <a:srgbClr val="DDF1C8"/>
    <a:srgbClr val="CEEAAD"/>
    <a:srgbClr val="E5F4D3"/>
    <a:srgbClr val="DCF0C7"/>
    <a:srgbClr val="ECF7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3.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p:cNvSpPr txBox="1"/>
          <p:nvPr/>
        </p:nvSpPr>
        <p:spPr>
          <a:xfrm>
            <a:off x="4064635" y="1349058"/>
            <a:ext cx="7481570" cy="2584450"/>
          </a:xfrm>
          <a:prstGeom prst="rect">
            <a:avLst/>
          </a:prstGeom>
          <a:noFill/>
        </p:spPr>
        <p:txBody>
          <a:bodyPr wrap="square" rtlCol="0" anchor="ctr" anchorCtr="0">
            <a:spAutoFit/>
          </a:bodyPr>
          <a:lstStyle/>
          <a:p>
            <a:pPr algn="ctr"/>
            <a:r>
              <a:rPr sz="5400" b="1" dirty="0">
                <a:solidFill>
                  <a:srgbClr val="333333"/>
                </a:solidFill>
                <a:latin typeface="Times New Roman" panose="02020603050405020304" charset="0"/>
                <a:ea typeface="Arial" panose="020B0604020202020204" pitchFamily="34" charset="0"/>
                <a:cs typeface="Times New Roman" panose="02020603050405020304" charset="0"/>
              </a:rPr>
              <a:t>Can human forgiveness redeem people from</a:t>
            </a:r>
            <a:endParaRPr sz="5400" b="1" dirty="0">
              <a:solidFill>
                <a:srgbClr val="333333"/>
              </a:solidFill>
              <a:latin typeface="Times New Roman" panose="02020603050405020304" charset="0"/>
              <a:ea typeface="Arial" panose="020B0604020202020204" pitchFamily="34" charset="0"/>
              <a:cs typeface="Times New Roman" panose="02020603050405020304" charset="0"/>
            </a:endParaRPr>
          </a:p>
          <a:p>
            <a:pPr algn="ctr"/>
            <a:r>
              <a:rPr sz="5400" b="1" dirty="0">
                <a:solidFill>
                  <a:srgbClr val="333333"/>
                </a:solidFill>
                <a:latin typeface="Times New Roman" panose="02020603050405020304" charset="0"/>
                <a:ea typeface="Arial" panose="020B0604020202020204" pitchFamily="34" charset="0"/>
                <a:cs typeface="Times New Roman" panose="02020603050405020304" charset="0"/>
              </a:rPr>
              <a:t>sin and guilt?</a:t>
            </a:r>
            <a:endParaRPr sz="5400" b="1" dirty="0">
              <a:solidFill>
                <a:srgbClr val="333333"/>
              </a:solidFill>
              <a:latin typeface="Times New Roman" panose="02020603050405020304" charset="0"/>
              <a:ea typeface="Arial" panose="020B0604020202020204" pitchFamily="34" charset="0"/>
              <a:cs typeface="Times New Roman" panose="02020603050405020304" charset="0"/>
            </a:endParaRPr>
          </a:p>
        </p:txBody>
      </p:sp>
      <p:cxnSp>
        <p:nvCxnSpPr>
          <p:cNvPr id="9"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051613" y="4540693"/>
            <a:ext cx="5796000" cy="2"/>
          </a:xfrm>
          <a:prstGeom prst="line">
            <a:avLst/>
          </a:prstGeom>
          <a:ln w="19050">
            <a:solidFill>
              <a:srgbClr val="333333"/>
            </a:solidFill>
          </a:ln>
        </p:spPr>
        <p:style>
          <a:lnRef idx="1">
            <a:schemeClr val="accent1"/>
          </a:lnRef>
          <a:fillRef idx="0">
            <a:schemeClr val="accent1"/>
          </a:fillRef>
          <a:effectRef idx="0">
            <a:schemeClr val="accent1"/>
          </a:effectRef>
          <a:fontRef idx="minor">
            <a:schemeClr val="tx1"/>
          </a:fontRef>
        </p:style>
      </p:cxnSp>
      <p:pic>
        <p:nvPicPr>
          <p:cNvPr id="10" name="图片 7"/>
          <p:cNvPicPr>
            <a:picLocks noChangeAspect="1"/>
          </p:cNvPicPr>
          <p:nvPr/>
        </p:nvPicPr>
        <p:blipFill>
          <a:blip r:embed="rId1"/>
          <a:stretch>
            <a:fillRect/>
          </a:stretch>
        </p:blipFill>
        <p:spPr>
          <a:xfrm>
            <a:off x="638175" y="1997075"/>
            <a:ext cx="3262630" cy="2962275"/>
          </a:xfrm>
          <a:prstGeom prst="rect">
            <a:avLst/>
          </a:prstGeom>
        </p:spPr>
      </p:pic>
      <p:sp>
        <p:nvSpPr>
          <p:cNvPr id="11" name="Text Box 10"/>
          <p:cNvSpPr txBox="1"/>
          <p:nvPr/>
        </p:nvSpPr>
        <p:spPr>
          <a:xfrm>
            <a:off x="7907020" y="4959350"/>
            <a:ext cx="2748280" cy="460375"/>
          </a:xfrm>
          <a:prstGeom prst="rect">
            <a:avLst/>
          </a:prstGeom>
          <a:noFill/>
        </p:spPr>
        <p:txBody>
          <a:bodyPr wrap="none" rtlCol="0">
            <a:spAutoFit/>
          </a:bodyPr>
          <a:p>
            <a:r>
              <a:rPr lang="en-US" sz="2400">
                <a:latin typeface="Times New Roman" panose="02020603050405020304" charset="0"/>
                <a:cs typeface="Times New Roman" panose="02020603050405020304" charset="0"/>
              </a:rPr>
              <a:t>122090020, </a:t>
            </a:r>
            <a:r>
              <a:rPr lang="en-US" altLang="zh-CN" sz="2400">
                <a:latin typeface="Times New Roman" panose="02020603050405020304" charset="0"/>
                <a:cs typeface="Times New Roman" panose="02020603050405020304" charset="0"/>
              </a:rPr>
              <a:t>Chen Fu</a:t>
            </a:r>
            <a:endParaRPr lang="en-US" altLang="zh-CN" sz="24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25079" y="1123368"/>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7480" y="284480"/>
            <a:ext cx="4335780" cy="706755"/>
          </a:xfrm>
          <a:prstGeom prst="rect">
            <a:avLst/>
          </a:prstGeom>
          <a:noFill/>
        </p:spPr>
        <p:txBody>
          <a:bodyPr wrap="square" rtlCol="0">
            <a:spAutoFit/>
          </a:bodyPr>
          <a:p>
            <a:pPr algn="ctr"/>
            <a:r>
              <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rPr>
              <a:t>My opinion</a:t>
            </a:r>
            <a:endPar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endParaRPr>
          </a:p>
        </p:txBody>
      </p:sp>
      <p:sp>
        <p:nvSpPr>
          <p:cNvPr id="2" name="文本框 1"/>
          <p:cNvSpPr txBox="1"/>
          <p:nvPr/>
        </p:nvSpPr>
        <p:spPr>
          <a:xfrm>
            <a:off x="5955665" y="1520825"/>
            <a:ext cx="5231130" cy="3126105"/>
          </a:xfrm>
          <a:prstGeom prst="rect">
            <a:avLst/>
          </a:prstGeom>
          <a:solidFill>
            <a:srgbClr val="ECF7E0"/>
          </a:solidFill>
          <a:effectLst>
            <a:softEdge rad="31750"/>
          </a:effectLst>
        </p:spPr>
        <p:txBody>
          <a:bodyPr wrap="square" rtlCol="0">
            <a:noAutofit/>
          </a:bodyPr>
          <a:p>
            <a:pPr indent="0" algn="ctr" fontAlgn="auto"/>
            <a:r>
              <a:rPr lang="en-US" altLang="zh-CN" sz="2400">
                <a:latin typeface="Times New Roman" panose="02020603050405020304" charset="0"/>
                <a:cs typeface="Times New Roman" panose="02020603050405020304" charset="0"/>
              </a:rPr>
              <a:t>(</a:t>
            </a:r>
            <a:r>
              <a:rPr lang="en-US" altLang="zh-CN" sz="2400" b="1">
                <a:latin typeface="Times New Roman" panose="02020603050405020304" charset="0"/>
                <a:cs typeface="Times New Roman" panose="02020603050405020304" charset="0"/>
              </a:rPr>
              <a:t>My point 3</a:t>
            </a:r>
            <a:r>
              <a:rPr lang="en-US" altLang="zh-CN" sz="2400">
                <a:latin typeface="Times New Roman" panose="02020603050405020304" charset="0"/>
                <a:cs typeface="Times New Roman" panose="02020603050405020304" charset="0"/>
              </a:rPr>
              <a:t>)</a:t>
            </a:r>
            <a:endParaRPr lang="en-US" altLang="zh-CN" sz="2400">
              <a:latin typeface="Times New Roman" panose="02020603050405020304" charset="0"/>
              <a:cs typeface="Times New Roman" panose="02020603050405020304" charset="0"/>
            </a:endParaRPr>
          </a:p>
          <a:p>
            <a:pPr indent="0" algn="ctr" fontAlgn="auto"/>
            <a:r>
              <a:rPr lang="en-US" sz="2400">
                <a:latin typeface="Times New Roman" panose="02020603050405020304" charset="0"/>
                <a:cs typeface="Times New Roman" panose="02020603050405020304" charset="0"/>
                <a:sym typeface="+mn-ea"/>
              </a:rPr>
              <a:t>1. Release from emotional burdens</a:t>
            </a:r>
            <a:endParaRPr lang="en-US" sz="2400">
              <a:latin typeface="Times New Roman" panose="02020603050405020304" charset="0"/>
              <a:cs typeface="Times New Roman" panose="02020603050405020304" charset="0"/>
              <a:sym typeface="+mn-ea"/>
            </a:endParaRPr>
          </a:p>
          <a:p>
            <a:pPr indent="0" algn="ctr" fontAlgn="auto"/>
            <a:r>
              <a:rPr lang="en-US" sz="2400">
                <a:latin typeface="Times New Roman" panose="02020603050405020304" charset="0"/>
                <a:cs typeface="Times New Roman" panose="02020603050405020304" charset="0"/>
                <a:sym typeface="+mn-ea"/>
              </a:rPr>
              <a:t>2. Empowering self-reflection and self-discovery to meet the requirements</a:t>
            </a:r>
            <a:endParaRPr lang="en-US" sz="2400">
              <a:latin typeface="Times New Roman" panose="02020603050405020304" charset="0"/>
              <a:cs typeface="Times New Roman" panose="02020603050405020304" charset="0"/>
              <a:sym typeface="+mn-ea"/>
            </a:endParaRPr>
          </a:p>
          <a:p>
            <a:pPr indent="0" algn="ctr" fontAlgn="auto"/>
            <a:endParaRPr lang="en-US" sz="2400">
              <a:latin typeface="Times New Roman" panose="02020603050405020304" charset="0"/>
              <a:cs typeface="Times New Roman" panose="02020603050405020304" charset="0"/>
              <a:sym typeface="+mn-ea"/>
            </a:endParaRPr>
          </a:p>
          <a:p>
            <a:pPr indent="0" algn="ctr" fontAlgn="auto"/>
            <a:r>
              <a:rPr lang="en-US" sz="2400">
                <a:latin typeface="Times New Roman" panose="02020603050405020304" charset="0"/>
                <a:cs typeface="Times New Roman" panose="02020603050405020304" charset="0"/>
                <a:sym typeface="+mn-ea"/>
              </a:rPr>
              <a:t>=&gt; leading people to do the right thing, advocate personal growth:</a:t>
            </a:r>
            <a:endParaRPr lang="en-US" sz="2400">
              <a:latin typeface="Times New Roman" panose="02020603050405020304" charset="0"/>
              <a:cs typeface="Times New Roman" panose="02020603050405020304" charset="0"/>
              <a:sym typeface="+mn-ea"/>
            </a:endParaRPr>
          </a:p>
          <a:p>
            <a:pPr indent="0" algn="ctr" fontAlgn="auto"/>
            <a:r>
              <a:rPr lang="en-US" sz="2400">
                <a:latin typeface="Times New Roman" panose="02020603050405020304" charset="0"/>
                <a:cs typeface="Times New Roman" panose="02020603050405020304" charset="0"/>
                <a:sym typeface="+mn-ea"/>
              </a:rPr>
              <a:t>essentially redeem us from our sin</a:t>
            </a:r>
            <a:endParaRPr lang="zh-CN" altLang="en-US" sz="2400">
              <a:latin typeface="Times New Roman" panose="02020603050405020304" charset="0"/>
              <a:cs typeface="Times New Roman" panose="02020603050405020304" charset="0"/>
              <a:sym typeface="+mn-ea"/>
            </a:endParaRPr>
          </a:p>
        </p:txBody>
      </p:sp>
      <p:sp>
        <p:nvSpPr>
          <p:cNvPr id="9" name="文本框 8"/>
          <p:cNvSpPr txBox="1"/>
          <p:nvPr/>
        </p:nvSpPr>
        <p:spPr>
          <a:xfrm>
            <a:off x="391160" y="1520825"/>
            <a:ext cx="5407025" cy="3126105"/>
          </a:xfrm>
          <a:prstGeom prst="rect">
            <a:avLst/>
          </a:prstGeom>
          <a:solidFill>
            <a:schemeClr val="accent2">
              <a:lumMod val="20000"/>
              <a:lumOff val="80000"/>
            </a:schemeClr>
          </a:solidFill>
          <a:effectLst>
            <a:softEdge rad="31750"/>
          </a:effectLst>
        </p:spPr>
        <p:txBody>
          <a:bodyPr wrap="square" rtlCol="0">
            <a:noAutofit/>
          </a:bodyPr>
          <a:p>
            <a:pPr indent="0" algn="ctr" fontAlgn="auto"/>
            <a:r>
              <a:rPr lang="en-US" altLang="zh-CN" sz="2400">
                <a:latin typeface="Times New Roman" panose="02020603050405020304" charset="0"/>
                <a:cs typeface="Times New Roman" panose="02020603050405020304" charset="0"/>
              </a:rPr>
              <a:t>(</a:t>
            </a:r>
            <a:r>
              <a:rPr lang="en-US" altLang="zh-CN" sz="2400" b="1">
                <a:latin typeface="Times New Roman" panose="02020603050405020304" charset="0"/>
                <a:cs typeface="Times New Roman" panose="02020603050405020304" charset="0"/>
              </a:rPr>
              <a:t>AI</a:t>
            </a:r>
            <a:r>
              <a:rPr lang="en-US" altLang="zh-CN" sz="2400">
                <a:latin typeface="Times New Roman" panose="02020603050405020304" charset="0"/>
                <a:cs typeface="Times New Roman" panose="02020603050405020304" charset="0"/>
              </a:rPr>
              <a:t>) According to </a:t>
            </a:r>
            <a:r>
              <a:rPr lang="en-US" altLang="zh-CN" sz="2400" i="1">
                <a:latin typeface="Times New Roman" panose="02020603050405020304" charset="0"/>
                <a:cs typeface="Times New Roman" panose="02020603050405020304" charset="0"/>
              </a:rPr>
              <a:t>Genesis</a:t>
            </a:r>
            <a:r>
              <a:rPr lang="en-US" altLang="zh-CN" sz="2400">
                <a:latin typeface="Times New Roman" panose="02020603050405020304" charset="0"/>
                <a:cs typeface="Times New Roman" panose="02020603050405020304" charset="0"/>
              </a:rPr>
              <a:t>,</a:t>
            </a:r>
            <a:endParaRPr lang="en-US" altLang="zh-CN" sz="2400">
              <a:latin typeface="Times New Roman" panose="02020603050405020304" charset="0"/>
              <a:cs typeface="Times New Roman" panose="02020603050405020304" charset="0"/>
            </a:endParaRPr>
          </a:p>
          <a:p>
            <a:pPr indent="0" algn="ctr" fontAlgn="auto"/>
            <a:r>
              <a:rPr lang="en-US" altLang="zh-CN" sz="2400">
                <a:latin typeface="Times New Roman" panose="02020603050405020304" charset="0"/>
                <a:cs typeface="Times New Roman" panose="02020603050405020304" charset="0"/>
              </a:rPr>
              <a:t>1. Sin carries deep consequences of individuals</a:t>
            </a:r>
            <a:endParaRPr lang="en-US" altLang="zh-CN" sz="2400">
              <a:latin typeface="Times New Roman" panose="02020603050405020304" charset="0"/>
              <a:cs typeface="Times New Roman" panose="02020603050405020304" charset="0"/>
            </a:endParaRPr>
          </a:p>
          <a:p>
            <a:pPr indent="0" algn="ctr" fontAlgn="auto"/>
            <a:r>
              <a:rPr lang="en-US" altLang="zh-CN" sz="2400">
                <a:latin typeface="Times New Roman" panose="02020603050405020304" charset="0"/>
                <a:cs typeface="Times New Roman" panose="02020603050405020304" charset="0"/>
              </a:rPr>
              <a:t>2. Sin is </a:t>
            </a:r>
            <a:r>
              <a:rPr lang="en-US" altLang="zh-CN" sz="2400">
                <a:latin typeface="Times New Roman" panose="02020603050405020304" charset="0"/>
                <a:cs typeface="Times New Roman" panose="02020603050405020304" charset="0"/>
                <a:sym typeface="+mn-ea"/>
              </a:rPr>
              <a:t>against divine</a:t>
            </a:r>
            <a:r>
              <a:rPr lang="en-US" altLang="zh-CN" sz="2400" b="1">
                <a:latin typeface="Times New Roman" panose="02020603050405020304" charset="0"/>
                <a:cs typeface="Times New Roman" panose="02020603050405020304" charset="0"/>
                <a:sym typeface="+mn-ea"/>
              </a:rPr>
              <a:t> </a:t>
            </a:r>
            <a:r>
              <a:rPr lang="en-US" altLang="zh-CN" sz="2400">
                <a:latin typeface="Times New Roman" panose="02020603050405020304" charset="0"/>
                <a:cs typeface="Times New Roman" panose="02020603050405020304" charset="0"/>
                <a:sym typeface="+mn-ea"/>
              </a:rPr>
              <a:t>law or moral principles</a:t>
            </a:r>
            <a:endParaRPr lang="en-US" altLang="zh-CN" sz="2400">
              <a:latin typeface="Times New Roman" panose="02020603050405020304" charset="0"/>
              <a:cs typeface="Times New Roman" panose="02020603050405020304" charset="0"/>
              <a:sym typeface="+mn-ea"/>
            </a:endParaRPr>
          </a:p>
          <a:p>
            <a:pPr indent="0" algn="ctr" fontAlgn="auto"/>
            <a:endParaRPr lang="en-US" altLang="zh-CN" sz="2400">
              <a:latin typeface="Times New Roman" panose="02020603050405020304" charset="0"/>
              <a:cs typeface="Times New Roman" panose="02020603050405020304" charset="0"/>
              <a:sym typeface="+mn-ea"/>
            </a:endParaRPr>
          </a:p>
          <a:p>
            <a:pPr indent="0" algn="ctr" fontAlgn="auto"/>
            <a:r>
              <a:rPr lang="en-US" altLang="zh-CN" sz="2400">
                <a:latin typeface="Times New Roman" panose="02020603050405020304" charset="0"/>
                <a:cs typeface="Times New Roman" panose="02020603050405020304" charset="0"/>
                <a:sym typeface="+mn-ea"/>
              </a:rPr>
              <a:t>=&gt; Sin is the relationship between the individual and the divine</a:t>
            </a:r>
            <a:endParaRPr lang="en-US" altLang="zh-CN" sz="2400">
              <a:latin typeface="Times New Roman" panose="02020603050405020304" charset="0"/>
              <a:cs typeface="Times New Roman" panose="02020603050405020304" charset="0"/>
              <a:sym typeface="+mn-ea"/>
            </a:endParaRPr>
          </a:p>
          <a:p>
            <a:pPr indent="0" algn="ctr" fontAlgn="auto"/>
            <a:endParaRPr lang="en-US" altLang="zh-CN" sz="2400">
              <a:latin typeface="Times New Roman" panose="02020603050405020304" charset="0"/>
              <a:cs typeface="Times New Roman" panose="02020603050405020304" charset="0"/>
              <a:sym typeface="+mn-ea"/>
            </a:endParaRPr>
          </a:p>
          <a:p>
            <a:pPr indent="0" algn="ctr" fontAlgn="auto"/>
            <a:endParaRPr lang="en-US" altLang="zh-CN" sz="24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25079" y="1123368"/>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7480" y="284480"/>
            <a:ext cx="4335780" cy="706755"/>
          </a:xfrm>
          <a:prstGeom prst="rect">
            <a:avLst/>
          </a:prstGeom>
          <a:noFill/>
        </p:spPr>
        <p:txBody>
          <a:bodyPr wrap="square" rtlCol="0">
            <a:spAutoFit/>
          </a:bodyPr>
          <a:p>
            <a:pPr algn="ctr"/>
            <a:r>
              <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rPr>
              <a:t>My opinion</a:t>
            </a:r>
            <a:endPar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endParaRPr>
          </a:p>
        </p:txBody>
      </p:sp>
      <p:sp>
        <p:nvSpPr>
          <p:cNvPr id="7" name="文本框 6"/>
          <p:cNvSpPr txBox="1"/>
          <p:nvPr/>
        </p:nvSpPr>
        <p:spPr>
          <a:xfrm>
            <a:off x="525145" y="1428750"/>
            <a:ext cx="10219690" cy="2826385"/>
          </a:xfrm>
          <a:prstGeom prst="rect">
            <a:avLst/>
          </a:prstGeom>
          <a:solidFill>
            <a:srgbClr val="ECF7E0"/>
          </a:solidFill>
          <a:effectLst>
            <a:softEdge rad="31750"/>
          </a:effectLst>
        </p:spPr>
        <p:txBody>
          <a:bodyPr wrap="square" rtlCol="0">
            <a:noAutofit/>
          </a:bodyPr>
          <a:p>
            <a:pPr indent="0" fontAlgn="auto"/>
            <a:r>
              <a:rPr lang="en-US" altLang="zh-CN" sz="2400">
                <a:latin typeface="Times New Roman" panose="02020603050405020304" charset="0"/>
                <a:cs typeface="Times New Roman" panose="02020603050405020304" charset="0"/>
              </a:rPr>
              <a:t>1. Human forgiveness is consistent with biblical understanding of forgiveness</a:t>
            </a:r>
            <a:endParaRPr lang="en-US" altLang="zh-CN" sz="2400">
              <a:latin typeface="Times New Roman" panose="02020603050405020304" charset="0"/>
              <a:cs typeface="Times New Roman" panose="02020603050405020304" charset="0"/>
            </a:endParaRPr>
          </a:p>
          <a:p>
            <a:pPr indent="0" fontAlgn="auto"/>
            <a:endParaRPr lang="en-US" altLang="zh-CN" sz="2400">
              <a:latin typeface="Times New Roman" panose="02020603050405020304" charset="0"/>
              <a:cs typeface="Times New Roman" panose="02020603050405020304" charset="0"/>
            </a:endParaRPr>
          </a:p>
          <a:p>
            <a:pPr indent="0" fontAlgn="auto"/>
            <a:r>
              <a:rPr lang="en-US" altLang="zh-CN" sz="2400">
                <a:latin typeface="Times New Roman" panose="02020603050405020304" charset="0"/>
                <a:cs typeface="Times New Roman" panose="02020603050405020304" charset="0"/>
              </a:rPr>
              <a:t>2. Human forgiveness </a:t>
            </a:r>
            <a:r>
              <a:rPr lang="en-US" sz="2400">
                <a:latin typeface="Times New Roman" panose="02020603050405020304" charset="0"/>
                <a:cs typeface="Times New Roman" panose="02020603050405020304" charset="0"/>
                <a:sym typeface="+mn-ea"/>
              </a:rPr>
              <a:t>essentially redeems people from their guilt</a:t>
            </a:r>
            <a:endParaRPr lang="en-US" sz="2400">
              <a:latin typeface="Times New Roman" panose="02020603050405020304" charset="0"/>
              <a:cs typeface="Times New Roman" panose="02020603050405020304" charset="0"/>
              <a:sym typeface="+mn-ea"/>
            </a:endParaRPr>
          </a:p>
          <a:p>
            <a:pPr indent="0" fontAlgn="auto"/>
            <a:endParaRPr lang="en-US" altLang="zh-CN" sz="2400">
              <a:latin typeface="Times New Roman" panose="02020603050405020304" charset="0"/>
              <a:cs typeface="Times New Roman" panose="02020603050405020304" charset="0"/>
            </a:endParaRPr>
          </a:p>
          <a:p>
            <a:pPr indent="0" fontAlgn="auto"/>
            <a:r>
              <a:rPr lang="en-US" altLang="zh-CN" sz="2400">
                <a:latin typeface="Times New Roman" panose="02020603050405020304" charset="0"/>
                <a:cs typeface="Times New Roman" panose="02020603050405020304" charset="0"/>
              </a:rPr>
              <a:t>3. </a:t>
            </a:r>
            <a:r>
              <a:rPr lang="en-US" altLang="zh-CN" sz="2400">
                <a:latin typeface="Times New Roman" panose="02020603050405020304" charset="0"/>
                <a:cs typeface="Times New Roman" panose="02020603050405020304" charset="0"/>
                <a:sym typeface="+mn-ea"/>
              </a:rPr>
              <a:t>Human forgiveness </a:t>
            </a:r>
            <a:r>
              <a:rPr lang="en-US" sz="2400">
                <a:latin typeface="Times New Roman" panose="02020603050405020304" charset="0"/>
                <a:cs typeface="Times New Roman" panose="02020603050405020304" charset="0"/>
                <a:sym typeface="+mn-ea"/>
              </a:rPr>
              <a:t>essentially redeems people from their sin</a:t>
            </a:r>
            <a:endParaRPr lang="en-US" altLang="zh-CN" sz="2400">
              <a:latin typeface="Times New Roman" panose="02020603050405020304" charset="0"/>
              <a:cs typeface="Times New Roman" panose="02020603050405020304" charset="0"/>
            </a:endParaRPr>
          </a:p>
          <a:p>
            <a:pPr indent="0" fontAlgn="auto"/>
            <a:endParaRPr lang="en-US" altLang="zh-CN" sz="2400">
              <a:latin typeface="Times New Roman" panose="02020603050405020304" charset="0"/>
              <a:cs typeface="Times New Roman" panose="02020603050405020304" charset="0"/>
            </a:endParaRPr>
          </a:p>
          <a:p>
            <a:pPr indent="0" fontAlgn="auto"/>
            <a:r>
              <a:rPr lang="en-US" altLang="zh-CN" sz="2400">
                <a:latin typeface="Times New Roman" panose="02020603050405020304" charset="0"/>
                <a:cs typeface="Times New Roman" panose="02020603050405020304" charset="0"/>
              </a:rPr>
              <a:t>Conclusion: </a:t>
            </a:r>
            <a:r>
              <a:rPr lang="en-US" altLang="zh-CN" sz="2400">
                <a:latin typeface="Times New Roman" panose="02020603050405020304" charset="0"/>
                <a:cs typeface="Times New Roman" panose="02020603050405020304" charset="0"/>
                <a:sym typeface="+mn-ea"/>
              </a:rPr>
              <a:t>Human forgiveness </a:t>
            </a:r>
            <a:r>
              <a:rPr lang="en-US" altLang="zh-CN" sz="2400" b="1">
                <a:latin typeface="Times New Roman" panose="02020603050405020304" charset="0"/>
                <a:cs typeface="Times New Roman" panose="02020603050405020304" charset="0"/>
                <a:sym typeface="+mn-ea"/>
              </a:rPr>
              <a:t>CAN</a:t>
            </a:r>
            <a:r>
              <a:rPr lang="en-US" altLang="zh-CN" sz="2400">
                <a:latin typeface="Times New Roman" panose="02020603050405020304" charset="0"/>
                <a:cs typeface="Times New Roman" panose="02020603050405020304" charset="0"/>
                <a:sym typeface="+mn-ea"/>
              </a:rPr>
              <a:t> redeem people from true sin and guilt.</a:t>
            </a:r>
            <a:endParaRPr lang="en-US" altLang="zh-CN" sz="24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p:cNvSpPr txBox="1"/>
          <p:nvPr/>
        </p:nvSpPr>
        <p:spPr>
          <a:xfrm>
            <a:off x="-71755" y="2124075"/>
            <a:ext cx="6082030" cy="1014730"/>
          </a:xfrm>
          <a:prstGeom prst="rect">
            <a:avLst/>
          </a:prstGeom>
          <a:noFill/>
        </p:spPr>
        <p:txBody>
          <a:bodyPr wrap="square" rtlCol="0" anchor="ctr" anchorCtr="0">
            <a:spAutoFit/>
          </a:bodyPr>
          <a:lstStyle/>
          <a:p>
            <a:pPr algn="ctr"/>
            <a:r>
              <a:rPr lang="en-US" sz="6000" b="1" dirty="0">
                <a:solidFill>
                  <a:srgbClr val="333333"/>
                </a:solidFill>
                <a:latin typeface="Times New Roman" panose="02020603050405020304" charset="0"/>
                <a:ea typeface="Arial" panose="020B0604020202020204" pitchFamily="34" charset="0"/>
                <a:cs typeface="Times New Roman" panose="02020603050405020304" charset="0"/>
              </a:rPr>
              <a:t>Thank you!</a:t>
            </a:r>
            <a:endParaRPr lang="en-US" sz="6000" b="1" dirty="0">
              <a:solidFill>
                <a:srgbClr val="333333"/>
              </a:solidFill>
              <a:latin typeface="Times New Roman" panose="02020603050405020304" charset="0"/>
              <a:ea typeface="Arial" panose="020B0604020202020204" pitchFamily="34" charset="0"/>
              <a:cs typeface="Times New Roman" panose="02020603050405020304" charset="0"/>
            </a:endParaRPr>
          </a:p>
        </p:txBody>
      </p:sp>
      <p:cxnSp>
        <p:nvCxnSpPr>
          <p:cNvPr id="9"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598713" y="3901248"/>
            <a:ext cx="4624070" cy="3175"/>
          </a:xfrm>
          <a:prstGeom prst="line">
            <a:avLst/>
          </a:prstGeom>
          <a:ln w="19050">
            <a:solidFill>
              <a:srgbClr val="333333"/>
            </a:solidFill>
          </a:ln>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2446655" y="4158615"/>
            <a:ext cx="2418080" cy="460375"/>
          </a:xfrm>
          <a:prstGeom prst="rect">
            <a:avLst/>
          </a:prstGeom>
          <a:noFill/>
        </p:spPr>
        <p:txBody>
          <a:bodyPr wrap="none" rtlCol="0">
            <a:spAutoFit/>
          </a:bodyPr>
          <a:p>
            <a:r>
              <a:rPr lang="en-US" sz="2400">
                <a:latin typeface="Times New Roman" panose="02020603050405020304" charset="0"/>
                <a:cs typeface="Times New Roman" panose="02020603050405020304" charset="0"/>
              </a:rPr>
              <a:t>122090020  Frank</a:t>
            </a:r>
            <a:endParaRPr lang="en-US" sz="2400">
              <a:latin typeface="Times New Roman" panose="02020603050405020304" charset="0"/>
              <a:cs typeface="Times New Roman" panose="02020603050405020304" charset="0"/>
            </a:endParaRPr>
          </a:p>
        </p:txBody>
      </p:sp>
      <p:sp>
        <p:nvSpPr>
          <p:cNvPr id="2" name="文本框 1"/>
          <p:cNvSpPr txBox="1"/>
          <p:nvPr/>
        </p:nvSpPr>
        <p:spPr>
          <a:xfrm>
            <a:off x="6206490" y="1121410"/>
            <a:ext cx="4586605" cy="4615815"/>
          </a:xfrm>
          <a:prstGeom prst="rect">
            <a:avLst/>
          </a:prstGeom>
          <a:noFill/>
        </p:spPr>
        <p:txBody>
          <a:bodyPr wrap="square" rtlCol="0">
            <a:spAutoFit/>
          </a:bodyPr>
          <a:p>
            <a:r>
              <a:rPr lang="en-US" altLang="zh-CN" sz="2400" b="1">
                <a:latin typeface="Times New Roman" panose="02020603050405020304" charset="0"/>
                <a:cs typeface="Times New Roman" panose="02020603050405020304" charset="0"/>
              </a:rPr>
              <a:t>References</a:t>
            </a:r>
            <a:endParaRPr lang="en-US" altLang="zh-CN" sz="2400" b="1">
              <a:latin typeface="Times New Roman" panose="02020603050405020304" charset="0"/>
              <a:cs typeface="Times New Roman" panose="02020603050405020304" charset="0"/>
            </a:endParaRPr>
          </a:p>
          <a:p>
            <a:pPr marL="360045" indent="-457200" fontAlgn="auto"/>
            <a:r>
              <a:rPr lang="zh-CN" altLang="en-US">
                <a:latin typeface="Times New Roman" panose="02020603050405020304" charset="0"/>
                <a:cs typeface="Times New Roman" panose="02020603050405020304" charset="0"/>
              </a:rPr>
              <a:t>《创世记》</a:t>
            </a:r>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节选自</a:t>
            </a:r>
            <a:r>
              <a:rPr lang="en-US" altLang="zh-CN">
                <a:latin typeface="Times New Roman" panose="02020603050405020304" charset="0"/>
                <a:cs typeface="Times New Roman" panose="02020603050405020304" charset="0"/>
              </a:rPr>
              <a:t>冯象:《摩西五经》, </a:t>
            </a:r>
            <a:r>
              <a:rPr lang="zh-CN" altLang="en-US">
                <a:latin typeface="Times New Roman" panose="02020603050405020304" charset="0"/>
                <a:cs typeface="Times New Roman" panose="02020603050405020304" charset="0"/>
              </a:rPr>
              <a:t>牛津大学出版社</a:t>
            </a:r>
            <a:r>
              <a:rPr lang="en-US" altLang="zh-CN">
                <a:latin typeface="Times New Roman" panose="02020603050405020304" charset="0"/>
                <a:cs typeface="Times New Roman" panose="02020603050405020304" charset="0"/>
              </a:rPr>
              <a:t>,  2006. Rpt. in In dialogue with humanity: Textbook for General Education Foundation Programme. Revised 2nd ed. Hong Kong: Office of University General Education, 2016. 33-40.</a:t>
            </a:r>
            <a:endParaRPr lang="en-US" altLang="zh-CN">
              <a:latin typeface="Times New Roman" panose="02020603050405020304" charset="0"/>
              <a:cs typeface="Times New Roman" panose="02020603050405020304" charset="0"/>
            </a:endParaRPr>
          </a:p>
          <a:p>
            <a:pPr marL="360045" indent="-457200" fontAlgn="auto"/>
            <a:r>
              <a:rPr lang="en-US" altLang="zh-CN">
                <a:latin typeface="Times New Roman" panose="02020603050405020304" charset="0"/>
                <a:cs typeface="Times New Roman" panose="02020603050405020304" charset="0"/>
              </a:rPr>
              <a:t>Book of Matthew 6. Holy Bible, </a:t>
            </a:r>
            <a:r>
              <a:rPr lang="en-US" altLang="zh-CN" i="1">
                <a:latin typeface="Times New Roman" panose="02020603050405020304" charset="0"/>
                <a:cs typeface="Times New Roman" panose="02020603050405020304" charset="0"/>
              </a:rPr>
              <a:t>New International Version. Biblica, https://www.biblica.com/bible/niv/matthew/6/</a:t>
            </a:r>
            <a:r>
              <a:rPr lang="en-US" altLang="zh-CN">
                <a:latin typeface="Times New Roman" panose="02020603050405020304" charset="0"/>
                <a:cs typeface="Times New Roman" panose="02020603050405020304" charset="0"/>
              </a:rPr>
              <a:t>. Accessed Feb. 13, 2024.</a:t>
            </a:r>
            <a:endParaRPr lang="en-US" altLang="zh-CN">
              <a:latin typeface="Times New Roman" panose="02020603050405020304" charset="0"/>
              <a:cs typeface="Times New Roman" panose="02020603050405020304" charset="0"/>
            </a:endParaRPr>
          </a:p>
          <a:p>
            <a:pPr marL="360045" indent="-457200" fontAlgn="auto"/>
            <a:r>
              <a:rPr lang="en-US" altLang="zh-CN">
                <a:latin typeface="Times New Roman" panose="02020603050405020304" charset="0"/>
                <a:cs typeface="Times New Roman" panose="02020603050405020304" charset="0"/>
                <a:sym typeface="+mn-ea"/>
              </a:rPr>
              <a:t>Book of Colossians 3. Holy Bible, </a:t>
            </a:r>
            <a:r>
              <a:rPr lang="en-US" altLang="zh-CN" i="1">
                <a:latin typeface="Times New Roman" panose="02020603050405020304" charset="0"/>
                <a:cs typeface="Times New Roman" panose="02020603050405020304" charset="0"/>
                <a:sym typeface="+mn-ea"/>
              </a:rPr>
              <a:t>New International Version. Biblica, https://www.biblica.com/bible/niv/Colossians/3/</a:t>
            </a:r>
            <a:r>
              <a:rPr lang="en-US" altLang="zh-CN">
                <a:latin typeface="Times New Roman" panose="02020603050405020304" charset="0"/>
                <a:cs typeface="Times New Roman" panose="02020603050405020304" charset="0"/>
                <a:sym typeface="+mn-ea"/>
              </a:rPr>
              <a:t>. Accessed Feb. 13, 2024.</a:t>
            </a:r>
            <a:endParaRPr lang="en-US" altLang="zh-CN">
              <a:latin typeface="Times New Roman" panose="02020603050405020304" charset="0"/>
              <a:cs typeface="Times New Roman" panose="02020603050405020304" charset="0"/>
            </a:endParaRPr>
          </a:p>
          <a:p>
            <a:pPr marL="360045" indent="-457200" fontAlgn="auto"/>
            <a:endParaRPr lang="en-US" altLang="zh-CN">
              <a:latin typeface="Times New Roman" panose="02020603050405020304" charset="0"/>
              <a:cs typeface="Times New Roman" panose="02020603050405020304" charset="0"/>
            </a:endParaRPr>
          </a:p>
        </p:txBody>
      </p:sp>
      <p:cxnSp>
        <p:nvCxnSpPr>
          <p:cNvPr id="4"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custDataLst>
              <p:tags r:id="rId1"/>
            </p:custDataLst>
          </p:nvPr>
        </p:nvCxnSpPr>
        <p:spPr>
          <a:xfrm>
            <a:off x="6064158" y="881823"/>
            <a:ext cx="30480" cy="5487670"/>
          </a:xfrm>
          <a:prstGeom prst="line">
            <a:avLst/>
          </a:prstGeom>
          <a:ln w="19050">
            <a:solidFill>
              <a:srgbClr val="33333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25079" y="1123368"/>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7480" y="284480"/>
            <a:ext cx="4335780" cy="706755"/>
          </a:xfrm>
          <a:prstGeom prst="rect">
            <a:avLst/>
          </a:prstGeom>
          <a:noFill/>
        </p:spPr>
        <p:txBody>
          <a:bodyPr wrap="square" rtlCol="0">
            <a:spAutoFit/>
          </a:bodyPr>
          <a:p>
            <a:pPr algn="ctr"/>
            <a:r>
              <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rPr>
              <a:t>Prompt sent to AI</a:t>
            </a:r>
            <a:endPar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endParaRPr>
          </a:p>
        </p:txBody>
      </p:sp>
      <p:sp>
        <p:nvSpPr>
          <p:cNvPr id="7" name="文本框 6"/>
          <p:cNvSpPr txBox="1"/>
          <p:nvPr/>
        </p:nvSpPr>
        <p:spPr>
          <a:xfrm>
            <a:off x="704215" y="1511300"/>
            <a:ext cx="9747250" cy="3415030"/>
          </a:xfrm>
          <a:prstGeom prst="rect">
            <a:avLst/>
          </a:prstGeom>
          <a:solidFill>
            <a:schemeClr val="accent2">
              <a:lumMod val="20000"/>
              <a:lumOff val="80000"/>
            </a:schemeClr>
          </a:solidFill>
          <a:effectLst>
            <a:softEdge rad="31750"/>
          </a:effectLst>
        </p:spPr>
        <p:txBody>
          <a:bodyPr wrap="square" rtlCol="0">
            <a:spAutoFit/>
          </a:bodyPr>
          <a:p>
            <a:pPr indent="457200" fontAlgn="auto"/>
            <a:r>
              <a:rPr lang="en-US" altLang="zh-CN" sz="2400">
                <a:latin typeface="Times New Roman" panose="02020603050405020304" charset="0"/>
                <a:cs typeface="Times New Roman" panose="02020603050405020304" charset="0"/>
              </a:rPr>
              <a:t>We believe Divine Forgiveness address the consequence of Sin, redeem people from guilt. Therefore, forgiveness is important. The crucial question is, is Divine Forgiveness the only effective, important form of forgiveness? Is human forgiveness meaningful or effective? </a:t>
            </a:r>
            <a:r>
              <a:rPr lang="en-US" altLang="zh-CN" sz="2400" b="1">
                <a:latin typeface="Times New Roman" panose="02020603050405020304" charset="0"/>
                <a:cs typeface="Times New Roman" panose="02020603050405020304" charset="0"/>
              </a:rPr>
              <a:t>Can human forgiveness redeem people from sin and guilt?</a:t>
            </a:r>
            <a:endParaRPr lang="en-US" altLang="zh-CN" sz="2400" b="1">
              <a:latin typeface="Times New Roman" panose="02020603050405020304" charset="0"/>
              <a:cs typeface="Times New Roman" panose="02020603050405020304" charset="0"/>
            </a:endParaRPr>
          </a:p>
          <a:p>
            <a:pPr indent="457200" fontAlgn="auto"/>
            <a:r>
              <a:rPr lang="en-US" altLang="zh-CN" sz="2400">
                <a:latin typeface="Times New Roman" panose="02020603050405020304" charset="0"/>
                <a:cs typeface="Times New Roman" panose="02020603050405020304" charset="0"/>
              </a:rPr>
              <a:t>Please write an essay around 600 words arguing for “</a:t>
            </a:r>
            <a:r>
              <a:rPr lang="en-US" altLang="zh-CN" sz="2400" b="1">
                <a:latin typeface="Times New Roman" panose="02020603050405020304" charset="0"/>
                <a:cs typeface="Times New Roman" panose="02020603050405020304" charset="0"/>
              </a:rPr>
              <a:t>Human Forgiveness CANNOT</a:t>
            </a:r>
            <a:r>
              <a:rPr lang="en-US" altLang="zh-CN" sz="2400">
                <a:latin typeface="Times New Roman" panose="02020603050405020304" charset="0"/>
                <a:cs typeface="Times New Roman" panose="02020603050405020304" charset="0"/>
              </a:rPr>
              <a:t> redeem people from sin and guilt”. You may refer to the following perspectives: </a:t>
            </a:r>
            <a:r>
              <a:rPr lang="en-US" altLang="zh-CN" sz="2400" b="1">
                <a:latin typeface="Times New Roman" panose="02020603050405020304" charset="0"/>
                <a:cs typeface="Times New Roman" panose="02020603050405020304" charset="0"/>
              </a:rPr>
              <a:t>Gravity of sin, Complexity of guilt, limitation of human forgiveness, etc.</a:t>
            </a:r>
            <a:endParaRPr lang="en-US" altLang="zh-CN" sz="24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25079" y="1123368"/>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7480" y="284480"/>
            <a:ext cx="4335780" cy="706755"/>
          </a:xfrm>
          <a:prstGeom prst="rect">
            <a:avLst/>
          </a:prstGeom>
          <a:noFill/>
        </p:spPr>
        <p:txBody>
          <a:bodyPr wrap="square" rtlCol="0">
            <a:spAutoFit/>
          </a:bodyPr>
          <a:p>
            <a:pPr algn="ctr"/>
            <a:r>
              <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rPr>
              <a:t>Overview</a:t>
            </a:r>
            <a:endPar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endParaRPr>
          </a:p>
        </p:txBody>
      </p:sp>
      <p:sp>
        <p:nvSpPr>
          <p:cNvPr id="7" name="文本框 6"/>
          <p:cNvSpPr txBox="1"/>
          <p:nvPr/>
        </p:nvSpPr>
        <p:spPr>
          <a:xfrm>
            <a:off x="353695" y="1511300"/>
            <a:ext cx="5233035" cy="4759325"/>
          </a:xfrm>
          <a:prstGeom prst="rect">
            <a:avLst/>
          </a:prstGeom>
          <a:solidFill>
            <a:schemeClr val="accent2">
              <a:lumMod val="20000"/>
              <a:lumOff val="80000"/>
            </a:schemeClr>
          </a:solidFill>
          <a:effectLst>
            <a:softEdge rad="31750"/>
          </a:effectLst>
        </p:spPr>
        <p:txBody>
          <a:bodyPr wrap="square" rtlCol="0">
            <a:noAutofit/>
          </a:bodyPr>
          <a:p>
            <a:pPr indent="0" algn="ctr" fontAlgn="auto"/>
            <a:r>
              <a:rPr lang="en-US" altLang="zh-CN" sz="2400" b="1">
                <a:latin typeface="Times New Roman" panose="02020603050405020304" charset="0"/>
                <a:cs typeface="Times New Roman" panose="02020603050405020304" charset="0"/>
              </a:rPr>
              <a:t>AI generated essay</a:t>
            </a:r>
            <a:endParaRPr lang="en-US" altLang="zh-CN" sz="2400" b="1">
              <a:latin typeface="Times New Roman" panose="02020603050405020304" charset="0"/>
              <a:cs typeface="Times New Roman" panose="02020603050405020304" charset="0"/>
            </a:endParaRPr>
          </a:p>
          <a:p>
            <a:pPr indent="-457200" fontAlgn="auto">
              <a:lnSpc>
                <a:spcPct val="100000"/>
              </a:lnSpc>
            </a:pPr>
            <a:r>
              <a:rPr lang="en-US" altLang="zh-CN" sz="2400">
                <a:latin typeface="Times New Roman" panose="02020603050405020304" charset="0"/>
                <a:cs typeface="Times New Roman" panose="02020603050405020304" charset="0"/>
              </a:rPr>
              <a:t>Opinion: Human forgiveness </a:t>
            </a:r>
            <a:r>
              <a:rPr lang="en-US" altLang="zh-CN" sz="2400" b="1">
                <a:latin typeface="Times New Roman" panose="02020603050405020304" charset="0"/>
                <a:cs typeface="Times New Roman" panose="02020603050405020304" charset="0"/>
              </a:rPr>
              <a:t>CANNOT</a:t>
            </a:r>
            <a:r>
              <a:rPr lang="en-US" altLang="zh-CN" sz="2400">
                <a:latin typeface="Times New Roman" panose="02020603050405020304" charset="0"/>
                <a:cs typeface="Times New Roman" panose="02020603050405020304" charset="0"/>
              </a:rPr>
              <a:t> redeem people from true sin and guilt</a:t>
            </a:r>
            <a:endParaRPr lang="en-US" altLang="zh-CN" sz="2400">
              <a:latin typeface="Times New Roman" panose="02020603050405020304" charset="0"/>
              <a:cs typeface="Times New Roman" panose="02020603050405020304" charset="0"/>
            </a:endParaRPr>
          </a:p>
          <a:p>
            <a:pPr indent="-457200" fontAlgn="auto">
              <a:lnSpc>
                <a:spcPct val="100000"/>
              </a:lnSpc>
            </a:pPr>
            <a:endParaRPr lang="en-US" altLang="zh-CN" sz="2000">
              <a:latin typeface="Times New Roman" panose="02020603050405020304" charset="0"/>
              <a:cs typeface="Times New Roman" panose="02020603050405020304" charset="0"/>
            </a:endParaRPr>
          </a:p>
          <a:p>
            <a:pPr indent="-457200" fontAlgn="auto">
              <a:lnSpc>
                <a:spcPct val="100000"/>
              </a:lnSpc>
            </a:pPr>
            <a:r>
              <a:rPr lang="en-US" altLang="zh-CN" sz="2000">
                <a:latin typeface="Times New Roman" panose="02020603050405020304" charset="0"/>
                <a:cs typeface="Times New Roman" panose="02020603050405020304" charset="0"/>
                <a:sym typeface="+mn-ea"/>
              </a:rPr>
              <a:t>Point 1: Sin is heavy</a:t>
            </a:r>
            <a:endParaRPr lang="en-US" altLang="zh-CN" sz="2000">
              <a:latin typeface="Times New Roman" panose="02020603050405020304" charset="0"/>
              <a:cs typeface="Times New Roman" panose="02020603050405020304" charset="0"/>
              <a:sym typeface="+mn-ea"/>
            </a:endParaRPr>
          </a:p>
          <a:p>
            <a:pPr indent="-457200" fontAlgn="auto">
              <a:lnSpc>
                <a:spcPct val="100000"/>
              </a:lnSpc>
            </a:pPr>
            <a:endParaRPr lang="en-US" altLang="zh-CN" sz="2000">
              <a:latin typeface="Times New Roman" panose="02020603050405020304" charset="0"/>
              <a:cs typeface="Times New Roman" panose="02020603050405020304" charset="0"/>
            </a:endParaRPr>
          </a:p>
          <a:p>
            <a:pPr indent="-457200" fontAlgn="auto">
              <a:lnSpc>
                <a:spcPct val="100000"/>
              </a:lnSpc>
            </a:pPr>
            <a:r>
              <a:rPr lang="en-US" altLang="zh-CN" sz="2000">
                <a:latin typeface="Times New Roman" panose="02020603050405020304" charset="0"/>
                <a:cs typeface="Times New Roman" panose="02020603050405020304" charset="0"/>
                <a:sym typeface="+mn-ea"/>
              </a:rPr>
              <a:t>Point 2: Guilt is complex</a:t>
            </a:r>
            <a:endParaRPr lang="en-US" altLang="zh-CN" sz="2000">
              <a:latin typeface="Times New Roman" panose="02020603050405020304" charset="0"/>
              <a:cs typeface="Times New Roman" panose="02020603050405020304" charset="0"/>
              <a:sym typeface="+mn-ea"/>
            </a:endParaRPr>
          </a:p>
          <a:p>
            <a:pPr indent="-457200" fontAlgn="auto">
              <a:lnSpc>
                <a:spcPct val="100000"/>
              </a:lnSpc>
            </a:pPr>
            <a:endParaRPr lang="en-US" altLang="zh-CN" sz="2000">
              <a:latin typeface="Times New Roman" panose="02020603050405020304" charset="0"/>
              <a:cs typeface="Times New Roman" panose="02020603050405020304" charset="0"/>
              <a:sym typeface="+mn-ea"/>
            </a:endParaRPr>
          </a:p>
          <a:p>
            <a:pPr indent="-457200" fontAlgn="auto">
              <a:lnSpc>
                <a:spcPct val="100000"/>
              </a:lnSpc>
            </a:pPr>
            <a:r>
              <a:rPr lang="en-US" altLang="zh-CN" sz="2000">
                <a:latin typeface="Times New Roman" panose="02020603050405020304" charset="0"/>
                <a:cs typeface="Times New Roman" panose="02020603050405020304" charset="0"/>
                <a:sym typeface="+mn-ea"/>
              </a:rPr>
              <a:t>Point 3: Human forgiveness is limited</a:t>
            </a:r>
            <a:endParaRPr lang="en-US" altLang="zh-CN" sz="2000">
              <a:latin typeface="Times New Roman" panose="02020603050405020304" charset="0"/>
              <a:cs typeface="Times New Roman" panose="02020603050405020304" charset="0"/>
              <a:sym typeface="+mn-ea"/>
            </a:endParaRPr>
          </a:p>
          <a:p>
            <a:pPr indent="-457200" fontAlgn="auto">
              <a:lnSpc>
                <a:spcPct val="100000"/>
              </a:lnSpc>
            </a:pPr>
            <a:endParaRPr lang="en-US" altLang="zh-CN" sz="2000">
              <a:latin typeface="Times New Roman" panose="02020603050405020304" charset="0"/>
              <a:cs typeface="Times New Roman" panose="02020603050405020304" charset="0"/>
            </a:endParaRPr>
          </a:p>
          <a:p>
            <a:pPr indent="-457200" fontAlgn="auto">
              <a:lnSpc>
                <a:spcPct val="100000"/>
              </a:lnSpc>
            </a:pPr>
            <a:endParaRPr lang="en-US" altLang="zh-CN" sz="2000">
              <a:latin typeface="Times New Roman" panose="02020603050405020304" charset="0"/>
              <a:cs typeface="Times New Roman" panose="02020603050405020304" charset="0"/>
            </a:endParaRPr>
          </a:p>
        </p:txBody>
      </p:sp>
      <p:sp>
        <p:nvSpPr>
          <p:cNvPr id="2" name="文本框 1"/>
          <p:cNvSpPr txBox="1"/>
          <p:nvPr/>
        </p:nvSpPr>
        <p:spPr>
          <a:xfrm>
            <a:off x="5940425" y="1511300"/>
            <a:ext cx="4349115" cy="4759960"/>
          </a:xfrm>
          <a:prstGeom prst="rect">
            <a:avLst/>
          </a:prstGeom>
          <a:solidFill>
            <a:srgbClr val="ECF7E0"/>
          </a:solidFill>
          <a:effectLst>
            <a:softEdge rad="31750"/>
          </a:effectLst>
        </p:spPr>
        <p:txBody>
          <a:bodyPr wrap="square" rtlCol="0">
            <a:noAutofit/>
          </a:bodyPr>
          <a:p>
            <a:pPr indent="0" algn="ctr" fontAlgn="auto"/>
            <a:r>
              <a:rPr lang="en-US" altLang="zh-CN" sz="2400" b="1">
                <a:latin typeface="Times New Roman" panose="02020603050405020304" charset="0"/>
                <a:cs typeface="Times New Roman" panose="02020603050405020304" charset="0"/>
              </a:rPr>
              <a:t>My essay</a:t>
            </a:r>
            <a:endParaRPr lang="en-US" altLang="zh-CN" sz="2400">
              <a:latin typeface="Times New Roman" panose="02020603050405020304" charset="0"/>
              <a:cs typeface="Times New Roman" panose="02020603050405020304" charset="0"/>
            </a:endParaRPr>
          </a:p>
          <a:p>
            <a:pPr indent="-457200" fontAlgn="auto">
              <a:lnSpc>
                <a:spcPct val="100000"/>
              </a:lnSpc>
            </a:pPr>
            <a:r>
              <a:rPr lang="en-US" altLang="zh-CN" sz="2400">
                <a:latin typeface="Times New Roman" panose="02020603050405020304" charset="0"/>
                <a:cs typeface="Times New Roman" panose="02020603050405020304" charset="0"/>
              </a:rPr>
              <a:t>Opinion: </a:t>
            </a:r>
            <a:r>
              <a:rPr lang="en-US" altLang="zh-CN" sz="2400">
                <a:latin typeface="Times New Roman" panose="02020603050405020304" charset="0"/>
                <a:cs typeface="Times New Roman" panose="02020603050405020304" charset="0"/>
                <a:sym typeface="+mn-ea"/>
              </a:rPr>
              <a:t>Human forgiveness </a:t>
            </a:r>
            <a:r>
              <a:rPr lang="en-US" altLang="zh-CN" sz="2400" b="1">
                <a:latin typeface="Times New Roman" panose="02020603050405020304" charset="0"/>
                <a:cs typeface="Times New Roman" panose="02020603050405020304" charset="0"/>
                <a:sym typeface="+mn-ea"/>
              </a:rPr>
              <a:t>CAN</a:t>
            </a:r>
            <a:r>
              <a:rPr lang="en-US" altLang="zh-CN" sz="2400">
                <a:latin typeface="Times New Roman" panose="02020603050405020304" charset="0"/>
                <a:cs typeface="Times New Roman" panose="02020603050405020304" charset="0"/>
                <a:sym typeface="+mn-ea"/>
              </a:rPr>
              <a:t> redeem people from them</a:t>
            </a:r>
            <a:endParaRPr lang="en-US" altLang="zh-CN" sz="2400">
              <a:latin typeface="Times New Roman" panose="02020603050405020304" charset="0"/>
              <a:cs typeface="Times New Roman" panose="02020603050405020304" charset="0"/>
              <a:sym typeface="+mn-ea"/>
            </a:endParaRPr>
          </a:p>
          <a:p>
            <a:pPr indent="-457200" fontAlgn="auto">
              <a:lnSpc>
                <a:spcPct val="100000"/>
              </a:lnSpc>
            </a:pPr>
            <a:endParaRPr lang="en-US" altLang="zh-CN" sz="2000">
              <a:latin typeface="Times New Roman" panose="02020603050405020304" charset="0"/>
              <a:cs typeface="Times New Roman" panose="02020603050405020304" charset="0"/>
              <a:sym typeface="+mn-ea"/>
            </a:endParaRPr>
          </a:p>
          <a:p>
            <a:pPr indent="-457200" fontAlgn="auto">
              <a:lnSpc>
                <a:spcPct val="100000"/>
              </a:lnSpc>
            </a:pPr>
            <a:r>
              <a:rPr lang="en-US" altLang="zh-CN" sz="2000">
                <a:latin typeface="Times New Roman" panose="02020603050405020304" charset="0"/>
                <a:cs typeface="Times New Roman" panose="02020603050405020304" charset="0"/>
                <a:sym typeface="+mn-ea"/>
              </a:rPr>
              <a:t>Point 1: The essence of forgiveness allows human to forgive</a:t>
            </a:r>
            <a:endParaRPr lang="en-US" altLang="zh-CN" sz="2000">
              <a:latin typeface="Times New Roman" panose="02020603050405020304" charset="0"/>
              <a:cs typeface="Times New Roman" panose="02020603050405020304" charset="0"/>
              <a:sym typeface="+mn-ea"/>
            </a:endParaRPr>
          </a:p>
          <a:p>
            <a:pPr indent="-457200" fontAlgn="auto">
              <a:lnSpc>
                <a:spcPct val="100000"/>
              </a:lnSpc>
            </a:pPr>
            <a:r>
              <a:rPr lang="en-US" altLang="zh-CN" sz="2000">
                <a:latin typeface="Times New Roman" panose="02020603050405020304" charset="0"/>
                <a:cs typeface="Times New Roman" panose="02020603050405020304" charset="0"/>
                <a:sym typeface="+mn-ea"/>
              </a:rPr>
              <a:t>Point 2: Personal accountability and growth: redemption from sin</a:t>
            </a:r>
            <a:endParaRPr lang="en-US" altLang="zh-CN" sz="2000">
              <a:latin typeface="Times New Roman" panose="02020603050405020304" charset="0"/>
              <a:cs typeface="Times New Roman" panose="02020603050405020304" charset="0"/>
              <a:sym typeface="+mn-ea"/>
            </a:endParaRPr>
          </a:p>
          <a:p>
            <a:pPr indent="-457200" fontAlgn="auto">
              <a:lnSpc>
                <a:spcPct val="100000"/>
              </a:lnSpc>
            </a:pPr>
            <a:r>
              <a:rPr lang="en-US" altLang="zh-CN" sz="2000">
                <a:latin typeface="Times New Roman" panose="02020603050405020304" charset="0"/>
                <a:cs typeface="Times New Roman" panose="02020603050405020304" charset="0"/>
                <a:sym typeface="+mn-ea"/>
              </a:rPr>
              <a:t>Point 3: Reconciliation and restoration with others: redemption from guilt</a:t>
            </a:r>
            <a:endParaRPr lang="en-US" altLang="zh-CN" sz="2000">
              <a:latin typeface="Times New Roman" panose="02020603050405020304" charset="0"/>
              <a:cs typeface="Times New Roman" panose="02020603050405020304" charset="0"/>
              <a:sym typeface="+mn-ea"/>
            </a:endParaRPr>
          </a:p>
        </p:txBody>
      </p:sp>
      <p:cxnSp>
        <p:nvCxnSpPr>
          <p:cNvPr id="4"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custDataLst>
              <p:tags r:id="rId1"/>
            </p:custDataLst>
          </p:nvPr>
        </p:nvCxnSpPr>
        <p:spPr>
          <a:xfrm>
            <a:off x="5751738" y="1601913"/>
            <a:ext cx="23495" cy="4876800"/>
          </a:xfrm>
          <a:prstGeom prst="line">
            <a:avLst/>
          </a:prstGeom>
          <a:ln w="19050">
            <a:solidFill>
              <a:srgbClr val="33333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25079" y="1123368"/>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7480" y="284480"/>
            <a:ext cx="4335780" cy="706755"/>
          </a:xfrm>
          <a:prstGeom prst="rect">
            <a:avLst/>
          </a:prstGeom>
          <a:noFill/>
        </p:spPr>
        <p:txBody>
          <a:bodyPr wrap="square" rtlCol="0">
            <a:spAutoFit/>
          </a:bodyPr>
          <a:p>
            <a:pPr algn="ctr"/>
            <a:r>
              <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rPr>
              <a:t>AI’s opinion</a:t>
            </a:r>
            <a:endPar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endParaRPr>
          </a:p>
        </p:txBody>
      </p:sp>
      <p:sp>
        <p:nvSpPr>
          <p:cNvPr id="7" name="文本框 6"/>
          <p:cNvSpPr txBox="1"/>
          <p:nvPr/>
        </p:nvSpPr>
        <p:spPr>
          <a:xfrm>
            <a:off x="391160" y="1520825"/>
            <a:ext cx="9747250" cy="4707890"/>
          </a:xfrm>
          <a:prstGeom prst="rect">
            <a:avLst/>
          </a:prstGeom>
          <a:solidFill>
            <a:schemeClr val="accent2">
              <a:lumMod val="20000"/>
              <a:lumOff val="80000"/>
            </a:schemeClr>
          </a:solidFill>
          <a:effectLst>
            <a:softEdge rad="31750"/>
          </a:effectLst>
        </p:spPr>
        <p:txBody>
          <a:bodyPr wrap="square" rtlCol="0">
            <a:spAutoFit/>
          </a:bodyPr>
          <a:p>
            <a:pPr indent="0" fontAlgn="auto"/>
            <a:r>
              <a:rPr lang="en-US" altLang="zh-CN" sz="2000" b="1">
                <a:latin typeface="Times New Roman" panose="02020603050405020304" charset="0"/>
                <a:cs typeface="Times New Roman" panose="02020603050405020304" charset="0"/>
              </a:rPr>
              <a:t>The Gravity of Sin (Point 1)</a:t>
            </a:r>
            <a:endParaRPr lang="en-US" altLang="zh-CN" sz="2000" b="1">
              <a:latin typeface="Times New Roman" panose="02020603050405020304" charset="0"/>
              <a:cs typeface="Times New Roman" panose="02020603050405020304" charset="0"/>
            </a:endParaRPr>
          </a:p>
          <a:p>
            <a:pPr indent="457200" fontAlgn="auto"/>
            <a:r>
              <a:rPr lang="en-US" altLang="zh-CN" sz="2000">
                <a:latin typeface="Times New Roman" panose="02020603050405020304" charset="0"/>
                <a:cs typeface="Times New Roman" panose="02020603050405020304" charset="0"/>
              </a:rPr>
              <a:t>Sin, as understood in various religious and moral frameworks, is a profound transgression against divine law or moral principles. It carries deep consequences and ruptures </a:t>
            </a:r>
            <a:r>
              <a:rPr lang="en-US" altLang="zh-CN" sz="2000" b="1">
                <a:latin typeface="Times New Roman" panose="02020603050405020304" charset="0"/>
                <a:cs typeface="Times New Roman" panose="02020603050405020304" charset="0"/>
              </a:rPr>
              <a:t>the relationship between the individual and the divine</a:t>
            </a:r>
            <a:r>
              <a:rPr lang="en-US" altLang="zh-CN" sz="2000">
                <a:latin typeface="Times New Roman" panose="02020603050405020304" charset="0"/>
                <a:cs typeface="Times New Roman" panose="02020603050405020304" charset="0"/>
              </a:rPr>
              <a:t>. Due to its far-reaching implications, the gravity of sin cannot be merely resolved through human forgiveness alone. The reconciliation required for redemption from sin necessitates a higher power capable of addressing the spiritual implications of transgression.</a:t>
            </a:r>
            <a:endParaRPr lang="en-US" altLang="zh-CN" sz="2000">
              <a:latin typeface="Times New Roman" panose="02020603050405020304" charset="0"/>
              <a:cs typeface="Times New Roman" panose="02020603050405020304" charset="0"/>
            </a:endParaRPr>
          </a:p>
          <a:p>
            <a:pPr indent="457200" fontAlgn="auto"/>
            <a:endParaRPr lang="en-US" altLang="zh-CN" sz="2000">
              <a:latin typeface="Times New Roman" panose="02020603050405020304" charset="0"/>
              <a:cs typeface="Times New Roman" panose="02020603050405020304" charset="0"/>
            </a:endParaRPr>
          </a:p>
          <a:p>
            <a:pPr indent="0" fontAlgn="auto"/>
            <a:r>
              <a:rPr lang="en-US" altLang="zh-CN" sz="2000" b="1">
                <a:latin typeface="Times New Roman" panose="02020603050405020304" charset="0"/>
                <a:cs typeface="Times New Roman" panose="02020603050405020304" charset="0"/>
              </a:rPr>
              <a:t>The Complexities of Guilt (Point 2)</a:t>
            </a:r>
            <a:endParaRPr lang="en-US" altLang="zh-CN" sz="2000" b="1">
              <a:latin typeface="Times New Roman" panose="02020603050405020304" charset="0"/>
              <a:cs typeface="Times New Roman" panose="02020603050405020304" charset="0"/>
            </a:endParaRPr>
          </a:p>
          <a:p>
            <a:pPr indent="457200" fontAlgn="auto"/>
            <a:r>
              <a:rPr lang="en-US" altLang="zh-CN" sz="2000">
                <a:latin typeface="Times New Roman" panose="02020603050405020304" charset="0"/>
                <a:cs typeface="Times New Roman" panose="02020603050405020304" charset="0"/>
              </a:rPr>
              <a:t>Guilt, an internal moral compass, serves as a reminder of our wrongdoing and prompts us to seek redemption. However, the weight of guilt cannot be fully alleviated through human forgiveness alone. </a:t>
            </a:r>
            <a:r>
              <a:rPr lang="en-US" altLang="zh-CN" sz="2000" b="1">
                <a:latin typeface="Times New Roman" panose="02020603050405020304" charset="0"/>
                <a:cs typeface="Times New Roman" panose="02020603050405020304" charset="0"/>
              </a:rPr>
              <a:t>Guilt often entails a deep sense of remorse, self-condemnation, and the recognition of the irreparable consequences of our actions</a:t>
            </a:r>
            <a:r>
              <a:rPr lang="en-US" altLang="zh-CN" sz="2000">
                <a:latin typeface="Times New Roman" panose="02020603050405020304" charset="0"/>
                <a:cs typeface="Times New Roman" panose="02020603050405020304" charset="0"/>
              </a:rPr>
              <a:t>. It requires a transformative process that goes beyond interpersonal dynamics, necessitating a spiritual journey towards reconciliation.</a:t>
            </a:r>
            <a:endParaRPr lang="en-US" altLang="zh-CN" sz="20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25079" y="1123368"/>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7480" y="284480"/>
            <a:ext cx="4335780" cy="706755"/>
          </a:xfrm>
          <a:prstGeom prst="rect">
            <a:avLst/>
          </a:prstGeom>
          <a:noFill/>
        </p:spPr>
        <p:txBody>
          <a:bodyPr wrap="square" rtlCol="0">
            <a:spAutoFit/>
          </a:bodyPr>
          <a:p>
            <a:pPr algn="ctr"/>
            <a:r>
              <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rPr>
              <a:t>AI’s opinion</a:t>
            </a:r>
            <a:endPar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endParaRPr>
          </a:p>
        </p:txBody>
      </p:sp>
      <p:sp>
        <p:nvSpPr>
          <p:cNvPr id="7" name="文本框 6"/>
          <p:cNvSpPr txBox="1"/>
          <p:nvPr/>
        </p:nvSpPr>
        <p:spPr>
          <a:xfrm>
            <a:off x="391160" y="1520825"/>
            <a:ext cx="5407025" cy="3126105"/>
          </a:xfrm>
          <a:prstGeom prst="rect">
            <a:avLst/>
          </a:prstGeom>
          <a:solidFill>
            <a:schemeClr val="accent2">
              <a:lumMod val="20000"/>
              <a:lumOff val="80000"/>
            </a:schemeClr>
          </a:solidFill>
          <a:effectLst>
            <a:softEdge rad="31750"/>
          </a:effectLst>
        </p:spPr>
        <p:txBody>
          <a:bodyPr wrap="square" rtlCol="0">
            <a:noAutofit/>
          </a:bodyPr>
          <a:p>
            <a:pPr indent="0" algn="ctr" fontAlgn="auto"/>
            <a:r>
              <a:rPr lang="en-US" altLang="zh-CN" sz="2400">
                <a:latin typeface="Times New Roman" panose="02020603050405020304" charset="0"/>
                <a:cs typeface="Times New Roman" panose="02020603050405020304" charset="0"/>
              </a:rPr>
              <a:t>According to </a:t>
            </a:r>
            <a:r>
              <a:rPr lang="en-US" altLang="zh-CN" sz="2400" i="1">
                <a:latin typeface="Times New Roman" panose="02020603050405020304" charset="0"/>
                <a:cs typeface="Times New Roman" panose="02020603050405020304" charset="0"/>
              </a:rPr>
              <a:t>Genesis</a:t>
            </a:r>
            <a:r>
              <a:rPr lang="en-US" altLang="zh-CN" sz="2400">
                <a:latin typeface="Times New Roman" panose="02020603050405020304" charset="0"/>
                <a:cs typeface="Times New Roman" panose="02020603050405020304" charset="0"/>
              </a:rPr>
              <a:t>,</a:t>
            </a:r>
            <a:endParaRPr lang="en-US" altLang="zh-CN" sz="2400">
              <a:latin typeface="Times New Roman" panose="02020603050405020304" charset="0"/>
              <a:cs typeface="Times New Roman" panose="02020603050405020304" charset="0"/>
            </a:endParaRPr>
          </a:p>
          <a:p>
            <a:pPr indent="0" algn="ctr" fontAlgn="auto"/>
            <a:r>
              <a:rPr lang="en-US" altLang="zh-CN" sz="2400">
                <a:latin typeface="Times New Roman" panose="02020603050405020304" charset="0"/>
                <a:cs typeface="Times New Roman" panose="02020603050405020304" charset="0"/>
              </a:rPr>
              <a:t>1. Sin carries deep consequences of individuals</a:t>
            </a:r>
            <a:endParaRPr lang="en-US" altLang="zh-CN" sz="2400">
              <a:latin typeface="Times New Roman" panose="02020603050405020304" charset="0"/>
              <a:cs typeface="Times New Roman" panose="02020603050405020304" charset="0"/>
            </a:endParaRPr>
          </a:p>
          <a:p>
            <a:pPr indent="0" algn="ctr" fontAlgn="auto"/>
            <a:r>
              <a:rPr lang="en-US" altLang="zh-CN" sz="2400">
                <a:latin typeface="Times New Roman" panose="02020603050405020304" charset="0"/>
                <a:cs typeface="Times New Roman" panose="02020603050405020304" charset="0"/>
              </a:rPr>
              <a:t>2. Sin is </a:t>
            </a:r>
            <a:r>
              <a:rPr lang="en-US" altLang="zh-CN" sz="2400">
                <a:latin typeface="Times New Roman" panose="02020603050405020304" charset="0"/>
                <a:cs typeface="Times New Roman" panose="02020603050405020304" charset="0"/>
                <a:sym typeface="+mn-ea"/>
              </a:rPr>
              <a:t>against </a:t>
            </a:r>
            <a:r>
              <a:rPr lang="en-US" altLang="zh-CN" sz="2400" b="1">
                <a:latin typeface="Times New Roman" panose="02020603050405020304" charset="0"/>
                <a:cs typeface="Times New Roman" panose="02020603050405020304" charset="0"/>
                <a:sym typeface="+mn-ea"/>
              </a:rPr>
              <a:t>divine(</a:t>
            </a:r>
            <a:r>
              <a:rPr lang="zh-CN" altLang="en-US" sz="2400" b="1">
                <a:latin typeface="Times New Roman" panose="02020603050405020304" charset="0"/>
                <a:cs typeface="Times New Roman" panose="02020603050405020304" charset="0"/>
                <a:sym typeface="+mn-ea"/>
              </a:rPr>
              <a:t>神圣的</a:t>
            </a:r>
            <a:r>
              <a:rPr lang="en-US" altLang="zh-CN" sz="2400" b="1">
                <a:latin typeface="Times New Roman" panose="02020603050405020304" charset="0"/>
                <a:cs typeface="Times New Roman" panose="02020603050405020304" charset="0"/>
                <a:sym typeface="+mn-ea"/>
              </a:rPr>
              <a:t>)</a:t>
            </a:r>
            <a:endParaRPr lang="en-US" altLang="zh-CN" sz="2400" b="1">
              <a:latin typeface="Times New Roman" panose="02020603050405020304" charset="0"/>
              <a:cs typeface="Times New Roman" panose="02020603050405020304" charset="0"/>
              <a:sym typeface="+mn-ea"/>
            </a:endParaRPr>
          </a:p>
          <a:p>
            <a:pPr indent="0" algn="ctr" fontAlgn="auto"/>
            <a:r>
              <a:rPr lang="en-US" altLang="zh-CN" sz="2400">
                <a:latin typeface="Times New Roman" panose="02020603050405020304" charset="0"/>
                <a:cs typeface="Times New Roman" panose="02020603050405020304" charset="0"/>
                <a:sym typeface="+mn-ea"/>
              </a:rPr>
              <a:t>law or moral principles</a:t>
            </a:r>
            <a:endParaRPr lang="en-US" altLang="zh-CN" sz="2400">
              <a:latin typeface="Times New Roman" panose="02020603050405020304" charset="0"/>
              <a:cs typeface="Times New Roman" panose="02020603050405020304" charset="0"/>
              <a:sym typeface="+mn-ea"/>
            </a:endParaRPr>
          </a:p>
          <a:p>
            <a:pPr indent="0" algn="ctr" fontAlgn="auto"/>
            <a:endParaRPr lang="en-US" altLang="zh-CN" sz="2400">
              <a:latin typeface="Times New Roman" panose="02020603050405020304" charset="0"/>
              <a:cs typeface="Times New Roman" panose="02020603050405020304" charset="0"/>
              <a:sym typeface="+mn-ea"/>
            </a:endParaRPr>
          </a:p>
          <a:p>
            <a:pPr indent="0" algn="ctr" fontAlgn="auto"/>
            <a:r>
              <a:rPr lang="en-US" altLang="zh-CN" sz="2400">
                <a:latin typeface="Times New Roman" panose="02020603050405020304" charset="0"/>
                <a:cs typeface="Times New Roman" panose="02020603050405020304" charset="0"/>
                <a:sym typeface="+mn-ea"/>
              </a:rPr>
              <a:t>=&gt; Sin is the relationship between the individual and the divine</a:t>
            </a:r>
            <a:endParaRPr lang="en-US" altLang="zh-CN" sz="2400">
              <a:latin typeface="Times New Roman" panose="02020603050405020304" charset="0"/>
              <a:cs typeface="Times New Roman" panose="02020603050405020304" charset="0"/>
              <a:sym typeface="+mn-ea"/>
            </a:endParaRPr>
          </a:p>
          <a:p>
            <a:pPr indent="0" algn="ctr" fontAlgn="auto"/>
            <a:endParaRPr lang="en-US" altLang="zh-CN" sz="2400">
              <a:latin typeface="Times New Roman" panose="02020603050405020304" charset="0"/>
              <a:cs typeface="Times New Roman" panose="02020603050405020304" charset="0"/>
              <a:sym typeface="+mn-ea"/>
            </a:endParaRPr>
          </a:p>
          <a:p>
            <a:pPr indent="0" algn="ctr" fontAlgn="auto"/>
            <a:endParaRPr lang="en-US" altLang="zh-CN" sz="2400">
              <a:latin typeface="Times New Roman" panose="02020603050405020304" charset="0"/>
              <a:cs typeface="Times New Roman" panose="02020603050405020304" charset="0"/>
              <a:sym typeface="+mn-ea"/>
            </a:endParaRPr>
          </a:p>
        </p:txBody>
      </p:sp>
      <p:sp>
        <p:nvSpPr>
          <p:cNvPr id="2" name="文本框 1"/>
          <p:cNvSpPr txBox="1"/>
          <p:nvPr/>
        </p:nvSpPr>
        <p:spPr>
          <a:xfrm>
            <a:off x="5955665" y="1520825"/>
            <a:ext cx="5231130" cy="3126105"/>
          </a:xfrm>
          <a:prstGeom prst="rect">
            <a:avLst/>
          </a:prstGeom>
          <a:solidFill>
            <a:schemeClr val="accent2">
              <a:lumMod val="20000"/>
              <a:lumOff val="80000"/>
            </a:schemeClr>
          </a:solidFill>
          <a:effectLst>
            <a:softEdge rad="31750"/>
          </a:effectLst>
        </p:spPr>
        <p:txBody>
          <a:bodyPr wrap="square" rtlCol="0">
            <a:noAutofit/>
          </a:bodyPr>
          <a:p>
            <a:pPr indent="0" algn="ctr" fontAlgn="auto"/>
            <a:r>
              <a:rPr lang="en-US" altLang="zh-CN" sz="2400">
                <a:latin typeface="Times New Roman" panose="02020603050405020304" charset="0"/>
                <a:cs typeface="Times New Roman" panose="02020603050405020304" charset="0"/>
              </a:rPr>
              <a:t>According to </a:t>
            </a:r>
            <a:r>
              <a:rPr lang="en-US" altLang="zh-CN" sz="2400" i="1">
                <a:latin typeface="Times New Roman" panose="02020603050405020304" charset="0"/>
                <a:cs typeface="Times New Roman" panose="02020603050405020304" charset="0"/>
              </a:rPr>
              <a:t>Genesis</a:t>
            </a:r>
            <a:r>
              <a:rPr lang="en-US" altLang="zh-CN"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indent="0" algn="ctr" fontAlgn="auto"/>
            <a:r>
              <a:rPr lang="en-US" sz="2400">
                <a:latin typeface="Times New Roman" panose="02020603050405020304" charset="0"/>
                <a:cs typeface="Times New Roman" panose="02020603050405020304" charset="0"/>
                <a:sym typeface="+mn-ea"/>
              </a:rPr>
              <a:t>1. Guilt is caused by sin, which is divine</a:t>
            </a:r>
            <a:endParaRPr lang="en-US" altLang="zh-CN" sz="2400">
              <a:latin typeface="Times New Roman" panose="02020603050405020304" charset="0"/>
              <a:cs typeface="Times New Roman" panose="02020603050405020304" charset="0"/>
            </a:endParaRPr>
          </a:p>
          <a:p>
            <a:pPr indent="0" algn="ctr" fontAlgn="auto"/>
            <a:r>
              <a:rPr lang="en-US" altLang="zh-CN" sz="2400">
                <a:latin typeface="Times New Roman" panose="02020603050405020304" charset="0"/>
                <a:cs typeface="Times New Roman" panose="02020603050405020304" charset="0"/>
              </a:rPr>
              <a:t>2. </a:t>
            </a:r>
            <a:r>
              <a:rPr lang="en-US" sz="2400">
                <a:latin typeface="Times New Roman" panose="02020603050405020304" charset="0"/>
                <a:cs typeface="Times New Roman" panose="02020603050405020304" charset="0"/>
              </a:rPr>
              <a:t>Guilt entails a deep sense of remorse(</a:t>
            </a:r>
            <a:r>
              <a:rPr lang="zh-CN" altLang="en-US" sz="2400">
                <a:latin typeface="Times New Roman" panose="02020603050405020304" charset="0"/>
                <a:cs typeface="Times New Roman" panose="02020603050405020304" charset="0"/>
              </a:rPr>
              <a:t>悔恨</a:t>
            </a:r>
            <a:r>
              <a:rPr lang="en-US" sz="2400">
                <a:latin typeface="Times New Roman" panose="02020603050405020304" charset="0"/>
                <a:cs typeface="Times New Roman" panose="02020603050405020304" charset="0"/>
              </a:rPr>
              <a:t>), self-condemnation(</a:t>
            </a:r>
            <a:r>
              <a:rPr lang="zh-CN" altLang="en-US" sz="2400">
                <a:latin typeface="Times New Roman" panose="02020603050405020304" charset="0"/>
                <a:cs typeface="Times New Roman" panose="02020603050405020304" charset="0"/>
              </a:rPr>
              <a:t>自责</a:t>
            </a:r>
            <a:r>
              <a:rPr lang="en-US" sz="2400">
                <a:latin typeface="Times New Roman" panose="02020603050405020304" charset="0"/>
                <a:cs typeface="Times New Roman" panose="02020603050405020304" charset="0"/>
              </a:rPr>
              <a:t>) no matter forgiven or not</a:t>
            </a:r>
            <a:endParaRPr lang="en-US" sz="2400">
              <a:latin typeface="Times New Roman" panose="02020603050405020304" charset="0"/>
              <a:cs typeface="Times New Roman" panose="02020603050405020304" charset="0"/>
            </a:endParaRPr>
          </a:p>
          <a:p>
            <a:pPr indent="0" algn="ctr" fontAlgn="auto"/>
            <a:endParaRPr lang="en-US" sz="2400">
              <a:latin typeface="Times New Roman" panose="02020603050405020304" charset="0"/>
              <a:cs typeface="Times New Roman" panose="02020603050405020304" charset="0"/>
            </a:endParaRPr>
          </a:p>
          <a:p>
            <a:pPr indent="0" algn="ctr" fontAlgn="auto"/>
            <a:r>
              <a:rPr lang="en-US" sz="2400">
                <a:latin typeface="Times New Roman" panose="02020603050405020304" charset="0"/>
                <a:cs typeface="Times New Roman" panose="02020603050405020304" charset="0"/>
              </a:rPr>
              <a:t>=&gt; Guilt is too heavy to be forgiven by human</a:t>
            </a:r>
            <a:endParaRPr lang="en-US" sz="2400">
              <a:latin typeface="Times New Roman" panose="02020603050405020304" charset="0"/>
              <a:cs typeface="Times New Roman" panose="02020603050405020304" charset="0"/>
            </a:endParaRPr>
          </a:p>
        </p:txBody>
      </p:sp>
      <p:sp>
        <p:nvSpPr>
          <p:cNvPr id="3" name="文本框 2"/>
          <p:cNvSpPr txBox="1"/>
          <p:nvPr/>
        </p:nvSpPr>
        <p:spPr>
          <a:xfrm>
            <a:off x="2581275" y="5044440"/>
            <a:ext cx="6392545" cy="953135"/>
          </a:xfrm>
          <a:prstGeom prst="rect">
            <a:avLst/>
          </a:prstGeom>
          <a:solidFill>
            <a:schemeClr val="accent2">
              <a:lumMod val="20000"/>
              <a:lumOff val="80000"/>
            </a:schemeClr>
          </a:solidFill>
          <a:effectLst>
            <a:softEdge rad="31750"/>
          </a:effectLst>
        </p:spPr>
        <p:txBody>
          <a:bodyPr wrap="square" rtlCol="0">
            <a:spAutoFit/>
          </a:bodyPr>
          <a:p>
            <a:pPr indent="0" algn="ctr" fontAlgn="auto"/>
            <a:r>
              <a:rPr lang="en-US" altLang="zh-CN" sz="2800">
                <a:latin typeface="Times New Roman" panose="02020603050405020304" charset="0"/>
                <a:cs typeface="Times New Roman" panose="02020603050405020304" charset="0"/>
                <a:sym typeface="+mn-ea"/>
              </a:rPr>
              <a:t>They can only resolve through higher power, otherwise they’re not divine.</a:t>
            </a:r>
            <a:endParaRPr lang="en-US" altLang="zh-CN" sz="2800">
              <a:latin typeface="Times New Roman" panose="02020603050405020304" charset="0"/>
              <a:cs typeface="Times New Roman" panose="02020603050405020304" charset="0"/>
              <a:sym typeface="+mn-ea"/>
            </a:endParaRPr>
          </a:p>
        </p:txBody>
      </p:sp>
      <p:sp>
        <p:nvSpPr>
          <p:cNvPr id="4" name="右箭头 3"/>
          <p:cNvSpPr/>
          <p:nvPr/>
        </p:nvSpPr>
        <p:spPr>
          <a:xfrm rot="2820000">
            <a:off x="2190750" y="4652010"/>
            <a:ext cx="843915" cy="45275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右箭头 7"/>
          <p:cNvSpPr/>
          <p:nvPr/>
        </p:nvSpPr>
        <p:spPr>
          <a:xfrm rot="7980000">
            <a:off x="8438515" y="4653280"/>
            <a:ext cx="843915" cy="45275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25079" y="1123368"/>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7480" y="284480"/>
            <a:ext cx="4335780" cy="706755"/>
          </a:xfrm>
          <a:prstGeom prst="rect">
            <a:avLst/>
          </a:prstGeom>
          <a:noFill/>
        </p:spPr>
        <p:txBody>
          <a:bodyPr wrap="square" rtlCol="0">
            <a:spAutoFit/>
          </a:bodyPr>
          <a:p>
            <a:pPr algn="ctr"/>
            <a:r>
              <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rPr>
              <a:t>AI’s opinion</a:t>
            </a:r>
            <a:endPar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endParaRPr>
          </a:p>
        </p:txBody>
      </p:sp>
      <p:sp>
        <p:nvSpPr>
          <p:cNvPr id="7" name="文本框 6"/>
          <p:cNvSpPr txBox="1"/>
          <p:nvPr/>
        </p:nvSpPr>
        <p:spPr>
          <a:xfrm>
            <a:off x="525145" y="1428750"/>
            <a:ext cx="9747250" cy="2245360"/>
          </a:xfrm>
          <a:prstGeom prst="rect">
            <a:avLst/>
          </a:prstGeom>
          <a:solidFill>
            <a:schemeClr val="accent2">
              <a:lumMod val="20000"/>
              <a:lumOff val="80000"/>
            </a:schemeClr>
          </a:solidFill>
          <a:effectLst>
            <a:softEdge rad="31750"/>
          </a:effectLst>
        </p:spPr>
        <p:txBody>
          <a:bodyPr wrap="square" rtlCol="0">
            <a:spAutoFit/>
          </a:bodyPr>
          <a:p>
            <a:pPr indent="0" fontAlgn="auto"/>
            <a:r>
              <a:rPr lang="en-US" altLang="zh-CN" sz="2000" b="1">
                <a:latin typeface="Times New Roman" panose="02020603050405020304" charset="0"/>
                <a:cs typeface="Times New Roman" panose="02020603050405020304" charset="0"/>
              </a:rPr>
              <a:t>The Limitations of Human Forgiveness (Point 3)</a:t>
            </a:r>
            <a:endParaRPr lang="en-US" altLang="zh-CN" sz="2000" b="1">
              <a:latin typeface="Times New Roman" panose="02020603050405020304" charset="0"/>
              <a:cs typeface="Times New Roman" panose="02020603050405020304" charset="0"/>
            </a:endParaRPr>
          </a:p>
          <a:p>
            <a:pPr indent="457200" fontAlgn="auto"/>
            <a:r>
              <a:rPr lang="en-US" altLang="zh-CN" sz="2000">
                <a:latin typeface="Times New Roman" panose="02020603050405020304" charset="0"/>
                <a:cs typeface="Times New Roman" panose="02020603050405020304" charset="0"/>
              </a:rPr>
              <a:t>Human forgiveness, while essential for personal healing and reconciliation, is limited in its scope and power. It is contingent upon the willingness of the offender to seek forgiveness and the ability of the offended to grant it. However, it cannot absolve individuals from the consequences of their actions or the spiritual implications of their transgressions. </a:t>
            </a:r>
            <a:r>
              <a:rPr lang="en-US" altLang="zh-CN" sz="2000" b="1">
                <a:latin typeface="Times New Roman" panose="02020603050405020304" charset="0"/>
                <a:cs typeface="Times New Roman" panose="02020603050405020304" charset="0"/>
              </a:rPr>
              <a:t>In </a:t>
            </a:r>
            <a:r>
              <a:rPr lang="en-US" altLang="zh-CN" sz="2000" b="1" i="1">
                <a:latin typeface="Times New Roman" panose="02020603050405020304" charset="0"/>
                <a:cs typeface="Times New Roman" panose="02020603050405020304" charset="0"/>
              </a:rPr>
              <a:t>genesis</a:t>
            </a:r>
            <a:r>
              <a:rPr lang="en-US" altLang="zh-CN" sz="2000">
                <a:latin typeface="Times New Roman" panose="02020603050405020304" charset="0"/>
                <a:cs typeface="Times New Roman" panose="02020603050405020304" charset="0"/>
              </a:rPr>
              <a:t>, h</a:t>
            </a:r>
            <a:r>
              <a:rPr lang="en-US" altLang="zh-CN" sz="2000" b="1">
                <a:latin typeface="Times New Roman" panose="02020603050405020304" charset="0"/>
                <a:cs typeface="Times New Roman" panose="02020603050405020304" charset="0"/>
              </a:rPr>
              <a:t>uman forgiveness lacks the authority and capacity</a:t>
            </a:r>
            <a:r>
              <a:rPr lang="en-US" altLang="zh-CN" sz="2000">
                <a:latin typeface="Times New Roman" panose="02020603050405020304" charset="0"/>
                <a:cs typeface="Times New Roman" panose="02020603050405020304" charset="0"/>
              </a:rPr>
              <a:t> to address the profound spiritual dimensions of sin and the resulting guilt.</a:t>
            </a:r>
            <a:endParaRPr lang="en-US" altLang="zh-CN" sz="20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25079" y="1123368"/>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7480" y="284480"/>
            <a:ext cx="4335780" cy="706755"/>
          </a:xfrm>
          <a:prstGeom prst="rect">
            <a:avLst/>
          </a:prstGeom>
          <a:noFill/>
        </p:spPr>
        <p:txBody>
          <a:bodyPr wrap="square" rtlCol="0">
            <a:spAutoFit/>
          </a:bodyPr>
          <a:p>
            <a:pPr algn="ctr"/>
            <a:r>
              <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rPr>
              <a:t>AI’s opinion</a:t>
            </a:r>
            <a:endPar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endParaRPr>
          </a:p>
        </p:txBody>
      </p:sp>
      <p:sp>
        <p:nvSpPr>
          <p:cNvPr id="7" name="文本框 6"/>
          <p:cNvSpPr txBox="1"/>
          <p:nvPr/>
        </p:nvSpPr>
        <p:spPr>
          <a:xfrm>
            <a:off x="525145" y="1428750"/>
            <a:ext cx="9747250" cy="3823970"/>
          </a:xfrm>
          <a:prstGeom prst="rect">
            <a:avLst/>
          </a:prstGeom>
          <a:solidFill>
            <a:schemeClr val="accent2">
              <a:lumMod val="20000"/>
              <a:lumOff val="80000"/>
            </a:schemeClr>
          </a:solidFill>
          <a:effectLst>
            <a:softEdge rad="31750"/>
          </a:effectLst>
        </p:spPr>
        <p:txBody>
          <a:bodyPr wrap="square" rtlCol="0">
            <a:noAutofit/>
          </a:bodyPr>
          <a:p>
            <a:pPr indent="0" fontAlgn="auto"/>
            <a:r>
              <a:rPr lang="en-US" altLang="zh-CN" sz="2400">
                <a:latin typeface="Times New Roman" panose="02020603050405020304" charset="0"/>
                <a:cs typeface="Times New Roman" panose="02020603050405020304" charset="0"/>
              </a:rPr>
              <a:t>(Base: </a:t>
            </a:r>
            <a:r>
              <a:rPr lang="en-US" altLang="zh-CN" sz="2400" b="1">
                <a:latin typeface="Times New Roman" panose="02020603050405020304" charset="0"/>
                <a:cs typeface="Times New Roman" panose="02020603050405020304" charset="0"/>
              </a:rPr>
              <a:t>AI Point 1&amp;2</a:t>
            </a:r>
            <a:r>
              <a:rPr lang="en-US" altLang="zh-CN" sz="2400">
                <a:latin typeface="Times New Roman" panose="02020603050405020304" charset="0"/>
                <a:cs typeface="Times New Roman" panose="02020603050405020304" charset="0"/>
              </a:rPr>
              <a:t>, Sin and Guilt are heavy and devine)</a:t>
            </a:r>
            <a:endParaRPr lang="en-US" altLang="zh-CN" sz="2400">
              <a:latin typeface="Times New Roman" panose="02020603050405020304" charset="0"/>
              <a:cs typeface="Times New Roman" panose="02020603050405020304" charset="0"/>
            </a:endParaRPr>
          </a:p>
          <a:p>
            <a:pPr indent="0" fontAlgn="auto"/>
            <a:r>
              <a:rPr lang="en-US" altLang="zh-CN" sz="2400" b="1">
                <a:latin typeface="Times New Roman" panose="02020603050405020304" charset="0"/>
                <a:cs typeface="Times New Roman" panose="02020603050405020304" charset="0"/>
              </a:rPr>
              <a:t>AI Point 3:</a:t>
            </a:r>
            <a:r>
              <a:rPr lang="en-US" altLang="zh-CN" sz="2400">
                <a:latin typeface="Times New Roman" panose="02020603050405020304" charset="0"/>
                <a:cs typeface="Times New Roman" panose="02020603050405020304" charset="0"/>
              </a:rPr>
              <a:t> </a:t>
            </a:r>
            <a:endParaRPr lang="en-US" altLang="zh-CN" sz="2400">
              <a:latin typeface="Times New Roman" panose="02020603050405020304" charset="0"/>
              <a:cs typeface="Times New Roman" panose="02020603050405020304" charset="0"/>
            </a:endParaRPr>
          </a:p>
          <a:p>
            <a:pPr indent="0" fontAlgn="auto"/>
            <a:endParaRPr lang="en-US" altLang="zh-CN" sz="2400">
              <a:latin typeface="Times New Roman" panose="02020603050405020304" charset="0"/>
              <a:cs typeface="Times New Roman" panose="02020603050405020304" charset="0"/>
            </a:endParaRPr>
          </a:p>
          <a:p>
            <a:pPr indent="0" fontAlgn="auto"/>
            <a:r>
              <a:rPr lang="en-US" altLang="zh-CN" sz="2400">
                <a:latin typeface="Times New Roman" panose="02020603050405020304" charset="0"/>
                <a:cs typeface="Times New Roman" panose="02020603050405020304" charset="0"/>
              </a:rPr>
              <a:t>1. If people recognizes “Human forgiveness”,</a:t>
            </a:r>
            <a:endParaRPr lang="en-US" altLang="zh-CN" sz="2400">
              <a:latin typeface="Times New Roman" panose="02020603050405020304" charset="0"/>
              <a:cs typeface="Times New Roman" panose="02020603050405020304" charset="0"/>
            </a:endParaRPr>
          </a:p>
          <a:p>
            <a:pPr indent="0" fontAlgn="auto"/>
            <a:r>
              <a:rPr lang="en-US" altLang="zh-CN" sz="2400">
                <a:latin typeface="Times New Roman" panose="02020603050405020304" charset="0"/>
                <a:cs typeface="Times New Roman" panose="02020603050405020304" charset="0"/>
              </a:rPr>
              <a:t>he/she will pursue “forgiveness” instead of confession and reflection;</a:t>
            </a:r>
            <a:endParaRPr lang="en-US" altLang="zh-CN" sz="2400">
              <a:latin typeface="Times New Roman" panose="02020603050405020304" charset="0"/>
              <a:cs typeface="Times New Roman" panose="02020603050405020304" charset="0"/>
            </a:endParaRPr>
          </a:p>
          <a:p>
            <a:pPr indent="0" fontAlgn="auto"/>
            <a:r>
              <a:rPr lang="en-US" altLang="zh-CN" sz="2400">
                <a:latin typeface="Times New Roman" panose="02020603050405020304" charset="0"/>
                <a:cs typeface="Times New Roman" panose="02020603050405020304" charset="0"/>
              </a:rPr>
              <a:t>he/she will pursue evil that can be easily forgiven instead of justice.</a:t>
            </a:r>
            <a:endParaRPr lang="en-US" altLang="zh-CN" sz="2400">
              <a:latin typeface="Times New Roman" panose="02020603050405020304" charset="0"/>
              <a:cs typeface="Times New Roman" panose="02020603050405020304" charset="0"/>
            </a:endParaRPr>
          </a:p>
          <a:p>
            <a:pPr indent="0" fontAlgn="auto"/>
            <a:r>
              <a:rPr lang="en-US" altLang="zh-CN" sz="2400">
                <a:latin typeface="Times New Roman" panose="02020603050405020304" charset="0"/>
                <a:cs typeface="Times New Roman" panose="02020603050405020304" charset="0"/>
              </a:rPr>
              <a:t>...</a:t>
            </a:r>
            <a:endParaRPr lang="en-US" altLang="zh-CN" sz="2400">
              <a:latin typeface="Times New Roman" panose="02020603050405020304" charset="0"/>
              <a:cs typeface="Times New Roman" panose="02020603050405020304" charset="0"/>
            </a:endParaRPr>
          </a:p>
          <a:p>
            <a:pPr indent="0" fontAlgn="auto"/>
            <a:r>
              <a:rPr lang="en-US" altLang="zh-CN" sz="2400">
                <a:latin typeface="Times New Roman" panose="02020603050405020304" charset="0"/>
                <a:cs typeface="Times New Roman" panose="02020603050405020304" charset="0"/>
              </a:rPr>
              <a:t>2. Lack of the authority to judge whether one can be forgiven.</a:t>
            </a:r>
            <a:endParaRPr lang="en-US" altLang="zh-CN" sz="2400">
              <a:latin typeface="Times New Roman" panose="02020603050405020304" charset="0"/>
              <a:cs typeface="Times New Roman" panose="02020603050405020304" charset="0"/>
            </a:endParaRPr>
          </a:p>
          <a:p>
            <a:pPr indent="0" fontAlgn="auto"/>
            <a:endParaRPr lang="en-US" altLang="zh-CN" sz="2400">
              <a:latin typeface="Times New Roman" panose="02020603050405020304" charset="0"/>
              <a:cs typeface="Times New Roman" panose="02020603050405020304" charset="0"/>
            </a:endParaRPr>
          </a:p>
          <a:p>
            <a:pPr indent="0" fontAlgn="auto"/>
            <a:r>
              <a:rPr lang="en-US" altLang="zh-CN" sz="2400">
                <a:latin typeface="Times New Roman" panose="02020603050405020304" charset="0"/>
                <a:cs typeface="Times New Roman" panose="02020603050405020304" charset="0"/>
              </a:rPr>
              <a:t>=&gt; Human forgiveness is limited.</a:t>
            </a:r>
            <a:endParaRPr lang="en-US" altLang="zh-CN" sz="2400">
              <a:latin typeface="Times New Roman" panose="02020603050405020304" charset="0"/>
              <a:cs typeface="Times New Roman" panose="02020603050405020304" charset="0"/>
            </a:endParaRPr>
          </a:p>
        </p:txBody>
      </p:sp>
      <p:sp>
        <p:nvSpPr>
          <p:cNvPr id="2" name="文本框 1"/>
          <p:cNvSpPr txBox="1"/>
          <p:nvPr/>
        </p:nvSpPr>
        <p:spPr>
          <a:xfrm>
            <a:off x="380365" y="5391785"/>
            <a:ext cx="9892030" cy="840105"/>
          </a:xfrm>
          <a:prstGeom prst="rect">
            <a:avLst/>
          </a:prstGeom>
          <a:solidFill>
            <a:schemeClr val="accent2">
              <a:lumMod val="20000"/>
              <a:lumOff val="80000"/>
            </a:schemeClr>
          </a:solidFill>
          <a:effectLst>
            <a:softEdge rad="31750"/>
          </a:effectLst>
        </p:spPr>
        <p:txBody>
          <a:bodyPr wrap="square" rtlCol="0">
            <a:noAutofit/>
          </a:bodyPr>
          <a:p>
            <a:pPr indent="0" fontAlgn="auto"/>
            <a:r>
              <a:rPr lang="en-US" altLang="zh-CN" sz="2400">
                <a:latin typeface="Times New Roman" panose="02020603050405020304" charset="0"/>
                <a:cs typeface="Times New Roman" panose="02020603050405020304" charset="0"/>
                <a:sym typeface="+mn-ea"/>
              </a:rPr>
              <a:t>In conclusion, human forgiveness </a:t>
            </a:r>
            <a:r>
              <a:rPr lang="en-US" altLang="zh-CN" sz="2400" b="1">
                <a:latin typeface="Times New Roman" panose="02020603050405020304" charset="0"/>
                <a:cs typeface="Times New Roman" panose="02020603050405020304" charset="0"/>
                <a:sym typeface="+mn-ea"/>
              </a:rPr>
              <a:t>only changes people’s appearent attitudes</a:t>
            </a:r>
            <a:r>
              <a:rPr lang="en-US" altLang="zh-CN" sz="2400">
                <a:latin typeface="Times New Roman" panose="02020603050405020304" charset="0"/>
                <a:cs typeface="Times New Roman" panose="02020603050405020304" charset="0"/>
                <a:sym typeface="+mn-ea"/>
              </a:rPr>
              <a:t>, but not </a:t>
            </a:r>
            <a:r>
              <a:rPr lang="en-US" altLang="zh-CN" sz="2400" b="1">
                <a:latin typeface="Times New Roman" panose="02020603050405020304" charset="0"/>
                <a:cs typeface="Times New Roman" panose="02020603050405020304" charset="0"/>
                <a:sym typeface="+mn-ea"/>
              </a:rPr>
              <a:t>redeems people from true sin and guilt</a:t>
            </a:r>
            <a:endParaRPr lang="en-US" altLang="zh-CN" sz="2400" b="1">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25079" y="1123368"/>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7480" y="284480"/>
            <a:ext cx="4335780" cy="706755"/>
          </a:xfrm>
          <a:prstGeom prst="rect">
            <a:avLst/>
          </a:prstGeom>
          <a:noFill/>
        </p:spPr>
        <p:txBody>
          <a:bodyPr wrap="square" rtlCol="0">
            <a:spAutoFit/>
          </a:bodyPr>
          <a:p>
            <a:pPr algn="ctr"/>
            <a:r>
              <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rPr>
              <a:t>My opinion</a:t>
            </a:r>
            <a:endPar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endParaRPr>
          </a:p>
        </p:txBody>
      </p:sp>
      <p:sp>
        <p:nvSpPr>
          <p:cNvPr id="7" name="文本框 6"/>
          <p:cNvSpPr txBox="1"/>
          <p:nvPr/>
        </p:nvSpPr>
        <p:spPr>
          <a:xfrm>
            <a:off x="525145" y="1428750"/>
            <a:ext cx="10219690" cy="4749800"/>
          </a:xfrm>
          <a:prstGeom prst="rect">
            <a:avLst/>
          </a:prstGeom>
          <a:solidFill>
            <a:srgbClr val="ECF7E0"/>
          </a:solidFill>
          <a:effectLst>
            <a:softEdge rad="31750"/>
          </a:effectLst>
        </p:spPr>
        <p:txBody>
          <a:bodyPr wrap="square" rtlCol="0">
            <a:noAutofit/>
          </a:bodyPr>
          <a:p>
            <a:pPr indent="0" fontAlgn="auto"/>
            <a:r>
              <a:rPr lang="en-US" altLang="zh-CN" sz="2400" b="1">
                <a:latin typeface="Times New Roman" panose="02020603050405020304" charset="0"/>
                <a:cs typeface="Times New Roman" panose="02020603050405020304" charset="0"/>
              </a:rPr>
              <a:t>Point 1:</a:t>
            </a:r>
            <a:endParaRPr lang="en-US" altLang="zh-CN" sz="2400" b="1">
              <a:latin typeface="Times New Roman" panose="02020603050405020304" charset="0"/>
              <a:cs typeface="Times New Roman" panose="02020603050405020304" charset="0"/>
            </a:endParaRPr>
          </a:p>
          <a:p>
            <a:pPr indent="0" fontAlgn="auto"/>
            <a:r>
              <a:rPr lang="en-US" altLang="zh-CN" sz="2400" b="1">
                <a:latin typeface="Times New Roman" panose="02020603050405020304" charset="0"/>
                <a:cs typeface="Times New Roman" panose="02020603050405020304" charset="0"/>
              </a:rPr>
              <a:t>Human forgiveness is consistent with biblical understanding of forgiveness</a:t>
            </a:r>
            <a:endParaRPr lang="en-US" altLang="zh-CN" sz="2400" b="1">
              <a:latin typeface="Times New Roman" panose="02020603050405020304" charset="0"/>
              <a:cs typeface="Times New Roman" panose="02020603050405020304" charset="0"/>
            </a:endParaRPr>
          </a:p>
          <a:p>
            <a:pPr indent="0" fontAlgn="auto"/>
            <a:endParaRPr lang="en-US" altLang="zh-CN" sz="2400" b="1">
              <a:latin typeface="Times New Roman" panose="02020603050405020304" charset="0"/>
              <a:cs typeface="Times New Roman" panose="02020603050405020304" charset="0"/>
            </a:endParaRPr>
          </a:p>
          <a:p>
            <a:pPr indent="0" fontAlgn="auto"/>
            <a:r>
              <a:rPr lang="en-US" altLang="zh-CN" sz="2400">
                <a:latin typeface="Times New Roman" panose="02020603050405020304" charset="0"/>
                <a:cs typeface="Times New Roman" panose="02020603050405020304" charset="0"/>
              </a:rPr>
              <a:t>1. Devine Forgiveness is the goal of being away from evil.</a:t>
            </a:r>
            <a:endParaRPr lang="en-US" altLang="zh-CN" sz="2400">
              <a:latin typeface="Times New Roman" panose="02020603050405020304" charset="0"/>
              <a:cs typeface="Times New Roman" panose="02020603050405020304" charset="0"/>
            </a:endParaRPr>
          </a:p>
          <a:p>
            <a:pPr indent="0" fontAlgn="auto"/>
            <a:endParaRPr lang="en-US" altLang="zh-CN" sz="2400">
              <a:latin typeface="Times New Roman" panose="02020603050405020304" charset="0"/>
              <a:cs typeface="Times New Roman" panose="02020603050405020304" charset="0"/>
            </a:endParaRPr>
          </a:p>
          <a:p>
            <a:pPr indent="0" fontAlgn="auto"/>
            <a:r>
              <a:rPr lang="en-US" altLang="zh-CN" sz="2400">
                <a:latin typeface="Times New Roman" panose="02020603050405020304" charset="0"/>
                <a:cs typeface="Times New Roman" panose="02020603050405020304" charset="0"/>
              </a:rPr>
              <a:t>2. Pursuing human forgiveness also blocks people from evil and leads to good.</a:t>
            </a:r>
            <a:endParaRPr lang="en-US" altLang="zh-CN" sz="2400">
              <a:latin typeface="Times New Roman" panose="02020603050405020304" charset="0"/>
              <a:cs typeface="Times New Roman" panose="02020603050405020304" charset="0"/>
            </a:endParaRPr>
          </a:p>
          <a:p>
            <a:pPr indent="0" fontAlgn="auto"/>
            <a:endParaRPr lang="en-US" altLang="zh-CN" sz="2400">
              <a:latin typeface="Times New Roman" panose="02020603050405020304" charset="0"/>
              <a:cs typeface="Times New Roman" panose="02020603050405020304" charset="0"/>
            </a:endParaRPr>
          </a:p>
          <a:p>
            <a:pPr indent="0" fontAlgn="auto"/>
            <a:r>
              <a:rPr lang="en-US" altLang="zh-CN" sz="2400">
                <a:latin typeface="Times New Roman" panose="02020603050405020304" charset="0"/>
                <a:cs typeface="Times New Roman" panose="02020603050405020304" charset="0"/>
              </a:rPr>
              <a:t>3. </a:t>
            </a:r>
            <a:r>
              <a:rPr lang="en-US" altLang="zh-CN" sz="2400" i="1">
                <a:latin typeface="Times New Roman" panose="02020603050405020304" charset="0"/>
                <a:cs typeface="Times New Roman" panose="02020603050405020304" charset="0"/>
              </a:rPr>
              <a:t>Bible</a:t>
            </a:r>
            <a:r>
              <a:rPr lang="en-US" altLang="zh-CN" sz="2400">
                <a:latin typeface="Times New Roman" panose="02020603050405020304" charset="0"/>
                <a:cs typeface="Times New Roman" panose="02020603050405020304" charset="0"/>
              </a:rPr>
              <a:t> indicates that </a:t>
            </a:r>
            <a:r>
              <a:rPr lang="en-US" altLang="zh-CN" sz="2400" b="1">
                <a:latin typeface="Times New Roman" panose="02020603050405020304" charset="0"/>
                <a:cs typeface="Times New Roman" panose="02020603050405020304" charset="0"/>
              </a:rPr>
              <a:t>human forgiveness is a consideration of devine forgiveness</a:t>
            </a:r>
            <a:r>
              <a:rPr lang="en-US" altLang="zh-CN" sz="2400">
                <a:latin typeface="Times New Roman" panose="02020603050405020304" charset="0"/>
                <a:cs typeface="Times New Roman" panose="02020603050405020304" charset="0"/>
              </a:rPr>
              <a:t> (Matthew 6: 9-12).</a:t>
            </a:r>
            <a:endParaRPr lang="en-US" altLang="zh-CN" sz="2400">
              <a:latin typeface="Times New Roman" panose="02020603050405020304" charset="0"/>
              <a:cs typeface="Times New Roman" panose="02020603050405020304" charset="0"/>
            </a:endParaRPr>
          </a:p>
          <a:p>
            <a:pPr indent="0" fontAlgn="auto"/>
            <a:endParaRPr lang="en-US" altLang="zh-CN" sz="2400">
              <a:latin typeface="Times New Roman" panose="02020603050405020304" charset="0"/>
              <a:cs typeface="Times New Roman" panose="02020603050405020304" charset="0"/>
            </a:endParaRPr>
          </a:p>
          <a:p>
            <a:pPr indent="0" fontAlgn="auto"/>
            <a:r>
              <a:rPr lang="en-US" altLang="zh-CN" sz="2400">
                <a:latin typeface="Times New Roman" panose="02020603050405020304" charset="0"/>
                <a:cs typeface="Times New Roman" panose="02020603050405020304" charset="0"/>
              </a:rPr>
              <a:t>=&gt;Human has the ability to forgive, and the forgiveness is effective.</a:t>
            </a:r>
            <a:endParaRPr lang="en-US" altLang="zh-CN" sz="24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25079" y="1123368"/>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7480" y="284480"/>
            <a:ext cx="4335780" cy="706755"/>
          </a:xfrm>
          <a:prstGeom prst="rect">
            <a:avLst/>
          </a:prstGeom>
          <a:noFill/>
        </p:spPr>
        <p:txBody>
          <a:bodyPr wrap="square" rtlCol="0">
            <a:spAutoFit/>
          </a:bodyPr>
          <a:p>
            <a:pPr algn="ctr"/>
            <a:r>
              <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rPr>
              <a:t>My opinion</a:t>
            </a:r>
            <a:endParaRPr lang="en-US" altLang="zh-CN" sz="4000" b="1" dirty="0">
              <a:solidFill>
                <a:srgbClr val="333333"/>
              </a:solidFill>
              <a:latin typeface="Times New Roman" panose="02020603050405020304" charset="0"/>
              <a:ea typeface="Arial" panose="020B0604020202020204" pitchFamily="34" charset="0"/>
              <a:cs typeface="Times New Roman" panose="02020603050405020304" charset="0"/>
            </a:endParaRPr>
          </a:p>
        </p:txBody>
      </p:sp>
      <p:sp>
        <p:nvSpPr>
          <p:cNvPr id="2" name="文本框 1"/>
          <p:cNvSpPr txBox="1"/>
          <p:nvPr/>
        </p:nvSpPr>
        <p:spPr>
          <a:xfrm>
            <a:off x="5822315" y="1520825"/>
            <a:ext cx="5364480" cy="3742690"/>
          </a:xfrm>
          <a:prstGeom prst="rect">
            <a:avLst/>
          </a:prstGeom>
          <a:solidFill>
            <a:srgbClr val="ECF7E0"/>
          </a:solidFill>
          <a:effectLst>
            <a:softEdge rad="31750"/>
          </a:effectLst>
        </p:spPr>
        <p:txBody>
          <a:bodyPr wrap="square" rtlCol="0">
            <a:noAutofit/>
          </a:bodyPr>
          <a:p>
            <a:pPr indent="0" algn="ctr" fontAlgn="auto"/>
            <a:r>
              <a:rPr lang="en-US" altLang="zh-CN" sz="2400">
                <a:latin typeface="Times New Roman" panose="02020603050405020304" charset="0"/>
                <a:cs typeface="Times New Roman" panose="02020603050405020304" charset="0"/>
              </a:rPr>
              <a:t>(</a:t>
            </a:r>
            <a:r>
              <a:rPr lang="en-US" altLang="zh-CN" sz="2400" b="1">
                <a:latin typeface="Times New Roman" panose="02020603050405020304" charset="0"/>
                <a:cs typeface="Times New Roman" panose="02020603050405020304" charset="0"/>
              </a:rPr>
              <a:t>My Point 2</a:t>
            </a:r>
            <a:r>
              <a:rPr lang="en-US" altLang="zh-CN" sz="2400">
                <a:latin typeface="Times New Roman" panose="02020603050405020304" charset="0"/>
                <a:cs typeface="Times New Roman" panose="02020603050405020304" charset="0"/>
              </a:rPr>
              <a:t>)</a:t>
            </a:r>
            <a:endParaRPr lang="en-US" altLang="zh-CN" sz="2400">
              <a:latin typeface="Times New Roman" panose="02020603050405020304" charset="0"/>
              <a:cs typeface="Times New Roman" panose="02020603050405020304" charset="0"/>
            </a:endParaRPr>
          </a:p>
          <a:p>
            <a:pPr indent="0" algn="ctr" fontAlgn="auto"/>
            <a:r>
              <a:rPr lang="en-US" altLang="zh-CN" sz="2400">
                <a:latin typeface="Times New Roman" panose="02020603050405020304" charset="0"/>
                <a:cs typeface="Times New Roman" panose="02020603050405020304" charset="0"/>
                <a:sym typeface="+mn-ea"/>
              </a:rPr>
              <a:t>1. Force people to face their sin directly</a:t>
            </a:r>
            <a:endParaRPr lang="en-US" sz="2400">
              <a:latin typeface="Times New Roman" panose="02020603050405020304" charset="0"/>
              <a:cs typeface="Times New Roman" panose="02020603050405020304" charset="0"/>
            </a:endParaRPr>
          </a:p>
          <a:p>
            <a:pPr indent="0" algn="ctr" fontAlgn="auto"/>
            <a:r>
              <a:rPr lang="en-US" altLang="zh-CN" sz="2400">
                <a:latin typeface="Times New Roman" panose="02020603050405020304" charset="0"/>
                <a:cs typeface="Times New Roman" panose="02020603050405020304" charset="0"/>
                <a:sym typeface="+mn-ea"/>
              </a:rPr>
              <a:t>2. put down hostility and condemnation (may not eliminate but reduce guilt)</a:t>
            </a:r>
            <a:endParaRPr lang="en-US" altLang="zh-CN" sz="2400">
              <a:latin typeface="Times New Roman" panose="02020603050405020304" charset="0"/>
              <a:cs typeface="Times New Roman" panose="02020603050405020304" charset="0"/>
              <a:sym typeface="+mn-ea"/>
            </a:endParaRPr>
          </a:p>
          <a:p>
            <a:pPr indent="0" algn="ctr" fontAlgn="auto"/>
            <a:r>
              <a:rPr lang="en-US" altLang="zh-CN" sz="2400">
                <a:latin typeface="Times New Roman" panose="02020603050405020304" charset="0"/>
                <a:cs typeface="Times New Roman" panose="02020603050405020304" charset="0"/>
                <a:sym typeface="+mn-ea"/>
              </a:rPr>
              <a:t>(e.g. Jacob and Esau, </a:t>
            </a:r>
            <a:r>
              <a:rPr lang="en-US" altLang="zh-CN" sz="2400" i="1">
                <a:latin typeface="Times New Roman" panose="02020603050405020304" charset="0"/>
                <a:cs typeface="Times New Roman" panose="02020603050405020304" charset="0"/>
                <a:sym typeface="+mn-ea"/>
              </a:rPr>
              <a:t>Genesis</a:t>
            </a:r>
            <a:r>
              <a:rPr lang="en-US" altLang="zh-CN" sz="2400">
                <a:latin typeface="Times New Roman" panose="02020603050405020304" charset="0"/>
                <a:cs typeface="Times New Roman" panose="02020603050405020304" charset="0"/>
                <a:sym typeface="+mn-ea"/>
              </a:rPr>
              <a:t> 27:41-45)</a:t>
            </a:r>
            <a:endParaRPr lang="en-US" altLang="zh-CN" sz="2400">
              <a:latin typeface="Times New Roman" panose="02020603050405020304" charset="0"/>
              <a:cs typeface="Times New Roman" panose="02020603050405020304" charset="0"/>
              <a:sym typeface="+mn-ea"/>
            </a:endParaRPr>
          </a:p>
          <a:p>
            <a:pPr indent="0" algn="ctr" fontAlgn="auto"/>
            <a:endParaRPr lang="en-US" altLang="zh-CN" sz="2400">
              <a:latin typeface="Times New Roman" panose="02020603050405020304" charset="0"/>
              <a:cs typeface="Times New Roman" panose="02020603050405020304" charset="0"/>
              <a:sym typeface="+mn-ea"/>
            </a:endParaRPr>
          </a:p>
          <a:p>
            <a:pPr indent="0" algn="ctr" fontAlgn="auto"/>
            <a:r>
              <a:rPr lang="en-US" altLang="zh-CN" sz="2400">
                <a:latin typeface="Times New Roman" panose="02020603050405020304" charset="0"/>
                <a:cs typeface="Times New Roman" panose="02020603050405020304" charset="0"/>
                <a:sym typeface="+mn-ea"/>
              </a:rPr>
              <a:t>=&gt; leading people to correct their fault, heal the wound and relationship:</a:t>
            </a:r>
            <a:endParaRPr lang="en-US" altLang="zh-CN" sz="2400">
              <a:latin typeface="Times New Roman" panose="02020603050405020304" charset="0"/>
              <a:cs typeface="Times New Roman" panose="02020603050405020304" charset="0"/>
              <a:sym typeface="+mn-ea"/>
            </a:endParaRPr>
          </a:p>
          <a:p>
            <a:pPr indent="0" algn="ctr" fontAlgn="auto"/>
            <a:r>
              <a:rPr lang="en-US" sz="2400">
                <a:latin typeface="Times New Roman" panose="02020603050405020304" charset="0"/>
                <a:cs typeface="Times New Roman" panose="02020603050405020304" charset="0"/>
                <a:sym typeface="+mn-ea"/>
              </a:rPr>
              <a:t>essentially redeem people from their </a:t>
            </a:r>
            <a:r>
              <a:rPr lang="en-US" sz="2400" b="1">
                <a:latin typeface="Times New Roman" panose="02020603050405020304" charset="0"/>
                <a:cs typeface="Times New Roman" panose="02020603050405020304" charset="0"/>
                <a:sym typeface="+mn-ea"/>
              </a:rPr>
              <a:t>guilt</a:t>
            </a:r>
            <a:endParaRPr lang="zh-CN" altLang="en-US" sz="2400">
              <a:latin typeface="Times New Roman" panose="02020603050405020304" charset="0"/>
              <a:cs typeface="Times New Roman" panose="02020603050405020304" charset="0"/>
              <a:sym typeface="+mn-ea"/>
            </a:endParaRPr>
          </a:p>
          <a:p>
            <a:pPr indent="0" algn="ctr" fontAlgn="auto"/>
            <a:endParaRPr lang="en-US" altLang="zh-CN" sz="2400">
              <a:latin typeface="Times New Roman" panose="02020603050405020304" charset="0"/>
              <a:cs typeface="Times New Roman" panose="02020603050405020304" charset="0"/>
              <a:sym typeface="+mn-ea"/>
            </a:endParaRPr>
          </a:p>
          <a:p>
            <a:pPr indent="0" algn="ctr" fontAlgn="auto"/>
            <a:endParaRPr lang="zh-CN" altLang="en-US" sz="2400">
              <a:latin typeface="Times New Roman" panose="02020603050405020304" charset="0"/>
              <a:cs typeface="Times New Roman" panose="02020603050405020304" charset="0"/>
              <a:sym typeface="+mn-ea"/>
            </a:endParaRPr>
          </a:p>
        </p:txBody>
      </p:sp>
      <p:sp>
        <p:nvSpPr>
          <p:cNvPr id="9" name="文本框 8"/>
          <p:cNvSpPr txBox="1"/>
          <p:nvPr/>
        </p:nvSpPr>
        <p:spPr>
          <a:xfrm>
            <a:off x="525145" y="1520825"/>
            <a:ext cx="5231130" cy="3126105"/>
          </a:xfrm>
          <a:prstGeom prst="rect">
            <a:avLst/>
          </a:prstGeom>
          <a:solidFill>
            <a:schemeClr val="accent2">
              <a:lumMod val="20000"/>
              <a:lumOff val="80000"/>
            </a:schemeClr>
          </a:solidFill>
          <a:effectLst>
            <a:softEdge rad="31750"/>
          </a:effectLst>
        </p:spPr>
        <p:txBody>
          <a:bodyPr wrap="square" rtlCol="0">
            <a:noAutofit/>
          </a:bodyPr>
          <a:p>
            <a:pPr indent="0" algn="ctr" fontAlgn="auto"/>
            <a:r>
              <a:rPr lang="en-US" altLang="zh-CN" sz="2400">
                <a:latin typeface="Times New Roman" panose="02020603050405020304" charset="0"/>
                <a:cs typeface="Times New Roman" panose="02020603050405020304" charset="0"/>
              </a:rPr>
              <a:t>(</a:t>
            </a:r>
            <a:r>
              <a:rPr lang="en-US" altLang="zh-CN" sz="2400" b="1">
                <a:latin typeface="Times New Roman" panose="02020603050405020304" charset="0"/>
                <a:cs typeface="Times New Roman" panose="02020603050405020304" charset="0"/>
              </a:rPr>
              <a:t>AI P2</a:t>
            </a:r>
            <a:r>
              <a:rPr lang="en-US" altLang="zh-CN" sz="2400">
                <a:latin typeface="Times New Roman" panose="02020603050405020304" charset="0"/>
                <a:cs typeface="Times New Roman" panose="02020603050405020304" charset="0"/>
              </a:rPr>
              <a:t>) According to </a:t>
            </a:r>
            <a:r>
              <a:rPr lang="en-US" altLang="zh-CN" sz="2400" i="1">
                <a:latin typeface="Times New Roman" panose="02020603050405020304" charset="0"/>
                <a:cs typeface="Times New Roman" panose="02020603050405020304" charset="0"/>
              </a:rPr>
              <a:t>Genesis</a:t>
            </a:r>
            <a:r>
              <a:rPr lang="en-US" altLang="zh-CN"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indent="0" algn="ctr" fontAlgn="auto"/>
            <a:r>
              <a:rPr lang="en-US" sz="2400">
                <a:latin typeface="Times New Roman" panose="02020603050405020304" charset="0"/>
                <a:cs typeface="Times New Roman" panose="02020603050405020304" charset="0"/>
                <a:sym typeface="+mn-ea"/>
              </a:rPr>
              <a:t>1. Guilt is caused by sin, which is divine</a:t>
            </a:r>
            <a:endParaRPr lang="en-US" altLang="zh-CN" sz="2400">
              <a:latin typeface="Times New Roman" panose="02020603050405020304" charset="0"/>
              <a:cs typeface="Times New Roman" panose="02020603050405020304" charset="0"/>
            </a:endParaRPr>
          </a:p>
          <a:p>
            <a:pPr indent="0" algn="ctr" fontAlgn="auto"/>
            <a:r>
              <a:rPr lang="en-US" altLang="zh-CN" sz="2400">
                <a:latin typeface="Times New Roman" panose="02020603050405020304" charset="0"/>
                <a:cs typeface="Times New Roman" panose="02020603050405020304" charset="0"/>
              </a:rPr>
              <a:t>2. </a:t>
            </a:r>
            <a:r>
              <a:rPr lang="en-US" sz="2400">
                <a:latin typeface="Times New Roman" panose="02020603050405020304" charset="0"/>
                <a:cs typeface="Times New Roman" panose="02020603050405020304" charset="0"/>
              </a:rPr>
              <a:t>Guilt entails a deep sense of remorse(</a:t>
            </a:r>
            <a:r>
              <a:rPr lang="zh-CN" altLang="en-US" sz="2400">
                <a:latin typeface="Times New Roman" panose="02020603050405020304" charset="0"/>
                <a:cs typeface="Times New Roman" panose="02020603050405020304" charset="0"/>
              </a:rPr>
              <a:t>悔恨</a:t>
            </a:r>
            <a:r>
              <a:rPr lang="en-US" sz="2400">
                <a:latin typeface="Times New Roman" panose="02020603050405020304" charset="0"/>
                <a:cs typeface="Times New Roman" panose="02020603050405020304" charset="0"/>
              </a:rPr>
              <a:t>), self-condemnation(</a:t>
            </a:r>
            <a:r>
              <a:rPr lang="zh-CN" altLang="en-US" sz="2400">
                <a:latin typeface="Times New Roman" panose="02020603050405020304" charset="0"/>
                <a:cs typeface="Times New Roman" panose="02020603050405020304" charset="0"/>
              </a:rPr>
              <a:t>自责</a:t>
            </a:r>
            <a:r>
              <a:rPr lang="en-US" sz="2400">
                <a:latin typeface="Times New Roman" panose="02020603050405020304" charset="0"/>
                <a:cs typeface="Times New Roman" panose="02020603050405020304" charset="0"/>
              </a:rPr>
              <a:t>) no matter forgiven or not</a:t>
            </a:r>
            <a:endParaRPr lang="en-US" sz="2400">
              <a:latin typeface="Times New Roman" panose="02020603050405020304" charset="0"/>
              <a:cs typeface="Times New Roman" panose="02020603050405020304" charset="0"/>
            </a:endParaRPr>
          </a:p>
          <a:p>
            <a:pPr indent="0" algn="ctr" fontAlgn="auto"/>
            <a:endParaRPr lang="en-US" sz="2400">
              <a:latin typeface="Times New Roman" panose="02020603050405020304" charset="0"/>
              <a:cs typeface="Times New Roman" panose="02020603050405020304" charset="0"/>
            </a:endParaRPr>
          </a:p>
          <a:p>
            <a:pPr indent="0" algn="ctr" fontAlgn="auto"/>
            <a:r>
              <a:rPr lang="en-US" sz="2400">
                <a:latin typeface="Times New Roman" panose="02020603050405020304" charset="0"/>
                <a:cs typeface="Times New Roman" panose="02020603050405020304" charset="0"/>
              </a:rPr>
              <a:t>=&gt; Guilt is too heavy to be forgiven by human</a:t>
            </a:r>
            <a:endParaRPr lang="en-US" sz="24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PP_MARK_KEY" val="f1ec0a34-4ecc-450c-9899-c559b174a3b8"/>
  <p:tag name="COMMONDATA" val="eyJoZGlkIjoiMmQ2MzhkNDQwYjIxM2UzZDQ2NGU2NmUyMWM4NjA4NDcifQ=="/>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5742</Words>
  <Application>WPS 演示</Application>
  <PresentationFormat>Widescreen</PresentationFormat>
  <Paragraphs>145</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Times New Roman</vt:lpstr>
      <vt:lpstr>微软雅黑</vt:lpstr>
      <vt:lpstr>Arial Unicode MS</vt:lpstr>
      <vt:lpstr>Calibri</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Frank Chen</dc:creator>
  <cp:lastModifiedBy>来自星星的A梦</cp:lastModifiedBy>
  <cp:revision>984</cp:revision>
  <dcterms:created xsi:type="dcterms:W3CDTF">2022-11-20T21:57:00Z</dcterms:created>
  <dcterms:modified xsi:type="dcterms:W3CDTF">2024-03-12T17:19:37Z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D29D87A4D63B4EBD87312EBF3A57AF38</vt:lpwstr>
  </property>
  <property fmtid="{D5CDD505-2E9C-101B-9397-08002B2CF9AE}" pid="3" name="KSOProductBuildVer">
    <vt:lpwstr>2052-12.1.0.16388</vt:lpwstr>
  </property>
</Properties>
</file>