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83" r:id="rId13"/>
    <p:sldId id="266" r:id="rId14"/>
    <p:sldId id="272" r:id="rId15"/>
    <p:sldId id="273" r:id="rId16"/>
    <p:sldId id="274" r:id="rId17"/>
    <p:sldId id="276" r:id="rId18"/>
    <p:sldId id="284" r:id="rId19"/>
    <p:sldId id="267" r:id="rId20"/>
    <p:sldId id="271" r:id="rId21"/>
    <p:sldId id="286" r:id="rId22"/>
    <p:sldId id="287" r:id="rId23"/>
    <p:sldId id="268" r:id="rId24"/>
    <p:sldId id="269" r:id="rId25"/>
    <p:sldId id="277" r:id="rId26"/>
    <p:sldId id="270" r:id="rId27"/>
    <p:sldId id="285" r:id="rId28"/>
    <p:sldId id="280" r:id="rId29"/>
    <p:sldId id="288" r:id="rId30"/>
    <p:sldId id="282" r:id="rId31"/>
    <p:sldId id="28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9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0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48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80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59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73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14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6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6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5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8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8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4707-B9F0-48D9-95E3-FD77539EDDD4}" type="datetimeFigureOut">
              <a:rPr lang="nl-NL" smtClean="0"/>
              <a:t>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48217E-5D89-442F-9FAC-EFB81C2B81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0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EntityFramewo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Entity Framework &amp; LINQ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Quick Intro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909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Deleting </a:t>
            </a:r>
            <a:r>
              <a:rPr lang="nl-NL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EF contains the .Find() method – allows you to get the entity from </a:t>
            </a:r>
            <a:r>
              <a:rPr lang="nl-NL" dirty="0" smtClean="0"/>
              <a:t>db (also maps it to the Domain entity)</a:t>
            </a:r>
            <a:endParaRPr lang="nl-NL" dirty="0" smtClean="0"/>
          </a:p>
          <a:p>
            <a:r>
              <a:rPr lang="nl-NL" dirty="0" smtClean="0"/>
              <a:t>Remove() marks the entity for deletion once SaveChanges is called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12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Modifying Entities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Editing entities is dependant on the case wheteher the </a:t>
            </a:r>
            <a:r>
              <a:rPr lang="nl-NL" dirty="0" smtClean="0"/>
              <a:t>entity </a:t>
            </a:r>
            <a:r>
              <a:rPr lang="nl-NL" dirty="0" smtClean="0"/>
              <a:t>is being tracked by the context</a:t>
            </a:r>
          </a:p>
          <a:p>
            <a:r>
              <a:rPr lang="nl-NL" dirty="0" smtClean="0"/>
              <a:t>In </a:t>
            </a:r>
            <a:r>
              <a:rPr lang="nl-NL" b="1" i="1" dirty="0" smtClean="0"/>
              <a:t>disconnected</a:t>
            </a:r>
            <a:r>
              <a:rPr lang="nl-NL" dirty="0" smtClean="0"/>
              <a:t> scenario’s (eg web applications) the context has to be notified that the context is modified</a:t>
            </a:r>
          </a:p>
          <a:p>
            <a:r>
              <a:rPr lang="nl-NL" dirty="0" smtClean="0"/>
              <a:t>Context “tracks” the state of entities through the </a:t>
            </a:r>
            <a:r>
              <a:rPr lang="nl-NL" dirty="0" smtClean="0"/>
              <a:t>Changetracker</a:t>
            </a:r>
            <a:endParaRPr lang="nl-NL" dirty="0" smtClean="0"/>
          </a:p>
          <a:p>
            <a:r>
              <a:rPr lang="nl-NL" dirty="0" smtClean="0"/>
              <a:t>Commonly used methodology for disconnected scenario:</a:t>
            </a:r>
          </a:p>
          <a:p>
            <a:pPr marL="0" indent="0">
              <a:buNone/>
            </a:pPr>
            <a:r>
              <a:rPr lang="nl-NL" dirty="0" smtClean="0"/>
              <a:t>       _</a:t>
            </a:r>
            <a:r>
              <a:rPr lang="nl-NL" dirty="0"/>
              <a:t>customersContext.Entry(customer).State = </a:t>
            </a:r>
            <a:r>
              <a:rPr lang="nl-NL" dirty="0" smtClean="0"/>
              <a:t>EntityState.Modified</a:t>
            </a:r>
            <a:r>
              <a:rPr lang="nl-NL" dirty="0"/>
              <a:t>;</a:t>
            </a:r>
          </a:p>
          <a:p>
            <a:pPr marL="0" indent="0">
              <a:buNone/>
            </a:pPr>
            <a:r>
              <a:rPr lang="nl-NL" dirty="0"/>
              <a:t>       </a:t>
            </a:r>
            <a:r>
              <a:rPr lang="nl-NL" dirty="0" smtClean="0"/>
              <a:t>_</a:t>
            </a:r>
            <a:r>
              <a:rPr lang="nl-NL" dirty="0"/>
              <a:t>customersContext.SaveChanges();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376586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Entity Framework</a:t>
            </a:r>
            <a:r>
              <a:rPr lang="nl-NL" dirty="0" smtClean="0"/>
              <a:t>:  Modifying Entities</a:t>
            </a:r>
            <a:br>
              <a:rPr lang="nl-NL" dirty="0" smtClean="0"/>
            </a:br>
            <a:r>
              <a:rPr lang="nl-NL" dirty="0" smtClean="0"/>
              <a:t>Tutorial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CRUD of Entities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84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Relationships (= Navigation)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 databases entities can be related to each other; relational view is created through the use of pk and fk. Eg Person table (PersonID) would have N adresses –relationship is maintained through fk’s</a:t>
            </a:r>
          </a:p>
          <a:p>
            <a:r>
              <a:rPr lang="nl-NL" dirty="0" smtClean="0"/>
              <a:t>Each end of the relationship </a:t>
            </a:r>
            <a:r>
              <a:rPr lang="nl-NL" dirty="0" smtClean="0"/>
              <a:t>(usually) </a:t>
            </a:r>
            <a:r>
              <a:rPr lang="nl-NL" dirty="0" smtClean="0"/>
              <a:t>has a multiplicity</a:t>
            </a:r>
          </a:p>
          <a:p>
            <a:r>
              <a:rPr lang="nl-NL" dirty="0" smtClean="0"/>
              <a:t>One to Many: most common</a:t>
            </a:r>
          </a:p>
          <a:p>
            <a:r>
              <a:rPr lang="nl-NL" dirty="0" smtClean="0"/>
              <a:t>One to One : not uncommon</a:t>
            </a:r>
          </a:p>
          <a:p>
            <a:r>
              <a:rPr lang="nl-NL" dirty="0" smtClean="0"/>
              <a:t>Many To Many: common</a:t>
            </a:r>
          </a:p>
          <a:p>
            <a:endParaRPr lang="nl-NL" dirty="0"/>
          </a:p>
          <a:p>
            <a:r>
              <a:rPr lang="nl-NL" dirty="0" smtClean="0"/>
              <a:t>Relationship and navigation is defined in the domain classes........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048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Navigation 1 : 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Relationships (fk’s) in EF are defined by Navigation properties. EF uses these to map your database schema</a:t>
            </a:r>
          </a:p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1" y="2902561"/>
            <a:ext cx="544906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5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Navigation 1 : 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fields: ID and Name are called primitive (scalar) types </a:t>
            </a:r>
          </a:p>
          <a:p>
            <a:r>
              <a:rPr lang="nl-NL" dirty="0" smtClean="0"/>
              <a:t>The field: </a:t>
            </a:r>
            <a:r>
              <a:rPr lang="en-US" dirty="0" smtClean="0"/>
              <a:t>public virtual </a:t>
            </a:r>
            <a:r>
              <a:rPr lang="en-US" dirty="0" err="1"/>
              <a:t>ICollection</a:t>
            </a:r>
            <a:r>
              <a:rPr lang="en-US" dirty="0"/>
              <a:t>&lt;Book&gt; Books { get; set;  }</a:t>
            </a:r>
            <a:r>
              <a:rPr lang="nl-NL" dirty="0" smtClean="0"/>
              <a:t> is used by EF to map the relationship between entities.</a:t>
            </a:r>
          </a:p>
          <a:p>
            <a:r>
              <a:rPr lang="nl-NL" dirty="0" smtClean="0"/>
              <a:t>Each author can author multiple books – so a collection of books can be authored by the same author – relationship property =&gt; 1: 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52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Navigation </a:t>
            </a:r>
            <a:r>
              <a:rPr lang="nl-NL" dirty="0" smtClean="0"/>
              <a:t>N </a:t>
            </a:r>
            <a:r>
              <a:rPr lang="nl-NL" dirty="0"/>
              <a:t>: </a:t>
            </a:r>
            <a:r>
              <a:rPr lang="nl-NL" dirty="0" smtClean="0"/>
              <a:t>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DB world this relationship would be managed by a join,linking table</a:t>
            </a:r>
          </a:p>
          <a:p>
            <a:r>
              <a:rPr lang="nl-NL" dirty="0" smtClean="0"/>
              <a:t>For instance: each book can be either hardcover, paperback or EPUB. Each Booktype could have multiple books</a:t>
            </a:r>
          </a:p>
          <a:p>
            <a:r>
              <a:rPr lang="nl-NL" dirty="0" smtClean="0"/>
              <a:t>Define the relationship by including a collection property on each “side” of the entity</a:t>
            </a:r>
          </a:p>
          <a:p>
            <a:r>
              <a:rPr lang="nl-NL" dirty="0" smtClean="0"/>
              <a:t>EF will generate the join table on the fly....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86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Navigation </a:t>
            </a:r>
            <a:r>
              <a:rPr lang="nl-NL" dirty="0" smtClean="0"/>
              <a:t>1 </a:t>
            </a:r>
            <a:r>
              <a:rPr lang="nl-NL" dirty="0"/>
              <a:t>: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How would that look like in 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959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dirty="0"/>
              <a:t>Entity Framework: </a:t>
            </a:r>
            <a:r>
              <a:rPr lang="nl-NL" dirty="0" smtClean="0"/>
              <a:t>Navigational Properties</a:t>
            </a:r>
            <a:br>
              <a:rPr lang="nl-NL" dirty="0" smtClean="0"/>
            </a:br>
            <a:r>
              <a:rPr lang="nl-NL" dirty="0" smtClean="0"/>
              <a:t>Tutorial 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Navigation Properties: building a few (1 : N and N : 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0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</a:t>
            </a:r>
            <a:r>
              <a:rPr lang="nl-NL" dirty="0" smtClean="0"/>
              <a:t>: Eager and Lazy loading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1" dirty="0" smtClean="0"/>
              <a:t>Lazy loading</a:t>
            </a:r>
            <a:r>
              <a:rPr lang="nl-NL" dirty="0" smtClean="0"/>
              <a:t>: child objects (from parent entity) are not loaded automatically. Only after a request (usually LINQ eg .ToList()) </a:t>
            </a:r>
          </a:p>
          <a:p>
            <a:pPr marL="0" indent="0">
              <a:buNone/>
            </a:pPr>
            <a:r>
              <a:rPr lang="nl-NL" b="1" dirty="0" smtClean="0"/>
              <a:t>      Lazy loading</a:t>
            </a:r>
            <a:r>
              <a:rPr lang="nl-NL" dirty="0" smtClean="0"/>
              <a:t>: produces several SQL requests</a:t>
            </a:r>
          </a:p>
          <a:p>
            <a:pPr marL="0" indent="0">
              <a:buNone/>
            </a:pPr>
            <a:r>
              <a:rPr lang="nl-NL" b="1" dirty="0" smtClean="0"/>
              <a:t>      Lazy loading: </a:t>
            </a:r>
            <a:r>
              <a:rPr lang="nl-NL" dirty="0" smtClean="0"/>
              <a:t>more resource friendly</a:t>
            </a:r>
          </a:p>
          <a:p>
            <a:pPr marL="0" indent="0">
              <a:buNone/>
            </a:pPr>
            <a:r>
              <a:rPr lang="nl-NL" b="1" dirty="0" smtClean="0"/>
              <a:t>      Lazy loading: </a:t>
            </a:r>
            <a:r>
              <a:rPr lang="nl-NL" dirty="0" smtClean="0"/>
              <a:t>default </a:t>
            </a:r>
            <a:r>
              <a:rPr lang="nl-NL" dirty="0"/>
              <a:t>in </a:t>
            </a:r>
            <a:r>
              <a:rPr lang="nl-NL" dirty="0" smtClean="0"/>
              <a:t>EF</a:t>
            </a:r>
          </a:p>
          <a:p>
            <a:r>
              <a:rPr lang="nl-NL" dirty="0">
                <a:solidFill>
                  <a:srgbClr val="FF0000"/>
                </a:solidFill>
              </a:rPr>
              <a:t>Caveat</a:t>
            </a:r>
            <a:r>
              <a:rPr lang="nl-NL" dirty="0"/>
              <a:t>: Lazy Loading introduces the N+1 problem</a:t>
            </a:r>
          </a:p>
          <a:p>
            <a:r>
              <a:rPr lang="nl-NL" b="1" i="1" dirty="0" smtClean="0"/>
              <a:t>Eager loading</a:t>
            </a:r>
            <a:r>
              <a:rPr lang="nl-NL" dirty="0" smtClean="0"/>
              <a:t>: all entities are loaded at once – parent object and their child objects in one go (</a:t>
            </a:r>
            <a:r>
              <a:rPr lang="nl-NL" i="1" dirty="0" smtClean="0"/>
              <a:t>force loading =&gt; .Include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Eager loading: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93" y="5748278"/>
            <a:ext cx="669701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Entity Framework – 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MS implmentation of ORM tool</a:t>
            </a:r>
          </a:p>
          <a:p>
            <a:r>
              <a:rPr lang="nl-NL" dirty="0" smtClean="0"/>
              <a:t>Open sourced – works with ADO.NET – cross platform (.EF Core)</a:t>
            </a:r>
          </a:p>
          <a:p>
            <a:r>
              <a:rPr lang="nl-NL" dirty="0" smtClean="0"/>
              <a:t>Creates (some) commands – reading, writing, delete, sp, Change tracking</a:t>
            </a:r>
          </a:p>
          <a:p>
            <a:r>
              <a:rPr lang="nl-NL" dirty="0" smtClean="0"/>
              <a:t>LINQ + EF =&gt; query against your domain objects</a:t>
            </a:r>
          </a:p>
          <a:p>
            <a:r>
              <a:rPr lang="nl-NL" dirty="0" smtClean="0"/>
              <a:t>Advantage of EF: more granular mapping (eg map 1 entity to multiple tables), works will most common DB’s</a:t>
            </a:r>
          </a:p>
          <a:p>
            <a:r>
              <a:rPr lang="nl-NL" dirty="0" smtClean="0"/>
              <a:t>Relativly easy to use IMHO: focus on your domain model instead of thinking about DB tables etc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27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Eager and 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When to use </a:t>
            </a:r>
            <a:r>
              <a:rPr lang="nl-NL" b="1" dirty="0" smtClean="0"/>
              <a:t>Lazy Loading</a:t>
            </a:r>
            <a:r>
              <a:rPr lang="nl-NL" dirty="0" smtClean="0"/>
              <a:t>: </a:t>
            </a:r>
          </a:p>
          <a:p>
            <a:r>
              <a:rPr lang="nl-NL" dirty="0" smtClean="0"/>
              <a:t>One to many relationships -&gt; When you dont require the child object immediately</a:t>
            </a:r>
            <a:endParaRPr lang="nl-NL" dirty="0"/>
          </a:p>
          <a:p>
            <a:r>
              <a:rPr lang="nl-NL" dirty="0" smtClean="0"/>
              <a:t>Good example: pagination (Web Api or MVC)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When to </a:t>
            </a:r>
            <a:r>
              <a:rPr lang="nl-NL" dirty="0" smtClean="0"/>
              <a:t>use </a:t>
            </a:r>
            <a:r>
              <a:rPr lang="nl-NL" b="1" dirty="0" smtClean="0"/>
              <a:t>Eager Loading:</a:t>
            </a:r>
          </a:p>
          <a:p>
            <a:r>
              <a:rPr lang="nl-NL" dirty="0" smtClean="0"/>
              <a:t>Relationships between objects aren’t huge – object graph is relative small</a:t>
            </a:r>
          </a:p>
          <a:p>
            <a:r>
              <a:rPr lang="nl-NL" dirty="0" smtClean="0"/>
              <a:t>Reduce </a:t>
            </a:r>
            <a:r>
              <a:rPr lang="nl-NL" dirty="0" smtClean="0"/>
              <a:t>calls </a:t>
            </a:r>
            <a:r>
              <a:rPr lang="nl-NL" dirty="0" smtClean="0"/>
              <a:t>to the Server</a:t>
            </a:r>
          </a:p>
          <a:p>
            <a:r>
              <a:rPr lang="nl-NL" dirty="0"/>
              <a:t>G</a:t>
            </a:r>
            <a:r>
              <a:rPr lang="nl-NL" dirty="0" smtClean="0"/>
              <a:t>ood example: article and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229372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ThenInclude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EF enables you to “drill” through many levels of related entities (usually collections of)</a:t>
            </a:r>
          </a:p>
          <a:p>
            <a:r>
              <a:rPr lang="nl-NL" dirty="0" smtClean="0"/>
              <a:t>Eg: 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57" y="2869725"/>
            <a:ext cx="480127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/>
              <a:t>Entity Framework: Eager </a:t>
            </a:r>
            <a:r>
              <a:rPr lang="nl-NL" dirty="0" smtClean="0"/>
              <a:t>loading</a:t>
            </a:r>
            <a:br>
              <a:rPr lang="nl-NL" dirty="0" smtClean="0"/>
            </a:br>
            <a:r>
              <a:rPr lang="nl-NL" dirty="0" smtClean="0"/>
              <a:t>Tutorial 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34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Data Annotations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Used to configure domain classes -&gt; reflected to DB</a:t>
            </a:r>
          </a:p>
          <a:p>
            <a:r>
              <a:rPr lang="nl-NL" i="1" dirty="0" smtClean="0"/>
              <a:t>DataAnnotations</a:t>
            </a:r>
            <a:r>
              <a:rPr lang="nl-NL" dirty="0" smtClean="0"/>
              <a:t>: attributes that influencte size and nullability of columns; most commonly used:</a:t>
            </a:r>
          </a:p>
          <a:p>
            <a:r>
              <a:rPr lang="en-US" dirty="0"/>
              <a:t>Key</a:t>
            </a:r>
          </a:p>
          <a:p>
            <a:r>
              <a:rPr lang="en-US" dirty="0"/>
              <a:t>Timestamp</a:t>
            </a:r>
          </a:p>
          <a:p>
            <a:r>
              <a:rPr lang="en-US" dirty="0" smtClean="0"/>
              <a:t>Required</a:t>
            </a:r>
            <a:endParaRPr lang="en-US" dirty="0"/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 err="1" smtClean="0"/>
              <a:t>StringLength</a:t>
            </a:r>
            <a:endParaRPr lang="en-US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29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Data </a:t>
            </a:r>
            <a:r>
              <a:rPr lang="nl-NL" dirty="0" smtClean="0"/>
              <a:t>Annotations Schema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DataAnnotations.Schema: denote the schema of a 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Index</a:t>
            </a:r>
          </a:p>
          <a:p>
            <a:r>
              <a:rPr lang="en-US" dirty="0" err="1"/>
              <a:t>ForeignKey</a:t>
            </a:r>
            <a:endParaRPr lang="en-US" dirty="0"/>
          </a:p>
          <a:p>
            <a:r>
              <a:rPr lang="en-US" dirty="0" err="1" smtClean="0"/>
              <a:t>NotMapped</a:t>
            </a:r>
            <a:r>
              <a:rPr lang="en-US" dirty="0" smtClean="0"/>
              <a:t> &lt;= mostly calculated fields &lt;=nice one!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83601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Annotation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Note</a:t>
            </a:r>
            <a:r>
              <a:rPr lang="nl-NL" dirty="0" smtClean="0"/>
              <a:t>: some annotations are used by MVC to derive UI based validation (.js)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03147"/>
            <a:ext cx="563006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3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</a:t>
            </a:r>
            <a:r>
              <a:rPr lang="nl-NL" dirty="0" smtClean="0"/>
              <a:t>Fluent Api Configuration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Advanced and granular way to further refine the data annotations</a:t>
            </a:r>
          </a:p>
          <a:p>
            <a:r>
              <a:rPr lang="nl-NL" dirty="0" smtClean="0"/>
              <a:t>HUGE Pro (IMHO) : configuration is moved away from the domain classes – either in Context or </a:t>
            </a:r>
            <a:r>
              <a:rPr lang="nl-NL" dirty="0"/>
              <a:t>IEntityTypeConfiguration&lt;TEntity&gt;</a:t>
            </a:r>
            <a:endParaRPr lang="nl-NL" dirty="0" smtClean="0"/>
          </a:p>
          <a:p>
            <a:r>
              <a:rPr lang="nl-NL" dirty="0" smtClean="0"/>
              <a:t>Fluent API configuration is done in the Context class through the method: OnModelCreating(ModelBuilder modelbuilder)</a:t>
            </a:r>
          </a:p>
          <a:p>
            <a:r>
              <a:rPr lang="nl-NL" dirty="0" smtClean="0"/>
              <a:t>Method calls are chained together: </a:t>
            </a: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7" y="4606115"/>
            <a:ext cx="561100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Entity Framework: Data </a:t>
            </a:r>
            <a:r>
              <a:rPr lang="nl-NL" dirty="0" smtClean="0"/>
              <a:t>Annotations</a:t>
            </a:r>
            <a:br>
              <a:rPr lang="nl-NL" dirty="0" smtClean="0"/>
            </a:br>
            <a:r>
              <a:rPr lang="nl-NL" dirty="0" smtClean="0"/>
              <a:t>Tutorial 5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Applying Annotations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591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LINQ to Entities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powerfull advantage of EF is the ability to query against the </a:t>
            </a:r>
            <a:r>
              <a:rPr lang="nl-NL" dirty="0" smtClean="0"/>
              <a:t>EF through LINQ.</a:t>
            </a:r>
            <a:endParaRPr lang="nl-NL" dirty="0" smtClean="0"/>
          </a:p>
          <a:p>
            <a:r>
              <a:rPr lang="nl-NL" dirty="0" smtClean="0"/>
              <a:t>The querys operate againt the </a:t>
            </a:r>
            <a:r>
              <a:rPr lang="nl-NL" dirty="0" smtClean="0"/>
              <a:t>DbSet&lt;T&gt;  </a:t>
            </a:r>
            <a:r>
              <a:rPr lang="nl-NL" dirty="0" smtClean="0"/>
              <a:t>and acces data from the DB</a:t>
            </a:r>
          </a:p>
          <a:p>
            <a:r>
              <a:rPr lang="nl-NL" dirty="0" smtClean="0"/>
              <a:t>The sql queries are generated by LINQ and EF</a:t>
            </a:r>
          </a:p>
          <a:p>
            <a:r>
              <a:rPr lang="nl-NL" dirty="0" smtClean="0"/>
              <a:t>Two options for querying the EF: method syntax or query syntax: </a:t>
            </a:r>
          </a:p>
          <a:p>
            <a:r>
              <a:rPr lang="nl-NL" dirty="0"/>
              <a:t>//method syntax</a:t>
            </a:r>
          </a:p>
          <a:p>
            <a:r>
              <a:rPr lang="nl-NL" dirty="0"/>
              <a:t>            var Customer = _customersContext.Customer</a:t>
            </a:r>
          </a:p>
          <a:p>
            <a:pPr marL="0" indent="0">
              <a:buNone/>
            </a:pPr>
            <a:r>
              <a:rPr lang="nl-NL" dirty="0"/>
              <a:t>                            .Where(c =&gt; c.LastName == "Stardust")</a:t>
            </a:r>
          </a:p>
          <a:p>
            <a:pPr marL="0" indent="0">
              <a:buNone/>
            </a:pPr>
            <a:r>
              <a:rPr lang="nl-NL" dirty="0"/>
              <a:t>                            .FirstOrDefault&lt;Customer&gt;();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//</a:t>
            </a:r>
            <a:r>
              <a:rPr lang="nl-NL" dirty="0"/>
              <a:t>query syntax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query = from </a:t>
            </a:r>
            <a:r>
              <a:rPr lang="en-US" dirty="0" err="1"/>
              <a:t>st</a:t>
            </a:r>
            <a:r>
              <a:rPr lang="en-US" dirty="0"/>
              <a:t> in _</a:t>
            </a:r>
            <a:r>
              <a:rPr lang="en-US" dirty="0" err="1"/>
              <a:t>customersContext.Customer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                        where st.LastName == "Billy"</a:t>
            </a:r>
          </a:p>
          <a:p>
            <a:pPr marL="0" indent="0">
              <a:buNone/>
            </a:pPr>
            <a:r>
              <a:rPr lang="nl-NL" dirty="0"/>
              <a:t>                        select st;</a:t>
            </a:r>
          </a:p>
        </p:txBody>
      </p:sp>
    </p:spTree>
    <p:extLst>
      <p:ext uri="{BB962C8B-B14F-4D97-AF65-F5344CB8AC3E}">
        <p14:creationId xmlns:p14="http://schemas.microsoft.com/office/powerpoint/2010/main" val="2085827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LINQ to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1900" b="1" dirty="0" smtClean="0"/>
              <a:t>Usefull ones:</a:t>
            </a:r>
          </a:p>
          <a:p>
            <a:r>
              <a:rPr lang="en-US" dirty="0"/>
              <a:t>First()</a:t>
            </a:r>
          </a:p>
          <a:p>
            <a:r>
              <a:rPr lang="en-US" dirty="0" err="1"/>
              <a:t>FirstOrDefault</a:t>
            </a:r>
            <a:r>
              <a:rPr lang="en-US" dirty="0" smtClean="0"/>
              <a:t>() -&gt; NB!!</a:t>
            </a:r>
            <a:endParaRPr lang="en-US" dirty="0"/>
          </a:p>
          <a:p>
            <a:r>
              <a:rPr lang="en-US" dirty="0"/>
              <a:t>Single()</a:t>
            </a:r>
          </a:p>
          <a:p>
            <a:r>
              <a:rPr lang="en-US" dirty="0" err="1"/>
              <a:t>ToLst</a:t>
            </a:r>
            <a:r>
              <a:rPr lang="en-US" dirty="0"/>
              <a:t>() -&gt; NB!!</a:t>
            </a:r>
          </a:p>
          <a:p>
            <a:r>
              <a:rPr lang="en-US" dirty="0"/>
              <a:t>Count()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Last()</a:t>
            </a:r>
          </a:p>
          <a:p>
            <a:r>
              <a:rPr lang="en-US" dirty="0"/>
              <a:t>Average()</a:t>
            </a:r>
          </a:p>
          <a:p>
            <a:r>
              <a:rPr lang="en-US" dirty="0"/>
              <a:t>Any()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179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Entity Framework: Caveats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Use EF </a:t>
            </a:r>
            <a:r>
              <a:rPr lang="nl-NL" dirty="0" smtClean="0"/>
              <a:t>v5. </a:t>
            </a:r>
            <a:r>
              <a:rPr lang="nl-NL" dirty="0" smtClean="0"/>
              <a:t>Stable! Default in .</a:t>
            </a:r>
            <a:r>
              <a:rPr lang="nl-NL" dirty="0" smtClean="0"/>
              <a:t>NET Core </a:t>
            </a:r>
            <a:endParaRPr lang="nl-NL" dirty="0" smtClean="0"/>
          </a:p>
          <a:p>
            <a:r>
              <a:rPr lang="nl-NL" dirty="0" smtClean="0"/>
              <a:t>EF is in the .NET enviroment</a:t>
            </a:r>
          </a:p>
          <a:p>
            <a:r>
              <a:rPr lang="nl-NL" dirty="0" smtClean="0"/>
              <a:t>.NET 4.0 has NO enums support!</a:t>
            </a:r>
          </a:p>
          <a:p>
            <a:r>
              <a:rPr lang="nl-NL" dirty="0" smtClean="0"/>
              <a:t>Beware – dont NOT mix .net 4.5 and .Core!</a:t>
            </a:r>
          </a:p>
          <a:p>
            <a:r>
              <a:rPr lang="nl-NL" dirty="0" smtClean="0"/>
              <a:t>Requires &gt; vs2017 higher (VS2021 – 64 bit coming soon)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9396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Framework: LINQ to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Projection: transfer object and its data to a new object (concrete type) which only contains the required objects(Mostly DTO’s en VM).</a:t>
            </a:r>
          </a:p>
          <a:p>
            <a:r>
              <a:rPr lang="nl-NL" dirty="0" smtClean="0"/>
              <a:t>Uses the Select method and a lambda expression to map the fields to a new type (or anonymous type)</a:t>
            </a:r>
          </a:p>
          <a:p>
            <a:r>
              <a:rPr lang="nl-NL" dirty="0"/>
              <a:t>Eg </a:t>
            </a:r>
            <a:r>
              <a:rPr lang="nl-NL"/>
              <a:t>anonymous </a:t>
            </a:r>
            <a:r>
              <a:rPr lang="nl-NL" smtClean="0"/>
              <a:t>type: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var result = Cust.Select(r =&gt; new {ID = c.id, Name = c.name});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4567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Entity Framework: LINQ to </a:t>
            </a:r>
            <a:r>
              <a:rPr lang="nl-NL" dirty="0" smtClean="0"/>
              <a:t>Entities</a:t>
            </a:r>
            <a:br>
              <a:rPr lang="nl-NL" dirty="0" smtClean="0"/>
            </a:br>
            <a:r>
              <a:rPr lang="nl-NL" dirty="0" smtClean="0"/>
              <a:t>Tutorial 6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Experimenting with Find(), Sort(), Projection and SelectMany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105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Tips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Seeding Data: 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If queries are slow its often beneficial to move the query to stored procedures</a:t>
            </a:r>
          </a:p>
          <a:p>
            <a:r>
              <a:rPr lang="nl-NL" dirty="0" smtClean="0"/>
              <a:t>LINQ is not limited to EF – classes </a:t>
            </a:r>
            <a:r>
              <a:rPr lang="nl-NL" dirty="0" smtClean="0"/>
              <a:t>inherited </a:t>
            </a:r>
            <a:r>
              <a:rPr lang="nl-NL" dirty="0" smtClean="0"/>
              <a:t>from </a:t>
            </a:r>
            <a:r>
              <a:rPr lang="nl-NL" dirty="0" smtClean="0"/>
              <a:t>IEnumerable&lt;T&gt; </a:t>
            </a:r>
            <a:r>
              <a:rPr lang="nl-NL" dirty="0" smtClean="0"/>
              <a:t>and </a:t>
            </a:r>
            <a:r>
              <a:rPr lang="nl-NL" dirty="0" smtClean="0"/>
              <a:t>IQueryable&lt;T&gt; </a:t>
            </a:r>
            <a:r>
              <a:rPr lang="nl-NL" dirty="0" smtClean="0"/>
              <a:t>can be “LINQ-ed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LINQpad: programmers LINQ playground</a:t>
            </a:r>
          </a:p>
          <a:p>
            <a:pPr marL="0" indent="0">
              <a:buNone/>
            </a:pPr>
            <a:r>
              <a:rPr lang="nl-NL" dirty="0" smtClean="0"/>
              <a:t>     Download : https</a:t>
            </a:r>
            <a:r>
              <a:rPr lang="nl-NL" dirty="0"/>
              <a:t>://www.linqpad.net/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2" y="2415828"/>
            <a:ext cx="7878274" cy="9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Entity Framework: Installation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Either through: Manage Nuget packages in the dependencies in VS 2019 solution </a:t>
            </a:r>
          </a:p>
          <a:p>
            <a:r>
              <a:rPr lang="nl-NL" dirty="0" smtClean="0"/>
              <a:t>OR:</a:t>
            </a:r>
          </a:p>
          <a:p>
            <a:r>
              <a:rPr lang="nl-NL" dirty="0"/>
              <a:t>g</a:t>
            </a:r>
            <a:r>
              <a:rPr lang="nl-NL" dirty="0" smtClean="0"/>
              <a:t>o to: </a:t>
            </a:r>
            <a:r>
              <a:rPr lang="nl-NL" dirty="0" smtClean="0">
                <a:hlinkClick r:id="rId2"/>
              </a:rPr>
              <a:t>https://www.nuget.org/packages/EntityFramework/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Copy the package manager console and past into the package manager </a:t>
            </a:r>
            <a:r>
              <a:rPr lang="nl-NL" dirty="0" smtClean="0"/>
              <a:t> console </a:t>
            </a:r>
            <a:r>
              <a:rPr lang="nl-NL" dirty="0" smtClean="0"/>
              <a:t>in VS2019 and run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71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Entity Framework: Code First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Primarily interact with the entity objects through the DbContext class</a:t>
            </a:r>
          </a:p>
          <a:p>
            <a:r>
              <a:rPr lang="nl-NL" dirty="0" smtClean="0"/>
              <a:t>Dbcontext: session with DB and querys (generates)  and cruds with DB</a:t>
            </a:r>
          </a:p>
          <a:p>
            <a:r>
              <a:rPr lang="nl-NL" dirty="0" smtClean="0"/>
              <a:t>Prefably </a:t>
            </a:r>
            <a:r>
              <a:rPr lang="nl-NL" dirty="0" smtClean="0"/>
              <a:t>Code First (greenfields) but can also work with existing DB</a:t>
            </a:r>
          </a:p>
          <a:p>
            <a:r>
              <a:rPr lang="nl-NL" dirty="0" smtClean="0"/>
              <a:t>Leans heavily on your Domain/Model objects; Context class manages the entity objects during runtime eg populate objects, find, read, write and change tracking</a:t>
            </a:r>
          </a:p>
          <a:p>
            <a:r>
              <a:rPr lang="nl-NL" dirty="0" smtClean="0"/>
              <a:t>Inherent from DbContext and set the exposed entities (domain models collections of) as DbSet&lt;T&gt;</a:t>
            </a:r>
          </a:p>
          <a:p>
            <a:r>
              <a:rPr lang="nl-NL" dirty="0" smtClean="0"/>
              <a:t>Dbset&lt;T&gt; represents entities(T) in memory; changes to entity will be written to Database table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871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DbContext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78" y="2646170"/>
            <a:ext cx="3896269" cy="2753109"/>
          </a:xfrm>
        </p:spPr>
      </p:pic>
    </p:spTree>
    <p:extLst>
      <p:ext uri="{BB962C8B-B14F-4D97-AF65-F5344CB8AC3E}">
        <p14:creationId xmlns:p14="http://schemas.microsoft.com/office/powerpoint/2010/main" val="31564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Framework</a:t>
            </a:r>
            <a:r>
              <a:rPr lang="nl-NL" dirty="0" smtClean="0"/>
              <a:t>: DbSet and Domain Models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NB: each domain model MUST have an ID property – why?</a:t>
            </a:r>
          </a:p>
          <a:p>
            <a:r>
              <a:rPr lang="nl-NL" dirty="0" smtClean="0"/>
              <a:t>Naming convention: Either ID or EntityNameID </a:t>
            </a:r>
          </a:p>
          <a:p>
            <a:r>
              <a:rPr lang="nl-NL" dirty="0" smtClean="0"/>
              <a:t>Note the [Key] data annotation if you are not using Id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47" y="3840987"/>
            <a:ext cx="4105848" cy="23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dirty="0"/>
              <a:t>Entity </a:t>
            </a:r>
            <a:r>
              <a:rPr lang="nl-NL" dirty="0" smtClean="0"/>
              <a:t>Framework: </a:t>
            </a:r>
            <a:r>
              <a:rPr lang="nl-NL" dirty="0"/>
              <a:t>B</a:t>
            </a:r>
            <a:r>
              <a:rPr lang="nl-NL" dirty="0" smtClean="0"/>
              <a:t>uilding our first Context</a:t>
            </a:r>
            <a:br>
              <a:rPr lang="nl-NL" dirty="0" smtClean="0"/>
            </a:br>
            <a:r>
              <a:rPr lang="nl-NL" dirty="0" smtClean="0"/>
              <a:t>Tutorial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Required: VS2019, SQL Server Express, SMSS</a:t>
            </a:r>
          </a:p>
          <a:p>
            <a:r>
              <a:rPr lang="nl-NL" dirty="0" smtClean="0"/>
              <a:t>Steps: </a:t>
            </a:r>
          </a:p>
          <a:p>
            <a:pPr lvl="1"/>
            <a:r>
              <a:rPr lang="nl-NL" dirty="0" smtClean="0"/>
              <a:t>Create an Entity Model</a:t>
            </a:r>
          </a:p>
          <a:p>
            <a:pPr lvl="1"/>
            <a:r>
              <a:rPr lang="nl-NL" dirty="0" smtClean="0"/>
              <a:t>Create the Context </a:t>
            </a:r>
          </a:p>
          <a:p>
            <a:pPr lvl="1"/>
            <a:r>
              <a:rPr lang="nl-NL" dirty="0" smtClean="0"/>
              <a:t>Manage Domain model through the Dbset</a:t>
            </a:r>
          </a:p>
          <a:p>
            <a:pPr lvl="1"/>
            <a:r>
              <a:rPr lang="nl-NL" dirty="0" smtClean="0"/>
              <a:t>Create Database through </a:t>
            </a:r>
            <a:r>
              <a:rPr lang="nl-NL" dirty="0" smtClean="0"/>
              <a:t>migration and update-database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7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Entity </a:t>
            </a:r>
            <a:r>
              <a:rPr lang="nl-NL" dirty="0" smtClean="0"/>
              <a:t>Framework: Adding Entities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Just new – up the object fill properties</a:t>
            </a:r>
          </a:p>
          <a:p>
            <a:r>
              <a:rPr lang="nl-NL" dirty="0" smtClean="0"/>
              <a:t>Add to context</a:t>
            </a:r>
          </a:p>
          <a:p>
            <a:r>
              <a:rPr lang="nl-NL" dirty="0" smtClean="0"/>
              <a:t>Savechanges()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3370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</TotalTime>
  <Words>1426</Words>
  <Application>Microsoft Office PowerPoint</Application>
  <PresentationFormat>Widescreen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Entity Framework &amp; LINQ</vt:lpstr>
      <vt:lpstr>Entity Framework – why?</vt:lpstr>
      <vt:lpstr>Entity Framework: Caveats</vt:lpstr>
      <vt:lpstr>Entity Framework: Installation</vt:lpstr>
      <vt:lpstr>Entity Framework: Code First</vt:lpstr>
      <vt:lpstr>Entity Framework: DbContext</vt:lpstr>
      <vt:lpstr>Entity Framework: DbSet and Domain Models</vt:lpstr>
      <vt:lpstr>Entity Framework: Building our first Context Tutorial 1</vt:lpstr>
      <vt:lpstr>Entity Framework: Adding Entities</vt:lpstr>
      <vt:lpstr>Entity Framework: Deleting Entities</vt:lpstr>
      <vt:lpstr>Entity Framework: Modifying Entities</vt:lpstr>
      <vt:lpstr>Entity Framework:  Modifying Entities Tutorial 2</vt:lpstr>
      <vt:lpstr>Entity Framework: Relationships (= Navigation)</vt:lpstr>
      <vt:lpstr>Entity Framework: Navigation 1 : N</vt:lpstr>
      <vt:lpstr>Entity Framework: Navigation 1 : N</vt:lpstr>
      <vt:lpstr>Entity Framework: Navigation N : N</vt:lpstr>
      <vt:lpstr>Entity Framework: Navigation 1 : 1</vt:lpstr>
      <vt:lpstr>Entity Framework: Navigational Properties Tutorial 3</vt:lpstr>
      <vt:lpstr>Entity Framework: Eager and Lazy loading</vt:lpstr>
      <vt:lpstr>Entity Framework: Eager and Lazy loading</vt:lpstr>
      <vt:lpstr>Entity Framework: ThenInclude</vt:lpstr>
      <vt:lpstr>Entity Framework: Eager loading Tutorial 4</vt:lpstr>
      <vt:lpstr>Entity Framework: Data Annotations</vt:lpstr>
      <vt:lpstr>Entity Framework: Data Annotations Schema</vt:lpstr>
      <vt:lpstr>Entity Framework: Annotation Example</vt:lpstr>
      <vt:lpstr>Entity Framework: Fluent Api Configuration</vt:lpstr>
      <vt:lpstr>Entity Framework: Data Annotations Tutorial 5</vt:lpstr>
      <vt:lpstr>Entity Framework: LINQ to Entities</vt:lpstr>
      <vt:lpstr>Entity Framework: LINQ to Entities</vt:lpstr>
      <vt:lpstr>Entity Framework: LINQ to Entities</vt:lpstr>
      <vt:lpstr>Entity Framework: LINQ to Entities Tutorial 6</vt:lpstr>
      <vt:lpstr>Entity Framework: Tips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Frank</dc:creator>
  <cp:lastModifiedBy>Frank</cp:lastModifiedBy>
  <cp:revision>125</cp:revision>
  <dcterms:created xsi:type="dcterms:W3CDTF">2021-08-25T10:45:37Z</dcterms:created>
  <dcterms:modified xsi:type="dcterms:W3CDTF">2021-09-05T11:56:09Z</dcterms:modified>
</cp:coreProperties>
</file>