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257" r:id="rId2"/>
    <p:sldId id="303" r:id="rId3"/>
    <p:sldId id="317" r:id="rId4"/>
    <p:sldId id="302" r:id="rId5"/>
    <p:sldId id="261" r:id="rId6"/>
    <p:sldId id="327" r:id="rId7"/>
    <p:sldId id="326" r:id="rId8"/>
    <p:sldId id="330" r:id="rId9"/>
    <p:sldId id="333" r:id="rId10"/>
    <p:sldId id="331" r:id="rId11"/>
    <p:sldId id="332" r:id="rId12"/>
    <p:sldId id="307" r:id="rId13"/>
    <p:sldId id="301" r:id="rId14"/>
    <p:sldId id="309" r:id="rId15"/>
    <p:sldId id="308" r:id="rId16"/>
    <p:sldId id="311" r:id="rId17"/>
    <p:sldId id="315" r:id="rId18"/>
    <p:sldId id="313" r:id="rId19"/>
    <p:sldId id="312" r:id="rId20"/>
    <p:sldId id="314" r:id="rId21"/>
    <p:sldId id="334" r:id="rId22"/>
    <p:sldId id="300" r:id="rId23"/>
    <p:sldId id="298" r:id="rId24"/>
    <p:sldId id="319" r:id="rId25"/>
    <p:sldId id="321" r:id="rId26"/>
    <p:sldId id="335" r:id="rId27"/>
    <p:sldId id="325" r:id="rId28"/>
    <p:sldId id="322" r:id="rId29"/>
    <p:sldId id="323" r:id="rId30"/>
    <p:sldId id="328" r:id="rId31"/>
    <p:sldId id="337" r:id="rId32"/>
    <p:sldId id="338" r:id="rId33"/>
    <p:sldId id="318" r:id="rId34"/>
  </p:sldIdLst>
  <p:sldSz cx="9144000" cy="5143500" type="screen16x9"/>
  <p:notesSz cx="6743700" cy="9880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8A67"/>
    <a:srgbClr val="FF6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93" autoAdjust="0"/>
  </p:normalViewPr>
  <p:slideViewPr>
    <p:cSldViewPr>
      <p:cViewPr varScale="1">
        <p:scale>
          <a:sx n="149" d="100"/>
          <a:sy n="149" d="100"/>
        </p:scale>
        <p:origin x="-922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9869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A44CE-E404-4CC5-BE93-1D80426D861C}" type="datetimeFigureOut">
              <a:rPr lang="en-GB" smtClean="0"/>
              <a:t>14-05-2019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9869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25CF4-CA9E-4BAA-A982-4C882E89D3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435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9869" y="0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2BA53A-BD05-4CC0-A0E2-AF667DB5D699}" type="datetimeFigureOut">
              <a:rPr lang="en-GB" smtClean="0"/>
              <a:t>14-05-2019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41363"/>
            <a:ext cx="658495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4370" y="4693285"/>
            <a:ext cx="5394960" cy="44462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9869" y="9384855"/>
            <a:ext cx="2922270" cy="4940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2D4D5-CDD4-4E99-A262-6B70FAD386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070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End of FDIFF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88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581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FDIFF is the </a:t>
            </a:r>
            <a:r>
              <a:rPr lang="en-GB" dirty="0">
                <a:solidFill>
                  <a:srgbClr val="C00000"/>
                </a:solidFill>
              </a:rPr>
              <a:t>browser application</a:t>
            </a:r>
            <a:r>
              <a:rPr lang="en-GB" dirty="0"/>
              <a:t> work horse doing the comparison</a:t>
            </a:r>
          </a:p>
          <a:p>
            <a:r>
              <a:rPr lang="en-GB" dirty="0"/>
              <a:t>..FDIFF is an </a:t>
            </a:r>
            <a:r>
              <a:rPr lang="en-GB" dirty="0">
                <a:solidFill>
                  <a:schemeClr val="tx1"/>
                </a:solidFill>
              </a:rPr>
              <a:t>EPOQUE </a:t>
            </a:r>
            <a:r>
              <a:rPr lang="en-GB" dirty="0">
                <a:solidFill>
                  <a:srgbClr val="C00000"/>
                </a:solidFill>
              </a:rPr>
              <a:t>preparation</a:t>
            </a:r>
            <a:r>
              <a:rPr lang="en-GB" dirty="0"/>
              <a:t> that installs/updates the browser</a:t>
            </a:r>
            <a:r>
              <a:rPr lang="en-GB" baseline="0" dirty="0"/>
              <a:t> application files</a:t>
            </a:r>
            <a:r>
              <a:rPr lang="en-GB" dirty="0"/>
              <a:t> to the local hard disk, </a:t>
            </a:r>
          </a:p>
          <a:p>
            <a:r>
              <a:rPr lang="en-GB" dirty="0"/>
              <a:t>then downloads the claim texts for a given dossier and starts the FDIFF browser application.</a:t>
            </a:r>
          </a:p>
          <a:p>
            <a:endParaRPr lang="de-CH" dirty="0"/>
          </a:p>
          <a:p>
            <a:r>
              <a:rPr lang="de-CH" dirty="0" err="1"/>
              <a:t>Sources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FDIFF dossier </a:t>
            </a:r>
            <a:r>
              <a:rPr lang="de-CH" dirty="0" err="1"/>
              <a:t>data</a:t>
            </a:r>
            <a:r>
              <a:rPr lang="de-CH" dirty="0"/>
              <a:t>:</a:t>
            </a:r>
          </a:p>
          <a:p>
            <a:r>
              <a:rPr lang="de-CH" dirty="0"/>
              <a:t>  - Epoque </a:t>
            </a:r>
            <a:r>
              <a:rPr lang="de-CH" dirty="0" smtClean="0"/>
              <a:t>DB</a:t>
            </a:r>
            <a:r>
              <a:rPr lang="de-CH" dirty="0"/>
              <a:t>:</a:t>
            </a:r>
            <a:r>
              <a:rPr lang="de-CH" baseline="0" dirty="0"/>
              <a:t> same </a:t>
            </a:r>
            <a:r>
              <a:rPr lang="de-CH" baseline="0" dirty="0" err="1"/>
              <a:t>as</a:t>
            </a:r>
            <a:r>
              <a:rPr lang="de-CH" baseline="0" dirty="0"/>
              <a:t> Viewer </a:t>
            </a:r>
            <a:r>
              <a:rPr lang="de-CH" baseline="0" dirty="0" err="1"/>
              <a:t>content</a:t>
            </a:r>
            <a:r>
              <a:rPr lang="de-CH" baseline="0" dirty="0"/>
              <a:t>, </a:t>
            </a:r>
            <a:r>
              <a:rPr lang="de-CH" baseline="0" dirty="0" err="1"/>
              <a:t>OCR’ed</a:t>
            </a:r>
            <a:endParaRPr lang="de-CH" baseline="0" dirty="0"/>
          </a:p>
          <a:p>
            <a:r>
              <a:rPr lang="de-CH" baseline="0" dirty="0"/>
              <a:t>  - Fulltext </a:t>
            </a:r>
            <a:r>
              <a:rPr lang="de-CH" baseline="0" dirty="0" smtClean="0"/>
              <a:t>DB</a:t>
            </a:r>
            <a:r>
              <a:rPr lang="de-CH" baseline="0" dirty="0"/>
              <a:t>: same </a:t>
            </a:r>
            <a:r>
              <a:rPr lang="de-CH" baseline="0" dirty="0" err="1"/>
              <a:t>as</a:t>
            </a:r>
            <a:r>
              <a:rPr lang="de-CH" baseline="0" dirty="0"/>
              <a:t> Trimaran/Ansera Application </a:t>
            </a:r>
            <a:r>
              <a:rPr lang="de-CH" baseline="0" dirty="0" err="1"/>
              <a:t>content</a:t>
            </a:r>
            <a:r>
              <a:rPr lang="de-CH" baseline="0" dirty="0"/>
              <a:t>, </a:t>
            </a:r>
            <a:r>
              <a:rPr lang="de-CH" baseline="0" dirty="0" err="1"/>
              <a:t>OCR’ed</a:t>
            </a:r>
            <a:endParaRPr lang="de-CH" baseline="0" dirty="0"/>
          </a:p>
          <a:p>
            <a:r>
              <a:rPr lang="de-CH" baseline="0" dirty="0"/>
              <a:t>  - DI+: </a:t>
            </a:r>
            <a:r>
              <a:rPr lang="de-CH" baseline="0" dirty="0" err="1"/>
              <a:t>data</a:t>
            </a:r>
            <a:r>
              <a:rPr lang="de-CH" baseline="0" dirty="0"/>
              <a:t> in </a:t>
            </a:r>
            <a:r>
              <a:rPr lang="de-CH" baseline="0" dirty="0" err="1"/>
              <a:t>pdf</a:t>
            </a:r>
            <a:r>
              <a:rPr lang="de-CH" baseline="0" dirty="0"/>
              <a:t> </a:t>
            </a:r>
            <a:r>
              <a:rPr lang="de-CH" baseline="0" dirty="0" err="1"/>
              <a:t>format</a:t>
            </a:r>
            <a:r>
              <a:rPr lang="de-CH" baseline="0" dirty="0"/>
              <a:t>, not </a:t>
            </a:r>
            <a:r>
              <a:rPr lang="de-CH" baseline="0" dirty="0" err="1"/>
              <a:t>OCR’ed</a:t>
            </a:r>
            <a:endParaRPr lang="de-CH" baseline="0" dirty="0"/>
          </a:p>
          <a:p>
            <a:r>
              <a:rPr lang="de-CH" baseline="0" dirty="0"/>
              <a:t>  - </a:t>
            </a:r>
            <a:r>
              <a:rPr lang="de-CH" baseline="0" dirty="0" err="1"/>
              <a:t>eDrex</a:t>
            </a:r>
            <a:r>
              <a:rPr lang="de-CH" baseline="0" dirty="0"/>
              <a:t>: </a:t>
            </a:r>
            <a:r>
              <a:rPr lang="de-CH" baseline="0" dirty="0" err="1"/>
              <a:t>data</a:t>
            </a:r>
            <a:r>
              <a:rPr lang="de-CH" baseline="0" dirty="0"/>
              <a:t> in </a:t>
            </a:r>
            <a:r>
              <a:rPr lang="de-CH" baseline="0" dirty="0" err="1"/>
              <a:t>pdf</a:t>
            </a:r>
            <a:r>
              <a:rPr lang="de-CH" baseline="0" dirty="0"/>
              <a:t> </a:t>
            </a:r>
            <a:r>
              <a:rPr lang="de-CH" baseline="0" dirty="0" err="1"/>
              <a:t>format</a:t>
            </a:r>
            <a:r>
              <a:rPr lang="de-CH" baseline="0" dirty="0"/>
              <a:t>, not </a:t>
            </a:r>
            <a:r>
              <a:rPr lang="de-CH" baseline="0" dirty="0" err="1"/>
              <a:t>OCR’ed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22F9FE-7A0B-43DC-9EDC-E9A4F8D397D4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419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18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Start of ..FDIFF demo</a:t>
            </a:r>
          </a:p>
          <a:p>
            <a:endParaRPr lang="en-GB" dirty="0" smtClean="0"/>
          </a:p>
          <a:p>
            <a:r>
              <a:rPr lang="en-GB" dirty="0" smtClean="0"/>
              <a:t>EP 10 184</a:t>
            </a:r>
            <a:r>
              <a:rPr lang="en-GB" baseline="0" dirty="0" smtClean="0"/>
              <a:t> 499 is a DIV of EP 06 737 051, which is a regional filing of SA 652 149.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758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mtClean="0"/>
              <a:t>End </a:t>
            </a:r>
            <a:r>
              <a:rPr lang="en-GB" dirty="0" smtClean="0"/>
              <a:t>of ..FDIFF demo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54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-"/>
            </a:pPr>
            <a:r>
              <a:rPr lang="en-GB" dirty="0"/>
              <a:t>side-by-side comparison of arbitrary texts</a:t>
            </a:r>
            <a:endParaRPr lang="en-GB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1"/>
                </a:solidFill>
              </a:rPr>
              <a:t>deleted text is displayed in </a:t>
            </a:r>
            <a:r>
              <a:rPr lang="en-GB" strike="sngStrike" dirty="0">
                <a:solidFill>
                  <a:srgbClr val="FF0000"/>
                </a:solidFill>
              </a:rPr>
              <a:t>red</a:t>
            </a:r>
            <a:r>
              <a:rPr lang="en-GB" dirty="0">
                <a:solidFill>
                  <a:schemeClr val="accent1"/>
                </a:solidFill>
              </a:rPr>
              <a:t> and strikethrough, and added text in underlined in </a:t>
            </a:r>
            <a:r>
              <a:rPr lang="en-GB" u="sng" dirty="0">
                <a:solidFill>
                  <a:srgbClr val="08E622"/>
                </a:solidFill>
              </a:rPr>
              <a:t>green</a:t>
            </a:r>
            <a:endParaRPr lang="en-GB" u="sng" dirty="0">
              <a:solidFill>
                <a:schemeClr val="accent1"/>
              </a:solidFill>
            </a:endParaRP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1"/>
                </a:solidFill>
              </a:rPr>
              <a:t>all amendments appear 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But: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1"/>
                </a:solidFill>
              </a:rPr>
              <a:t>only refers to deleted/added parts, i.e. the concept of “moved” text is not present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1"/>
                </a:solidFill>
              </a:rPr>
              <a:t>hard to spot correspondence between texts, e.g. dependent claim being moved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2"/>
                </a:solidFill>
              </a:rPr>
              <a:t>basis for amendments </a:t>
            </a:r>
            <a:r>
              <a:rPr lang="en-GB" dirty="0">
                <a:solidFill>
                  <a:schemeClr val="tx1"/>
                </a:solidFill>
              </a:rPr>
              <a:t>is not given</a:t>
            </a:r>
          </a:p>
          <a:p>
            <a:pPr>
              <a:buFont typeface="Arial" panose="020B0604020202020204" pitchFamily="34" charset="0"/>
              <a:buChar char="-"/>
            </a:pPr>
            <a:r>
              <a:rPr lang="en-GB" dirty="0">
                <a:solidFill>
                  <a:schemeClr val="accent1"/>
                </a:solidFill>
              </a:rPr>
              <a:t>still </a:t>
            </a:r>
            <a:r>
              <a:rPr lang="en-GB" dirty="0">
                <a:solidFill>
                  <a:schemeClr val="accent2"/>
                </a:solidFill>
              </a:rPr>
              <a:t>tedious</a:t>
            </a:r>
            <a:r>
              <a:rPr lang="en-GB" dirty="0">
                <a:solidFill>
                  <a:schemeClr val="accent1"/>
                </a:solidFill>
              </a:rPr>
              <a:t> and </a:t>
            </a:r>
            <a:r>
              <a:rPr lang="en-GB" dirty="0">
                <a:solidFill>
                  <a:schemeClr val="accent2"/>
                </a:solidFill>
              </a:rPr>
              <a:t>time-consuming</a:t>
            </a:r>
          </a:p>
          <a:p>
            <a:pPr>
              <a:buFont typeface="Arial" panose="020B0604020202020204" pitchFamily="34" charset="0"/>
              <a:buChar char="-"/>
            </a:pPr>
            <a:endParaRPr lang="en-GB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92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 smtClean="0">
                <a:solidFill>
                  <a:schemeClr val="tx1"/>
                </a:solidFill>
              </a:rPr>
              <a:t>3) iterative comparison against old claims, selecting old claim(s) which have most in common, i.e. </a:t>
            </a:r>
            <a:r>
              <a:rPr lang="en-GB" sz="1200" dirty="0" smtClean="0">
                <a:solidFill>
                  <a:schemeClr val="accent2"/>
                </a:solidFill>
              </a:rPr>
              <a:t>support claim(s)</a:t>
            </a:r>
            <a:r>
              <a:rPr lang="en-GB" sz="1200" dirty="0" smtClean="0">
                <a:solidFill>
                  <a:schemeClr val="tx1"/>
                </a:solidFill>
              </a:rPr>
              <a:t>; added text with basis is highlighted.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Start of FDIFF demo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75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</a:t>
            </a:r>
            <a:r>
              <a:rPr lang="de-CH" dirty="0" err="1"/>
              <a:t>set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compared</a:t>
            </a:r>
            <a:r>
              <a:rPr lang="de-CH" baseline="0" dirty="0"/>
              <a:t> </a:t>
            </a:r>
            <a:r>
              <a:rPr lang="de-CH" baseline="0" dirty="0" err="1"/>
              <a:t>to</a:t>
            </a:r>
            <a:r>
              <a:rPr lang="de-CH" baseline="0" dirty="0"/>
              <a:t> </a:t>
            </a:r>
            <a:r>
              <a:rPr lang="de-CH" baseline="0" dirty="0" err="1"/>
              <a:t>the</a:t>
            </a:r>
            <a:r>
              <a:rPr lang="de-CH" baseline="0" dirty="0"/>
              <a:t> original </a:t>
            </a:r>
            <a:r>
              <a:rPr lang="de-CH" baseline="0" dirty="0" err="1"/>
              <a:t>claim</a:t>
            </a:r>
            <a:r>
              <a:rPr lang="de-CH" baseline="0" dirty="0"/>
              <a:t> </a:t>
            </a:r>
            <a:r>
              <a:rPr lang="de-CH" baseline="0" dirty="0" err="1"/>
              <a:t>set</a:t>
            </a:r>
            <a:r>
              <a:rPr lang="de-CH" baseline="0" dirty="0"/>
              <a:t>.</a:t>
            </a:r>
          </a:p>
          <a:p>
            <a:endParaRPr lang="en-GB" dirty="0"/>
          </a:p>
          <a:p>
            <a:r>
              <a:rPr lang="en-GB" dirty="0"/>
              <a:t>User can override what claims to use for finding basis. </a:t>
            </a:r>
          </a:p>
          <a:p>
            <a:r>
              <a:rPr lang="en-GB" dirty="0"/>
              <a:t>Example: for new claim 2, best match found is old claim 4; old claim 2 has 50% overlap with old claim 4; if &gt;90%, try to define the respective claim as best match using “base override”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81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Here</a:t>
            </a:r>
            <a:r>
              <a:rPr lang="de-CH" dirty="0"/>
              <a:t> </a:t>
            </a:r>
            <a:r>
              <a:rPr lang="de-CH" dirty="0" err="1"/>
              <a:t>new</a:t>
            </a:r>
            <a:r>
              <a:rPr lang="de-CH" dirty="0"/>
              <a:t> </a:t>
            </a:r>
            <a:r>
              <a:rPr lang="de-CH" dirty="0" err="1"/>
              <a:t>claim</a:t>
            </a:r>
            <a:r>
              <a:rPr lang="de-CH" dirty="0"/>
              <a:t> 3 </a:t>
            </a:r>
            <a:r>
              <a:rPr lang="de-CH" dirty="0" err="1"/>
              <a:t>is</a:t>
            </a:r>
            <a:r>
              <a:rPr lang="de-CH" dirty="0"/>
              <a:t> also </a:t>
            </a:r>
            <a:r>
              <a:rPr lang="de-CH" dirty="0" err="1"/>
              <a:t>compared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baseline="0" dirty="0"/>
              <a:t> original </a:t>
            </a:r>
            <a:r>
              <a:rPr lang="de-CH" baseline="0" dirty="0" err="1"/>
              <a:t>description</a:t>
            </a:r>
            <a:endParaRPr lang="de-CH" baseline="0" dirty="0"/>
          </a:p>
          <a:p>
            <a:endParaRPr lang="de-CH" dirty="0"/>
          </a:p>
          <a:p>
            <a:r>
              <a:rPr lang="de-CH" dirty="0"/>
              <a:t>Claim 3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found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based</a:t>
            </a:r>
            <a:r>
              <a:rPr lang="de-CH" dirty="0"/>
              <a:t> on original </a:t>
            </a:r>
            <a:r>
              <a:rPr lang="de-CH" dirty="0" err="1"/>
              <a:t>claim</a:t>
            </a:r>
            <a:r>
              <a:rPr lang="de-CH" dirty="0"/>
              <a:t> 5 + </a:t>
            </a:r>
            <a:r>
              <a:rPr lang="de-CH" dirty="0" err="1"/>
              <a:t>paragraph</a:t>
            </a:r>
            <a:r>
              <a:rPr lang="de-CH" dirty="0"/>
              <a:t> [2] + </a:t>
            </a:r>
            <a:r>
              <a:rPr lang="de-CH" dirty="0" err="1"/>
              <a:t>some</a:t>
            </a:r>
            <a:r>
              <a:rPr lang="de-CH" dirty="0"/>
              <a:t> </a:t>
            </a:r>
            <a:r>
              <a:rPr lang="de-CH" dirty="0" err="1"/>
              <a:t>unidentified</a:t>
            </a:r>
            <a:r>
              <a:rPr lang="de-CH" baseline="0" dirty="0"/>
              <a:t> </a:t>
            </a:r>
            <a:r>
              <a:rPr lang="de-CH" baseline="0" dirty="0" err="1"/>
              <a:t>text</a:t>
            </a:r>
            <a:r>
              <a:rPr lang="de-CH" baseline="0" dirty="0"/>
              <a:t> (in </a:t>
            </a:r>
            <a:r>
              <a:rPr lang="de-CH" baseline="0" dirty="0" err="1"/>
              <a:t>yellow</a:t>
            </a:r>
            <a:r>
              <a:rPr lang="de-CH" baseline="0" dirty="0"/>
              <a:t>).</a:t>
            </a:r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507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706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92D4D5-CDD4-4E99-A262-6B70FAD3863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18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graphic_design_the_hague@epo.org" TargetMode="External"/><Relationship Id="rId2" Type="http://schemas.openxmlformats.org/officeDocument/2006/relationships/hyperlink" Target="mailto:graphic_design_munich@epo.org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mailto:graphic_design_the_hague@epo.org" TargetMode="External"/><Relationship Id="rId2" Type="http://schemas.openxmlformats.org/officeDocument/2006/relationships/hyperlink" Target="mailto:graphic_design_munich@epo.org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mailto:graphic_design_the_hague@epo.org" TargetMode="External"/><Relationship Id="rId2" Type="http://schemas.openxmlformats.org/officeDocument/2006/relationships/hyperlink" Target="mailto:graphic_design_munich@epo.org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975600" y="1916757"/>
            <a:ext cx="7556400" cy="430887"/>
          </a:xfrm>
        </p:spPr>
        <p:txBody>
          <a:bodyPr wrap="square" lIns="0" tIns="0" rIns="0" bIns="0" anchor="b" anchorCtr="0">
            <a:spAutoFit/>
          </a:bodyPr>
          <a:lstStyle>
            <a:lvl1pPr>
              <a:lnSpc>
                <a:spcPct val="100000"/>
              </a:lnSpc>
              <a:defRPr sz="2800" baseline="0">
                <a:solidFill>
                  <a:srgbClr val="404955"/>
                </a:solidFill>
              </a:defRPr>
            </a:lvl1pPr>
          </a:lstStyle>
          <a:p>
            <a:r>
              <a:rPr lang="en-US" dirty="0"/>
              <a:t>Insert here the title of the presentation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5600" y="2458801"/>
            <a:ext cx="7556400" cy="325377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>
                <a:solidFill>
                  <a:srgbClr val="404955"/>
                </a:solidFill>
                <a:latin typeface="Arial" pitchFamily="34" charset="0"/>
                <a:cs typeface="Arial" pitchFamily="34" charset="0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Insert here the subtitle of the presentation</a:t>
            </a:r>
            <a:endParaRPr lang="en-GB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" y="-2"/>
            <a:ext cx="9142412" cy="968400"/>
          </a:xfrm>
          <a:prstGeom prst="rect">
            <a:avLst/>
          </a:prstGeom>
        </p:spPr>
      </p:pic>
      <p:sp>
        <p:nvSpPr>
          <p:cNvPr id="1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975600" y="4833516"/>
            <a:ext cx="2520000" cy="216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50000"/>
              </a:lnSpc>
              <a:buNone/>
              <a:defRPr sz="900" b="0" spc="0">
                <a:solidFill>
                  <a:srgbClr val="3B464D"/>
                </a:solidFill>
              </a:defRPr>
            </a:lvl1pPr>
          </a:lstStyle>
          <a:p>
            <a:pPr lvl="0"/>
            <a:r>
              <a:rPr lang="de-CH" dirty="0"/>
              <a:t>Name </a:t>
            </a:r>
            <a:r>
              <a:rPr lang="de-CH" dirty="0" err="1"/>
              <a:t>Surname</a:t>
            </a:r>
            <a:endParaRPr lang="en-GB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203600" y="4833516"/>
            <a:ext cx="1334400" cy="216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r">
              <a:lnSpc>
                <a:spcPct val="150000"/>
              </a:lnSpc>
              <a:buNone/>
              <a:defRPr sz="900" b="0" spc="0" baseline="0">
                <a:solidFill>
                  <a:srgbClr val="3B464D"/>
                </a:solidFill>
              </a:defRPr>
            </a:lvl1pPr>
          </a:lstStyle>
          <a:p>
            <a:pPr lvl="0"/>
            <a:r>
              <a:rPr lang="de-CH" dirty="0"/>
              <a:t>Date</a:t>
            </a:r>
            <a:endParaRPr lang="en-GB" dirty="0"/>
          </a:p>
        </p:txBody>
      </p:sp>
      <p:sp>
        <p:nvSpPr>
          <p:cNvPr id="21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603600" y="4833516"/>
            <a:ext cx="2880000" cy="216000"/>
          </a:xfrm>
        </p:spPr>
        <p:txBody>
          <a:bodyPr wrap="square" lIns="0" tIns="0" rIns="0" bIns="0" anchor="t" anchorCtr="0">
            <a:noAutofit/>
          </a:bodyPr>
          <a:lstStyle>
            <a:lvl1pPr marL="0" indent="0" algn="l">
              <a:lnSpc>
                <a:spcPct val="150000"/>
              </a:lnSpc>
              <a:buNone/>
              <a:defRPr sz="900" b="0" spc="0" baseline="0">
                <a:solidFill>
                  <a:srgbClr val="3B464D"/>
                </a:solidFill>
              </a:defRPr>
            </a:lvl1pPr>
          </a:lstStyle>
          <a:p>
            <a:pPr lvl="0"/>
            <a:r>
              <a:rPr lang="de-CH" dirty="0"/>
              <a:t>Position Department</a:t>
            </a:r>
            <a:endParaRPr lang="en-GB" dirty="0"/>
          </a:p>
        </p:txBody>
      </p:sp>
      <p:pic>
        <p:nvPicPr>
          <p:cNvPr id="16" name="Bild 8" descr="EPO_Internship_3441.tif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5" t="9791" r="2845"/>
          <a:stretch/>
        </p:blipFill>
        <p:spPr>
          <a:xfrm>
            <a:off x="1800821" y="3219451"/>
            <a:ext cx="1917700" cy="1497013"/>
          </a:xfrm>
          <a:prstGeom prst="rect">
            <a:avLst/>
          </a:prstGeom>
        </p:spPr>
      </p:pic>
      <p:pic>
        <p:nvPicPr>
          <p:cNvPr id="17" name="Bild 16" descr="epo16_Langer-0428.jp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0"/>
          <a:stretch/>
        </p:blipFill>
        <p:spPr>
          <a:xfrm>
            <a:off x="5511802" y="3219451"/>
            <a:ext cx="1814513" cy="1497013"/>
          </a:xfrm>
          <a:prstGeom prst="rect">
            <a:avLst/>
          </a:prstGeom>
        </p:spPr>
      </p:pic>
      <p:pic>
        <p:nvPicPr>
          <p:cNvPr id="18" name="Bild 11" descr="4R5B3832 neu.jp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18" t="15519" r="31403" b="39180"/>
          <a:stretch/>
        </p:blipFill>
        <p:spPr>
          <a:xfrm>
            <a:off x="1" y="3219451"/>
            <a:ext cx="1808163" cy="1497013"/>
          </a:xfrm>
          <a:prstGeom prst="rect">
            <a:avLst/>
          </a:prstGeom>
        </p:spPr>
      </p:pic>
      <p:pic>
        <p:nvPicPr>
          <p:cNvPr id="22" name="Bild 12" descr="ThinkstockPhotos-178506276-3.jpg"/>
          <p:cNvPicPr>
            <a:picLocks noChangeAspect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1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" t="1049" r="20463"/>
          <a:stretch/>
        </p:blipFill>
        <p:spPr>
          <a:xfrm>
            <a:off x="3706815" y="3219451"/>
            <a:ext cx="1804987" cy="1497013"/>
          </a:xfrm>
          <a:prstGeom prst="rect">
            <a:avLst/>
          </a:prstGeom>
        </p:spPr>
      </p:pic>
      <p:pic>
        <p:nvPicPr>
          <p:cNvPr id="23" name="Bild 6" descr="epo15_van't Veer-0187 neu.jp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572" b="55306"/>
          <a:stretch/>
        </p:blipFill>
        <p:spPr>
          <a:xfrm>
            <a:off x="7326315" y="3219451"/>
            <a:ext cx="1817687" cy="149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1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4" name="Straight Connector 3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833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s tit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600" y="270000"/>
            <a:ext cx="7846638" cy="811924"/>
          </a:xfrm>
        </p:spPr>
        <p:txBody>
          <a:bodyPr/>
          <a:lstStyle>
            <a:lvl1pPr rtl="0">
              <a:defRPr sz="2399"/>
            </a:lvl1pPr>
          </a:lstStyle>
          <a:p>
            <a:pPr rtl="0"/>
            <a:r>
              <a:rPr lang="en-US" sz="2400" b="1" i="0" u="none" strike="noStrike" kern="1200" baseline="0" dirty="0">
                <a:solidFill>
                  <a:srgbClr val="404955"/>
                </a:solidFill>
                <a:latin typeface="Arial" panose="020B0604020202020204" pitchFamily="34" charset="0"/>
              </a:rPr>
              <a:t>Example content with a long headline that appears on two lines...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idx="1"/>
          </p:nvPr>
        </p:nvSpPr>
        <p:spPr>
          <a:xfrm>
            <a:off x="686176" y="1347990"/>
            <a:ext cx="7848000" cy="3384000"/>
          </a:xfrm>
        </p:spPr>
        <p:txBody>
          <a:bodyPr/>
          <a:lstStyle/>
          <a:p>
            <a:pPr marL="228600" lvl="0" indent="-228600">
              <a:tabLst>
                <a:tab pos="7800975" algn="r"/>
              </a:tabLst>
            </a:pPr>
            <a:r>
              <a:rPr lang="en-US"/>
              <a:t>Click to edit Master text styles</a:t>
            </a:r>
          </a:p>
          <a:p>
            <a:pPr marL="228600" lvl="1" indent="-228600">
              <a:tabLst>
                <a:tab pos="7800975" algn="r"/>
              </a:tabLst>
            </a:pPr>
            <a:r>
              <a:rPr lang="en-US"/>
              <a:t>Second level</a:t>
            </a:r>
          </a:p>
          <a:p>
            <a:pPr marL="228600" lvl="2" indent="-228600">
              <a:tabLst>
                <a:tab pos="7800975" algn="r"/>
              </a:tabLst>
            </a:pPr>
            <a:r>
              <a:rPr lang="en-US"/>
              <a:t>Third level</a:t>
            </a:r>
          </a:p>
          <a:p>
            <a:pPr marL="228600" lvl="3" indent="-228600">
              <a:tabLst>
                <a:tab pos="7800975" algn="r"/>
              </a:tabLst>
            </a:pPr>
            <a:r>
              <a:rPr lang="en-US"/>
              <a:t>Fourth level</a:t>
            </a:r>
          </a:p>
          <a:p>
            <a:pPr marL="228600" lvl="4" indent="-228600">
              <a:tabLst>
                <a:tab pos="7800975" algn="r"/>
              </a:tabLst>
            </a:pPr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05061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8656030" y="463867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endParaRPr lang="de-DE" sz="1800" b="0">
              <a:solidFill>
                <a:schemeClr val="tx1"/>
              </a:solidFill>
            </a:endParaRPr>
          </a:p>
        </p:txBody>
      </p:sp>
      <p:sp>
        <p:nvSpPr>
          <p:cNvPr id="3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16074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 bullet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47889" y="404907"/>
            <a:ext cx="7846637" cy="404906"/>
          </a:xfrm>
        </p:spPr>
        <p:txBody>
          <a:bodyPr wrap="square" lIns="0" tIns="0" rIns="0" bIns="0" anchor="t" anchorCtr="0">
            <a:noAutofit/>
          </a:bodyPr>
          <a:lstStyle>
            <a:lvl1pPr marL="0" indent="0">
              <a:lnSpc>
                <a:spcPts val="2799"/>
              </a:lnSpc>
              <a:spcBef>
                <a:spcPts val="0"/>
              </a:spcBef>
              <a:buNone/>
              <a:defRPr sz="2400" b="1" spc="0" baseline="0">
                <a:solidFill>
                  <a:srgbClr val="3B464D"/>
                </a:solidFill>
              </a:defRPr>
            </a:lvl1pPr>
          </a:lstStyle>
          <a:p>
            <a:pPr lvl="0"/>
            <a:r>
              <a:rPr lang="de-CH" dirty="0"/>
              <a:t>Agenda</a:t>
            </a:r>
            <a:endParaRPr lang="en-GB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47889" y="971775"/>
            <a:ext cx="7846637" cy="3572239"/>
          </a:xfrm>
        </p:spPr>
        <p:txBody>
          <a:bodyPr wrap="square" lIns="0" tIns="0" rIns="0" bIns="0">
            <a:noAutofit/>
          </a:bodyPr>
          <a:lstStyle>
            <a:lvl1pPr>
              <a:lnSpc>
                <a:spcPts val="2799"/>
              </a:lnSpc>
              <a:spcBef>
                <a:spcPts val="0"/>
              </a:spcBef>
              <a:defRPr sz="1800"/>
            </a:lvl1pPr>
            <a:lvl2pPr>
              <a:lnSpc>
                <a:spcPts val="2799"/>
              </a:lnSpc>
              <a:spcBef>
                <a:spcPts val="0"/>
              </a:spcBef>
              <a:defRPr sz="1800"/>
            </a:lvl2pPr>
            <a:lvl3pPr>
              <a:lnSpc>
                <a:spcPts val="2799"/>
              </a:lnSpc>
              <a:spcBef>
                <a:spcPts val="0"/>
              </a:spcBef>
              <a:defRPr sz="1800"/>
            </a:lvl3pPr>
            <a:lvl4pPr>
              <a:lnSpc>
                <a:spcPts val="2799"/>
              </a:lnSpc>
              <a:spcBef>
                <a:spcPts val="0"/>
              </a:spcBef>
              <a:defRPr sz="1800"/>
            </a:lvl4pPr>
            <a:lvl5pPr>
              <a:lnSpc>
                <a:spcPts val="2799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47889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94839" y="4939856"/>
            <a:ext cx="1799687" cy="161963"/>
          </a:xfrm>
          <a:prstGeom prst="rect">
            <a:avLst/>
          </a:prstGeom>
        </p:spPr>
        <p:txBody>
          <a:bodyPr wrap="none" lIns="0" tIns="0" rIns="0" bIns="0" anchor="t" anchorCtr="0"/>
          <a:lstStyle>
            <a:lvl1pPr>
              <a:defRPr sz="900">
                <a:solidFill>
                  <a:srgbClr val="3B464D"/>
                </a:solidFill>
              </a:defRPr>
            </a:lvl1pPr>
          </a:lstStyle>
          <a:p>
            <a:fld id="{01CD105D-B632-4696-BCB2-0561A1A4DD67}" type="slidenum">
              <a:rPr lang="en-GB" smtClean="0"/>
              <a:t>‹#›</a:t>
            </a:fld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647888" y="4944642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98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idx="1"/>
          </p:nvPr>
        </p:nvSpPr>
        <p:spPr>
          <a:xfrm>
            <a:off x="676800" y="914399"/>
            <a:ext cx="7846638" cy="381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2F2CD5D2-6B2F-4FC4-A0BF-521B9316023A}" type="slidenum">
              <a:rPr lang="en-GB" smtClean="0"/>
              <a:t>‹#›</a:t>
            </a:fld>
            <a:endParaRPr lang="en-GB"/>
          </a:p>
        </p:txBody>
      </p:sp>
      <p:cxnSp>
        <p:nvCxnSpPr>
          <p:cNvPr id="11" name="Straight Connector 10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775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76800" y="914399"/>
            <a:ext cx="3823200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1pPr>
            <a:lvl2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2pPr>
            <a:lvl3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3pPr>
            <a:lvl4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4pPr>
            <a:lvl5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571206" y="986400"/>
            <a:ext cx="0" cy="374400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4661491" y="914399"/>
            <a:ext cx="3833334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1pPr>
            <a:lvl2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2pPr>
            <a:lvl3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3pPr>
            <a:lvl4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4pPr>
            <a:lvl5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04028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76800" y="914400"/>
            <a:ext cx="2455200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  <a:lvl2pPr>
              <a:lnSpc>
                <a:spcPts val="2800"/>
              </a:lnSpc>
              <a:spcBef>
                <a:spcPts val="0"/>
              </a:spcBef>
              <a:defRPr sz="2000"/>
            </a:lvl2pPr>
            <a:lvl3pPr>
              <a:lnSpc>
                <a:spcPts val="2800"/>
              </a:lnSpc>
              <a:spcBef>
                <a:spcPts val="0"/>
              </a:spcBef>
              <a:defRPr sz="2000"/>
            </a:lvl3pPr>
            <a:lvl4pPr>
              <a:lnSpc>
                <a:spcPts val="2800"/>
              </a:lnSpc>
              <a:spcBef>
                <a:spcPts val="0"/>
              </a:spcBef>
              <a:defRPr sz="2000"/>
            </a:lvl4pPr>
            <a:lvl5pPr>
              <a:lnSpc>
                <a:spcPts val="28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240000" y="986400"/>
            <a:ext cx="0" cy="374400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3348000" y="914400"/>
            <a:ext cx="2455200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  <a:lvl2pPr>
              <a:lnSpc>
                <a:spcPts val="2800"/>
              </a:lnSpc>
              <a:spcBef>
                <a:spcPts val="0"/>
              </a:spcBef>
              <a:defRPr sz="2000"/>
            </a:lvl2pPr>
            <a:lvl3pPr>
              <a:lnSpc>
                <a:spcPts val="2800"/>
              </a:lnSpc>
              <a:spcBef>
                <a:spcPts val="0"/>
              </a:spcBef>
              <a:defRPr sz="2000"/>
            </a:lvl3pPr>
            <a:lvl4pPr>
              <a:lnSpc>
                <a:spcPts val="2800"/>
              </a:lnSpc>
              <a:spcBef>
                <a:spcPts val="0"/>
              </a:spcBef>
              <a:defRPr sz="2000"/>
            </a:lvl4pPr>
            <a:lvl5pPr>
              <a:lnSpc>
                <a:spcPts val="28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904000" y="986400"/>
            <a:ext cx="0" cy="374400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30000" y="914400"/>
            <a:ext cx="2455200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  <a:lvl2pPr>
              <a:lnSpc>
                <a:spcPts val="2800"/>
              </a:lnSpc>
              <a:spcBef>
                <a:spcPts val="0"/>
              </a:spcBef>
              <a:defRPr sz="2000"/>
            </a:lvl2pPr>
            <a:lvl3pPr>
              <a:lnSpc>
                <a:spcPts val="2800"/>
              </a:lnSpc>
              <a:spcBef>
                <a:spcPts val="0"/>
              </a:spcBef>
              <a:defRPr sz="2000"/>
            </a:lvl3pPr>
            <a:lvl4pPr>
              <a:lnSpc>
                <a:spcPts val="2800"/>
              </a:lnSpc>
              <a:spcBef>
                <a:spcPts val="0"/>
              </a:spcBef>
              <a:defRPr sz="2000"/>
            </a:lvl4pPr>
            <a:lvl5pPr>
              <a:lnSpc>
                <a:spcPts val="28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16542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small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6120023" y="2158132"/>
            <a:ext cx="2304629" cy="1123366"/>
          </a:xfrm>
          <a:prstGeom prst="rect">
            <a:avLst/>
          </a:prstGeom>
          <a:solidFill>
            <a:schemeClr val="bg1"/>
          </a:solidFill>
        </p:spPr>
        <p:txBody>
          <a:bodyPr wrap="square" lIns="91422" tIns="45711" rIns="91422" bIns="45711" rtlCol="0">
            <a:spAutoFit/>
          </a:bodyPr>
          <a:lstStyle/>
          <a:p>
            <a:pPr marL="0" marR="0" indent="0" algn="l" defTabSz="6856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900" kern="1200" dirty="0">
                <a:solidFill>
                  <a:schemeClr val="tx1"/>
                </a:solidFill>
                <a:effectLst/>
              </a:rPr>
              <a:t>Please do not use photos for which the EPO does not have copyright. If you need any images, please contact: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2"/>
              </a:rPr>
              <a:t>graphic_design_munich@epo.org</a:t>
            </a:r>
            <a:r>
              <a:rPr lang="en-GB" sz="900" kern="1200" dirty="0">
                <a:solidFill>
                  <a:schemeClr val="tx1"/>
                </a:solidFill>
                <a:effectLst/>
              </a:rPr>
              <a:t/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kern="1200" dirty="0">
                <a:solidFill>
                  <a:schemeClr val="tx1"/>
                </a:solidFill>
                <a:effectLst/>
              </a:rPr>
              <a:t>or 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3"/>
              </a:rPr>
              <a:t>graphic_design_the_hague@epo.org</a:t>
            </a:r>
            <a:endParaRPr lang="en-GB" sz="900" dirty="0">
              <a:solidFill>
                <a:schemeClr val="tx1"/>
              </a:solidFill>
            </a:endParaRPr>
          </a:p>
          <a:p>
            <a:r>
              <a:rPr lang="en-GB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GB" sz="9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GB" sz="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7"/>
          </p:nvPr>
        </p:nvSpPr>
        <p:spPr>
          <a:xfrm>
            <a:off x="676800" y="914400"/>
            <a:ext cx="5200878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  <a:lvl2pPr>
              <a:lnSpc>
                <a:spcPts val="2800"/>
              </a:lnSpc>
              <a:spcBef>
                <a:spcPts val="0"/>
              </a:spcBef>
              <a:defRPr sz="2000"/>
            </a:lvl2pPr>
            <a:lvl3pPr>
              <a:lnSpc>
                <a:spcPts val="2800"/>
              </a:lnSpc>
              <a:spcBef>
                <a:spcPts val="0"/>
              </a:spcBef>
              <a:defRPr sz="2000"/>
            </a:lvl3pPr>
            <a:lvl4pPr>
              <a:lnSpc>
                <a:spcPts val="2800"/>
              </a:lnSpc>
              <a:spcBef>
                <a:spcPts val="0"/>
              </a:spcBef>
              <a:defRPr sz="2000"/>
            </a:lvl4pPr>
            <a:lvl5pPr>
              <a:lnSpc>
                <a:spcPts val="28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5953414" y="986400"/>
            <a:ext cx="0" cy="374400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012337" y="986400"/>
            <a:ext cx="2520000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406916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ig 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16018" y="2325994"/>
            <a:ext cx="2304629" cy="923312"/>
          </a:xfrm>
          <a:prstGeom prst="rect">
            <a:avLst/>
          </a:prstGeom>
          <a:solidFill>
            <a:schemeClr val="bg1"/>
          </a:solidFill>
        </p:spPr>
        <p:txBody>
          <a:bodyPr wrap="square" lIns="91422" tIns="45711" rIns="91422" bIns="45711" rtlCol="0">
            <a:spAutoFit/>
          </a:bodyPr>
          <a:lstStyle/>
          <a:p>
            <a:r>
              <a:rPr lang="en-GB" sz="900" kern="1200" dirty="0">
                <a:solidFill>
                  <a:schemeClr val="tx1"/>
                </a:solidFill>
                <a:effectLst/>
              </a:rPr>
              <a:t>Please do not use photos for which the EPO does not have copyright. If you need any images, please contact: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2"/>
              </a:rPr>
              <a:t>graphic_design_munich@epo.org</a:t>
            </a:r>
            <a:r>
              <a:rPr lang="en-GB" sz="900" kern="1200" dirty="0">
                <a:solidFill>
                  <a:schemeClr val="tx1"/>
                </a:solidFill>
                <a:effectLst/>
              </a:rPr>
              <a:t/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kern="1200" dirty="0">
                <a:solidFill>
                  <a:schemeClr val="tx1"/>
                </a:solidFill>
                <a:effectLst/>
              </a:rPr>
              <a:t>or 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3"/>
              </a:rPr>
              <a:t>graphic_design_the_hague@epo.org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684000" y="914400"/>
            <a:ext cx="2448000" cy="38160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  <a:lvl2pPr>
              <a:lnSpc>
                <a:spcPts val="2800"/>
              </a:lnSpc>
              <a:spcBef>
                <a:spcPts val="0"/>
              </a:spcBef>
              <a:defRPr sz="2000"/>
            </a:lvl2pPr>
            <a:lvl3pPr>
              <a:lnSpc>
                <a:spcPts val="2800"/>
              </a:lnSpc>
              <a:spcBef>
                <a:spcPts val="0"/>
              </a:spcBef>
              <a:defRPr sz="2000"/>
            </a:lvl3pPr>
            <a:lvl4pPr>
              <a:lnSpc>
                <a:spcPts val="2800"/>
              </a:lnSpc>
              <a:spcBef>
                <a:spcPts val="0"/>
              </a:spcBef>
              <a:defRPr sz="2000"/>
            </a:lvl4pPr>
            <a:lvl5pPr>
              <a:lnSpc>
                <a:spcPts val="2800"/>
              </a:lnSpc>
              <a:spcBef>
                <a:spcPts val="0"/>
              </a:spcBef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3347999" y="990000"/>
            <a:ext cx="5184000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15605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9501" y="2355726"/>
            <a:ext cx="2304629" cy="923312"/>
          </a:xfrm>
          <a:prstGeom prst="rect">
            <a:avLst/>
          </a:prstGeom>
          <a:solidFill>
            <a:schemeClr val="bg1"/>
          </a:solidFill>
        </p:spPr>
        <p:txBody>
          <a:bodyPr wrap="square" lIns="91422" tIns="45711" rIns="91422" bIns="45711" rtlCol="0">
            <a:spAutoFit/>
          </a:bodyPr>
          <a:lstStyle/>
          <a:p>
            <a:r>
              <a:rPr lang="en-GB" sz="900" kern="1200" dirty="0">
                <a:solidFill>
                  <a:schemeClr val="tx1"/>
                </a:solidFill>
                <a:effectLst/>
              </a:rPr>
              <a:t>Please do not use photos for which the EPO does not have copyright. If you need any images, please contact: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2"/>
              </a:rPr>
              <a:t>graphic_design_munich@epo.org</a:t>
            </a:r>
            <a:r>
              <a:rPr lang="en-GB" sz="900" kern="1200" dirty="0">
                <a:solidFill>
                  <a:schemeClr val="tx1"/>
                </a:solidFill>
                <a:effectLst/>
              </a:rPr>
              <a:t/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kern="1200" dirty="0">
                <a:solidFill>
                  <a:schemeClr val="tx1"/>
                </a:solidFill>
                <a:effectLst/>
              </a:rPr>
              <a:t>or </a:t>
            </a:r>
            <a:br>
              <a:rPr lang="en-GB" sz="900" kern="1200" dirty="0">
                <a:solidFill>
                  <a:schemeClr val="tx1"/>
                </a:solidFill>
                <a:effectLst/>
              </a:rPr>
            </a:br>
            <a:r>
              <a:rPr lang="en-GB" sz="900" u="sng" kern="1200" dirty="0">
                <a:solidFill>
                  <a:schemeClr val="tx1"/>
                </a:solidFill>
                <a:effectLst/>
                <a:hlinkClick r:id="rId3"/>
              </a:rPr>
              <a:t>graphic_design_the_hague@epo.org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0"/>
          </p:nvPr>
        </p:nvSpPr>
        <p:spPr>
          <a:xfrm>
            <a:off x="684000" y="990000"/>
            <a:ext cx="7848000" cy="3744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29890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8"/>
          </p:nvPr>
        </p:nvSpPr>
        <p:spPr>
          <a:xfrm>
            <a:off x="647887" y="1538645"/>
            <a:ext cx="7846938" cy="2699375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/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9" hasCustomPrompt="1"/>
          </p:nvPr>
        </p:nvSpPr>
        <p:spPr>
          <a:xfrm>
            <a:off x="647589" y="971776"/>
            <a:ext cx="7847237" cy="539875"/>
          </a:xfrm>
          <a:noFill/>
        </p:spPr>
        <p:txBody>
          <a:bodyPr wrap="square" lIns="0" tIns="0" rIns="0" bIns="0"/>
          <a:lstStyle>
            <a:lvl1pPr marL="0" indent="0">
              <a:lnSpc>
                <a:spcPts val="2800"/>
              </a:lnSpc>
              <a:spcBef>
                <a:spcPts val="0"/>
              </a:spcBef>
              <a:buNone/>
              <a:defRPr sz="2000" b="1" spc="0" baseline="0">
                <a:solidFill>
                  <a:srgbClr val="404955"/>
                </a:solidFill>
              </a:defRPr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CH" dirty="0"/>
              <a:t>Table </a:t>
            </a:r>
            <a:r>
              <a:rPr lang="de-CH" dirty="0" err="1"/>
              <a:t>head</a:t>
            </a:r>
            <a:endParaRPr lang="de-CH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93842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rt Placeholder 16"/>
          <p:cNvSpPr>
            <a:spLocks noGrp="1"/>
          </p:cNvSpPr>
          <p:nvPr>
            <p:ph type="chart" sz="quarter" idx="20"/>
          </p:nvPr>
        </p:nvSpPr>
        <p:spPr>
          <a:xfrm>
            <a:off x="666000" y="925200"/>
            <a:ext cx="7866000" cy="3805200"/>
          </a:xfrm>
        </p:spPr>
        <p:txBody>
          <a:bodyPr lIns="0" tIns="0" rIns="0" bIns="0"/>
          <a:lstStyle>
            <a:lvl1pPr>
              <a:lnSpc>
                <a:spcPts val="2800"/>
              </a:lnSpc>
              <a:spcBef>
                <a:spcPts val="0"/>
              </a:spcBef>
              <a:defRPr sz="2000">
                <a:solidFill>
                  <a:srgbClr val="404955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398840" y="4954182"/>
            <a:ext cx="2133600" cy="162254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 baseline="0">
                <a:solidFill>
                  <a:schemeClr val="tx1"/>
                </a:solidFill>
              </a:defRPr>
            </a:lvl1pPr>
          </a:lstStyle>
          <a:p>
            <a:fld id="{1FC55966-402A-4996-B2F0-D42BD9F78A62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84466" y="4899365"/>
            <a:ext cx="7846637" cy="0"/>
          </a:xfrm>
          <a:prstGeom prst="line">
            <a:avLst/>
          </a:prstGeom>
          <a:ln>
            <a:solidFill>
              <a:srgbClr val="3B46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4464" y="4944643"/>
            <a:ext cx="1551467" cy="17179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900" kern="1200" spc="0" baseline="0" dirty="0">
                <a:solidFill>
                  <a:srgbClr val="3B464D"/>
                </a:solidFill>
                <a:latin typeface="Arial" pitchFamily="34" charset="0"/>
                <a:ea typeface="+mn-ea"/>
                <a:cs typeface="Arial" pitchFamily="34" charset="0"/>
              </a:rPr>
              <a:t>European Patent Office</a:t>
            </a:r>
            <a:endParaRPr lang="en-GB" sz="900" kern="1200" spc="0" baseline="0" dirty="0">
              <a:solidFill>
                <a:srgbClr val="3B464D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03846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800" y="914399"/>
            <a:ext cx="7846638" cy="3816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9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</p:sldLayoutIdLst>
  <p:hf hdr="0" ftr="0" dt="0"/>
  <p:txStyles>
    <p:titleStyle>
      <a:lvl1pPr algn="l" defTabSz="914126" rtl="0" eaLnBrk="1" latinLnBrk="0" hangingPunct="1">
        <a:lnSpc>
          <a:spcPts val="2800"/>
        </a:lnSpc>
        <a:spcBef>
          <a:spcPct val="0"/>
        </a:spcBef>
        <a:buNone/>
        <a:defRPr sz="2399" b="1" kern="1200" spc="0" baseline="0">
          <a:solidFill>
            <a:srgbClr val="404955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215935" indent="-215935" algn="l" defTabSz="914126" rtl="0" eaLnBrk="1" latinLnBrk="0" hangingPunct="1">
        <a:lnSpc>
          <a:spcPts val="2800"/>
        </a:lnSpc>
        <a:spcBef>
          <a:spcPts val="0"/>
        </a:spcBef>
        <a:buFont typeface="Wingdings" pitchFamily="2" charset="2"/>
        <a:buChar char="§"/>
        <a:tabLst/>
        <a:defRPr sz="2000" kern="1200" spc="0" baseline="0">
          <a:solidFill>
            <a:srgbClr val="404955"/>
          </a:solidFill>
          <a:latin typeface="Arial" pitchFamily="34" charset="0"/>
          <a:ea typeface="+mn-ea"/>
          <a:cs typeface="Arial" pitchFamily="34" charset="0"/>
        </a:defRPr>
      </a:lvl1pPr>
      <a:lvl2pPr marL="431871" indent="-215935" algn="l" defTabSz="914126" rtl="0" eaLnBrk="1" latinLnBrk="0" hangingPunct="1">
        <a:lnSpc>
          <a:spcPts val="2800"/>
        </a:lnSpc>
        <a:spcBef>
          <a:spcPts val="0"/>
        </a:spcBef>
        <a:buFont typeface="Arial" pitchFamily="34" charset="0"/>
        <a:buChar char="−"/>
        <a:defRPr sz="2000" kern="1200" spc="0" baseline="0">
          <a:solidFill>
            <a:srgbClr val="404955"/>
          </a:solidFill>
          <a:latin typeface="Arial" pitchFamily="34" charset="0"/>
          <a:ea typeface="+mn-ea"/>
          <a:cs typeface="Arial" pitchFamily="34" charset="0"/>
        </a:defRPr>
      </a:lvl2pPr>
      <a:lvl3pPr marL="647805" indent="-215935" algn="l" defTabSz="914126" rtl="0" eaLnBrk="1" latinLnBrk="0" hangingPunct="1">
        <a:lnSpc>
          <a:spcPts val="2800"/>
        </a:lnSpc>
        <a:spcBef>
          <a:spcPts val="0"/>
        </a:spcBef>
        <a:buFont typeface="Arial" pitchFamily="34" charset="0"/>
        <a:buChar char="−"/>
        <a:defRPr sz="2000" kern="1200" spc="0" baseline="0">
          <a:solidFill>
            <a:srgbClr val="404955"/>
          </a:solidFill>
          <a:latin typeface="Arial" pitchFamily="34" charset="0"/>
          <a:ea typeface="+mn-ea"/>
          <a:cs typeface="Arial" pitchFamily="34" charset="0"/>
        </a:defRPr>
      </a:lvl3pPr>
      <a:lvl4pPr marL="863741" indent="-215935" algn="l" defTabSz="914126" rtl="0" eaLnBrk="1" latinLnBrk="0" hangingPunct="1">
        <a:lnSpc>
          <a:spcPts val="2800"/>
        </a:lnSpc>
        <a:spcBef>
          <a:spcPts val="0"/>
        </a:spcBef>
        <a:buFont typeface="Arial" pitchFamily="34" charset="0"/>
        <a:buChar char="−"/>
        <a:defRPr sz="2000" kern="1200" spc="0" baseline="0">
          <a:solidFill>
            <a:srgbClr val="404955"/>
          </a:solidFill>
          <a:latin typeface="Arial" pitchFamily="34" charset="0"/>
          <a:ea typeface="+mn-ea"/>
          <a:cs typeface="Arial" pitchFamily="34" charset="0"/>
        </a:defRPr>
      </a:lvl4pPr>
      <a:lvl5pPr marL="1079676" indent="-215935" algn="l" defTabSz="987128" rtl="0" eaLnBrk="1" latinLnBrk="0" hangingPunct="1">
        <a:lnSpc>
          <a:spcPts val="2800"/>
        </a:lnSpc>
        <a:spcBef>
          <a:spcPts val="0"/>
        </a:spcBef>
        <a:buFont typeface="Arial" pitchFamily="34" charset="0"/>
        <a:buChar char="−"/>
        <a:defRPr sz="2000" kern="1200" spc="0" baseline="0">
          <a:solidFill>
            <a:srgbClr val="404955"/>
          </a:solidFill>
          <a:latin typeface="Arial" pitchFamily="34" charset="0"/>
          <a:ea typeface="+mn-ea"/>
          <a:cs typeface="Arial" pitchFamily="34" charset="0"/>
        </a:defRPr>
      </a:lvl5pPr>
      <a:lvl6pPr marL="2513846" indent="-228532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2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2" indent="-228532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2" algn="l" defTabSz="914126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2" algn="l" defTabSz="9141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7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q/fdif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5600" y="1488305"/>
            <a:ext cx="7556400" cy="430887"/>
          </a:xfrm>
        </p:spPr>
        <p:txBody>
          <a:bodyPr/>
          <a:lstStyle/>
          <a:p>
            <a:r>
              <a:rPr lang="de-CH" dirty="0"/>
              <a:t>FDIFF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5600" y="2030349"/>
            <a:ext cx="7556400" cy="325377"/>
          </a:xfrm>
        </p:spPr>
        <p:txBody>
          <a:bodyPr/>
          <a:lstStyle/>
          <a:p>
            <a:r>
              <a:rPr lang="en-GB" dirty="0"/>
              <a:t>A tool to find amendments in claims and identify their basis</a:t>
            </a:r>
          </a:p>
          <a:p>
            <a:endParaRPr lang="en-GB" dirty="0"/>
          </a:p>
          <a:p>
            <a:r>
              <a:rPr lang="en-GB" dirty="0"/>
              <a:t>(F. de Jong, M. Keita, I. Chapple)</a:t>
            </a:r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 wrap="square"/>
          <a:lstStyle/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 wrap="square"/>
          <a:lstStyle/>
          <a:p>
            <a:r>
              <a:rPr lang="de-CH" smtClean="0"/>
              <a:t>13.05.2019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 wrap="square"/>
          <a:lstStyle/>
          <a:p>
            <a:r>
              <a:rPr lang="de-CH" dirty="0"/>
              <a:t>Cluster M&amp;M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6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FDIFF – how the algorithm 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64088" y="3661162"/>
            <a:ext cx="27363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Claim 1. Features A, B, C</a:t>
            </a:r>
            <a:r>
              <a:rPr lang="en-US" sz="1600" dirty="0" smtClean="0">
                <a:latin typeface="Calibri" panose="020F0502020204030204" pitchFamily="34" charset="0"/>
              </a:rPr>
              <a:t>, </a:t>
            </a:r>
            <a:r>
              <a:rPr lang="en-US" sz="1600" u="sng" dirty="0">
                <a:latin typeface="Calibri" panose="020F0502020204030204" pitchFamily="34" charset="0"/>
              </a:rPr>
              <a:t>F</a:t>
            </a:r>
            <a:endParaRPr lang="en-US" sz="1600" u="sng" dirty="0" smtClean="0">
              <a:latin typeface="Calibri" panose="020F0502020204030204" pitchFamily="34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7888" y="689085"/>
            <a:ext cx="7846637" cy="4186921"/>
          </a:xfrm>
          <a:prstGeom prst="rect">
            <a:avLst/>
          </a:prstGeom>
        </p:spPr>
        <p:txBody>
          <a:bodyPr/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400050">
              <a:buFont typeface="+mj-lt"/>
              <a:buAutoNum type="arabicParenR"/>
            </a:pPr>
            <a:r>
              <a:rPr lang="en-GB" sz="1600" dirty="0" smtClean="0"/>
              <a:t>Splits the claim sets into 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individual claims</a:t>
            </a:r>
            <a:r>
              <a:rPr lang="en-GB" sz="1600" dirty="0" smtClean="0"/>
              <a:t>,</a:t>
            </a:r>
          </a:p>
          <a:p>
            <a:pPr marL="400050" indent="-400050">
              <a:buFont typeface="+mj-lt"/>
              <a:buAutoNum type="arabicParenR"/>
            </a:pPr>
            <a:endParaRPr lang="en-GB" sz="1600" dirty="0" smtClean="0"/>
          </a:p>
          <a:p>
            <a:pPr marL="400050" indent="-400050">
              <a:buFont typeface="+mj-lt"/>
              <a:buAutoNum type="arabicParenR"/>
            </a:pPr>
            <a:endParaRPr lang="en-GB" sz="1600" dirty="0" smtClean="0"/>
          </a:p>
          <a:p>
            <a:pPr marL="400050" indent="-400050">
              <a:buFont typeface="+mj-lt"/>
              <a:buAutoNum type="arabicParenR"/>
            </a:pPr>
            <a:endParaRPr lang="en-GB" sz="1600" dirty="0" smtClean="0"/>
          </a:p>
          <a:p>
            <a:pPr marL="400050" indent="-400050">
              <a:buFont typeface="+mj-lt"/>
              <a:buAutoNum type="arabicParenR"/>
            </a:pPr>
            <a:endParaRPr lang="en-GB" sz="1600" dirty="0" smtClean="0"/>
          </a:p>
          <a:p>
            <a:pPr marL="400050" indent="-400050">
              <a:buFont typeface="+mj-lt"/>
              <a:buAutoNum type="arabicParenR"/>
            </a:pPr>
            <a:r>
              <a:rPr lang="en-GB" sz="1600" dirty="0" smtClean="0"/>
              <a:t>Checks each new claim against each old claim, identifying the old claim with the most words in common, i.e. </a:t>
            </a:r>
            <a:r>
              <a:rPr lang="en-GB" sz="1600" dirty="0" smtClean="0">
                <a:solidFill>
                  <a:schemeClr val="accent2">
                    <a:lumMod val="75000"/>
                  </a:schemeClr>
                </a:solidFill>
              </a:rPr>
              <a:t>base claim;</a:t>
            </a:r>
          </a:p>
          <a:p>
            <a:endParaRPr lang="en-GB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1115616" y="1500922"/>
            <a:ext cx="273630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Claim 1. Features A, B, C, F</a:t>
            </a:r>
            <a:br>
              <a:rPr lang="en-US" sz="1600" dirty="0" smtClean="0">
                <a:latin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600" dirty="0" smtClean="0">
                <a:latin typeface="Calibri" panose="020F0502020204030204" pitchFamily="34" charset="0"/>
                <a:cs typeface="Arial" panose="020B0604020202020204" pitchFamily="34" charset="0"/>
              </a:rPr>
              <a:t>Claim 2. Features D, E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10937" y="1582930"/>
            <a:ext cx="1129191" cy="477013"/>
          </a:xfrm>
          <a:prstGeom prst="rightArrow">
            <a:avLst>
              <a:gd name="adj1" fmla="val 55028"/>
              <a:gd name="adj2" fmla="val 50000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15616" y="1131590"/>
            <a:ext cx="115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New claims</a:t>
            </a:r>
            <a:endParaRPr lang="en-GB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8064" y="1432859"/>
            <a:ext cx="27363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1. Features A, B, C, F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8064" y="1841705"/>
            <a:ext cx="27363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2. Features D, 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64088" y="4070008"/>
            <a:ext cx="27363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Claim 2. Features D, 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4031" y="3662403"/>
            <a:ext cx="2880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Claim 1. Features A, B, C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4031" y="4070008"/>
            <a:ext cx="288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alibri" panose="020F0502020204030204" pitchFamily="34" charset="0"/>
              </a:rPr>
              <a:t>Claim 2. Features D, E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964031" y="3749563"/>
            <a:ext cx="1400057" cy="124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0" idx="3"/>
          </p:cNvCxnSpPr>
          <p:nvPr/>
        </p:nvCxnSpPr>
        <p:spPr>
          <a:xfrm flipV="1">
            <a:off x="3963006" y="3918127"/>
            <a:ext cx="1401082" cy="721731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1"/>
          </p:cNvCxnSpPr>
          <p:nvPr/>
        </p:nvCxnSpPr>
        <p:spPr>
          <a:xfrm flipH="1">
            <a:off x="3964032" y="3830439"/>
            <a:ext cx="1400056" cy="30228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1"/>
            <a:endCxn id="15" idx="3"/>
          </p:cNvCxnSpPr>
          <p:nvPr/>
        </p:nvCxnSpPr>
        <p:spPr>
          <a:xfrm flipH="1">
            <a:off x="3964031" y="4239285"/>
            <a:ext cx="140005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083006" y="4470581"/>
            <a:ext cx="2880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3. Feature F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84031" y="3291830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Original claims</a:t>
            </a:r>
            <a:endParaRPr lang="en-GB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stCxn id="14" idx="3"/>
          </p:cNvCxnSpPr>
          <p:nvPr/>
        </p:nvCxnSpPr>
        <p:spPr>
          <a:xfrm>
            <a:off x="3964031" y="3831680"/>
            <a:ext cx="1400057" cy="29980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63006" y="4333187"/>
            <a:ext cx="1401082" cy="39880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364088" y="3291830"/>
            <a:ext cx="115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New claims</a:t>
            </a:r>
            <a:endParaRPr lang="en-GB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21214" y="1419622"/>
            <a:ext cx="349455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600" dirty="0" err="1" smtClean="0">
                <a:latin typeface="Calibri" panose="020F0502020204030204" pitchFamily="34" charset="0"/>
              </a:rPr>
              <a:t>split</a:t>
            </a:r>
            <a:endParaRPr lang="en-GB" sz="1600" dirty="0" smtClean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6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4155926"/>
            <a:ext cx="360040" cy="26138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FDIFF – how the algorithm works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523692" y="843558"/>
            <a:ext cx="7846637" cy="4176464"/>
            <a:chOff x="1011703" y="1049353"/>
            <a:chExt cx="7846637" cy="4176464"/>
          </a:xfrm>
        </p:grpSpPr>
        <p:sp>
          <p:nvSpPr>
            <p:cNvPr id="25" name="Rectangle 24"/>
            <p:cNvSpPr/>
            <p:nvPr/>
          </p:nvSpPr>
          <p:spPr>
            <a:xfrm>
              <a:off x="5219845" y="4031102"/>
              <a:ext cx="625965" cy="27002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 Placeholder 2"/>
            <p:cNvSpPr txBox="1">
              <a:spLocks/>
            </p:cNvSpPr>
            <p:nvPr/>
          </p:nvSpPr>
          <p:spPr>
            <a:xfrm>
              <a:off x="1011703" y="1049353"/>
              <a:ext cx="7846637" cy="4176464"/>
            </a:xfrm>
            <a:prstGeom prst="rect">
              <a:avLst/>
            </a:prstGeom>
          </p:spPr>
          <p:txBody>
            <a:bodyPr/>
            <a:lstStyle>
              <a:lvl1pPr marL="215935" indent="-215935" algn="l" defTabSz="914126" rtl="0" eaLnBrk="1" latinLnBrk="0" hangingPunct="1">
                <a:lnSpc>
                  <a:spcPts val="2800"/>
                </a:lnSpc>
                <a:spcBef>
                  <a:spcPts val="0"/>
                </a:spcBef>
                <a:buFont typeface="Wingdings" pitchFamily="2" charset="2"/>
                <a:buChar char="§"/>
                <a:tabLst/>
                <a:defRPr sz="2000" kern="1200" spc="0" baseline="0">
                  <a:solidFill>
                    <a:srgbClr val="404955"/>
                  </a:solidFill>
                  <a:latin typeface="Arial" pitchFamily="34" charset="0"/>
                  <a:ea typeface="+mn-ea"/>
                  <a:cs typeface="Arial" pitchFamily="34" charset="0"/>
                </a:defRPr>
              </a:lvl1pPr>
              <a:lvl2pPr marL="431871" indent="-215935" algn="l" defTabSz="914126" rtl="0" eaLnBrk="1" latinLnBrk="0" hangingPunct="1">
                <a:lnSpc>
                  <a:spcPts val="2800"/>
                </a:lnSpc>
                <a:spcBef>
                  <a:spcPts val="0"/>
                </a:spcBef>
                <a:buFont typeface="Arial" pitchFamily="34" charset="0"/>
                <a:buChar char="−"/>
                <a:defRPr sz="2000" kern="1200" spc="0" baseline="0">
                  <a:solidFill>
                    <a:srgbClr val="404955"/>
                  </a:solidFill>
                  <a:latin typeface="Arial" pitchFamily="34" charset="0"/>
                  <a:ea typeface="+mn-ea"/>
                  <a:cs typeface="Arial" pitchFamily="34" charset="0"/>
                </a:defRPr>
              </a:lvl2pPr>
              <a:lvl3pPr marL="647805" indent="-215935" algn="l" defTabSz="914126" rtl="0" eaLnBrk="1" latinLnBrk="0" hangingPunct="1">
                <a:lnSpc>
                  <a:spcPts val="2800"/>
                </a:lnSpc>
                <a:spcBef>
                  <a:spcPts val="0"/>
                </a:spcBef>
                <a:buFont typeface="Arial" pitchFamily="34" charset="0"/>
                <a:buChar char="−"/>
                <a:defRPr sz="2000" kern="1200" spc="0" baseline="0">
                  <a:solidFill>
                    <a:srgbClr val="404955"/>
                  </a:solidFill>
                  <a:latin typeface="Arial" pitchFamily="34" charset="0"/>
                  <a:ea typeface="+mn-ea"/>
                  <a:cs typeface="Arial" pitchFamily="34" charset="0"/>
                </a:defRPr>
              </a:lvl3pPr>
              <a:lvl4pPr marL="863741" indent="-215935" algn="l" defTabSz="914126" rtl="0" eaLnBrk="1" latinLnBrk="0" hangingPunct="1">
                <a:lnSpc>
                  <a:spcPts val="2800"/>
                </a:lnSpc>
                <a:spcBef>
                  <a:spcPts val="0"/>
                </a:spcBef>
                <a:buFont typeface="Arial" pitchFamily="34" charset="0"/>
                <a:buChar char="−"/>
                <a:defRPr sz="2000" kern="1200" spc="0" baseline="0">
                  <a:solidFill>
                    <a:srgbClr val="404955"/>
                  </a:solidFill>
                  <a:latin typeface="Arial" pitchFamily="34" charset="0"/>
                  <a:ea typeface="+mn-ea"/>
                  <a:cs typeface="Arial" pitchFamily="34" charset="0"/>
                </a:defRPr>
              </a:lvl4pPr>
              <a:lvl5pPr marL="1079676" indent="-215935" algn="l" defTabSz="987128" rtl="0" eaLnBrk="1" latinLnBrk="0" hangingPunct="1">
                <a:lnSpc>
                  <a:spcPts val="2800"/>
                </a:lnSpc>
                <a:spcBef>
                  <a:spcPts val="0"/>
                </a:spcBef>
                <a:buFont typeface="Arial" pitchFamily="34" charset="0"/>
                <a:buChar char="−"/>
                <a:defRPr sz="2000" kern="1200" spc="0" baseline="0">
                  <a:solidFill>
                    <a:srgbClr val="404955"/>
                  </a:solidFill>
                  <a:latin typeface="Arial" pitchFamily="34" charset="0"/>
                  <a:ea typeface="+mn-ea"/>
                  <a:cs typeface="Arial" pitchFamily="34" charset="0"/>
                </a:defRPr>
              </a:lvl5pPr>
              <a:lvl6pPr marL="2513846" indent="-228532" algn="l" defTabSz="91412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0908" indent="-228532" algn="l" defTabSz="91412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7972" indent="-228532" algn="l" defTabSz="91412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5034" indent="-228532" algn="l" defTabSz="914126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00050" indent="-400050">
                <a:buFont typeface="+mj-lt"/>
                <a:buAutoNum type="arabicParenR" startAt="3"/>
              </a:pPr>
              <a:r>
                <a:rPr lang="en-GB" sz="1600" dirty="0" smtClean="0">
                  <a:solidFill>
                    <a:schemeClr val="tx1"/>
                  </a:solidFill>
                </a:rPr>
                <a:t>For added text: </a:t>
              </a:r>
              <a:r>
                <a:rPr lang="en-GB" sz="1600" dirty="0" smtClean="0">
                  <a:solidFill>
                    <a:schemeClr val="accent2">
                      <a:lumMod val="75000"/>
                    </a:schemeClr>
                  </a:solidFill>
                </a:rPr>
                <a:t>iterative comparison </a:t>
              </a:r>
              <a:r>
                <a:rPr lang="en-GB" sz="1600" dirty="0" smtClean="0">
                  <a:solidFill>
                    <a:schemeClr val="tx1"/>
                  </a:solidFill>
                </a:rPr>
                <a:t>against old claims; </a:t>
              </a:r>
              <a:br>
                <a:rPr lang="en-GB" sz="1600" dirty="0" smtClean="0">
                  <a:solidFill>
                    <a:schemeClr val="tx1"/>
                  </a:solidFill>
                </a:rPr>
              </a:br>
              <a:r>
                <a:rPr lang="en-GB" sz="1600" dirty="0" smtClean="0">
                  <a:solidFill>
                    <a:schemeClr val="tx1"/>
                  </a:solidFill>
                </a:rPr>
                <a:t>added text with basis in </a:t>
              </a:r>
              <a:r>
                <a:rPr lang="en-GB" sz="1600" dirty="0" smtClean="0">
                  <a:solidFill>
                    <a:srgbClr val="00B0F0"/>
                  </a:solidFill>
                </a:rPr>
                <a:t>support claim</a:t>
              </a:r>
              <a:r>
                <a:rPr lang="en-GB" sz="1600" dirty="0" smtClean="0">
                  <a:solidFill>
                    <a:schemeClr val="tx1"/>
                  </a:solidFill>
                </a:rPr>
                <a:t> is highlighted.</a:t>
              </a:r>
            </a:p>
            <a:p>
              <a:pPr marL="400050" indent="-400050">
                <a:buFont typeface="+mj-lt"/>
                <a:buAutoNum type="arabicParenR" startAt="3"/>
              </a:pPr>
              <a:endParaRPr lang="de-CH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endParaRPr lang="en-GB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endParaRPr lang="en-GB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endParaRPr lang="en-GB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endParaRPr lang="en-GB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endParaRPr lang="en-GB" sz="1600" dirty="0" smtClean="0">
                <a:solidFill>
                  <a:schemeClr val="tx1"/>
                </a:solidFill>
              </a:endParaRPr>
            </a:p>
            <a:p>
              <a:pPr marL="400050" indent="-400050">
                <a:buFont typeface="+mj-lt"/>
                <a:buAutoNum type="arabicParenR" startAt="3"/>
              </a:pPr>
              <a:r>
                <a:rPr lang="en-GB" sz="1600" dirty="0" smtClean="0">
                  <a:solidFill>
                    <a:schemeClr val="tx1"/>
                  </a:solidFill>
                </a:rPr>
                <a:t>Added text with no basis is highlighted in </a:t>
              </a:r>
              <a:r>
                <a:rPr lang="en-GB" sz="1600" u="sng" dirty="0" smtClean="0">
                  <a:solidFill>
                    <a:schemeClr val="tx1"/>
                  </a:solidFill>
                </a:rPr>
                <a:t>yellow</a:t>
              </a:r>
              <a:r>
                <a:rPr lang="en-GB" sz="1600" dirty="0" smtClean="0">
                  <a:solidFill>
                    <a:schemeClr val="tx1"/>
                  </a:solidFill>
                </a:rPr>
                <a:t>, deleted parts of claims are shown in strikethrough </a:t>
              </a:r>
              <a:r>
                <a:rPr lang="en-GB" sz="1600" strike="sngStrike" dirty="0" smtClean="0">
                  <a:solidFill>
                    <a:schemeClr val="tx1"/>
                  </a:solidFill>
                </a:rPr>
                <a:t>red</a:t>
              </a:r>
              <a:r>
                <a:rPr lang="en-GB" sz="1600" dirty="0" smtClean="0">
                  <a:solidFill>
                    <a:schemeClr val="tx1"/>
                  </a:solidFill>
                </a:rPr>
                <a:t>, and deleted claims are not shown.</a:t>
              </a:r>
              <a:br>
                <a:rPr lang="en-GB" sz="1600" dirty="0" smtClean="0">
                  <a:solidFill>
                    <a:schemeClr val="tx1"/>
                  </a:solidFill>
                </a:rPr>
              </a:br>
              <a:endParaRPr lang="en-GB" sz="1600" dirty="0" smtClean="0">
                <a:solidFill>
                  <a:schemeClr val="tx1"/>
                </a:solidFill>
              </a:endParaRPr>
            </a:p>
            <a:p>
              <a:pPr marL="0" indent="0">
                <a:buFont typeface="Wingdings" pitchFamily="2" charset="2"/>
                <a:buNone/>
              </a:pPr>
              <a:endParaRPr lang="en-GB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7317870" y="2192498"/>
            <a:ext cx="216024" cy="36809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97733" y="2206026"/>
            <a:ext cx="273630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1. Features A, B, C, </a:t>
            </a:r>
            <a:r>
              <a:rPr lang="en-US" sz="1600" dirty="0">
                <a:latin typeface="Calibri" panose="020F0502020204030204" pitchFamily="34" charset="0"/>
              </a:rPr>
              <a:t>F</a:t>
            </a:r>
            <a:endParaRPr lang="en-US" sz="1600" dirty="0" smtClean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197733" y="2614872"/>
            <a:ext cx="2736304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2. Features D, 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00617" y="2207525"/>
            <a:ext cx="2880000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1. Features A, B, 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00617" y="2615130"/>
            <a:ext cx="2880000" cy="338554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2. Features D,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99592" y="3025284"/>
            <a:ext cx="2880000" cy="33855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Claim 3. Feature F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00617" y="1836952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Original claims</a:t>
            </a:r>
            <a:endParaRPr lang="en-GB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779592" y="2432279"/>
            <a:ext cx="1418141" cy="819258"/>
          </a:xfrm>
          <a:prstGeom prst="straightConnector1">
            <a:avLst/>
          </a:prstGeom>
          <a:ln w="38100"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1"/>
          </p:cNvCxnSpPr>
          <p:nvPr/>
        </p:nvCxnSpPr>
        <p:spPr>
          <a:xfrm flipH="1">
            <a:off x="3780617" y="2375303"/>
            <a:ext cx="1417116" cy="408846"/>
          </a:xfrm>
          <a:prstGeom prst="straightConnector1">
            <a:avLst/>
          </a:prstGeom>
          <a:ln>
            <a:solidFill>
              <a:srgbClr val="00B0F0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197733" y="1836694"/>
            <a:ext cx="1155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Calibri" panose="020F0502020204030204" pitchFamily="34" charset="0"/>
                <a:cs typeface="Arial" panose="020B0604020202020204" pitchFamily="34" charset="0"/>
              </a:rPr>
              <a:t>New claims</a:t>
            </a:r>
            <a:endParaRPr lang="en-GB" sz="1600" b="1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780617" y="2315433"/>
            <a:ext cx="1403948" cy="1499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337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FDIFF - basic input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00465"/>
            <a:ext cx="8172416" cy="283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5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1139924"/>
            <a:ext cx="812165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FDIFF – basic output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699542"/>
            <a:ext cx="3064942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600" dirty="0" err="1"/>
              <a:t>Compare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>
                <a:solidFill>
                  <a:schemeClr val="accent2">
                    <a:lumMod val="75000"/>
                  </a:schemeClr>
                </a:solidFill>
              </a:rPr>
              <a:t>original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claims</a:t>
            </a:r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04825" y="1131590"/>
            <a:ext cx="1042839" cy="2880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3707904" y="2643758"/>
            <a:ext cx="1512168" cy="576064"/>
          </a:xfrm>
          <a:prstGeom prst="wedgeRoundRectCallout">
            <a:avLst>
              <a:gd name="adj1" fmla="val -52905"/>
              <a:gd name="adj2" fmla="val -104125"/>
              <a:gd name="adj3" fmla="val 16667"/>
            </a:avLst>
          </a:prstGeom>
          <a:solidFill>
            <a:srgbClr val="C1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Hover</a:t>
            </a:r>
            <a:r>
              <a:rPr lang="de-CH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</a:t>
            </a:r>
            <a:r>
              <a:rPr lang="de-CH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CH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amendments</a:t>
            </a:r>
            <a:endParaRPr lang="en-GB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044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FDIFF – basic output (2)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699542"/>
            <a:ext cx="4512454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600" dirty="0" err="1"/>
              <a:t>Compare</a:t>
            </a:r>
            <a:r>
              <a:rPr lang="de-CH" sz="1600" dirty="0"/>
              <a:t> </a:t>
            </a:r>
            <a:r>
              <a:rPr lang="de-CH" sz="1600" dirty="0" err="1"/>
              <a:t>claims</a:t>
            </a:r>
            <a:r>
              <a:rPr lang="de-CH" sz="1600" dirty="0"/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>
                <a:solidFill>
                  <a:schemeClr val="accent2">
                    <a:lumMod val="75000"/>
                  </a:schemeClr>
                </a:solidFill>
              </a:rPr>
              <a:t>original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claims</a:t>
            </a:r>
            <a:r>
              <a:rPr lang="de-CH" sz="1600" dirty="0">
                <a:solidFill>
                  <a:schemeClr val="accent2">
                    <a:lumMod val="75000"/>
                  </a:schemeClr>
                </a:solidFill>
              </a:rPr>
              <a:t> and</a:t>
            </a:r>
            <a:r>
              <a:rPr lang="de-CH" sz="1600" dirty="0"/>
              <a:t>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53344"/>
            <a:ext cx="8102600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1835696" y="1419622"/>
            <a:ext cx="288032" cy="237626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71600" y="3435846"/>
            <a:ext cx="216024" cy="21602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3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126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399" b="1" kern="1200" spc="0" baseline="0">
                <a:solidFill>
                  <a:srgbClr val="40495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FDIFF – basic output (3)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99542"/>
            <a:ext cx="3885679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600" dirty="0" err="1"/>
              <a:t>Compare</a:t>
            </a:r>
            <a:r>
              <a:rPr lang="de-CH" sz="1600" dirty="0"/>
              <a:t>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r>
              <a:rPr lang="de-CH" sz="16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1600" dirty="0" err="1"/>
              <a:t>to</a:t>
            </a:r>
            <a:r>
              <a:rPr lang="de-CH" sz="1600" dirty="0"/>
              <a:t> </a:t>
            </a:r>
            <a:r>
              <a:rPr lang="de-CH" sz="1600" dirty="0">
                <a:solidFill>
                  <a:schemeClr val="accent2">
                    <a:lumMod val="75000"/>
                  </a:schemeClr>
                </a:solidFill>
              </a:rPr>
              <a:t>original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description</a:t>
            </a:r>
            <a:endParaRPr lang="en-GB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40" y="1067206"/>
            <a:ext cx="6712420" cy="3790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9"/>
          <p:cNvSpPr/>
          <p:nvPr/>
        </p:nvSpPr>
        <p:spPr>
          <a:xfrm>
            <a:off x="3491880" y="1995686"/>
            <a:ext cx="826815" cy="2880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126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399" b="1" kern="1200" spc="0" baseline="0">
                <a:solidFill>
                  <a:srgbClr val="40495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FDIFF – basic output (4)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699542"/>
            <a:ext cx="4023024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600" dirty="0"/>
              <a:t>Clean </a:t>
            </a:r>
            <a:r>
              <a:rPr lang="de-CH" sz="1600" dirty="0" err="1"/>
              <a:t>mode</a:t>
            </a:r>
            <a:r>
              <a:rPr lang="de-CH" sz="1600" dirty="0"/>
              <a:t>, </a:t>
            </a:r>
            <a:r>
              <a:rPr lang="de-CH" sz="1600" dirty="0" err="1"/>
              <a:t>for</a:t>
            </a:r>
            <a:r>
              <a:rPr lang="de-CH" sz="1600" dirty="0"/>
              <a:t> </a:t>
            </a:r>
            <a:r>
              <a:rPr lang="de-CH" sz="1600" dirty="0" err="1">
                <a:solidFill>
                  <a:schemeClr val="accent2">
                    <a:lumMod val="75000"/>
                  </a:schemeClr>
                </a:solidFill>
              </a:rPr>
              <a:t>copy&amp;paste</a:t>
            </a:r>
            <a:r>
              <a:rPr lang="de-CH" sz="1600" dirty="0"/>
              <a:t> </a:t>
            </a:r>
            <a:r>
              <a:rPr lang="de-CH" sz="1600" dirty="0" err="1"/>
              <a:t>table</a:t>
            </a:r>
            <a:r>
              <a:rPr lang="de-CH" sz="1600" dirty="0"/>
              <a:t> </a:t>
            </a:r>
            <a:r>
              <a:rPr lang="de-CH" sz="1600" dirty="0" err="1"/>
              <a:t>into</a:t>
            </a:r>
            <a:r>
              <a:rPr lang="de-CH" sz="1600" dirty="0"/>
              <a:t> Word</a:t>
            </a:r>
            <a:endParaRPr lang="en-GB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1251818"/>
            <a:ext cx="81280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4932040" y="1253251"/>
            <a:ext cx="1224136" cy="288032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08000" y="1563638"/>
            <a:ext cx="8026238" cy="2520280"/>
          </a:xfrm>
          <a:prstGeom prst="roundRect">
            <a:avLst>
              <a:gd name="adj" fmla="val 6541"/>
            </a:avLst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3059832" y="4227934"/>
            <a:ext cx="1368152" cy="504056"/>
          </a:xfrm>
          <a:prstGeom prst="wedgeRoundRectCallout">
            <a:avLst>
              <a:gd name="adj1" fmla="val -38159"/>
              <a:gd name="adj2" fmla="val -69480"/>
              <a:gd name="adj3" fmla="val 16667"/>
            </a:avLst>
          </a:prstGeom>
          <a:solidFill>
            <a:srgbClr val="C1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>
                <a:solidFill>
                  <a:schemeClr val="tx1"/>
                </a:solidFill>
              </a:rPr>
              <a:t>Mark + </a:t>
            </a:r>
            <a:r>
              <a:rPr lang="de-CH" sz="1400" dirty="0" err="1">
                <a:solidFill>
                  <a:schemeClr val="tx1"/>
                </a:solidFill>
              </a:rPr>
              <a:t>copy&amp;paste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6498601" y="1707654"/>
            <a:ext cx="1152128" cy="288032"/>
          </a:xfrm>
          <a:prstGeom prst="wedgeRoundRectCallout">
            <a:avLst>
              <a:gd name="adj1" fmla="val -156833"/>
              <a:gd name="adj2" fmla="val -1197"/>
              <a:gd name="adj3" fmla="val 16667"/>
            </a:avLst>
          </a:prstGeom>
          <a:solidFill>
            <a:srgbClr val="C1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 err="1">
                <a:solidFill>
                  <a:schemeClr val="tx1"/>
                </a:solidFill>
              </a:rPr>
              <a:t>edit</a:t>
            </a:r>
            <a:r>
              <a:rPr lang="de-CH" sz="1400" dirty="0">
                <a:solidFill>
                  <a:schemeClr val="tx1"/>
                </a:solidFill>
              </a:rPr>
              <a:t> title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75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126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399" b="1" kern="1200" spc="0" baseline="0">
                <a:solidFill>
                  <a:srgbClr val="40495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FDIFF – customizing the output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787" y="688864"/>
            <a:ext cx="6000525" cy="4126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1379787" y="2283718"/>
            <a:ext cx="288032" cy="25312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39827" y="987574"/>
            <a:ext cx="4968552" cy="1368152"/>
          </a:xfrm>
          <a:prstGeom prst="straightConnector1">
            <a:avLst/>
          </a:prstGeom>
          <a:ln>
            <a:prstDash val="dash"/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1667819" y="915566"/>
            <a:ext cx="1224136" cy="122413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466903" y="1419622"/>
            <a:ext cx="288032" cy="288032"/>
          </a:xfrm>
          <a:prstGeom prst="ellipse">
            <a:avLst/>
          </a:prstGeom>
          <a:solidFill>
            <a:srgbClr val="C1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2267744" y="1239602"/>
            <a:ext cx="288032" cy="288032"/>
          </a:xfrm>
          <a:prstGeom prst="ellipse">
            <a:avLst/>
          </a:prstGeom>
          <a:solidFill>
            <a:srgbClr val="C1CC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2</a:t>
            </a:r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69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126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399" b="1" kern="1200" spc="0" baseline="0">
                <a:solidFill>
                  <a:srgbClr val="40495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FDIFF – settings for printing with </a:t>
            </a:r>
            <a:r>
              <a:rPr lang="en-GB" sz="2400" dirty="0" smtClean="0">
                <a:solidFill>
                  <a:schemeClr val="tx1"/>
                </a:solidFill>
              </a:rPr>
              <a:t>colours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617032" y="1203598"/>
            <a:ext cx="1378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Printer settings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562151"/>
            <a:ext cx="4486250" cy="2570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 flipH="1">
            <a:off x="4716016" y="2139702"/>
            <a:ext cx="72008" cy="13681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5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MB03844\AppData\Local\Temp\image2018-4-20 9_51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8" y="1385634"/>
            <a:ext cx="3360711" cy="23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687600" y="270001"/>
            <a:ext cx="7846638" cy="40490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126" rtl="0" eaLnBrk="1" latinLnBrk="0" hangingPunct="1">
              <a:lnSpc>
                <a:spcPts val="2800"/>
              </a:lnSpc>
              <a:spcBef>
                <a:spcPct val="0"/>
              </a:spcBef>
              <a:buNone/>
              <a:defRPr sz="2399" b="1" kern="1200" spc="0" baseline="0">
                <a:solidFill>
                  <a:srgbClr val="40495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 sz="2400" dirty="0">
                <a:solidFill>
                  <a:schemeClr val="tx1"/>
                </a:solidFill>
              </a:rPr>
              <a:t>FDIFF – settings for printing with </a:t>
            </a:r>
            <a:r>
              <a:rPr lang="en-GB" sz="2400" dirty="0" smtClean="0">
                <a:solidFill>
                  <a:schemeClr val="tx1"/>
                </a:solidFill>
              </a:rPr>
              <a:t>colours</a:t>
            </a:r>
            <a:endParaRPr lang="en-US" dirty="0"/>
          </a:p>
        </p:txBody>
      </p:sp>
      <p:pic>
        <p:nvPicPr>
          <p:cNvPr id="8" name="Picture 3" descr="C:\Users\MB03844\Documents\CKT\CKT-presentation fdiff\Print settings Firefox brows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696" y="1382818"/>
            <a:ext cx="3794760" cy="2613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endCxn id="10" idx="1"/>
          </p:cNvCxnSpPr>
          <p:nvPr/>
        </p:nvCxnSpPr>
        <p:spPr>
          <a:xfrm>
            <a:off x="1036803" y="2669308"/>
            <a:ext cx="894820" cy="1301952"/>
          </a:xfrm>
          <a:prstGeom prst="straightConnector1">
            <a:avLst/>
          </a:prstGeom>
          <a:ln w="254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1623" y="3786594"/>
            <a:ext cx="1697901" cy="369332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Activate colour</a:t>
            </a:r>
          </a:p>
        </p:txBody>
      </p:sp>
      <p:cxnSp>
        <p:nvCxnSpPr>
          <p:cNvPr id="11" name="Straight Arrow Connector 10"/>
          <p:cNvCxnSpPr>
            <a:endCxn id="10" idx="3"/>
          </p:cNvCxnSpPr>
          <p:nvPr/>
        </p:nvCxnSpPr>
        <p:spPr>
          <a:xfrm flipH="1">
            <a:off x="3629524" y="3788672"/>
            <a:ext cx="1586924" cy="182588"/>
          </a:xfrm>
          <a:prstGeom prst="straightConnector1">
            <a:avLst/>
          </a:prstGeom>
          <a:ln w="25400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723455" y="6160191"/>
            <a:ext cx="1103192" cy="91592"/>
          </a:xfrm>
          <a:prstGeom prst="straightConnector1">
            <a:avLst/>
          </a:prstGeom>
          <a:ln w="25400">
            <a:solidFill>
              <a:schemeClr val="accent2">
                <a:lumMod val="40000"/>
                <a:lumOff val="60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3871" y="915566"/>
            <a:ext cx="217399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sz="1400" i="1" dirty="0"/>
              <a:t>Internet Explorer settings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0164" y="920048"/>
            <a:ext cx="1398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/>
              <a:t>Firefox settings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11560" y="1382818"/>
            <a:ext cx="792088" cy="288032"/>
          </a:xfrm>
          <a:prstGeom prst="roundRect">
            <a:avLst/>
          </a:prstGeom>
          <a:noFill/>
          <a:ln>
            <a:solidFill>
              <a:srgbClr val="FC8A6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77872" y="1886874"/>
            <a:ext cx="918263" cy="288032"/>
          </a:xfrm>
          <a:prstGeom prst="roundRect">
            <a:avLst/>
          </a:prstGeom>
          <a:noFill/>
          <a:ln>
            <a:solidFill>
              <a:srgbClr val="FC8A67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9959" y="4515966"/>
            <a:ext cx="496129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Access «Page Setup» via </a:t>
            </a:r>
            <a:r>
              <a:rPr lang="de-CH" sz="1400" dirty="0" err="1"/>
              <a:t>browser</a:t>
            </a:r>
            <a:r>
              <a:rPr lang="de-CH" sz="1400" dirty="0"/>
              <a:t> </a:t>
            </a:r>
            <a:r>
              <a:rPr lang="de-CH" sz="1400" dirty="0" err="1"/>
              <a:t>menu</a:t>
            </a:r>
            <a:r>
              <a:rPr lang="de-CH" sz="1400" dirty="0"/>
              <a:t>: File -&gt; Page Setup...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73393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First examiner </a:t>
            </a:r>
            <a:r>
              <a:rPr lang="en-GB" dirty="0"/>
              <a:t>has task to check requirements of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Art.123(2) </a:t>
            </a:r>
            <a:r>
              <a:rPr lang="en-GB" dirty="0" smtClean="0">
                <a:solidFill>
                  <a:schemeClr val="tx1"/>
                </a:solidFill>
              </a:rPr>
              <a:t>and 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Art. 76(1)</a:t>
            </a:r>
            <a:r>
              <a:rPr lang="en-GB" dirty="0" smtClean="0">
                <a:solidFill>
                  <a:schemeClr val="tx1"/>
                </a:solidFill>
              </a:rPr>
              <a:t> during </a:t>
            </a:r>
            <a:r>
              <a:rPr lang="en-GB" dirty="0">
                <a:solidFill>
                  <a:schemeClr val="tx1"/>
                </a:solidFill>
              </a:rPr>
              <a:t>the examination procedure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Chairman </a:t>
            </a:r>
            <a:r>
              <a:rPr lang="en-GB" dirty="0"/>
              <a:t>also does the same at grant stage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Non compliances regarding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Art.123(2) </a:t>
            </a:r>
            <a:r>
              <a:rPr lang="en-GB" dirty="0"/>
              <a:t>identified by DQA require corrective measures to be taken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>
                <a:solidFill>
                  <a:schemeClr val="accent1"/>
                </a:solidFill>
              </a:rPr>
              <a:t>Need to improve existing tools </a:t>
            </a:r>
            <a:endParaRPr lang="en-GB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09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3851920" y="2139702"/>
            <a:ext cx="1040349" cy="369332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CH" sz="2400" b="1" dirty="0"/>
              <a:t>..FDIFF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62440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utomatically populates the claims and description fields in the FDIFF browser window</a:t>
            </a:r>
          </a:p>
          <a:p>
            <a:endParaRPr lang="en-GB" dirty="0"/>
          </a:p>
          <a:p>
            <a:r>
              <a:rPr lang="en-GB" dirty="0" smtClean="0"/>
              <a:t>Attempts to retrieve as many relevant sets of claims as possible</a:t>
            </a:r>
          </a:p>
          <a:p>
            <a:endParaRPr lang="en-GB" dirty="0"/>
          </a:p>
          <a:p>
            <a:r>
              <a:rPr lang="en-GB" dirty="0" smtClean="0"/>
              <a:t>Enables </a:t>
            </a:r>
            <a:r>
              <a:rPr lang="en-GB" dirty="0" err="1" smtClean="0"/>
              <a:t>OCR’ing</a:t>
            </a:r>
            <a:r>
              <a:rPr lang="en-GB" dirty="0" smtClean="0"/>
              <a:t> of the eDrex claims and DI+ submissions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..FDIFF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604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..</a:t>
            </a:r>
            <a:r>
              <a:rPr lang="en-GB" dirty="0" smtClean="0"/>
              <a:t>FDIFF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7888" y="843557"/>
            <a:ext cx="7846637" cy="3888433"/>
          </a:xfrm>
          <a:prstGeom prst="rect">
            <a:avLst/>
          </a:prstGeom>
        </p:spPr>
        <p:txBody>
          <a:bodyPr/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How to launch: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1)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..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fdiff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EP17172431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2)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..</a:t>
            </a:r>
            <a:r>
              <a:rPr lang="en-GB" sz="1800" dirty="0" err="1">
                <a:solidFill>
                  <a:schemeClr val="accent2">
                    <a:lumMod val="75000"/>
                  </a:schemeClr>
                </a:solidFill>
              </a:rPr>
              <a:t>fdiff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GB" sz="1800" dirty="0"/>
              <a:t>(for access to more options via dialog)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/>
              <a:t>3)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..start </a:t>
            </a:r>
            <a:r>
              <a:rPr lang="en-GB" sz="1800" dirty="0"/>
              <a:t>=&gt; select activity «Examination» then action «open FDIFF» </a:t>
            </a:r>
          </a:p>
          <a:p>
            <a:pPr marL="0" indent="0">
              <a:spcAft>
                <a:spcPts val="600"/>
              </a:spcAft>
              <a:buNone/>
            </a:pPr>
            <a:endParaRPr lang="en-GB" sz="1800" dirty="0" smtClean="0"/>
          </a:p>
          <a:p>
            <a:pPr marL="0" indent="0">
              <a:spcAft>
                <a:spcPts val="600"/>
              </a:spcAft>
              <a:buNone/>
            </a:pPr>
            <a:r>
              <a:rPr lang="en-GB" sz="1800" dirty="0" smtClean="0"/>
              <a:t>Documentation </a:t>
            </a:r>
            <a:r>
              <a:rPr lang="en-GB" sz="1800" dirty="0"/>
              <a:t>page: </a:t>
            </a:r>
            <a:r>
              <a:rPr lang="en-GB" sz="1800" dirty="0">
                <a:hlinkClick r:id="rId2"/>
              </a:rPr>
              <a:t>http://q/fdiff</a:t>
            </a:r>
            <a:r>
              <a:rPr lang="en-GB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097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6399213" y="4948014"/>
            <a:ext cx="2133600" cy="162254"/>
          </a:xfrm>
        </p:spPr>
        <p:txBody>
          <a:bodyPr/>
          <a:lstStyle/>
          <a:p>
            <a:fld id="{9DF67F17-3E1A-4193-A15F-15F53DD43041}" type="slidenum">
              <a:rPr lang="en-GB"/>
              <a:pPr/>
              <a:t>23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..FDIFF / FDIFF-browser-app</a:t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sz="2400" dirty="0">
                <a:solidFill>
                  <a:schemeClr val="tx1"/>
                </a:solidFill>
              </a:rPr>
              <a:t/>
            </a:r>
            <a:br>
              <a:rPr lang="en-GB" sz="24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5" name="Textplatzhalter 7"/>
          <p:cNvSpPr txBox="1">
            <a:spLocks/>
          </p:cNvSpPr>
          <p:nvPr/>
        </p:nvSpPr>
        <p:spPr>
          <a:xfrm>
            <a:off x="686176" y="268288"/>
            <a:ext cx="7846637" cy="71928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itchFamily="2" charset="2"/>
              <a:buNone/>
            </a:pP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6" name="Textplatzhalter 6"/>
          <p:cNvSpPr txBox="1">
            <a:spLocks/>
          </p:cNvSpPr>
          <p:nvPr/>
        </p:nvSpPr>
        <p:spPr>
          <a:xfrm>
            <a:off x="829819" y="555526"/>
            <a:ext cx="7846637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tabLst>
                <a:tab pos="7800975" algn="r"/>
              </a:tabLs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05013" y="772634"/>
            <a:ext cx="2598475" cy="403351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2104011" y="772633"/>
            <a:ext cx="3769433" cy="40335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08938" y="1141967"/>
            <a:ext cx="2098515" cy="26379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  <a:p>
            <a:pPr algn="ctr"/>
            <a:r>
              <a:rPr lang="de-CH" b="1" dirty="0"/>
              <a:t>FDIFF</a:t>
            </a:r>
            <a:endParaRPr lang="en-GB" b="1" dirty="0"/>
          </a:p>
        </p:txBody>
      </p:sp>
      <p:sp>
        <p:nvSpPr>
          <p:cNvPr id="12" name="Rectangle 11"/>
          <p:cNvSpPr/>
          <p:nvPr/>
        </p:nvSpPr>
        <p:spPr>
          <a:xfrm>
            <a:off x="3945967" y="1141967"/>
            <a:ext cx="1777269" cy="2637945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  <a:p>
            <a:pPr algn="ctr"/>
            <a:r>
              <a:rPr lang="de-CH" b="1" dirty="0"/>
              <a:t>..FDIFF</a:t>
            </a:r>
            <a:endParaRPr lang="en-GB" b="1" dirty="0"/>
          </a:p>
        </p:txBody>
      </p:sp>
      <p:sp>
        <p:nvSpPr>
          <p:cNvPr id="13" name="Rectangle 12"/>
          <p:cNvSpPr/>
          <p:nvPr/>
        </p:nvSpPr>
        <p:spPr>
          <a:xfrm>
            <a:off x="2571079" y="1141966"/>
            <a:ext cx="877121" cy="117095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..TRI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2571079" y="2608953"/>
            <a:ext cx="862867" cy="1170959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OCRit</a:t>
            </a:r>
            <a:endParaRPr lang="en-GB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1090935" y="1141965"/>
            <a:ext cx="361813" cy="58547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Magnetic Disk 15"/>
          <p:cNvSpPr/>
          <p:nvPr/>
        </p:nvSpPr>
        <p:spPr>
          <a:xfrm>
            <a:off x="1097513" y="1764721"/>
            <a:ext cx="361813" cy="58547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Multidocument 16"/>
          <p:cNvSpPr/>
          <p:nvPr/>
        </p:nvSpPr>
        <p:spPr>
          <a:xfrm>
            <a:off x="1090935" y="2608953"/>
            <a:ext cx="440754" cy="585479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Flowchart: Document 17"/>
          <p:cNvSpPr/>
          <p:nvPr/>
        </p:nvSpPr>
        <p:spPr>
          <a:xfrm>
            <a:off x="1090935" y="3345736"/>
            <a:ext cx="388127" cy="546009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31689" y="1434704"/>
            <a:ext cx="9407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31689" y="2057460"/>
            <a:ext cx="9407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582124" y="2837003"/>
            <a:ext cx="9407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582124" y="3494845"/>
            <a:ext cx="94071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505215" y="1727444"/>
            <a:ext cx="4210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73420" y="3110008"/>
            <a:ext cx="42101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768192" y="2460939"/>
            <a:ext cx="315764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0336" y="1232653"/>
            <a:ext cx="10150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err="1"/>
              <a:t>Epoque</a:t>
            </a:r>
            <a:r>
              <a:rPr lang="de-CH" sz="1200" b="1"/>
              <a:t> DB</a:t>
            </a:r>
            <a:endParaRPr lang="de-CH" sz="1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260496" y="1851259"/>
            <a:ext cx="734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smtClean="0"/>
              <a:t>Fulltext Master</a:t>
            </a:r>
            <a:endParaRPr lang="de-CH" sz="1200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440758" y="2798807"/>
            <a:ext cx="40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/>
              <a:t>DI+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672" y="3446879"/>
            <a:ext cx="5572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err="1"/>
              <a:t>eDrex</a:t>
            </a:r>
            <a:endParaRPr lang="de-CH" sz="1200" b="1" dirty="0"/>
          </a:p>
        </p:txBody>
      </p:sp>
      <p:sp>
        <p:nvSpPr>
          <p:cNvPr id="30" name="Rectangle 29"/>
          <p:cNvSpPr/>
          <p:nvPr/>
        </p:nvSpPr>
        <p:spPr>
          <a:xfrm>
            <a:off x="3926233" y="4208599"/>
            <a:ext cx="1797003" cy="426501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/>
              <a:t>..FDIFF - </a:t>
            </a:r>
            <a:r>
              <a:rPr lang="de-CH" sz="1200" dirty="0" err="1"/>
              <a:t>storage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2294312" y="73190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Internal</a:t>
            </a:r>
            <a:endParaRPr lang="en-GB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083955" y="7726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/>
              <a:t>Browser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7008166" y="1503111"/>
                <a:ext cx="5517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/>
                          <a:ea typeface="Cambria Math"/>
                        </a:rPr>
                        <m:t>≠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166" y="1503111"/>
                <a:ext cx="551754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 flipH="1">
            <a:off x="4834601" y="3812802"/>
            <a:ext cx="1" cy="3365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Vertical Scroll 34"/>
          <p:cNvSpPr/>
          <p:nvPr/>
        </p:nvSpPr>
        <p:spPr>
          <a:xfrm>
            <a:off x="6419447" y="1434704"/>
            <a:ext cx="631528" cy="62275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/>
              <a:t>Clms</a:t>
            </a:r>
            <a:endParaRPr lang="en-GB" dirty="0"/>
          </a:p>
        </p:txBody>
      </p:sp>
      <p:sp>
        <p:nvSpPr>
          <p:cNvPr id="36" name="Vertical Scroll 35"/>
          <p:cNvSpPr/>
          <p:nvPr/>
        </p:nvSpPr>
        <p:spPr>
          <a:xfrm>
            <a:off x="7499403" y="1434703"/>
            <a:ext cx="631528" cy="622755"/>
          </a:xfrm>
          <a:prstGeom prst="verticalScroll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/>
              <a:t>Clms</a:t>
            </a:r>
            <a:endParaRPr lang="en-GB" dirty="0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1582124" y="2247714"/>
            <a:ext cx="890279" cy="3612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0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..FDIFF dialog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746" y="195486"/>
            <a:ext cx="4350662" cy="463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7" y="1203598"/>
            <a:ext cx="2808312" cy="90024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Launch browser-</a:t>
            </a:r>
            <a:r>
              <a:rPr lang="de-CH" sz="1400" dirty="0" err="1">
                <a:solidFill>
                  <a:schemeClr val="accent2">
                    <a:lumMod val="75000"/>
                  </a:schemeClr>
                </a:solidFill>
              </a:rPr>
              <a:t>app</a:t>
            </a:r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1400" dirty="0" err="1"/>
              <a:t>with</a:t>
            </a:r>
            <a:r>
              <a:rPr lang="de-CH" sz="1400" dirty="0"/>
              <a:t> all </a:t>
            </a:r>
            <a:r>
              <a:rPr lang="de-CH" sz="1400" dirty="0" err="1"/>
              <a:t>claim</a:t>
            </a:r>
            <a:r>
              <a:rPr lang="de-CH" sz="1400" dirty="0"/>
              <a:t> and </a:t>
            </a:r>
            <a:r>
              <a:rPr lang="de-CH" sz="1400" dirty="0" err="1"/>
              <a:t>description</a:t>
            </a:r>
            <a:r>
              <a:rPr lang="de-CH" sz="1400" dirty="0"/>
              <a:t> </a:t>
            </a:r>
            <a:r>
              <a:rPr lang="de-CH" sz="1400" dirty="0" err="1"/>
              <a:t>sets</a:t>
            </a:r>
            <a:r>
              <a:rPr lang="de-CH" sz="1400" dirty="0"/>
              <a:t> (incl. </a:t>
            </a:r>
            <a:r>
              <a:rPr lang="de-CH" sz="1400" dirty="0" err="1"/>
              <a:t>manually</a:t>
            </a:r>
            <a:r>
              <a:rPr lang="de-CH" sz="1400" dirty="0"/>
              <a:t> </a:t>
            </a:r>
            <a:r>
              <a:rPr lang="de-CH" sz="1400" dirty="0" err="1"/>
              <a:t>OCR’ed</a:t>
            </a:r>
            <a:r>
              <a:rPr lang="de-CH" sz="1400" dirty="0"/>
              <a:t>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en-GB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2286620"/>
            <a:ext cx="3276364" cy="1231106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Add </a:t>
            </a:r>
            <a:r>
              <a:rPr lang="de-CH" sz="1400" dirty="0" err="1"/>
              <a:t>requests</a:t>
            </a:r>
            <a:r>
              <a:rPr lang="de-CH" sz="1400" dirty="0"/>
              <a:t> (</a:t>
            </a:r>
            <a:r>
              <a:rPr lang="de-CH" sz="1400" dirty="0" err="1"/>
              <a:t>claims</a:t>
            </a:r>
            <a:r>
              <a:rPr lang="de-CH" sz="1400" dirty="0"/>
              <a:t>, </a:t>
            </a:r>
            <a:r>
              <a:rPr lang="de-CH" sz="1400" dirty="0" err="1"/>
              <a:t>desc</a:t>
            </a:r>
            <a:r>
              <a:rPr lang="de-CH" sz="1400" dirty="0"/>
              <a:t>.) </a:t>
            </a:r>
            <a:r>
              <a:rPr lang="de-CH" sz="1400" dirty="0" err="1"/>
              <a:t>manually</a:t>
            </a:r>
            <a:r>
              <a:rPr lang="de-CH" sz="1400" dirty="0"/>
              <a:t>: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  - </a:t>
            </a:r>
            <a:r>
              <a:rPr lang="de-CH" sz="1400" dirty="0" err="1"/>
              <a:t>using</a:t>
            </a:r>
            <a:r>
              <a:rPr lang="de-CH" sz="1400" dirty="0"/>
              <a:t> </a:t>
            </a:r>
            <a:r>
              <a:rPr lang="de-CH" sz="1400" dirty="0" err="1">
                <a:solidFill>
                  <a:schemeClr val="accent2">
                    <a:lumMod val="75000"/>
                  </a:schemeClr>
                </a:solidFill>
              </a:rPr>
              <a:t>clipboard</a:t>
            </a:r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1400" dirty="0" err="1"/>
              <a:t>input</a:t>
            </a:r>
            <a:endParaRPr lang="de-CH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  - </a:t>
            </a:r>
            <a:r>
              <a:rPr lang="de-CH" sz="1400" dirty="0" err="1"/>
              <a:t>selecting</a:t>
            </a:r>
            <a:r>
              <a:rPr lang="de-CH" sz="1400" dirty="0"/>
              <a:t>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DI+</a:t>
            </a:r>
            <a:r>
              <a:rPr lang="de-CH" sz="1400" dirty="0"/>
              <a:t> (auto-</a:t>
            </a:r>
            <a:r>
              <a:rPr lang="de-CH" sz="1400" dirty="0" err="1"/>
              <a:t>ocr</a:t>
            </a:r>
            <a:r>
              <a:rPr lang="de-CH" sz="1400" dirty="0"/>
              <a:t>)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  - </a:t>
            </a:r>
            <a:r>
              <a:rPr lang="de-CH" sz="1400" dirty="0" err="1"/>
              <a:t>adding</a:t>
            </a:r>
            <a:r>
              <a:rPr lang="de-CH" sz="1400" dirty="0"/>
              <a:t> </a:t>
            </a:r>
            <a:r>
              <a:rPr lang="de-CH" sz="1400" dirty="0" err="1">
                <a:solidFill>
                  <a:schemeClr val="accent2">
                    <a:lumMod val="75000"/>
                  </a:schemeClr>
                </a:solidFill>
              </a:rPr>
              <a:t>eDrex</a:t>
            </a:r>
            <a:r>
              <a:rPr lang="de-CH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CH" sz="1400" dirty="0"/>
              <a:t>clean </a:t>
            </a:r>
            <a:r>
              <a:rPr lang="de-CH" sz="1400" dirty="0" err="1"/>
              <a:t>copy</a:t>
            </a:r>
            <a:r>
              <a:rPr lang="de-CH" sz="1400" dirty="0"/>
              <a:t> (auto-</a:t>
            </a:r>
            <a:r>
              <a:rPr lang="de-CH" sz="1400" dirty="0" err="1"/>
              <a:t>ocr</a:t>
            </a:r>
            <a:r>
              <a:rPr lang="de-CH" sz="1400" dirty="0"/>
              <a:t>) </a:t>
            </a:r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395536" y="3795886"/>
            <a:ext cx="3168352" cy="46935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r>
              <a:rPr lang="de-CH" sz="1400" dirty="0"/>
              <a:t>Edit </a:t>
            </a:r>
            <a:r>
              <a:rPr lang="de-CH" sz="1400" dirty="0" smtClean="0"/>
              <a:t>/ </a:t>
            </a:r>
            <a:r>
              <a:rPr lang="de-CH" sz="1400" dirty="0" err="1" smtClean="0"/>
              <a:t>cleanup</a:t>
            </a:r>
            <a:r>
              <a:rPr lang="de-CH" sz="1400" dirty="0" smtClean="0"/>
              <a:t> </a:t>
            </a:r>
            <a:r>
              <a:rPr lang="de-CH" sz="1400" dirty="0" err="1"/>
              <a:t>manually</a:t>
            </a:r>
            <a:r>
              <a:rPr lang="de-CH" sz="1400" dirty="0"/>
              <a:t> </a:t>
            </a:r>
            <a:r>
              <a:rPr lang="de-CH" sz="1400" dirty="0" err="1"/>
              <a:t>added</a:t>
            </a:r>
            <a:r>
              <a:rPr lang="de-CH" sz="1400" dirty="0"/>
              <a:t> </a:t>
            </a:r>
            <a:r>
              <a:rPr lang="de-CH" sz="1400" dirty="0" err="1"/>
              <a:t>requests</a:t>
            </a:r>
            <a:endParaRPr lang="de-CH" sz="1400" dirty="0"/>
          </a:p>
          <a:p>
            <a:pPr marL="0" indent="0">
              <a:lnSpc>
                <a:spcPct val="100000"/>
              </a:lnSpc>
              <a:spcAft>
                <a:spcPts val="300"/>
              </a:spcAft>
              <a:buNone/>
            </a:pPr>
            <a:endParaRPr lang="en-GB" sz="1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03848" y="1563638"/>
            <a:ext cx="936104" cy="720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491880" y="2355726"/>
            <a:ext cx="648072" cy="7200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724128" y="2678311"/>
            <a:ext cx="432048" cy="11895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563888" y="3867894"/>
            <a:ext cx="2160240" cy="36004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3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FDIFF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7888" y="843557"/>
            <a:ext cx="7846637" cy="3888433"/>
          </a:xfrm>
          <a:prstGeom prst="rect">
            <a:avLst/>
          </a:prstGeom>
        </p:spPr>
        <p:txBody>
          <a:bodyPr/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1800" dirty="0"/>
              <a:t>Several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options </a:t>
            </a:r>
            <a:r>
              <a:rPr lang="en-GB" sz="1800" dirty="0"/>
              <a:t>are available: anti-clutter threshold, ignoring reference signs, hyphenation, output formatting, claim tree analysis...</a:t>
            </a:r>
          </a:p>
          <a:p>
            <a:pPr>
              <a:spcAft>
                <a:spcPts val="1800"/>
              </a:spcAft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resilience</a:t>
            </a:r>
            <a:r>
              <a:rPr lang="en-GB" sz="1800" dirty="0">
                <a:solidFill>
                  <a:schemeClr val="accent2"/>
                </a:solidFill>
              </a:rPr>
              <a:t> </a:t>
            </a:r>
            <a:r>
              <a:rPr lang="en-GB" sz="1800" dirty="0"/>
              <a:t>against OCR errors, e.g. common OCR mistakes fixed</a:t>
            </a:r>
          </a:p>
          <a:p>
            <a:pPr>
              <a:spcAft>
                <a:spcPts val="1800"/>
              </a:spcAft>
            </a:pPr>
            <a:r>
              <a:rPr lang="en-GB" sz="1800" dirty="0"/>
              <a:t>Web-based application but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confidentiality </a:t>
            </a:r>
            <a:r>
              <a:rPr lang="en-GB" sz="1800" dirty="0"/>
              <a:t>is guaranteed (program runs locally) </a:t>
            </a:r>
          </a:p>
          <a:p>
            <a:pPr>
              <a:spcAft>
                <a:spcPts val="1800"/>
              </a:spcAft>
            </a:pPr>
            <a:r>
              <a:rPr lang="en-GB" sz="1800" dirty="0"/>
              <a:t>Resulting windows may be directly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printed </a:t>
            </a:r>
            <a:r>
              <a:rPr lang="en-GB" sz="1800" dirty="0"/>
              <a:t>directly from browser or </a:t>
            </a:r>
            <a:r>
              <a:rPr lang="en-GB" sz="1800" dirty="0" err="1"/>
              <a:t>copy&amp;pasted</a:t>
            </a:r>
            <a:r>
              <a:rPr lang="en-GB" sz="1800" dirty="0"/>
              <a:t> and edited in Word (and attached to the </a:t>
            </a:r>
            <a:r>
              <a:rPr lang="en-GB" sz="1800" dirty="0" err="1"/>
              <a:t>Votum</a:t>
            </a:r>
            <a:r>
              <a:rPr lang="en-GB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0393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..FDIFF example showing </a:t>
            </a:r>
            <a:r>
              <a:rPr lang="en-GB" dirty="0" smtClean="0"/>
              <a:t>claims of PCT filing</a:t>
            </a:r>
            <a:r>
              <a:rPr lang="en-GB" dirty="0" smtClean="0"/>
              <a:t>, </a:t>
            </a:r>
            <a:r>
              <a:rPr lang="en-GB" dirty="0" smtClean="0"/>
              <a:t>family </a:t>
            </a:r>
            <a:r>
              <a:rPr lang="en-GB" dirty="0" smtClean="0"/>
              <a:t>member </a:t>
            </a:r>
            <a:r>
              <a:rPr lang="en-GB" dirty="0"/>
              <a:t>grant and divisional parent 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7574"/>
            <a:ext cx="3648225" cy="22641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6" b="16439"/>
          <a:stretch/>
        </p:blipFill>
        <p:spPr bwMode="auto">
          <a:xfrm>
            <a:off x="2411760" y="2283718"/>
            <a:ext cx="6195805" cy="23829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47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27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555776" y="2139702"/>
            <a:ext cx="4422304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de-CH" sz="2400" b="1" dirty="0" err="1"/>
              <a:t>Why</a:t>
            </a:r>
            <a:r>
              <a:rPr lang="de-CH" sz="2400" b="1" dirty="0"/>
              <a:t> </a:t>
            </a:r>
            <a:r>
              <a:rPr lang="de-CH" sz="2400" b="1" dirty="0" err="1"/>
              <a:t>are</a:t>
            </a:r>
            <a:r>
              <a:rPr lang="de-CH" sz="2400" b="1" dirty="0"/>
              <a:t> </a:t>
            </a:r>
            <a:r>
              <a:rPr lang="de-CH" sz="2400" b="1" dirty="0" err="1"/>
              <a:t>claim</a:t>
            </a:r>
            <a:r>
              <a:rPr lang="de-CH" sz="2400" b="1" dirty="0"/>
              <a:t> </a:t>
            </a:r>
            <a:r>
              <a:rPr lang="de-CH" sz="2400" b="1" dirty="0" err="1"/>
              <a:t>sets</a:t>
            </a:r>
            <a:r>
              <a:rPr lang="de-CH" sz="2400" b="1" dirty="0"/>
              <a:t> </a:t>
            </a:r>
            <a:r>
              <a:rPr lang="de-CH" sz="2400" b="1" dirty="0" err="1"/>
              <a:t>missing</a:t>
            </a:r>
            <a:r>
              <a:rPr lang="de-CH" sz="2400" b="1" dirty="0"/>
              <a:t>?</a:t>
            </a:r>
            <a:endParaRPr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144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800" y="627534"/>
            <a:ext cx="7846638" cy="4102865"/>
          </a:xfrm>
        </p:spPr>
        <p:txBody>
          <a:bodyPr/>
          <a:lstStyle/>
          <a:p>
            <a:r>
              <a:rPr lang="en-GB" dirty="0"/>
              <a:t>The claim set was only </a:t>
            </a:r>
            <a:r>
              <a:rPr lang="en-GB" u="sng" dirty="0"/>
              <a:t>recently filed</a:t>
            </a:r>
            <a:r>
              <a:rPr lang="en-GB" dirty="0"/>
              <a:t> (eg. after a telephone conversation/exchange of emails), and have not yet been </a:t>
            </a:r>
            <a:r>
              <a:rPr lang="en-GB" dirty="0" err="1"/>
              <a:t>OCRed</a:t>
            </a:r>
            <a:endParaRPr lang="en-GB" dirty="0"/>
          </a:p>
          <a:p>
            <a:pPr lvl="1"/>
            <a:r>
              <a:rPr lang="en-GB" sz="1400" i="1" dirty="0"/>
              <a:t>Due to the terms of the </a:t>
            </a:r>
            <a:r>
              <a:rPr lang="en-GB" sz="1400" i="1" u="sng" dirty="0"/>
              <a:t>Service Level Agreement</a:t>
            </a:r>
            <a:r>
              <a:rPr lang="en-GB" sz="1400" i="1" dirty="0"/>
              <a:t> with </a:t>
            </a:r>
            <a:r>
              <a:rPr lang="en-GB" sz="1400" i="1" u="sng" dirty="0" err="1"/>
              <a:t>Jouve</a:t>
            </a:r>
            <a:r>
              <a:rPr lang="en-GB" sz="1400" i="1" dirty="0"/>
              <a:t>, who are responsible for </a:t>
            </a:r>
            <a:r>
              <a:rPr lang="en-GB" sz="1400" i="1" dirty="0" err="1"/>
              <a:t>OCRing</a:t>
            </a:r>
            <a:r>
              <a:rPr lang="en-GB" sz="1400" i="1" dirty="0"/>
              <a:t> new submissions, it may take up to 10 days for new submissions to be available in the EPO systems in text format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Multiple requests were filed on the same day (eg. a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Main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request and one or more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Auxiliary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requests); in such a case, it is possible that only </a:t>
            </a:r>
            <a:r>
              <a:rPr lang="en-GB" u="sng" dirty="0"/>
              <a:t>some</a:t>
            </a:r>
            <a:r>
              <a:rPr lang="en-GB" dirty="0"/>
              <a:t> of the requests may have been </a:t>
            </a:r>
            <a:r>
              <a:rPr lang="en-GB" dirty="0" err="1"/>
              <a:t>OCRed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067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6800" y="483518"/>
            <a:ext cx="7846638" cy="4246881"/>
          </a:xfrm>
        </p:spPr>
        <p:txBody>
          <a:bodyPr/>
          <a:lstStyle/>
          <a:p>
            <a:r>
              <a:rPr lang="en-GB" dirty="0"/>
              <a:t>The file is </a:t>
            </a:r>
            <a:r>
              <a:rPr lang="en-GB" u="sng" dirty="0"/>
              <a:t>old</a:t>
            </a:r>
            <a:r>
              <a:rPr lang="en-GB" dirty="0"/>
              <a:t>, meaning that submitted claim sets were not </a:t>
            </a:r>
            <a:r>
              <a:rPr lang="en-GB" dirty="0" err="1"/>
              <a:t>OCRed</a:t>
            </a:r>
            <a:r>
              <a:rPr lang="en-GB" dirty="0"/>
              <a:t> for some reason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file is a </a:t>
            </a:r>
            <a:r>
              <a:rPr lang="en-GB" u="sng" dirty="0"/>
              <a:t>Euro PCT</a:t>
            </a:r>
            <a:r>
              <a:rPr lang="en-GB" dirty="0"/>
              <a:t> file - these are notorious for being badly processed, with certain claim sets being completely excluded from being </a:t>
            </a:r>
            <a:r>
              <a:rPr lang="en-GB" dirty="0" err="1"/>
              <a:t>OCRed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If a claim set of interest is not available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Trimaran </a:t>
            </a:r>
            <a:r>
              <a:rPr lang="en-GB" dirty="0"/>
              <a:t>or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ANSERA</a:t>
            </a:r>
            <a:r>
              <a:rPr lang="en-GB" dirty="0"/>
              <a:t>, then it has not (yet) been </a:t>
            </a:r>
            <a:r>
              <a:rPr lang="en-GB" dirty="0" err="1"/>
              <a:t>OCRed</a:t>
            </a:r>
            <a:endParaRPr lang="en-GB" dirty="0"/>
          </a:p>
          <a:p>
            <a:pPr marL="431870" lvl="2" indent="0">
              <a:buNone/>
            </a:pPr>
            <a:r>
              <a:rPr lang="en-GB" dirty="0"/>
              <a:t>- this means that the text version of the claims is not available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FTM</a:t>
            </a:r>
            <a:r>
              <a:rPr lang="en-GB" dirty="0"/>
              <a:t>, making it impossible for such a set of claims to be retrieved automatically by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..FDIFF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29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317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647889" y="286503"/>
            <a:ext cx="7846637" cy="404906"/>
          </a:xfrm>
        </p:spPr>
        <p:txBody>
          <a:bodyPr/>
          <a:lstStyle/>
          <a:p>
            <a:r>
              <a:rPr lang="en-GB" dirty="0"/>
              <a:t>Examples of checking amendments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D105D-B632-4696-BCB2-0561A1A4DD67}" type="slidenum">
              <a:rPr lang="en-GB" smtClean="0"/>
              <a:t>3</a:t>
            </a:fld>
            <a:endParaRPr lang="en-GB"/>
          </a:p>
        </p:txBody>
      </p:sp>
      <p:sp>
        <p:nvSpPr>
          <p:cNvPr id="7" name="Rounded Rectangle 6"/>
          <p:cNvSpPr/>
          <p:nvPr/>
        </p:nvSpPr>
        <p:spPr>
          <a:xfrm>
            <a:off x="4756279" y="700649"/>
            <a:ext cx="2304256" cy="8288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eDrex</a:t>
            </a:r>
            <a:r>
              <a:rPr lang="en-GB" b="1" dirty="0"/>
              <a:t> final </a:t>
            </a:r>
            <a:r>
              <a:rPr lang="en-GB" dirty="0"/>
              <a:t>vs. original claims</a:t>
            </a:r>
          </a:p>
          <a:p>
            <a:pPr algn="ctr"/>
            <a:r>
              <a:rPr lang="en-GB" dirty="0"/>
              <a:t>Art. 123(2)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57449" y="1785834"/>
            <a:ext cx="2474707" cy="82270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Aux request</a:t>
            </a:r>
            <a:r>
              <a:rPr lang="en-GB" dirty="0"/>
              <a:t> vs. original/</a:t>
            </a:r>
            <a:r>
              <a:rPr lang="en-GB" b="1" dirty="0"/>
              <a:t>main</a:t>
            </a:r>
            <a:r>
              <a:rPr lang="en-GB" dirty="0"/>
              <a:t> request</a:t>
            </a:r>
          </a:p>
          <a:p>
            <a:pPr algn="ctr"/>
            <a:r>
              <a:rPr lang="de-CH" dirty="0"/>
              <a:t>Art. 123(2)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>
            <a:off x="552113" y="2931790"/>
            <a:ext cx="2563389" cy="86095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Current claims vs. </a:t>
            </a:r>
            <a:r>
              <a:rPr lang="en-GB" b="1" dirty="0"/>
              <a:t>national </a:t>
            </a:r>
            <a:r>
              <a:rPr lang="en-GB" b="1" dirty="0" err="1"/>
              <a:t>prio</a:t>
            </a:r>
            <a:r>
              <a:rPr lang="en-GB" b="1" dirty="0"/>
              <a:t>. claims</a:t>
            </a:r>
          </a:p>
          <a:p>
            <a:pPr algn="ctr"/>
            <a:r>
              <a:rPr lang="en-GB" dirty="0"/>
              <a:t>(PCT vs. FA-dossier)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57449" y="2853898"/>
            <a:ext cx="2308550" cy="84286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Divisional vs. Parent </a:t>
            </a:r>
            <a:r>
              <a:rPr lang="en-GB" dirty="0"/>
              <a:t>claims</a:t>
            </a:r>
          </a:p>
          <a:p>
            <a:pPr algn="ctr"/>
            <a:r>
              <a:rPr lang="en-GB" dirty="0"/>
              <a:t>Art. 76(1)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91978" y="3939902"/>
            <a:ext cx="2844069" cy="875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Current claims vs. </a:t>
            </a:r>
            <a:r>
              <a:rPr lang="en-GB" b="1" dirty="0"/>
              <a:t>national granted claims</a:t>
            </a:r>
          </a:p>
          <a:p>
            <a:pPr algn="ctr"/>
            <a:r>
              <a:rPr lang="en-GB" dirty="0"/>
              <a:t>(US-B pub.)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220072" y="3939902"/>
            <a:ext cx="2304256" cy="87575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IGRE claims</a:t>
            </a:r>
            <a:r>
              <a:rPr lang="en-GB" dirty="0"/>
              <a:t> vs. </a:t>
            </a:r>
            <a:r>
              <a:rPr lang="en-GB" b="1" dirty="0" err="1"/>
              <a:t>eDrex</a:t>
            </a:r>
            <a:r>
              <a:rPr lang="en-GB" b="1" dirty="0"/>
              <a:t> final</a:t>
            </a:r>
          </a:p>
        </p:txBody>
      </p:sp>
      <p:pic>
        <p:nvPicPr>
          <p:cNvPr id="1026" name="Picture 2" descr="Ähnliches F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935" y="1974114"/>
            <a:ext cx="2280689" cy="128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ounded Rectangle 13"/>
          <p:cNvSpPr/>
          <p:nvPr/>
        </p:nvSpPr>
        <p:spPr>
          <a:xfrm>
            <a:off x="1833807" y="691233"/>
            <a:ext cx="2466906" cy="828881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Current claims </a:t>
            </a:r>
            <a:r>
              <a:rPr lang="en-GB" dirty="0"/>
              <a:t>vs. original claims</a:t>
            </a:r>
          </a:p>
          <a:p>
            <a:pPr algn="ctr"/>
            <a:r>
              <a:rPr lang="en-GB" dirty="0"/>
              <a:t>Art. 123(2)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7544" y="1646758"/>
            <a:ext cx="2695379" cy="114101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smtClean="0"/>
              <a:t>Euro PCT (</a:t>
            </a:r>
            <a:r>
              <a:rPr lang="en-GB" b="1" dirty="0" err="1" smtClean="0"/>
              <a:t>bis</a:t>
            </a:r>
            <a:r>
              <a:rPr lang="en-GB" b="1" dirty="0" smtClean="0"/>
              <a:t>) claims </a:t>
            </a:r>
            <a:r>
              <a:rPr lang="en-GB" dirty="0" smtClean="0"/>
              <a:t>vs</a:t>
            </a:r>
            <a:r>
              <a:rPr lang="en-GB" dirty="0"/>
              <a:t>. </a:t>
            </a:r>
            <a:r>
              <a:rPr lang="en-GB" dirty="0" smtClean="0"/>
              <a:t>(translated) original PCT claims </a:t>
            </a:r>
          </a:p>
          <a:p>
            <a:pPr algn="ctr"/>
            <a:r>
              <a:rPr lang="en-GB" dirty="0" smtClean="0"/>
              <a:t>Art</a:t>
            </a:r>
            <a:r>
              <a:rPr lang="en-GB" dirty="0"/>
              <a:t>. 123(2)</a:t>
            </a:r>
          </a:p>
        </p:txBody>
      </p:sp>
    </p:spTree>
    <p:extLst>
      <p:ext uri="{BB962C8B-B14F-4D97-AF65-F5344CB8AC3E}">
        <p14:creationId xmlns:p14="http://schemas.microsoft.com/office/powerpoint/2010/main" val="1119753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</a:t>
            </a:r>
            <a:r>
              <a:rPr lang="en-GB" dirty="0"/>
              <a:t>whether the missing set is present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Trimaran </a:t>
            </a:r>
            <a:r>
              <a:rPr lang="en-GB" dirty="0" smtClean="0"/>
              <a:t>(</a:t>
            </a:r>
            <a:r>
              <a:rPr lang="en-GB" dirty="0"/>
              <a:t>copy and add it manually using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..FDIFF</a:t>
            </a:r>
            <a:r>
              <a:rPr lang="en-GB" dirty="0" smtClean="0">
                <a:solidFill>
                  <a:schemeClr val="tx1"/>
                </a:solidFill>
              </a:rPr>
              <a:t> (to open the dialog)</a:t>
            </a:r>
            <a:r>
              <a:rPr lang="en-GB" dirty="0" smtClean="0"/>
              <a:t>, </a:t>
            </a:r>
            <a:r>
              <a:rPr lang="en-GB" dirty="0"/>
              <a:t>then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Add from Clipboard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/>
              <a:t>Check whether the missing set is present in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Ansera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(copy and add it manually using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..FDIFF</a:t>
            </a:r>
            <a:r>
              <a:rPr lang="en-GB" dirty="0" smtClean="0"/>
              <a:t>, </a:t>
            </a:r>
            <a:r>
              <a:rPr lang="en-GB" dirty="0"/>
              <a:t>then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Add from Clipboard</a:t>
            </a:r>
            <a:r>
              <a:rPr lang="en-GB" dirty="0"/>
              <a:t>) </a:t>
            </a:r>
          </a:p>
          <a:p>
            <a:endParaRPr lang="en-GB" dirty="0"/>
          </a:p>
          <a:p>
            <a:r>
              <a:rPr lang="en-GB" dirty="0" smtClean="0"/>
              <a:t>Lastly, </a:t>
            </a:r>
            <a:r>
              <a:rPr lang="en-GB" dirty="0"/>
              <a:t>OCR the claims </a:t>
            </a:r>
            <a:r>
              <a:rPr lang="en-GB" dirty="0" smtClean="0"/>
              <a:t>by typing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..FDIFF</a:t>
            </a:r>
            <a:r>
              <a:rPr lang="en-GB" dirty="0" smtClean="0"/>
              <a:t>, </a:t>
            </a:r>
            <a:r>
              <a:rPr lang="en-GB" dirty="0"/>
              <a:t>then </a:t>
            </a:r>
            <a:r>
              <a:rPr lang="en-GB" dirty="0" smtClean="0"/>
              <a:t>selecting </a:t>
            </a:r>
            <a:r>
              <a:rPr lang="en-GB" dirty="0" smtClean="0">
                <a:solidFill>
                  <a:schemeClr val="accent2">
                    <a:lumMod val="75000"/>
                  </a:schemeClr>
                </a:solidFill>
              </a:rPr>
              <a:t>Add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from DI+ list</a:t>
            </a:r>
            <a:r>
              <a:rPr lang="en-GB" b="1" dirty="0"/>
              <a:t> </a:t>
            </a:r>
            <a:r>
              <a:rPr lang="en-GB" dirty="0"/>
              <a:t>to get the text of the missing </a:t>
            </a:r>
            <a:r>
              <a:rPr lang="en-GB" dirty="0" smtClean="0"/>
              <a:t>claim set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30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Possible Workarounds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70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31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Adding a New Request</a:t>
            </a:r>
            <a:endParaRPr lang="en-GB" dirty="0"/>
          </a:p>
        </p:txBody>
      </p:sp>
      <p:pic>
        <p:nvPicPr>
          <p:cNvPr id="1028" name="Picture 4" descr="C:\Users\IC02509\AppData\Local\Temp\SNAGHTML1ee502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771550"/>
            <a:ext cx="5902623" cy="411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501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32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Managing Requests</a:t>
            </a:r>
            <a:endParaRPr lang="en-GB" dirty="0"/>
          </a:p>
        </p:txBody>
      </p:sp>
      <p:pic>
        <p:nvPicPr>
          <p:cNvPr id="2050" name="Picture 2" descr="C:\Users\IC02509\AppData\Local\Temp\SNAGHTML1fc8c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71550"/>
            <a:ext cx="7806904" cy="3973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36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33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Conclusion</a:t>
            </a:r>
            <a:endParaRPr lang="en-US" dirty="0"/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47888" y="843557"/>
            <a:ext cx="7846637" cy="3888433"/>
          </a:xfrm>
          <a:prstGeom prst="rect">
            <a:avLst/>
          </a:prstGeom>
        </p:spPr>
        <p:txBody>
          <a:bodyPr/>
          <a:lstStyle>
            <a:lvl1pPr marL="21593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Wingdings" pitchFamily="2" charset="2"/>
              <a:buChar char="§"/>
              <a:tabLst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3187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47805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63741" indent="-215935" algn="l" defTabSz="914126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079676" indent="-215935" algn="l" defTabSz="987128" rtl="0" eaLnBrk="1" latinLnBrk="0" hangingPunct="1">
              <a:lnSpc>
                <a:spcPts val="2800"/>
              </a:lnSpc>
              <a:spcBef>
                <a:spcPts val="0"/>
              </a:spcBef>
              <a:buFont typeface="Arial" pitchFamily="34" charset="0"/>
              <a:buChar char="−"/>
              <a:defRPr sz="2000" kern="1200" spc="0" baseline="0">
                <a:solidFill>
                  <a:srgbClr val="404955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3846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2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2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GB" sz="1800" dirty="0"/>
              <a:t>Provides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support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to the examining division for a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tedious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task</a:t>
            </a:r>
          </a:p>
          <a:p>
            <a:pPr>
              <a:spcAft>
                <a:spcPts val="1800"/>
              </a:spcAft>
            </a:pPr>
            <a:r>
              <a:rPr lang="en-GB" sz="1800" dirty="0"/>
              <a:t>Makes amendments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visible</a:t>
            </a:r>
            <a:endParaRPr lang="en-GB" sz="1800" dirty="0"/>
          </a:p>
          <a:p>
            <a:pPr>
              <a:spcAft>
                <a:spcPts val="1800"/>
              </a:spcAft>
            </a:pPr>
            <a:r>
              <a:rPr lang="en-GB" sz="1800" dirty="0"/>
              <a:t>Displays amendments in a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standard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way</a:t>
            </a:r>
          </a:p>
          <a:p>
            <a:pPr>
              <a:spcAft>
                <a:spcPts val="1800"/>
              </a:spcAft>
            </a:pPr>
            <a:r>
              <a:rPr lang="en-GB" sz="1800" dirty="0"/>
              <a:t>Tries to </a:t>
            </a:r>
            <a:r>
              <a:rPr lang="en-GB" sz="1800" dirty="0" smtClean="0"/>
              <a:t>find a </a:t>
            </a:r>
            <a:r>
              <a:rPr lang="en-GB" sz="1800" dirty="0">
                <a:solidFill>
                  <a:schemeClr val="accent2">
                    <a:lumMod val="75000"/>
                  </a:schemeClr>
                </a:solidFill>
              </a:rPr>
              <a:t>basis</a:t>
            </a:r>
            <a:r>
              <a:rPr lang="en-GB" sz="1800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in the original </a:t>
            </a:r>
            <a:r>
              <a:rPr lang="en-GB" sz="1800" dirty="0" smtClean="0"/>
              <a:t>claims</a:t>
            </a:r>
          </a:p>
          <a:p>
            <a:pPr>
              <a:spcAft>
                <a:spcPts val="1800"/>
              </a:spcAft>
            </a:pPr>
            <a:r>
              <a:rPr lang="en-GB" sz="1800" dirty="0" smtClean="0"/>
              <a:t>Enables access to claim sets which may </a:t>
            </a:r>
            <a:r>
              <a:rPr lang="en-GB" sz="1800" smtClean="0">
                <a:solidFill>
                  <a:schemeClr val="accent2">
                    <a:lumMod val="75000"/>
                  </a:schemeClr>
                </a:solidFill>
              </a:rPr>
              <a:t>not otherwise be available</a:t>
            </a:r>
            <a:endParaRPr lang="en-GB" sz="1800" dirty="0" smtClean="0"/>
          </a:p>
          <a:p>
            <a:pPr>
              <a:spcAft>
                <a:spcPts val="1800"/>
              </a:spcAft>
            </a:pPr>
            <a:r>
              <a:rPr lang="en-GB" sz="1800" dirty="0" smtClean="0">
                <a:solidFill>
                  <a:schemeClr val="accent2">
                    <a:lumMod val="75000"/>
                  </a:schemeClr>
                </a:solidFill>
              </a:rPr>
              <a:t>Responsibility </a:t>
            </a:r>
            <a:r>
              <a:rPr lang="en-GB" sz="1800" dirty="0"/>
              <a:t>regarding Art.123(2) check stays with examining division</a:t>
            </a:r>
          </a:p>
        </p:txBody>
      </p:sp>
    </p:spTree>
    <p:extLst>
      <p:ext uri="{BB962C8B-B14F-4D97-AF65-F5344CB8AC3E}">
        <p14:creationId xmlns:p14="http://schemas.microsoft.com/office/powerpoint/2010/main" val="258426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easy to miss subtle changes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difficult to identify a basis for amendments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difficult if the applicant does not refer to </a:t>
            </a:r>
            <a:r>
              <a:rPr lang="en-GB" dirty="0" smtClean="0"/>
              <a:t>the original </a:t>
            </a:r>
            <a:r>
              <a:rPr lang="en-GB" dirty="0"/>
              <a:t>set of claims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can I trust the applicant’s tracked changes?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tedious and time-consuming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GB" dirty="0"/>
              <a:t>added subject-matter might go unnoticed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State of the art – Manual check</a:t>
            </a:r>
          </a:p>
        </p:txBody>
      </p:sp>
    </p:spTree>
    <p:extLst>
      <p:ext uri="{BB962C8B-B14F-4D97-AF65-F5344CB8AC3E}">
        <p14:creationId xmlns:p14="http://schemas.microsoft.com/office/powerpoint/2010/main" val="162338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F67F17-3E1A-4193-A15F-15F53DD4304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- Trimaran’s Text Compare</a:t>
            </a:r>
            <a:br>
              <a:rPr lang="en-GB" dirty="0"/>
            </a:br>
            <a:endParaRPr lang="en-GB" dirty="0"/>
          </a:p>
        </p:txBody>
      </p:sp>
      <p:pic>
        <p:nvPicPr>
          <p:cNvPr id="6" name="Picture 2" descr="C:\Users\JW50530\AppData\Local\Temp\SNAGHTML39e9894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740" y="915566"/>
            <a:ext cx="6135556" cy="368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85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6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- </a:t>
            </a:r>
            <a:r>
              <a:rPr lang="en-GB" dirty="0" err="1"/>
              <a:t>eDrex’s</a:t>
            </a:r>
            <a:r>
              <a:rPr lang="en-GB" dirty="0"/>
              <a:t> Text Compare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699542"/>
            <a:ext cx="7272808" cy="41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712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eDrex text compare mode is found under the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Review</a:t>
            </a:r>
            <a:r>
              <a:rPr lang="en-GB" dirty="0"/>
              <a:t> tab</a:t>
            </a:r>
          </a:p>
          <a:p>
            <a:endParaRPr lang="en-GB" dirty="0"/>
          </a:p>
          <a:p>
            <a:r>
              <a:rPr lang="en-GB" dirty="0"/>
              <a:t>It is unfortunately fairly </a:t>
            </a:r>
            <a:r>
              <a:rPr lang="en-GB" dirty="0" smtClean="0"/>
              <a:t>poor:</a:t>
            </a:r>
            <a:endParaRPr lang="en-GB" dirty="0"/>
          </a:p>
          <a:p>
            <a:pPr lvl="1"/>
            <a:r>
              <a:rPr lang="en-GB" dirty="0"/>
              <a:t>it is </a:t>
            </a:r>
            <a:r>
              <a:rPr lang="en-GB" dirty="0" smtClean="0"/>
              <a:t>slow </a:t>
            </a:r>
            <a:r>
              <a:rPr lang="en-GB" dirty="0"/>
              <a:t>in operation, as it has to perform multiple OCR operations in </a:t>
            </a:r>
            <a:r>
              <a:rPr lang="en-GB" dirty="0" smtClean="0"/>
              <a:t>parallel</a:t>
            </a:r>
            <a:endParaRPr lang="en-GB" dirty="0"/>
          </a:p>
          <a:p>
            <a:pPr lvl="1"/>
            <a:r>
              <a:rPr lang="en-GB" dirty="0"/>
              <a:t>although it says it is comparing the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Current Version</a:t>
            </a:r>
            <a:r>
              <a:rPr lang="en-GB" dirty="0"/>
              <a:t>, </a:t>
            </a:r>
            <a:r>
              <a:rPr lang="en-GB" dirty="0" smtClean="0"/>
              <a:t>it </a:t>
            </a:r>
            <a:r>
              <a:rPr lang="en-GB" dirty="0"/>
              <a:t>ignores any amendments made by the First Examiner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7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State of the art - </a:t>
            </a:r>
            <a:r>
              <a:rPr lang="en-GB" dirty="0" err="1"/>
              <a:t>eDrex’s</a:t>
            </a:r>
            <a:r>
              <a:rPr lang="en-GB" dirty="0"/>
              <a:t> Text Compare</a:t>
            </a:r>
          </a:p>
        </p:txBody>
      </p:sp>
    </p:spTree>
    <p:extLst>
      <p:ext uri="{BB962C8B-B14F-4D97-AF65-F5344CB8AC3E}">
        <p14:creationId xmlns:p14="http://schemas.microsoft.com/office/powerpoint/2010/main" val="175198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Traditional text comparison tools:</a:t>
            </a:r>
          </a:p>
          <a:p>
            <a:pPr lvl="1"/>
            <a:r>
              <a:rPr lang="en-GB" dirty="0" smtClean="0"/>
              <a:t>compare entire claim sets, i.e. two blocks of text, </a:t>
            </a:r>
            <a:br>
              <a:rPr lang="en-GB" dirty="0" smtClean="0"/>
            </a:br>
            <a:r>
              <a:rPr lang="en-GB" dirty="0" smtClean="0"/>
              <a:t>which can </a:t>
            </a:r>
            <a:r>
              <a:rPr lang="en-GB" dirty="0"/>
              <a:t>give a very cluttered result: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moved claims are shown as added and deleted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dirty="0" smtClean="0"/>
              <a:t>deleted claims are still shown</a:t>
            </a:r>
          </a:p>
          <a:p>
            <a:pPr lvl="1"/>
            <a:r>
              <a:rPr lang="en-GB" dirty="0" smtClean="0"/>
              <a:t>do not help in finding a basis for the amendments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8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State of the art – problem statement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990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FDIFF aims </a:t>
            </a:r>
            <a:r>
              <a:rPr lang="en-GB" sz="1800" dirty="0" smtClean="0"/>
              <a:t>to:</a:t>
            </a:r>
            <a:endParaRPr lang="en-GB" sz="1800" dirty="0"/>
          </a:p>
          <a:p>
            <a:pPr lvl="1"/>
            <a:r>
              <a:rPr lang="en-GB" sz="1800" dirty="0"/>
              <a:t>show only the claims of the latest set,</a:t>
            </a:r>
          </a:p>
          <a:p>
            <a:pPr lvl="1"/>
            <a:r>
              <a:rPr lang="en-GB" sz="1800" dirty="0"/>
              <a:t>show, for each claim, on which original claim it was based, and what were the amendments, and</a:t>
            </a:r>
          </a:p>
          <a:p>
            <a:pPr lvl="1"/>
            <a:r>
              <a:rPr lang="en-GB" sz="1800" dirty="0"/>
              <a:t>show, for each amendment, where the basis might </a:t>
            </a:r>
            <a:r>
              <a:rPr lang="en-GB" sz="1800" dirty="0" smtClean="0"/>
              <a:t>be</a:t>
            </a:r>
            <a:endParaRPr lang="en-GB" sz="1800" dirty="0"/>
          </a:p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F2CD5D2-6B2F-4FC4-A0BF-521B9316023A}" type="slidenum">
              <a:rPr lang="en-GB" smtClean="0"/>
              <a:t>9</a:t>
            </a:fld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FDIFF – overview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39" y="2715766"/>
            <a:ext cx="7593285" cy="21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61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PO_Theme">
  <a:themeElements>
    <a:clrScheme name="EPO colour palette">
      <a:dk1>
        <a:srgbClr val="404955"/>
      </a:dk1>
      <a:lt1>
        <a:srgbClr val="FFFFFF"/>
      </a:lt1>
      <a:dk2>
        <a:srgbClr val="C1CCD5"/>
      </a:dk2>
      <a:lt2>
        <a:srgbClr val="D0D19F"/>
      </a:lt2>
      <a:accent1>
        <a:srgbClr val="3B464D"/>
      </a:accent1>
      <a:accent2>
        <a:srgbClr val="BE0F05"/>
      </a:accent2>
      <a:accent3>
        <a:srgbClr val="5F7B8F"/>
      </a:accent3>
      <a:accent4>
        <a:srgbClr val="9FA04E"/>
      </a:accent4>
      <a:accent5>
        <a:srgbClr val="94A4AE"/>
      </a:accent5>
      <a:accent6>
        <a:srgbClr val="DEBBB0"/>
      </a:accent6>
      <a:hlink>
        <a:srgbClr val="0000FF"/>
      </a:hlink>
      <a:folHlink>
        <a:srgbClr val="800080"/>
      </a:folHlink>
    </a:clrScheme>
    <a:fontScheme name="EPO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1CCD5"/>
        </a:solidFill>
        <a:ln>
          <a:noFill/>
        </a:ln>
      </a:spPr>
      <a:bodyPr rtlCol="0" anchor="ctr"/>
      <a:lstStyle>
        <a:defPPr algn="ctr">
          <a:defRPr sz="1800" kern="120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lIns="0" tIns="0" rIns="0" bIns="0"/>
      <a:lstStyle>
        <a:defPPr marL="0" indent="0">
          <a:lnSpc>
            <a:spcPct val="100000"/>
          </a:lnSpc>
          <a:spcAft>
            <a:spcPts val="300"/>
          </a:spcAft>
          <a:buNone/>
          <a:defRPr sz="12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EPO Template German.potx" id="{DA80B3F9-6BE6-495E-953C-2271A08F7B68}" vid="{25762C69-4921-4855-B156-EB4943BE625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EPO_Theme</Template>
  <TotalTime>0</TotalTime>
  <Words>1616</Words>
  <Application>Microsoft Office PowerPoint</Application>
  <PresentationFormat>On-screen Show (16:9)</PresentationFormat>
  <Paragraphs>261</Paragraphs>
  <Slides>33</Slides>
  <Notes>15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EPO_Theme</vt:lpstr>
      <vt:lpstr>FDIFF</vt:lpstr>
      <vt:lpstr>Motivation</vt:lpstr>
      <vt:lpstr>PowerPoint Presentation</vt:lpstr>
      <vt:lpstr>State of the art – Manual check</vt:lpstr>
      <vt:lpstr>State of the art - Trimaran’s Text Compare </vt:lpstr>
      <vt:lpstr>State of the art - eDrex’s Text Compare</vt:lpstr>
      <vt:lpstr>State of the art - eDrex’s Text Compare</vt:lpstr>
      <vt:lpstr>State of the art – problem statement</vt:lpstr>
      <vt:lpstr>FDIFF – overview</vt:lpstr>
      <vt:lpstr>FDIFF – how the algorithm works</vt:lpstr>
      <vt:lpstr>FDIFF – how the algorithm works</vt:lpstr>
      <vt:lpstr>FDIFF - basic input</vt:lpstr>
      <vt:lpstr>FDIFF – basic output</vt:lpstr>
      <vt:lpstr>FDIFF – basic output (2)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..FDIFF</vt:lpstr>
      <vt:lpstr>..FDIFF</vt:lpstr>
      <vt:lpstr>..FDIFF / FDIFF-browser-app   </vt:lpstr>
      <vt:lpstr>..FDIFF dialog</vt:lpstr>
      <vt:lpstr>FDIFF</vt:lpstr>
      <vt:lpstr>..FDIFF example showing claims of PCT filing, family member grant and divisional parent </vt:lpstr>
      <vt:lpstr>PowerPoint Presentation</vt:lpstr>
      <vt:lpstr> </vt:lpstr>
      <vt:lpstr> </vt:lpstr>
      <vt:lpstr>Possible Workarounds</vt:lpstr>
      <vt:lpstr>Adding a New Request</vt:lpstr>
      <vt:lpstr>Managing Requests</vt:lpstr>
      <vt:lpstr>Conclusion</vt:lpstr>
    </vt:vector>
  </TitlesOfParts>
  <Company>European Patent Office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EPO template?</dc:title>
  <dc:creator>Keita Mamadou</dc:creator>
  <cp:lastModifiedBy>Chapple Ian</cp:lastModifiedBy>
  <cp:revision>131</cp:revision>
  <cp:lastPrinted>2019-05-14T06:21:30Z</cp:lastPrinted>
  <dcterms:created xsi:type="dcterms:W3CDTF">2019-01-20T06:35:50Z</dcterms:created>
  <dcterms:modified xsi:type="dcterms:W3CDTF">2019-05-14T06:21:48Z</dcterms:modified>
</cp:coreProperties>
</file>