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6" r:id="rId6"/>
    <p:sldId id="263" r:id="rId7"/>
    <p:sldId id="264" r:id="rId8"/>
    <p:sldId id="261" r:id="rId9"/>
    <p:sldId id="262" r:id="rId10"/>
    <p:sldId id="269" r:id="rId11"/>
    <p:sldId id="270" r:id="rId12"/>
    <p:sldId id="267" r:id="rId13"/>
    <p:sldId id="272" r:id="rId14"/>
    <p:sldId id="268" r:id="rId15"/>
    <p:sldId id="260" r:id="rId1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Montserrat Black" panose="00000A00000000000000" pitchFamily="2" charset="0"/>
      <p:bold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3574CF8-C707-4C06-BB1D-CE9BDB51AC2E}">
          <p14:sldIdLst>
            <p14:sldId id="256"/>
            <p14:sldId id="257"/>
          </p14:sldIdLst>
        </p14:section>
        <p14:section name="Sección sin título" id="{25E1A9D2-B6F5-4AA9-9183-521E07840824}">
          <p14:sldIdLst>
            <p14:sldId id="259"/>
            <p14:sldId id="258"/>
            <p14:sldId id="266"/>
            <p14:sldId id="263"/>
            <p14:sldId id="264"/>
            <p14:sldId id="261"/>
            <p14:sldId id="262"/>
            <p14:sldId id="269"/>
            <p14:sldId id="270"/>
            <p14:sldId id="267"/>
            <p14:sldId id="272"/>
            <p14:sldId id="268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Zyczm/PPg6ILXP+5HhqxFeKSo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0" autoAdjust="0"/>
    <p:restoredTop sz="94660"/>
  </p:normalViewPr>
  <p:slideViewPr>
    <p:cSldViewPr snapToGrid="0">
      <p:cViewPr>
        <p:scale>
          <a:sx n="110" d="100"/>
          <a:sy n="110" d="100"/>
        </p:scale>
        <p:origin x="156" y="2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dirty="0"/>
              <a:t>“Antes de indicar el por qué, vamos a exponer qué queremos ofrecer como herramienta web a nuestros clientes”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ctrTitle"/>
          </p:nvPr>
        </p:nvSpPr>
        <p:spPr>
          <a:xfrm>
            <a:off x="1766025" y="84507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pic>
        <p:nvPicPr>
          <p:cNvPr id="12" name="Google Shape;12;p18"/>
          <p:cNvPicPr preferRelativeResize="0"/>
          <p:nvPr/>
        </p:nvPicPr>
        <p:blipFill rotWithShape="1">
          <a:blip r:embed="rId3">
            <a:alphaModFix/>
          </a:blip>
          <a:srcRect l="65439" t="82786" b="5839"/>
          <a:stretch/>
        </p:blipFill>
        <p:spPr>
          <a:xfrm>
            <a:off x="5983800" y="4181925"/>
            <a:ext cx="3160200" cy="5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49804" y="3541724"/>
            <a:ext cx="246922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Hombr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pic>
        <p:nvPicPr>
          <p:cNvPr id="60" name="Google Shape;6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7384" y="4336225"/>
            <a:ext cx="1866015" cy="5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8"/>
          <p:cNvSpPr txBox="1">
            <a:spLocks noGrp="1"/>
          </p:cNvSpPr>
          <p:nvPr>
            <p:ph type="title"/>
          </p:nvPr>
        </p:nvSpPr>
        <p:spPr>
          <a:xfrm>
            <a:off x="828900" y="2369960"/>
            <a:ext cx="7486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subTitle" idx="1"/>
          </p:nvPr>
        </p:nvSpPr>
        <p:spPr>
          <a:xfrm>
            <a:off x="828900" y="3315026"/>
            <a:ext cx="7486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subTitle" idx="2"/>
          </p:nvPr>
        </p:nvSpPr>
        <p:spPr>
          <a:xfrm>
            <a:off x="828900" y="1855075"/>
            <a:ext cx="7486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dor 2">
  <p:cSld name="CUSTOM_2">
    <p:bg>
      <p:bgPr>
        <a:solidFill>
          <a:srgbClr val="F0CA0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9"/>
          <p:cNvSpPr txBox="1">
            <a:spLocks noGrp="1"/>
          </p:cNvSpPr>
          <p:nvPr>
            <p:ph type="title"/>
          </p:nvPr>
        </p:nvSpPr>
        <p:spPr>
          <a:xfrm>
            <a:off x="311700" y="1278950"/>
            <a:ext cx="8520600" cy="28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solidFill>
                  <a:srgbClr val="F0506E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506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506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506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506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506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506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506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506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dor 1">
  <p:cSld name="CUSTOM_1">
    <p:bg>
      <p:bgPr>
        <a:solidFill>
          <a:srgbClr val="F0506E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0"/>
          <p:cNvSpPr txBox="1">
            <a:spLocks noGrp="1"/>
          </p:cNvSpPr>
          <p:nvPr>
            <p:ph type="title"/>
          </p:nvPr>
        </p:nvSpPr>
        <p:spPr>
          <a:xfrm>
            <a:off x="311700" y="1278950"/>
            <a:ext cx="8520600" cy="28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solidFill>
                  <a:srgbClr val="F0CA0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CA0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CA0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CA0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CA0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CA0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CA0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CA0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0CA0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dor 3">
  <p:cSld name="CUSTOM_3">
    <p:bg>
      <p:bgPr>
        <a:solidFill>
          <a:srgbClr val="403BD7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311700" y="1278950"/>
            <a:ext cx="8520600" cy="28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solidFill>
                  <a:srgbClr val="99EFF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9EFF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9EFF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9EFF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9EFF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9EFF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9EFF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9EFF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99EFF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dor 4">
  <p:cSld name="CUSTOM_4">
    <p:bg>
      <p:bgPr>
        <a:solidFill>
          <a:srgbClr val="99EFF0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2"/>
          <p:cNvSpPr txBox="1">
            <a:spLocks noGrp="1"/>
          </p:cNvSpPr>
          <p:nvPr>
            <p:ph type="title"/>
          </p:nvPr>
        </p:nvSpPr>
        <p:spPr>
          <a:xfrm>
            <a:off x="311700" y="1278950"/>
            <a:ext cx="8520600" cy="28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solidFill>
                  <a:srgbClr val="403BD7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 txBox="1">
            <a:spLocks noGrp="1"/>
          </p:cNvSpPr>
          <p:nvPr>
            <p:ph type="title"/>
          </p:nvPr>
        </p:nvSpPr>
        <p:spPr>
          <a:xfrm>
            <a:off x="828900" y="2369960"/>
            <a:ext cx="7486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828900" y="3315026"/>
            <a:ext cx="7486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ubTitle" idx="2"/>
          </p:nvPr>
        </p:nvSpPr>
        <p:spPr>
          <a:xfrm>
            <a:off x="828900" y="1855075"/>
            <a:ext cx="7486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9" name="Google Shape;1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7384" y="4336225"/>
            <a:ext cx="1866015" cy="5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pic>
        <p:nvPicPr>
          <p:cNvPr id="22" name="Google Shape;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7384" y="4336225"/>
            <a:ext cx="1866015" cy="5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4351650" y="1035475"/>
            <a:ext cx="4349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ubTitle" idx="1"/>
          </p:nvPr>
        </p:nvSpPr>
        <p:spPr>
          <a:xfrm>
            <a:off x="3509125" y="1778875"/>
            <a:ext cx="51918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ubTitle" idx="2"/>
          </p:nvPr>
        </p:nvSpPr>
        <p:spPr>
          <a:xfrm>
            <a:off x="828900" y="2753425"/>
            <a:ext cx="55164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pic>
        <p:nvPicPr>
          <p:cNvPr id="28" name="Google Shape;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6284" y="322610"/>
            <a:ext cx="1866015" cy="5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1037025" y="1636627"/>
            <a:ext cx="6021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subTitle" idx="1"/>
          </p:nvPr>
        </p:nvSpPr>
        <p:spPr>
          <a:xfrm>
            <a:off x="1037025" y="2581692"/>
            <a:ext cx="6021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ubTitle" idx="2"/>
          </p:nvPr>
        </p:nvSpPr>
        <p:spPr>
          <a:xfrm>
            <a:off x="1037025" y="1121742"/>
            <a:ext cx="6021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dor 5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dor Digital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ctrTitle"/>
          </p:nvPr>
        </p:nvSpPr>
        <p:spPr>
          <a:xfrm>
            <a:off x="807275" y="80537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7" name="Google Shape;3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4004" y="3922724"/>
            <a:ext cx="246922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igital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pic>
        <p:nvPicPr>
          <p:cNvPr id="40" name="Google Shape;4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7384" y="4336225"/>
            <a:ext cx="1866015" cy="5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28900" y="2369960"/>
            <a:ext cx="7486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subTitle" idx="1"/>
          </p:nvPr>
        </p:nvSpPr>
        <p:spPr>
          <a:xfrm>
            <a:off x="828900" y="3315026"/>
            <a:ext cx="7486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ubTitle" idx="2"/>
          </p:nvPr>
        </p:nvSpPr>
        <p:spPr>
          <a:xfrm>
            <a:off x="828900" y="1855075"/>
            <a:ext cx="7486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dor Mujer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ctrTitle"/>
          </p:nvPr>
        </p:nvSpPr>
        <p:spPr>
          <a:xfrm>
            <a:off x="807275" y="80537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7" name="Google Shape;4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4004" y="3922724"/>
            <a:ext cx="246922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jer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pic>
        <p:nvPicPr>
          <p:cNvPr id="50" name="Google Shape;5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7384" y="4336225"/>
            <a:ext cx="1866015" cy="5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6"/>
          <p:cNvSpPr txBox="1">
            <a:spLocks noGrp="1"/>
          </p:cNvSpPr>
          <p:nvPr>
            <p:ph type="title"/>
          </p:nvPr>
        </p:nvSpPr>
        <p:spPr>
          <a:xfrm>
            <a:off x="828900" y="2369960"/>
            <a:ext cx="7486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subTitle" idx="1"/>
          </p:nvPr>
        </p:nvSpPr>
        <p:spPr>
          <a:xfrm>
            <a:off x="828900" y="3315026"/>
            <a:ext cx="7486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ubTitle" idx="2"/>
          </p:nvPr>
        </p:nvSpPr>
        <p:spPr>
          <a:xfrm>
            <a:off x="828900" y="1855075"/>
            <a:ext cx="7486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19.pn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13.png"/><Relationship Id="rId15" Type="http://schemas.openxmlformats.org/officeDocument/2006/relationships/image" Target="../media/image30.svg"/><Relationship Id="rId10" Type="http://schemas.openxmlformats.org/officeDocument/2006/relationships/image" Target="../media/image25.png"/><Relationship Id="rId4" Type="http://schemas.openxmlformats.org/officeDocument/2006/relationships/image" Target="../media/image20.svg"/><Relationship Id="rId9" Type="http://schemas.openxmlformats.org/officeDocument/2006/relationships/image" Target="../media/image24.svg"/><Relationship Id="rId1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>
            <a:spLocks noGrp="1"/>
          </p:cNvSpPr>
          <p:nvPr>
            <p:ph type="ctrTitle"/>
          </p:nvPr>
        </p:nvSpPr>
        <p:spPr>
          <a:xfrm>
            <a:off x="1723494" y="972666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800" dirty="0">
                <a:solidFill>
                  <a:srgbClr val="0000FF"/>
                </a:solidFill>
              </a:rPr>
              <a:t>HORIZON</a:t>
            </a:r>
            <a:endParaRPr dirty="0">
              <a:solidFill>
                <a:srgbClr val="0000FF"/>
              </a:solidFill>
            </a:endParaRPr>
          </a:p>
        </p:txBody>
      </p:sp>
      <p:pic>
        <p:nvPicPr>
          <p:cNvPr id="3" name="Imagen 2" descr="Imagen que contiene firmar, oscuro, iluminado, calle&#10;&#10;Descripción generada automáticamente">
            <a:extLst>
              <a:ext uri="{FF2B5EF4-FFF2-40B4-BE49-F238E27FC236}">
                <a16:creationId xmlns:a16="http://schemas.microsoft.com/office/drawing/2014/main" id="{241D9F4F-0BE3-1963-B490-5355A379B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181" y="633982"/>
            <a:ext cx="886051" cy="8860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title"/>
          </p:nvPr>
        </p:nvSpPr>
        <p:spPr>
          <a:xfrm>
            <a:off x="311700" y="1278950"/>
            <a:ext cx="8520600" cy="28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O" dirty="0"/>
              <a:t>¿Por qué escogernos?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title"/>
          </p:nvPr>
        </p:nvSpPr>
        <p:spPr>
          <a:xfrm>
            <a:off x="164945" y="110550"/>
            <a:ext cx="8520600" cy="566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O" sz="2800" dirty="0"/>
              <a:t>LIENZO DE VALOR</a:t>
            </a:r>
            <a:endParaRPr sz="2800" dirty="0"/>
          </a:p>
        </p:txBody>
      </p:sp>
      <p:pic>
        <p:nvPicPr>
          <p:cNvPr id="3" name="Imagen 2" descr="Imagen que contiene firmar, oscuro, iluminado, calle&#10;&#10;Descripción generada automáticamente">
            <a:extLst>
              <a:ext uri="{FF2B5EF4-FFF2-40B4-BE49-F238E27FC236}">
                <a16:creationId xmlns:a16="http://schemas.microsoft.com/office/drawing/2014/main" id="{FCE17EED-3975-4253-9B87-F9F5A562A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648" y="-6175"/>
            <a:ext cx="632708" cy="63270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81ACFC1-6D57-3C6A-9542-D34E24CF93BD}"/>
              </a:ext>
            </a:extLst>
          </p:cNvPr>
          <p:cNvSpPr txBox="1"/>
          <p:nvPr/>
        </p:nvSpPr>
        <p:spPr>
          <a:xfrm rot="16200000">
            <a:off x="-894567" y="2493357"/>
            <a:ext cx="25625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latin typeface="Montserrat" panose="00000500000000000000" pitchFamily="2" charset="0"/>
              </a:rPr>
              <a:t>PROPUESTAS DE VALOR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02A5AF6-768C-9B85-233A-9074A6ECEC8E}"/>
              </a:ext>
            </a:extLst>
          </p:cNvPr>
          <p:cNvSpPr txBox="1"/>
          <p:nvPr/>
        </p:nvSpPr>
        <p:spPr>
          <a:xfrm rot="5400000">
            <a:off x="7475988" y="2493357"/>
            <a:ext cx="25625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latin typeface="Montserrat" panose="00000500000000000000" pitchFamily="2" charset="0"/>
              </a:rPr>
              <a:t>SEGMENTO DE CLIENTES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DA6E00-5E5A-CEB8-99D6-5BA44C844961}"/>
              </a:ext>
            </a:extLst>
          </p:cNvPr>
          <p:cNvSpPr/>
          <p:nvPr/>
        </p:nvSpPr>
        <p:spPr>
          <a:xfrm>
            <a:off x="574636" y="1011766"/>
            <a:ext cx="3441856" cy="34586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4338ABF-02EA-A6DB-85D4-D951CE8C67FA}"/>
              </a:ext>
            </a:extLst>
          </p:cNvPr>
          <p:cNvSpPr/>
          <p:nvPr/>
        </p:nvSpPr>
        <p:spPr>
          <a:xfrm>
            <a:off x="5098189" y="1011766"/>
            <a:ext cx="3441856" cy="34586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Gráfico 12" descr="Perfil de mujer contorno">
            <a:extLst>
              <a:ext uri="{FF2B5EF4-FFF2-40B4-BE49-F238E27FC236}">
                <a16:creationId xmlns:a16="http://schemas.microsoft.com/office/drawing/2014/main" id="{1878AEDD-4956-4ADF-E4D9-546831D97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4109" y="2321922"/>
            <a:ext cx="761372" cy="761372"/>
          </a:xfrm>
          <a:prstGeom prst="rect">
            <a:avLst/>
          </a:prstGeom>
        </p:spPr>
      </p:pic>
      <p:sp>
        <p:nvSpPr>
          <p:cNvPr id="14" name="Gráfico 10" descr="Regalo contorno">
            <a:extLst>
              <a:ext uri="{FF2B5EF4-FFF2-40B4-BE49-F238E27FC236}">
                <a16:creationId xmlns:a16="http://schemas.microsoft.com/office/drawing/2014/main" id="{FB41F539-8B5A-FFD0-B40C-F12176A1FFA7}"/>
              </a:ext>
            </a:extLst>
          </p:cNvPr>
          <p:cNvSpPr/>
          <p:nvPr/>
        </p:nvSpPr>
        <p:spPr>
          <a:xfrm>
            <a:off x="1910958" y="2310518"/>
            <a:ext cx="647700" cy="714376"/>
          </a:xfrm>
          <a:custGeom>
            <a:avLst/>
            <a:gdLst>
              <a:gd name="connsiteX0" fmla="*/ 492166 w 647700"/>
              <a:gd name="connsiteY0" fmla="*/ 161926 h 714376"/>
              <a:gd name="connsiteX1" fmla="*/ 505501 w 647700"/>
              <a:gd name="connsiteY1" fmla="*/ 90165 h 714376"/>
              <a:gd name="connsiteX2" fmla="*/ 504225 w 647700"/>
              <a:gd name="connsiteY2" fmla="*/ 87307 h 714376"/>
              <a:gd name="connsiteX3" fmla="*/ 418383 w 647700"/>
              <a:gd name="connsiteY3" fmla="*/ 53798 h 714376"/>
              <a:gd name="connsiteX4" fmla="*/ 397631 w 647700"/>
              <a:gd name="connsiteY4" fmla="*/ 68257 h 714376"/>
              <a:gd name="connsiteX5" fmla="*/ 389192 w 647700"/>
              <a:gd name="connsiteY5" fmla="*/ 77020 h 714376"/>
              <a:gd name="connsiteX6" fmla="*/ 337315 w 647700"/>
              <a:gd name="connsiteY6" fmla="*/ 1120 h 714376"/>
              <a:gd name="connsiteX7" fmla="*/ 325536 w 647700"/>
              <a:gd name="connsiteY7" fmla="*/ 1 h 714376"/>
              <a:gd name="connsiteX8" fmla="*/ 322355 w 647700"/>
              <a:gd name="connsiteY8" fmla="*/ 1 h 714376"/>
              <a:gd name="connsiteX9" fmla="*/ 256926 w 647700"/>
              <a:gd name="connsiteY9" fmla="*/ 64645 h 714376"/>
              <a:gd name="connsiteX10" fmla="*/ 259813 w 647700"/>
              <a:gd name="connsiteY10" fmla="*/ 84202 h 714376"/>
              <a:gd name="connsiteX11" fmla="*/ 244440 w 647700"/>
              <a:gd name="connsiteY11" fmla="*/ 68238 h 714376"/>
              <a:gd name="connsiteX12" fmla="*/ 152305 w 647700"/>
              <a:gd name="connsiteY12" fmla="*/ 66536 h 714376"/>
              <a:gd name="connsiteX13" fmla="*/ 137846 w 647700"/>
              <a:gd name="connsiteY13" fmla="*/ 87288 h 714376"/>
              <a:gd name="connsiteX14" fmla="*/ 136569 w 647700"/>
              <a:gd name="connsiteY14" fmla="*/ 90146 h 714376"/>
              <a:gd name="connsiteX15" fmla="*/ 149790 w 647700"/>
              <a:gd name="connsiteY15" fmla="*/ 161926 h 714376"/>
              <a:gd name="connsiteX16" fmla="*/ 0 w 647700"/>
              <a:gd name="connsiteY16" fmla="*/ 161926 h 714376"/>
              <a:gd name="connsiteX17" fmla="*/ 0 w 647700"/>
              <a:gd name="connsiteY17" fmla="*/ 714376 h 714376"/>
              <a:gd name="connsiteX18" fmla="*/ 647700 w 647700"/>
              <a:gd name="connsiteY18" fmla="*/ 714376 h 714376"/>
              <a:gd name="connsiteX19" fmla="*/ 647700 w 647700"/>
              <a:gd name="connsiteY19" fmla="*/ 161926 h 714376"/>
              <a:gd name="connsiteX20" fmla="*/ 628650 w 647700"/>
              <a:gd name="connsiteY20" fmla="*/ 361951 h 714376"/>
              <a:gd name="connsiteX21" fmla="*/ 361950 w 647700"/>
              <a:gd name="connsiteY21" fmla="*/ 361951 h 714376"/>
              <a:gd name="connsiteX22" fmla="*/ 361950 w 647700"/>
              <a:gd name="connsiteY22" fmla="*/ 180976 h 714376"/>
              <a:gd name="connsiteX23" fmla="*/ 628650 w 647700"/>
              <a:gd name="connsiteY23" fmla="*/ 180976 h 714376"/>
              <a:gd name="connsiteX24" fmla="*/ 285750 w 647700"/>
              <a:gd name="connsiteY24" fmla="*/ 419101 h 714376"/>
              <a:gd name="connsiteX25" fmla="*/ 19050 w 647700"/>
              <a:gd name="connsiteY25" fmla="*/ 419101 h 714376"/>
              <a:gd name="connsiteX26" fmla="*/ 19050 w 647700"/>
              <a:gd name="connsiteY26" fmla="*/ 381001 h 714376"/>
              <a:gd name="connsiteX27" fmla="*/ 285750 w 647700"/>
              <a:gd name="connsiteY27" fmla="*/ 381001 h 714376"/>
              <a:gd name="connsiteX28" fmla="*/ 304800 w 647700"/>
              <a:gd name="connsiteY28" fmla="*/ 180976 h 714376"/>
              <a:gd name="connsiteX29" fmla="*/ 342900 w 647700"/>
              <a:gd name="connsiteY29" fmla="*/ 180976 h 714376"/>
              <a:gd name="connsiteX30" fmla="*/ 342900 w 647700"/>
              <a:gd name="connsiteY30" fmla="*/ 695326 h 714376"/>
              <a:gd name="connsiteX31" fmla="*/ 304800 w 647700"/>
              <a:gd name="connsiteY31" fmla="*/ 695326 h 714376"/>
              <a:gd name="connsiteX32" fmla="*/ 361950 w 647700"/>
              <a:gd name="connsiteY32" fmla="*/ 381001 h 714376"/>
              <a:gd name="connsiteX33" fmla="*/ 628650 w 647700"/>
              <a:gd name="connsiteY33" fmla="*/ 381001 h 714376"/>
              <a:gd name="connsiteX34" fmla="*/ 628650 w 647700"/>
              <a:gd name="connsiteY34" fmla="*/ 419101 h 714376"/>
              <a:gd name="connsiteX35" fmla="*/ 361950 w 647700"/>
              <a:gd name="connsiteY35" fmla="*/ 419101 h 714376"/>
              <a:gd name="connsiteX36" fmla="*/ 411347 w 647700"/>
              <a:gd name="connsiteY36" fmla="*/ 81459 h 714376"/>
              <a:gd name="connsiteX37" fmla="*/ 444265 w 647700"/>
              <a:gd name="connsiteY37" fmla="*/ 67305 h 714376"/>
              <a:gd name="connsiteX38" fmla="*/ 452657 w 647700"/>
              <a:gd name="connsiteY38" fmla="*/ 68057 h 714376"/>
              <a:gd name="connsiteX39" fmla="*/ 486775 w 647700"/>
              <a:gd name="connsiteY39" fmla="*/ 94918 h 714376"/>
              <a:gd name="connsiteX40" fmla="*/ 488051 w 647700"/>
              <a:gd name="connsiteY40" fmla="*/ 97775 h 714376"/>
              <a:gd name="connsiteX41" fmla="*/ 464329 w 647700"/>
              <a:gd name="connsiteY41" fmla="*/ 158532 h 714376"/>
              <a:gd name="connsiteX42" fmla="*/ 452809 w 647700"/>
              <a:gd name="connsiteY42" fmla="*/ 161879 h 714376"/>
              <a:gd name="connsiteX43" fmla="*/ 334242 w 647700"/>
              <a:gd name="connsiteY43" fmla="*/ 161431 h 714376"/>
              <a:gd name="connsiteX44" fmla="*/ 279302 w 647700"/>
              <a:gd name="connsiteY44" fmla="*/ 82497 h 714376"/>
              <a:gd name="connsiteX45" fmla="*/ 304670 w 647700"/>
              <a:gd name="connsiteY45" fmla="*/ 22438 h 714376"/>
              <a:gd name="connsiteX46" fmla="*/ 322002 w 647700"/>
              <a:gd name="connsiteY46" fmla="*/ 19051 h 714376"/>
              <a:gd name="connsiteX47" fmla="*/ 322250 w 647700"/>
              <a:gd name="connsiteY47" fmla="*/ 19051 h 714376"/>
              <a:gd name="connsiteX48" fmla="*/ 325441 w 647700"/>
              <a:gd name="connsiteY48" fmla="*/ 19051 h 714376"/>
              <a:gd name="connsiteX49" fmla="*/ 371305 w 647700"/>
              <a:gd name="connsiteY49" fmla="*/ 65387 h 714376"/>
              <a:gd name="connsiteX50" fmla="*/ 367741 w 647700"/>
              <a:gd name="connsiteY50" fmla="*/ 82926 h 714376"/>
              <a:gd name="connsiteX51" fmla="*/ 355702 w 647700"/>
              <a:gd name="connsiteY51" fmla="*/ 111739 h 714376"/>
              <a:gd name="connsiteX52" fmla="*/ 320993 w 647700"/>
              <a:gd name="connsiteY52" fmla="*/ 147753 h 714376"/>
              <a:gd name="connsiteX53" fmla="*/ 294684 w 647700"/>
              <a:gd name="connsiteY53" fmla="*/ 120397 h 714376"/>
              <a:gd name="connsiteX54" fmla="*/ 157382 w 647700"/>
              <a:gd name="connsiteY54" fmla="*/ 141114 h 714376"/>
              <a:gd name="connsiteX55" fmla="*/ 154038 w 647700"/>
              <a:gd name="connsiteY55" fmla="*/ 97823 h 714376"/>
              <a:gd name="connsiteX56" fmla="*/ 155315 w 647700"/>
              <a:gd name="connsiteY56" fmla="*/ 94965 h 714376"/>
              <a:gd name="connsiteX57" fmla="*/ 189433 w 647700"/>
              <a:gd name="connsiteY57" fmla="*/ 68105 h 714376"/>
              <a:gd name="connsiteX58" fmla="*/ 197825 w 647700"/>
              <a:gd name="connsiteY58" fmla="*/ 67352 h 714376"/>
              <a:gd name="connsiteX59" fmla="*/ 230753 w 647700"/>
              <a:gd name="connsiteY59" fmla="*/ 81507 h 714376"/>
              <a:gd name="connsiteX60" fmla="*/ 307838 w 647700"/>
              <a:gd name="connsiteY60" fmla="*/ 161517 h 714376"/>
              <a:gd name="connsiteX61" fmla="*/ 189233 w 647700"/>
              <a:gd name="connsiteY61" fmla="*/ 161926 h 714376"/>
              <a:gd name="connsiteX62" fmla="*/ 157353 w 647700"/>
              <a:gd name="connsiteY62" fmla="*/ 141114 h 714376"/>
              <a:gd name="connsiteX63" fmla="*/ 285750 w 647700"/>
              <a:gd name="connsiteY63" fmla="*/ 180976 h 714376"/>
              <a:gd name="connsiteX64" fmla="*/ 285750 w 647700"/>
              <a:gd name="connsiteY64" fmla="*/ 361951 h 714376"/>
              <a:gd name="connsiteX65" fmla="*/ 19050 w 647700"/>
              <a:gd name="connsiteY65" fmla="*/ 361951 h 714376"/>
              <a:gd name="connsiteX66" fmla="*/ 19050 w 647700"/>
              <a:gd name="connsiteY66" fmla="*/ 180976 h 714376"/>
              <a:gd name="connsiteX67" fmla="*/ 19050 w 647700"/>
              <a:gd name="connsiteY67" fmla="*/ 438151 h 714376"/>
              <a:gd name="connsiteX68" fmla="*/ 285750 w 647700"/>
              <a:gd name="connsiteY68" fmla="*/ 438151 h 714376"/>
              <a:gd name="connsiteX69" fmla="*/ 285750 w 647700"/>
              <a:gd name="connsiteY69" fmla="*/ 695326 h 714376"/>
              <a:gd name="connsiteX70" fmla="*/ 19050 w 647700"/>
              <a:gd name="connsiteY70" fmla="*/ 695326 h 714376"/>
              <a:gd name="connsiteX71" fmla="*/ 361950 w 647700"/>
              <a:gd name="connsiteY71" fmla="*/ 695326 h 714376"/>
              <a:gd name="connsiteX72" fmla="*/ 361950 w 647700"/>
              <a:gd name="connsiteY72" fmla="*/ 438151 h 714376"/>
              <a:gd name="connsiteX73" fmla="*/ 628650 w 647700"/>
              <a:gd name="connsiteY73" fmla="*/ 438151 h 714376"/>
              <a:gd name="connsiteX74" fmla="*/ 628650 w 647700"/>
              <a:gd name="connsiteY74" fmla="*/ 695326 h 71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47700" h="714376">
                <a:moveTo>
                  <a:pt x="492166" y="161926"/>
                </a:moveTo>
                <a:cubicBezTo>
                  <a:pt x="511148" y="143131"/>
                  <a:pt x="516464" y="114525"/>
                  <a:pt x="505501" y="90165"/>
                </a:cubicBezTo>
                <a:lnTo>
                  <a:pt x="504225" y="87307"/>
                </a:lnTo>
                <a:cubicBezTo>
                  <a:pt x="489774" y="54349"/>
                  <a:pt x="451340" y="39347"/>
                  <a:pt x="418383" y="53798"/>
                </a:cubicBezTo>
                <a:cubicBezTo>
                  <a:pt x="410588" y="57216"/>
                  <a:pt x="403537" y="62129"/>
                  <a:pt x="397631" y="68257"/>
                </a:cubicBezTo>
                <a:lnTo>
                  <a:pt x="389192" y="77020"/>
                </a:lnTo>
                <a:cubicBezTo>
                  <a:pt x="395826" y="41736"/>
                  <a:pt x="372599" y="7754"/>
                  <a:pt x="337315" y="1120"/>
                </a:cubicBezTo>
                <a:cubicBezTo>
                  <a:pt x="333430" y="390"/>
                  <a:pt x="329488" y="16"/>
                  <a:pt x="325536" y="1"/>
                </a:cubicBezTo>
                <a:lnTo>
                  <a:pt x="322355" y="1"/>
                </a:lnTo>
                <a:cubicBezTo>
                  <a:pt x="286437" y="-216"/>
                  <a:pt x="257144" y="28726"/>
                  <a:pt x="256926" y="64645"/>
                </a:cubicBezTo>
                <a:cubicBezTo>
                  <a:pt x="256886" y="71273"/>
                  <a:pt x="257860" y="77868"/>
                  <a:pt x="259813" y="84202"/>
                </a:cubicBezTo>
                <a:lnTo>
                  <a:pt x="244440" y="68238"/>
                </a:lnTo>
                <a:cubicBezTo>
                  <a:pt x="219467" y="42326"/>
                  <a:pt x="178218" y="41564"/>
                  <a:pt x="152305" y="66536"/>
                </a:cubicBezTo>
                <a:cubicBezTo>
                  <a:pt x="146176" y="72443"/>
                  <a:pt x="141264" y="79493"/>
                  <a:pt x="137846" y="87288"/>
                </a:cubicBezTo>
                <a:lnTo>
                  <a:pt x="136569" y="90146"/>
                </a:lnTo>
                <a:cubicBezTo>
                  <a:pt x="125731" y="114507"/>
                  <a:pt x="130983" y="143025"/>
                  <a:pt x="149790" y="161926"/>
                </a:cubicBezTo>
                <a:lnTo>
                  <a:pt x="0" y="161926"/>
                </a:lnTo>
                <a:lnTo>
                  <a:pt x="0" y="714376"/>
                </a:lnTo>
                <a:lnTo>
                  <a:pt x="647700" y="714376"/>
                </a:lnTo>
                <a:lnTo>
                  <a:pt x="647700" y="161926"/>
                </a:lnTo>
                <a:close/>
                <a:moveTo>
                  <a:pt x="628650" y="361951"/>
                </a:moveTo>
                <a:lnTo>
                  <a:pt x="361950" y="361951"/>
                </a:lnTo>
                <a:lnTo>
                  <a:pt x="361950" y="180976"/>
                </a:lnTo>
                <a:lnTo>
                  <a:pt x="628650" y="180976"/>
                </a:lnTo>
                <a:close/>
                <a:moveTo>
                  <a:pt x="285750" y="419101"/>
                </a:moveTo>
                <a:lnTo>
                  <a:pt x="19050" y="419101"/>
                </a:lnTo>
                <a:lnTo>
                  <a:pt x="19050" y="381001"/>
                </a:lnTo>
                <a:lnTo>
                  <a:pt x="285750" y="381001"/>
                </a:lnTo>
                <a:close/>
                <a:moveTo>
                  <a:pt x="304800" y="180976"/>
                </a:moveTo>
                <a:lnTo>
                  <a:pt x="342900" y="180976"/>
                </a:lnTo>
                <a:lnTo>
                  <a:pt x="342900" y="695326"/>
                </a:lnTo>
                <a:lnTo>
                  <a:pt x="304800" y="695326"/>
                </a:lnTo>
                <a:close/>
                <a:moveTo>
                  <a:pt x="361950" y="381001"/>
                </a:moveTo>
                <a:lnTo>
                  <a:pt x="628650" y="381001"/>
                </a:lnTo>
                <a:lnTo>
                  <a:pt x="628650" y="419101"/>
                </a:lnTo>
                <a:lnTo>
                  <a:pt x="361950" y="419101"/>
                </a:lnTo>
                <a:close/>
                <a:moveTo>
                  <a:pt x="411347" y="81459"/>
                </a:moveTo>
                <a:cubicBezTo>
                  <a:pt x="419909" y="72418"/>
                  <a:pt x="431814" y="67299"/>
                  <a:pt x="444265" y="67305"/>
                </a:cubicBezTo>
                <a:cubicBezTo>
                  <a:pt x="447079" y="67307"/>
                  <a:pt x="449888" y="67558"/>
                  <a:pt x="452657" y="68057"/>
                </a:cubicBezTo>
                <a:cubicBezTo>
                  <a:pt x="467850" y="70643"/>
                  <a:pt x="480695" y="80756"/>
                  <a:pt x="486775" y="94918"/>
                </a:cubicBezTo>
                <a:lnTo>
                  <a:pt x="488051" y="97775"/>
                </a:lnTo>
                <a:cubicBezTo>
                  <a:pt x="498278" y="121104"/>
                  <a:pt x="487657" y="148305"/>
                  <a:pt x="464329" y="158532"/>
                </a:cubicBezTo>
                <a:cubicBezTo>
                  <a:pt x="460651" y="160144"/>
                  <a:pt x="456778" y="161269"/>
                  <a:pt x="452809" y="161879"/>
                </a:cubicBezTo>
                <a:lnTo>
                  <a:pt x="334242" y="161431"/>
                </a:lnTo>
                <a:close/>
                <a:moveTo>
                  <a:pt x="279302" y="82497"/>
                </a:moveTo>
                <a:cubicBezTo>
                  <a:pt x="269722" y="58908"/>
                  <a:pt x="281080" y="32018"/>
                  <a:pt x="304670" y="22438"/>
                </a:cubicBezTo>
                <a:cubicBezTo>
                  <a:pt x="310175" y="20203"/>
                  <a:pt x="316060" y="19053"/>
                  <a:pt x="322002" y="19051"/>
                </a:cubicBezTo>
                <a:lnTo>
                  <a:pt x="322250" y="19051"/>
                </a:lnTo>
                <a:lnTo>
                  <a:pt x="325441" y="19051"/>
                </a:lnTo>
                <a:cubicBezTo>
                  <a:pt x="350901" y="19182"/>
                  <a:pt x="371435" y="39927"/>
                  <a:pt x="371305" y="65387"/>
                </a:cubicBezTo>
                <a:cubicBezTo>
                  <a:pt x="371274" y="71410"/>
                  <a:pt x="370063" y="77369"/>
                  <a:pt x="367741" y="82926"/>
                </a:cubicBezTo>
                <a:lnTo>
                  <a:pt x="355702" y="111739"/>
                </a:lnTo>
                <a:lnTo>
                  <a:pt x="320993" y="147753"/>
                </a:lnTo>
                <a:lnTo>
                  <a:pt x="294684" y="120397"/>
                </a:lnTo>
                <a:close/>
                <a:moveTo>
                  <a:pt x="157382" y="141114"/>
                </a:moveTo>
                <a:cubicBezTo>
                  <a:pt x="148996" y="128185"/>
                  <a:pt x="147738" y="111887"/>
                  <a:pt x="154038" y="97823"/>
                </a:cubicBezTo>
                <a:lnTo>
                  <a:pt x="155315" y="94965"/>
                </a:lnTo>
                <a:cubicBezTo>
                  <a:pt x="161394" y="80804"/>
                  <a:pt x="174240" y="70691"/>
                  <a:pt x="189433" y="68105"/>
                </a:cubicBezTo>
                <a:cubicBezTo>
                  <a:pt x="192203" y="67606"/>
                  <a:pt x="195011" y="67354"/>
                  <a:pt x="197825" y="67352"/>
                </a:cubicBezTo>
                <a:cubicBezTo>
                  <a:pt x="210279" y="67347"/>
                  <a:pt x="222187" y="72466"/>
                  <a:pt x="230753" y="81507"/>
                </a:cubicBezTo>
                <a:lnTo>
                  <a:pt x="307838" y="161517"/>
                </a:lnTo>
                <a:lnTo>
                  <a:pt x="189233" y="161926"/>
                </a:lnTo>
                <a:cubicBezTo>
                  <a:pt x="176066" y="160008"/>
                  <a:pt x="164407" y="152397"/>
                  <a:pt x="157353" y="141114"/>
                </a:cubicBezTo>
                <a:close/>
                <a:moveTo>
                  <a:pt x="285750" y="180976"/>
                </a:moveTo>
                <a:lnTo>
                  <a:pt x="285750" y="361951"/>
                </a:lnTo>
                <a:lnTo>
                  <a:pt x="19050" y="361951"/>
                </a:lnTo>
                <a:lnTo>
                  <a:pt x="19050" y="180976"/>
                </a:lnTo>
                <a:close/>
                <a:moveTo>
                  <a:pt x="19050" y="438151"/>
                </a:moveTo>
                <a:lnTo>
                  <a:pt x="285750" y="438151"/>
                </a:lnTo>
                <a:lnTo>
                  <a:pt x="285750" y="695326"/>
                </a:lnTo>
                <a:lnTo>
                  <a:pt x="19050" y="695326"/>
                </a:lnTo>
                <a:close/>
                <a:moveTo>
                  <a:pt x="361950" y="695326"/>
                </a:moveTo>
                <a:lnTo>
                  <a:pt x="361950" y="438151"/>
                </a:lnTo>
                <a:lnTo>
                  <a:pt x="628650" y="438151"/>
                </a:lnTo>
                <a:lnTo>
                  <a:pt x="628650" y="695326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731784B-937B-78E1-63CA-124892FAF7AD}"/>
              </a:ext>
            </a:extLst>
          </p:cNvPr>
          <p:cNvCxnSpPr>
            <a:cxnSpLocks/>
            <a:endCxn id="14" idx="16"/>
          </p:cNvCxnSpPr>
          <p:nvPr/>
        </p:nvCxnSpPr>
        <p:spPr>
          <a:xfrm>
            <a:off x="540611" y="1026847"/>
            <a:ext cx="1370347" cy="14455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D83AADA-CB4D-1702-BA0F-3750CA65692A}"/>
              </a:ext>
            </a:extLst>
          </p:cNvPr>
          <p:cNvCxnSpPr>
            <a:cxnSpLocks/>
            <a:endCxn id="14" idx="17"/>
          </p:cNvCxnSpPr>
          <p:nvPr/>
        </p:nvCxnSpPr>
        <p:spPr>
          <a:xfrm flipV="1">
            <a:off x="540611" y="3024894"/>
            <a:ext cx="1370347" cy="1445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915215F-39C9-C95A-356E-C25BCF745F2B}"/>
              </a:ext>
            </a:extLst>
          </p:cNvPr>
          <p:cNvCxnSpPr>
            <a:cxnSpLocks/>
          </p:cNvCxnSpPr>
          <p:nvPr/>
        </p:nvCxnSpPr>
        <p:spPr>
          <a:xfrm>
            <a:off x="2558658" y="2726267"/>
            <a:ext cx="1860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B2087106-9309-A9F9-E943-989930DB54A5}"/>
              </a:ext>
            </a:extLst>
          </p:cNvPr>
          <p:cNvCxnSpPr>
            <a:cxnSpLocks/>
          </p:cNvCxnSpPr>
          <p:nvPr/>
        </p:nvCxnSpPr>
        <p:spPr>
          <a:xfrm flipH="1">
            <a:off x="4572000" y="2726267"/>
            <a:ext cx="208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01C2D0B9-1409-ABF2-4D03-2BF8CF67E0BA}"/>
              </a:ext>
            </a:extLst>
          </p:cNvPr>
          <p:cNvCxnSpPr>
            <a:cxnSpLocks/>
            <a:stCxn id="13" idx="0"/>
            <a:endCxn id="7" idx="7"/>
          </p:cNvCxnSpPr>
          <p:nvPr/>
        </p:nvCxnSpPr>
        <p:spPr>
          <a:xfrm flipV="1">
            <a:off x="6834795" y="1518271"/>
            <a:ext cx="1201202" cy="803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FA9FFE11-4BA4-D7DC-9FBD-0ADD637F8B92}"/>
              </a:ext>
            </a:extLst>
          </p:cNvPr>
          <p:cNvCxnSpPr>
            <a:cxnSpLocks/>
            <a:stCxn id="7" idx="5"/>
            <a:endCxn id="13" idx="2"/>
          </p:cNvCxnSpPr>
          <p:nvPr/>
        </p:nvCxnSpPr>
        <p:spPr>
          <a:xfrm flipH="1" flipV="1">
            <a:off x="6834795" y="3083294"/>
            <a:ext cx="1201202" cy="880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F0E812F-06B5-A2FD-D024-A3B351FDA1E3}"/>
              </a:ext>
            </a:extLst>
          </p:cNvPr>
          <p:cNvSpPr txBox="1"/>
          <p:nvPr/>
        </p:nvSpPr>
        <p:spPr>
          <a:xfrm>
            <a:off x="1188311" y="788474"/>
            <a:ext cx="137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</a:rPr>
              <a:t>CREADORES DE GANANCIA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7A55EC6-554C-A997-2BF6-E730028071DC}"/>
              </a:ext>
            </a:extLst>
          </p:cNvPr>
          <p:cNvSpPr txBox="1"/>
          <p:nvPr/>
        </p:nvSpPr>
        <p:spPr>
          <a:xfrm>
            <a:off x="534026" y="3358390"/>
            <a:ext cx="137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</a:rPr>
              <a:t>PRODUCTOS Y SERVICIOS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9482DE8D-12AE-B154-1B20-238F2ECFAB07}"/>
              </a:ext>
            </a:extLst>
          </p:cNvPr>
          <p:cNvSpPr txBox="1"/>
          <p:nvPr/>
        </p:nvSpPr>
        <p:spPr>
          <a:xfrm>
            <a:off x="2630778" y="4008735"/>
            <a:ext cx="137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</a:rPr>
              <a:t>ALIVIADORES DE DOLOR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30D1DCB3-271E-7025-E33F-46442FE2B3D6}"/>
              </a:ext>
            </a:extLst>
          </p:cNvPr>
          <p:cNvSpPr txBox="1"/>
          <p:nvPr/>
        </p:nvSpPr>
        <p:spPr>
          <a:xfrm>
            <a:off x="7550384" y="1770811"/>
            <a:ext cx="137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</a:rPr>
              <a:t>CLIENTE EMPLEOS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05C60A4-0CEB-FA69-F028-4DFA80E7B8D8}"/>
              </a:ext>
            </a:extLst>
          </p:cNvPr>
          <p:cNvSpPr txBox="1"/>
          <p:nvPr/>
        </p:nvSpPr>
        <p:spPr>
          <a:xfrm>
            <a:off x="5570219" y="2791963"/>
            <a:ext cx="1370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</a:rPr>
              <a:t>DOLORES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1AC0F66-8EE3-F528-6447-572E8B789A5A}"/>
              </a:ext>
            </a:extLst>
          </p:cNvPr>
          <p:cNvSpPr txBox="1"/>
          <p:nvPr/>
        </p:nvSpPr>
        <p:spPr>
          <a:xfrm>
            <a:off x="5473542" y="2403031"/>
            <a:ext cx="1370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>
                <a:solidFill>
                  <a:schemeClr val="bg1"/>
                </a:solidFill>
                <a:highlight>
                  <a:srgbClr val="000000"/>
                </a:highlight>
                <a:latin typeface="Montserrat" panose="00000500000000000000" pitchFamily="2" charset="0"/>
              </a:rPr>
              <a:t>GANANCIAS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087293D0-00C0-AE83-F5E2-39654BBFD95D}"/>
              </a:ext>
            </a:extLst>
          </p:cNvPr>
          <p:cNvSpPr txBox="1"/>
          <p:nvPr/>
        </p:nvSpPr>
        <p:spPr>
          <a:xfrm>
            <a:off x="1967776" y="1253786"/>
            <a:ext cx="169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  <a:latin typeface="Montserrat" panose="00000500000000000000" pitchFamily="2" charset="0"/>
              </a:rPr>
              <a:t>Tiempo disponible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640E157-D5EE-7FE1-E0BD-1A278A198BED}"/>
              </a:ext>
            </a:extLst>
          </p:cNvPr>
          <p:cNvSpPr txBox="1"/>
          <p:nvPr/>
        </p:nvSpPr>
        <p:spPr>
          <a:xfrm>
            <a:off x="1613525" y="1873432"/>
            <a:ext cx="169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  <a:latin typeface="Montserrat" panose="00000500000000000000" pitchFamily="2" charset="0"/>
              </a:rPr>
              <a:t>Organización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B9956E86-B124-D666-8AA1-889B13972354}"/>
              </a:ext>
            </a:extLst>
          </p:cNvPr>
          <p:cNvSpPr txBox="1"/>
          <p:nvPr/>
        </p:nvSpPr>
        <p:spPr>
          <a:xfrm>
            <a:off x="2733005" y="2099167"/>
            <a:ext cx="169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  <a:latin typeface="Montserrat" panose="00000500000000000000" pitchFamily="2" charset="0"/>
              </a:rPr>
              <a:t>Información actualizada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36E916A2-B5A0-8A88-11E6-FC5BE7C3374F}"/>
              </a:ext>
            </a:extLst>
          </p:cNvPr>
          <p:cNvSpPr txBox="1"/>
          <p:nvPr/>
        </p:nvSpPr>
        <p:spPr>
          <a:xfrm>
            <a:off x="2697569" y="1563300"/>
            <a:ext cx="169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  <a:latin typeface="Montserrat" panose="00000500000000000000" pitchFamily="2" charset="0"/>
              </a:rPr>
              <a:t>Claridad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9B695DC2-47E9-EBFF-5EBE-8DC7CCF6ED6A}"/>
              </a:ext>
            </a:extLst>
          </p:cNvPr>
          <p:cNvSpPr txBox="1"/>
          <p:nvPr/>
        </p:nvSpPr>
        <p:spPr>
          <a:xfrm>
            <a:off x="501892" y="1856457"/>
            <a:ext cx="1317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  <a:latin typeface="Montserrat" panose="00000500000000000000" pitchFamily="2" charset="0"/>
              </a:rPr>
              <a:t>Control de usuarios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57E1AD7E-1923-7B48-EF20-3E222A26DB30}"/>
              </a:ext>
            </a:extLst>
          </p:cNvPr>
          <p:cNvSpPr txBox="1"/>
          <p:nvPr/>
        </p:nvSpPr>
        <p:spPr>
          <a:xfrm>
            <a:off x="648481" y="2364164"/>
            <a:ext cx="130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  <a:latin typeface="Montserrat" panose="00000500000000000000" pitchFamily="2" charset="0"/>
              </a:rPr>
              <a:t>Control de apartamentos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880D4DAD-4CB0-A5AE-9B97-9AE628FB034E}"/>
              </a:ext>
            </a:extLst>
          </p:cNvPr>
          <p:cNvSpPr txBox="1"/>
          <p:nvPr/>
        </p:nvSpPr>
        <p:spPr>
          <a:xfrm>
            <a:off x="2143792" y="3387864"/>
            <a:ext cx="169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  <a:latin typeface="Montserrat" panose="00000500000000000000" pitchFamily="2" charset="0"/>
              </a:rPr>
              <a:t>Comunicación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22DFE52-0576-7716-32E1-F91F7397552B}"/>
              </a:ext>
            </a:extLst>
          </p:cNvPr>
          <p:cNvSpPr txBox="1"/>
          <p:nvPr/>
        </p:nvSpPr>
        <p:spPr>
          <a:xfrm>
            <a:off x="690029" y="2951308"/>
            <a:ext cx="169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  <a:latin typeface="Montserrat" panose="00000500000000000000" pitchFamily="2" charset="0"/>
              </a:rPr>
              <a:t>Reservas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C1B4A136-ED05-6686-C373-D3C18F7AC2FE}"/>
              </a:ext>
            </a:extLst>
          </p:cNvPr>
          <p:cNvSpPr txBox="1"/>
          <p:nvPr/>
        </p:nvSpPr>
        <p:spPr>
          <a:xfrm>
            <a:off x="1581699" y="3685272"/>
            <a:ext cx="169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  <a:latin typeface="Montserrat" panose="00000500000000000000" pitchFamily="2" charset="0"/>
              </a:rPr>
              <a:t>Información centralizada.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3B029BC1-EE50-5934-7F33-F06445769250}"/>
              </a:ext>
            </a:extLst>
          </p:cNvPr>
          <p:cNvSpPr txBox="1"/>
          <p:nvPr/>
        </p:nvSpPr>
        <p:spPr>
          <a:xfrm>
            <a:off x="2759820" y="2922201"/>
            <a:ext cx="169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  <a:latin typeface="Montserrat" panose="00000500000000000000" pitchFamily="2" charset="0"/>
              </a:rPr>
              <a:t>Registro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AF473D22-49AC-DA05-E828-0C0876C12CCA}"/>
              </a:ext>
            </a:extLst>
          </p:cNvPr>
          <p:cNvSpPr txBox="1"/>
          <p:nvPr/>
        </p:nvSpPr>
        <p:spPr>
          <a:xfrm>
            <a:off x="5242841" y="3144752"/>
            <a:ext cx="169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  <a:latin typeface="Montserrat" panose="00000500000000000000" pitchFamily="2" charset="0"/>
              </a:rPr>
              <a:t>Desorganización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622E460E-2F10-6BA8-0C3A-5106CA4F77EB}"/>
              </a:ext>
            </a:extLst>
          </p:cNvPr>
          <p:cNvSpPr txBox="1"/>
          <p:nvPr/>
        </p:nvSpPr>
        <p:spPr>
          <a:xfrm>
            <a:off x="5684585" y="3480530"/>
            <a:ext cx="169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  <a:latin typeface="Montserrat" panose="00000500000000000000" pitchFamily="2" charset="0"/>
              </a:rPr>
              <a:t>Información dispersa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044300D-2DE9-0076-7FE9-ED06B7845224}"/>
              </a:ext>
            </a:extLst>
          </p:cNvPr>
          <p:cNvSpPr txBox="1"/>
          <p:nvPr/>
        </p:nvSpPr>
        <p:spPr>
          <a:xfrm>
            <a:off x="6488604" y="3900901"/>
            <a:ext cx="169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  <a:latin typeface="Montserrat" panose="00000500000000000000" pitchFamily="2" charset="0"/>
              </a:rPr>
              <a:t>Comunicación fallida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28B25DCC-E869-7A04-319B-02E42BC4A2AF}"/>
              </a:ext>
            </a:extLst>
          </p:cNvPr>
          <p:cNvSpPr txBox="1"/>
          <p:nvPr/>
        </p:nvSpPr>
        <p:spPr>
          <a:xfrm>
            <a:off x="5370785" y="2033009"/>
            <a:ext cx="169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  <a:latin typeface="Montserrat" panose="00000500000000000000" pitchFamily="2" charset="0"/>
              </a:rPr>
              <a:t>Productividad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03FE8B5D-ECE3-F291-2AC2-E3F97D0A99FD}"/>
              </a:ext>
            </a:extLst>
          </p:cNvPr>
          <p:cNvSpPr txBox="1"/>
          <p:nvPr/>
        </p:nvSpPr>
        <p:spPr>
          <a:xfrm>
            <a:off x="6216512" y="1177029"/>
            <a:ext cx="169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  <a:latin typeface="Montserrat" panose="00000500000000000000" pitchFamily="2" charset="0"/>
              </a:rPr>
              <a:t>Tiempo libre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80941DC6-5758-23BA-76E0-D93783814CC1}"/>
              </a:ext>
            </a:extLst>
          </p:cNvPr>
          <p:cNvSpPr txBox="1"/>
          <p:nvPr/>
        </p:nvSpPr>
        <p:spPr>
          <a:xfrm>
            <a:off x="5832750" y="1621120"/>
            <a:ext cx="169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  <a:latin typeface="Montserrat" panose="00000500000000000000" pitchFamily="2" charset="0"/>
              </a:rPr>
              <a:t>Efectividad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7DA430E-6A08-3DCD-0042-D028F5D7ABDA}"/>
              </a:ext>
            </a:extLst>
          </p:cNvPr>
          <p:cNvSpPr txBox="1"/>
          <p:nvPr/>
        </p:nvSpPr>
        <p:spPr>
          <a:xfrm>
            <a:off x="7059552" y="2289361"/>
            <a:ext cx="169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  <a:latin typeface="Montserrat" panose="00000500000000000000" pitchFamily="2" charset="0"/>
              </a:rPr>
              <a:t>Comunicación lenta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79EB235-512D-C590-3A6E-D69E7E62E7AD}"/>
              </a:ext>
            </a:extLst>
          </p:cNvPr>
          <p:cNvSpPr txBox="1"/>
          <p:nvPr/>
        </p:nvSpPr>
        <p:spPr>
          <a:xfrm>
            <a:off x="7236584" y="2782599"/>
            <a:ext cx="169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  <a:latin typeface="Montserrat" panose="00000500000000000000" pitchFamily="2" charset="0"/>
              </a:rPr>
              <a:t>Papeleo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E573916D-A158-E036-38ED-EBF74190A6C6}"/>
              </a:ext>
            </a:extLst>
          </p:cNvPr>
          <p:cNvSpPr txBox="1"/>
          <p:nvPr/>
        </p:nvSpPr>
        <p:spPr>
          <a:xfrm>
            <a:off x="7346542" y="3105352"/>
            <a:ext cx="169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  <a:latin typeface="Montserrat" panose="00000500000000000000" pitchFamily="2" charset="0"/>
              </a:rPr>
              <a:t>Organización manual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>
            <a:spLocks noGrp="1"/>
          </p:cNvSpPr>
          <p:nvPr>
            <p:ph type="title"/>
          </p:nvPr>
        </p:nvSpPr>
        <p:spPr>
          <a:xfrm>
            <a:off x="136723" y="217794"/>
            <a:ext cx="8520600" cy="57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O" sz="2800" dirty="0">
                <a:solidFill>
                  <a:srgbClr val="0000FF"/>
                </a:solidFill>
              </a:rPr>
              <a:t>MODELO DE NEGOCIO</a:t>
            </a:r>
            <a:endParaRPr sz="2800" dirty="0">
              <a:solidFill>
                <a:srgbClr val="0000FF"/>
              </a:solidFill>
            </a:endParaRPr>
          </a:p>
        </p:txBody>
      </p:sp>
      <p:pic>
        <p:nvPicPr>
          <p:cNvPr id="5" name="Imagen 4" descr="Imagen que contiene firmar, oscuro, iluminado, calle&#10;&#10;Descripción generada automáticamente">
            <a:extLst>
              <a:ext uri="{FF2B5EF4-FFF2-40B4-BE49-F238E27FC236}">
                <a16:creationId xmlns:a16="http://schemas.microsoft.com/office/drawing/2014/main" id="{E6F794DF-9894-1767-84F9-7A69B84CF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293" y="69361"/>
            <a:ext cx="632708" cy="632708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80941C2-EA43-A1E4-3DF5-45F82D211F86}"/>
              </a:ext>
            </a:extLst>
          </p:cNvPr>
          <p:cNvSpPr/>
          <p:nvPr/>
        </p:nvSpPr>
        <p:spPr>
          <a:xfrm>
            <a:off x="388290" y="960085"/>
            <a:ext cx="1439333" cy="13828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6D820A4-1833-0C58-AB87-6AD1B8635190}"/>
              </a:ext>
            </a:extLst>
          </p:cNvPr>
          <p:cNvSpPr/>
          <p:nvPr/>
        </p:nvSpPr>
        <p:spPr>
          <a:xfrm>
            <a:off x="2067446" y="960086"/>
            <a:ext cx="1439333" cy="16116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9B616B6-C858-77A1-F984-785A963D7FB7}"/>
              </a:ext>
            </a:extLst>
          </p:cNvPr>
          <p:cNvSpPr/>
          <p:nvPr/>
        </p:nvSpPr>
        <p:spPr>
          <a:xfrm>
            <a:off x="3746602" y="960085"/>
            <a:ext cx="1439333" cy="19242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ECE2FE3-8129-9F69-14CB-2494EECC3333}"/>
              </a:ext>
            </a:extLst>
          </p:cNvPr>
          <p:cNvSpPr/>
          <p:nvPr/>
        </p:nvSpPr>
        <p:spPr>
          <a:xfrm>
            <a:off x="5421557" y="960086"/>
            <a:ext cx="1439333" cy="13828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35F8D08-41B0-9AFB-1C82-FAE81D629459}"/>
              </a:ext>
            </a:extLst>
          </p:cNvPr>
          <p:cNvSpPr/>
          <p:nvPr/>
        </p:nvSpPr>
        <p:spPr>
          <a:xfrm>
            <a:off x="7100713" y="960086"/>
            <a:ext cx="1439333" cy="19242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E63156-1CBA-1463-C35E-C9B50AA02059}"/>
              </a:ext>
            </a:extLst>
          </p:cNvPr>
          <p:cNvSpPr txBox="1"/>
          <p:nvPr/>
        </p:nvSpPr>
        <p:spPr>
          <a:xfrm>
            <a:off x="439226" y="1145027"/>
            <a:ext cx="1392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>
                <a:latin typeface="Montserrat" panose="00000500000000000000" pitchFamily="2" charset="0"/>
              </a:rPr>
              <a:t>SOCIOS CLAVE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0639051-BD98-86A6-CBBA-FA2299CC9377}"/>
              </a:ext>
            </a:extLst>
          </p:cNvPr>
          <p:cNvSpPr txBox="1"/>
          <p:nvPr/>
        </p:nvSpPr>
        <p:spPr>
          <a:xfrm>
            <a:off x="2063245" y="1055512"/>
            <a:ext cx="142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>
                <a:latin typeface="Montserrat" panose="00000500000000000000" pitchFamily="2" charset="0"/>
              </a:rPr>
              <a:t>ACTIVIDADES CLAVE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5F6C3FB-E737-B0B1-AB47-225DBB020F6A}"/>
              </a:ext>
            </a:extLst>
          </p:cNvPr>
          <p:cNvSpPr txBox="1"/>
          <p:nvPr/>
        </p:nvSpPr>
        <p:spPr>
          <a:xfrm>
            <a:off x="5453667" y="1057966"/>
            <a:ext cx="141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>
                <a:latin typeface="Montserrat" panose="00000500000000000000" pitchFamily="2" charset="0"/>
              </a:rPr>
              <a:t>RELACIÓN CLIENTES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60ED372-D348-A6CA-10A8-6E3619930123}"/>
              </a:ext>
            </a:extLst>
          </p:cNvPr>
          <p:cNvSpPr txBox="1"/>
          <p:nvPr/>
        </p:nvSpPr>
        <p:spPr>
          <a:xfrm>
            <a:off x="7152435" y="1055512"/>
            <a:ext cx="143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>
                <a:latin typeface="Montserrat" panose="00000500000000000000" pitchFamily="2" charset="0"/>
              </a:rPr>
              <a:t>SEGMENTO CLIENTES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6C1CD6D-D34D-0D19-8775-BA18681E98F0}"/>
              </a:ext>
            </a:extLst>
          </p:cNvPr>
          <p:cNvSpPr txBox="1"/>
          <p:nvPr/>
        </p:nvSpPr>
        <p:spPr>
          <a:xfrm>
            <a:off x="3841580" y="1072446"/>
            <a:ext cx="1396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>
                <a:latin typeface="Montserrat" panose="00000500000000000000" pitchFamily="2" charset="0"/>
              </a:rPr>
              <a:t>PROPUESTAS DE VALOR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85C5E38-DE4B-4E68-935C-1B28B5FEF133}"/>
              </a:ext>
            </a:extLst>
          </p:cNvPr>
          <p:cNvSpPr txBox="1"/>
          <p:nvPr/>
        </p:nvSpPr>
        <p:spPr>
          <a:xfrm>
            <a:off x="384089" y="1478799"/>
            <a:ext cx="1271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CO" sz="800" dirty="0">
                <a:latin typeface="Montserrat" panose="00000500000000000000" pitchFamily="2" charset="0"/>
              </a:rPr>
              <a:t>Condominios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CO" sz="800" dirty="0">
                <a:latin typeface="Montserrat" panose="00000500000000000000" pitchFamily="2" charset="0"/>
              </a:rPr>
              <a:t>Normatividad de propiedad horizontal.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0BFDF2-3D2B-AD01-B74C-CF425676A25D}"/>
              </a:ext>
            </a:extLst>
          </p:cNvPr>
          <p:cNvSpPr txBox="1"/>
          <p:nvPr/>
        </p:nvSpPr>
        <p:spPr>
          <a:xfrm>
            <a:off x="2067446" y="1467178"/>
            <a:ext cx="134990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80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Gestión de usuarios.</a:t>
            </a:r>
            <a:endParaRPr lang="es-MX" sz="80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80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Sistematización de la información.</a:t>
            </a:r>
            <a:endParaRPr lang="es-MX" sz="80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80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Comunicación entre propietarios e inquilinos</a:t>
            </a:r>
            <a:endParaRPr lang="es-MX" sz="80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CO" sz="600" dirty="0">
              <a:latin typeface="Montserrat" panose="00000500000000000000" pitchFamily="2" charset="0"/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EF348E9-054D-DF2E-994C-434F0B451D6C}"/>
              </a:ext>
            </a:extLst>
          </p:cNvPr>
          <p:cNvSpPr/>
          <p:nvPr/>
        </p:nvSpPr>
        <p:spPr>
          <a:xfrm>
            <a:off x="2076567" y="2667176"/>
            <a:ext cx="1439333" cy="12105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A6BDC9B-59C2-5B62-E767-A050ED4B1CE9}"/>
              </a:ext>
            </a:extLst>
          </p:cNvPr>
          <p:cNvSpPr txBox="1"/>
          <p:nvPr/>
        </p:nvSpPr>
        <p:spPr>
          <a:xfrm>
            <a:off x="2080768" y="2752583"/>
            <a:ext cx="142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>
                <a:latin typeface="Montserrat" panose="00000500000000000000" pitchFamily="2" charset="0"/>
              </a:rPr>
              <a:t>RECURSOS CLAVE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7B2847C-A44C-1BCD-411C-9CA84CA87C1B}"/>
              </a:ext>
            </a:extLst>
          </p:cNvPr>
          <p:cNvSpPr txBox="1"/>
          <p:nvPr/>
        </p:nvSpPr>
        <p:spPr>
          <a:xfrm>
            <a:off x="2111023" y="3203821"/>
            <a:ext cx="13063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80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Web</a:t>
            </a:r>
            <a:endParaRPr lang="es-MX" sz="80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80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Normatividad </a:t>
            </a:r>
            <a:endParaRPr lang="es-MX" sz="80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80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Disponibilidad de información.</a:t>
            </a:r>
            <a:endParaRPr lang="es-MX" sz="80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55E0D00-2EFC-D357-151F-56F86B80A492}"/>
              </a:ext>
            </a:extLst>
          </p:cNvPr>
          <p:cNvSpPr txBox="1"/>
          <p:nvPr/>
        </p:nvSpPr>
        <p:spPr>
          <a:xfrm>
            <a:off x="3759334" y="1578624"/>
            <a:ext cx="14393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800" dirty="0">
                <a:latin typeface="Montserrat" panose="00000500000000000000" pitchFamily="2" charset="0"/>
              </a:rPr>
              <a:t>Entorno web adaptado a cada condominio y sus necesidades.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800" dirty="0">
                <a:latin typeface="Montserrat" panose="00000500000000000000" pitchFamily="2" charset="0"/>
              </a:rPr>
              <a:t>Sistema ágil y enfocado a experiencia del usuario.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C824B8D-86EE-039D-F9F1-F06199CB555F}"/>
              </a:ext>
            </a:extLst>
          </p:cNvPr>
          <p:cNvSpPr txBox="1"/>
          <p:nvPr/>
        </p:nvSpPr>
        <p:spPr>
          <a:xfrm>
            <a:off x="5408817" y="1583643"/>
            <a:ext cx="14393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800" dirty="0">
                <a:latin typeface="Montserrat" panose="00000500000000000000" pitchFamily="2" charset="0"/>
              </a:rPr>
              <a:t>Comunicación interna, vía correo.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6141260E-C00C-DA94-509E-7A91339CADF9}"/>
              </a:ext>
            </a:extLst>
          </p:cNvPr>
          <p:cNvSpPr/>
          <p:nvPr/>
        </p:nvSpPr>
        <p:spPr>
          <a:xfrm>
            <a:off x="5416637" y="2440855"/>
            <a:ext cx="1439333" cy="13828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5494B7E-445B-398C-4C38-947E80EBE2B8}"/>
              </a:ext>
            </a:extLst>
          </p:cNvPr>
          <p:cNvSpPr txBox="1"/>
          <p:nvPr/>
        </p:nvSpPr>
        <p:spPr>
          <a:xfrm>
            <a:off x="5583490" y="2525341"/>
            <a:ext cx="1419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>
                <a:latin typeface="Montserrat" panose="00000500000000000000" pitchFamily="2" charset="0"/>
              </a:rPr>
              <a:t>CANALES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8622809-FC63-3343-DF10-45382E41A1C4}"/>
              </a:ext>
            </a:extLst>
          </p:cNvPr>
          <p:cNvSpPr txBox="1"/>
          <p:nvPr/>
        </p:nvSpPr>
        <p:spPr>
          <a:xfrm>
            <a:off x="5434297" y="2861633"/>
            <a:ext cx="1439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800" dirty="0">
                <a:latin typeface="Montserrat" panose="00000500000000000000" pitchFamily="2" charset="0"/>
              </a:rPr>
              <a:t>Sitio web.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800" dirty="0">
                <a:latin typeface="Montserrat" panose="00000500000000000000" pitchFamily="2" charset="0"/>
              </a:rPr>
              <a:t>Internet.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800" dirty="0">
                <a:latin typeface="Montserrat" panose="00000500000000000000" pitchFamily="2" charset="0"/>
              </a:rPr>
              <a:t>Correo.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29F26F9-F5C8-E806-8084-E86F2817E9C4}"/>
              </a:ext>
            </a:extLst>
          </p:cNvPr>
          <p:cNvSpPr txBox="1"/>
          <p:nvPr/>
        </p:nvSpPr>
        <p:spPr>
          <a:xfrm>
            <a:off x="7236544" y="1478799"/>
            <a:ext cx="12711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CO" sz="800" dirty="0">
                <a:latin typeface="Montserrat" panose="00000500000000000000" pitchFamily="2" charset="0"/>
              </a:rPr>
              <a:t>Propietarios de condominios. Pymes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CO" sz="800" dirty="0">
                <a:latin typeface="Montserrat" panose="00000500000000000000" pitchFamily="2" charset="0"/>
              </a:rPr>
              <a:t>Personal administrativo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CO" sz="800" dirty="0">
                <a:latin typeface="Montserrat" panose="00000500000000000000" pitchFamily="2" charset="0"/>
              </a:rPr>
              <a:t>Inquilinos.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B6B9D05-5D9A-B3B1-B678-BD66ECB0B2AC}"/>
              </a:ext>
            </a:extLst>
          </p:cNvPr>
          <p:cNvSpPr/>
          <p:nvPr/>
        </p:nvSpPr>
        <p:spPr>
          <a:xfrm>
            <a:off x="215946" y="3935241"/>
            <a:ext cx="4220587" cy="9904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E7D11A78-97C6-76DF-025C-83B623B9E7AF}"/>
              </a:ext>
            </a:extLst>
          </p:cNvPr>
          <p:cNvSpPr/>
          <p:nvPr/>
        </p:nvSpPr>
        <p:spPr>
          <a:xfrm>
            <a:off x="4539618" y="3935241"/>
            <a:ext cx="4220587" cy="9904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9B647EC-D4D1-E3DD-1670-BEB19F797AD2}"/>
              </a:ext>
            </a:extLst>
          </p:cNvPr>
          <p:cNvSpPr txBox="1"/>
          <p:nvPr/>
        </p:nvSpPr>
        <p:spPr>
          <a:xfrm>
            <a:off x="323385" y="4044915"/>
            <a:ext cx="2538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>
                <a:latin typeface="Montserrat" panose="00000500000000000000" pitchFamily="2" charset="0"/>
              </a:rPr>
              <a:t>COSTES DE ESTRUCTURA</a:t>
            </a:r>
            <a:endParaRPr lang="es-CO" sz="1200" b="1" dirty="0">
              <a:latin typeface="Montserrat" panose="00000500000000000000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7B502D5-EF1B-D282-AAD8-AA3157BAF131}"/>
              </a:ext>
            </a:extLst>
          </p:cNvPr>
          <p:cNvSpPr txBox="1"/>
          <p:nvPr/>
        </p:nvSpPr>
        <p:spPr>
          <a:xfrm>
            <a:off x="4672559" y="4044915"/>
            <a:ext cx="2479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>
                <a:latin typeface="Montserrat" panose="00000500000000000000" pitchFamily="2" charset="0"/>
              </a:rPr>
              <a:t>FUENTES DE INGRESO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FB53212-FFDD-F71C-4B19-731E4CB6FBDD}"/>
              </a:ext>
            </a:extLst>
          </p:cNvPr>
          <p:cNvSpPr txBox="1"/>
          <p:nvPr/>
        </p:nvSpPr>
        <p:spPr>
          <a:xfrm>
            <a:off x="383795" y="4271414"/>
            <a:ext cx="3584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80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Implementación</a:t>
            </a:r>
            <a:endParaRPr lang="es-MX" sz="80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80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Mantenimiento.</a:t>
            </a:r>
            <a:endParaRPr lang="es-MX" sz="80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80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Diseño y soporte.</a:t>
            </a:r>
            <a:endParaRPr lang="es-MX" sz="80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80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Publicidad.</a:t>
            </a:r>
            <a:endParaRPr lang="es-MX" sz="80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7824B59-BCCC-AC80-4641-ED5F0CBBF87C}"/>
              </a:ext>
            </a:extLst>
          </p:cNvPr>
          <p:cNvSpPr txBox="1"/>
          <p:nvPr/>
        </p:nvSpPr>
        <p:spPr>
          <a:xfrm>
            <a:off x="4604382" y="4282472"/>
            <a:ext cx="358424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MX" sz="8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Venta directa al cliente final.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ACDCC-91AA-D520-C496-D90DCB93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11" y="554718"/>
            <a:ext cx="8640389" cy="707894"/>
          </a:xfrm>
        </p:spPr>
        <p:txBody>
          <a:bodyPr/>
          <a:lstStyle/>
          <a:p>
            <a:r>
              <a:rPr lang="es-CO" sz="4400" dirty="0"/>
              <a:t>¿Por qué elegirnos?</a:t>
            </a:r>
          </a:p>
        </p:txBody>
      </p:sp>
      <p:pic>
        <p:nvPicPr>
          <p:cNvPr id="3" name="Imagen 2" descr="Imagen que contiene firmar, oscuro, iluminado, calle&#10;&#10;Descripción generada automáticamente">
            <a:extLst>
              <a:ext uri="{FF2B5EF4-FFF2-40B4-BE49-F238E27FC236}">
                <a16:creationId xmlns:a16="http://schemas.microsoft.com/office/drawing/2014/main" id="{9A9F65F1-EC99-4E67-1258-2C29444C3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978" y="103228"/>
            <a:ext cx="632708" cy="63270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AE049DF-2E26-5C13-4ACC-274B52838D26}"/>
              </a:ext>
            </a:extLst>
          </p:cNvPr>
          <p:cNvSpPr txBox="1"/>
          <p:nvPr/>
        </p:nvSpPr>
        <p:spPr>
          <a:xfrm>
            <a:off x="1603094" y="1817511"/>
            <a:ext cx="61072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Garantizamos un entorno donde encontrarás tanto los servicios tradicionales de administración, así como funcionalidades innovadoras para agilizar tu trabajo, un sistema adaptado a las necesidades de tu condominio, creando una comunidad especialmente para ti y los tuyos.</a:t>
            </a:r>
            <a:b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s-MX" b="1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Horizon</a:t>
            </a:r>
            <a:r>
              <a:rPr lang="es-MX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 está diseñado para brindarte experiencias únicas llenas de bienestar con un excelente equipo siempre dispuesto para ti. ¡No esperes más para el cambio!</a:t>
            </a:r>
            <a:endParaRPr lang="es-CO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1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>
            <a:spLocks noGrp="1"/>
          </p:cNvSpPr>
          <p:nvPr>
            <p:ph type="title"/>
          </p:nvPr>
        </p:nvSpPr>
        <p:spPr>
          <a:xfrm>
            <a:off x="386935" y="352975"/>
            <a:ext cx="8520600" cy="1000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O" sz="5400" dirty="0">
                <a:solidFill>
                  <a:srgbClr val="0000FF"/>
                </a:solidFill>
              </a:rPr>
              <a:t>CONCEPTOS CLAVE</a:t>
            </a:r>
            <a:endParaRPr sz="5400" dirty="0">
              <a:solidFill>
                <a:srgbClr val="0000FF"/>
              </a:solidFill>
            </a:endParaRPr>
          </a:p>
        </p:txBody>
      </p:sp>
      <p:pic>
        <p:nvPicPr>
          <p:cNvPr id="3" name="Gráfico 2" descr="Buena idea contorno">
            <a:extLst>
              <a:ext uri="{FF2B5EF4-FFF2-40B4-BE49-F238E27FC236}">
                <a16:creationId xmlns:a16="http://schemas.microsoft.com/office/drawing/2014/main" id="{447CD600-0E90-554E-4494-A09B1A716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020" y="1609865"/>
            <a:ext cx="992934" cy="992934"/>
          </a:xfrm>
          <a:prstGeom prst="rect">
            <a:avLst/>
          </a:prstGeom>
        </p:spPr>
      </p:pic>
      <p:pic>
        <p:nvPicPr>
          <p:cNvPr id="5" name="Imagen 4" descr="Imagen que contiene firmar, oscuro, iluminado, calle&#10;&#10;Descripción generada automáticamente">
            <a:extLst>
              <a:ext uri="{FF2B5EF4-FFF2-40B4-BE49-F238E27FC236}">
                <a16:creationId xmlns:a16="http://schemas.microsoft.com/office/drawing/2014/main" id="{0CE7FCFD-E389-A4AC-504D-FCFF3F95B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4827" y="4327988"/>
            <a:ext cx="632708" cy="63270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4F59859-B39B-4D87-5764-B5014C6B2348}"/>
              </a:ext>
            </a:extLst>
          </p:cNvPr>
          <p:cNvSpPr txBox="1"/>
          <p:nvPr/>
        </p:nvSpPr>
        <p:spPr>
          <a:xfrm>
            <a:off x="7302700" y="4644342"/>
            <a:ext cx="168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00FF"/>
                </a:solidFill>
                <a:latin typeface="Montserrat" panose="020B0604020202020204" pitchFamily="2" charset="0"/>
              </a:rPr>
              <a:t>HORIZON</a:t>
            </a:r>
            <a:endParaRPr lang="es-CO" b="1" dirty="0">
              <a:latin typeface="Montserrat" panose="020B0604020202020204" pitchFamily="2" charset="0"/>
            </a:endParaRPr>
          </a:p>
        </p:txBody>
      </p:sp>
      <p:pic>
        <p:nvPicPr>
          <p:cNvPr id="7" name="Gráfico 6" descr="Huella de mano con relleno sólido">
            <a:extLst>
              <a:ext uri="{FF2B5EF4-FFF2-40B4-BE49-F238E27FC236}">
                <a16:creationId xmlns:a16="http://schemas.microsoft.com/office/drawing/2014/main" id="{8FC05CFB-59A3-D1CC-63E4-EB9483EB9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9925" y="1715224"/>
            <a:ext cx="914400" cy="914400"/>
          </a:xfrm>
          <a:prstGeom prst="rect">
            <a:avLst/>
          </a:prstGeom>
        </p:spPr>
      </p:pic>
      <p:pic>
        <p:nvPicPr>
          <p:cNvPr id="13" name="Gráfico 12" descr="Niños contorno">
            <a:extLst>
              <a:ext uri="{FF2B5EF4-FFF2-40B4-BE49-F238E27FC236}">
                <a16:creationId xmlns:a16="http://schemas.microsoft.com/office/drawing/2014/main" id="{5268126C-24EC-004E-31B8-9FFBCB5B3A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7901" y="1659535"/>
            <a:ext cx="1174829" cy="1174829"/>
          </a:xfrm>
          <a:prstGeom prst="rect">
            <a:avLst/>
          </a:prstGeom>
        </p:spPr>
      </p:pic>
      <p:pic>
        <p:nvPicPr>
          <p:cNvPr id="15" name="Gráfico 14" descr="Aspiración contorno">
            <a:extLst>
              <a:ext uri="{FF2B5EF4-FFF2-40B4-BE49-F238E27FC236}">
                <a16:creationId xmlns:a16="http://schemas.microsoft.com/office/drawing/2014/main" id="{025F1FBF-B56C-8276-5452-E80DDB6C60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41580" y="1715224"/>
            <a:ext cx="914400" cy="914400"/>
          </a:xfrm>
          <a:prstGeom prst="rect">
            <a:avLst/>
          </a:prstGeom>
        </p:spPr>
      </p:pic>
      <p:pic>
        <p:nvPicPr>
          <p:cNvPr id="17" name="Gráfico 16" descr="Mano abierta con planta contorno">
            <a:extLst>
              <a:ext uri="{FF2B5EF4-FFF2-40B4-BE49-F238E27FC236}">
                <a16:creationId xmlns:a16="http://schemas.microsoft.com/office/drawing/2014/main" id="{A9CF2C12-3345-6805-3F85-9FB4038ACD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96633" y="3127287"/>
            <a:ext cx="914400" cy="914400"/>
          </a:xfrm>
          <a:prstGeom prst="rect">
            <a:avLst/>
          </a:prstGeom>
        </p:spPr>
      </p:pic>
      <p:pic>
        <p:nvPicPr>
          <p:cNvPr id="19" name="Gráfico 18" descr="Conexiones con relleno sólido">
            <a:extLst>
              <a:ext uri="{FF2B5EF4-FFF2-40B4-BE49-F238E27FC236}">
                <a16:creationId xmlns:a16="http://schemas.microsoft.com/office/drawing/2014/main" id="{0D84277E-A314-23EF-252D-2728FA83B3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14800" y="3140397"/>
            <a:ext cx="914400" cy="914400"/>
          </a:xfrm>
          <a:prstGeom prst="rect">
            <a:avLst/>
          </a:prstGeom>
        </p:spPr>
      </p:pic>
      <p:pic>
        <p:nvPicPr>
          <p:cNvPr id="21" name="Gráfico 20" descr="Hucha contorno">
            <a:extLst>
              <a:ext uri="{FF2B5EF4-FFF2-40B4-BE49-F238E27FC236}">
                <a16:creationId xmlns:a16="http://schemas.microsoft.com/office/drawing/2014/main" id="{DD629712-5BB6-F77C-C081-B52E7C3DC68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57120" y="3127287"/>
            <a:ext cx="914400" cy="914400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E987372A-9F2F-E7E3-A982-541AEB6F6F96}"/>
              </a:ext>
            </a:extLst>
          </p:cNvPr>
          <p:cNvSpPr txBox="1"/>
          <p:nvPr/>
        </p:nvSpPr>
        <p:spPr>
          <a:xfrm>
            <a:off x="930336" y="2602027"/>
            <a:ext cx="169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  <a:latin typeface="Montserrat" panose="00000500000000000000" pitchFamily="2" charset="0"/>
              </a:rPr>
              <a:t>INNOVACIÓN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CEFA708-1D4F-F7CB-E7D9-51BC6F9812A5}"/>
              </a:ext>
            </a:extLst>
          </p:cNvPr>
          <p:cNvSpPr txBox="1"/>
          <p:nvPr/>
        </p:nvSpPr>
        <p:spPr>
          <a:xfrm>
            <a:off x="2988572" y="2563745"/>
            <a:ext cx="169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  <a:latin typeface="Montserrat" panose="00000500000000000000" pitchFamily="2" charset="0"/>
              </a:rPr>
              <a:t>COMUNIDAD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8DC9AD8-9D46-39B0-E278-DFF3CDBC08F3}"/>
              </a:ext>
            </a:extLst>
          </p:cNvPr>
          <p:cNvSpPr txBox="1"/>
          <p:nvPr/>
        </p:nvSpPr>
        <p:spPr>
          <a:xfrm>
            <a:off x="5067744" y="2583423"/>
            <a:ext cx="169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  <a:latin typeface="Montserrat" panose="00000500000000000000" pitchFamily="2" charset="0"/>
              </a:rPr>
              <a:t>PERTENENCIA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0D3AA65-E642-6B98-5C84-772F270EE36D}"/>
              </a:ext>
            </a:extLst>
          </p:cNvPr>
          <p:cNvSpPr txBox="1"/>
          <p:nvPr/>
        </p:nvSpPr>
        <p:spPr>
          <a:xfrm>
            <a:off x="7071520" y="2602858"/>
            <a:ext cx="169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  <a:latin typeface="Montserrat" panose="00000500000000000000" pitchFamily="2" charset="0"/>
              </a:rPr>
              <a:t>EVOLUCIÓN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95353EE-9409-EB95-7080-B5AC4BF81DF2}"/>
              </a:ext>
            </a:extLst>
          </p:cNvPr>
          <p:cNvSpPr txBox="1"/>
          <p:nvPr/>
        </p:nvSpPr>
        <p:spPr>
          <a:xfrm>
            <a:off x="1730918" y="3903187"/>
            <a:ext cx="169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  <a:latin typeface="Montserrat" panose="00000500000000000000" pitchFamily="2" charset="0"/>
              </a:rPr>
              <a:t>NATURALIDAD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A3E97CD-CD83-4BAE-D85F-1466AF540090}"/>
              </a:ext>
            </a:extLst>
          </p:cNvPr>
          <p:cNvSpPr txBox="1"/>
          <p:nvPr/>
        </p:nvSpPr>
        <p:spPr>
          <a:xfrm>
            <a:off x="3723137" y="3949353"/>
            <a:ext cx="169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tx1"/>
                </a:solidFill>
                <a:latin typeface="Montserrat" panose="00000500000000000000" pitchFamily="2" charset="0"/>
              </a:rPr>
              <a:t>RED DE INFORMACIÓN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CE55EA4-4C34-24BC-ECF3-6B08156E29D7}"/>
              </a:ext>
            </a:extLst>
          </p:cNvPr>
          <p:cNvSpPr txBox="1"/>
          <p:nvPr/>
        </p:nvSpPr>
        <p:spPr>
          <a:xfrm>
            <a:off x="6157120" y="3949353"/>
            <a:ext cx="169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  <a:latin typeface="Montserrat" panose="00000500000000000000" pitchFamily="2" charset="0"/>
              </a:rPr>
              <a:t>AHORRO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82E8F37-F2D6-E445-1AAA-230F55A17080}"/>
              </a:ext>
            </a:extLst>
          </p:cNvPr>
          <p:cNvSpPr txBox="1"/>
          <p:nvPr/>
        </p:nvSpPr>
        <p:spPr>
          <a:xfrm>
            <a:off x="1904036" y="1649393"/>
            <a:ext cx="4392592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O" sz="2800" b="1" dirty="0">
              <a:latin typeface="Montserrat" panose="00000500000000000000" pitchFamily="2" charset="0"/>
            </a:endParaRPr>
          </a:p>
          <a:p>
            <a:r>
              <a:rPr lang="es-CO" sz="2800" b="1" dirty="0">
                <a:latin typeface="Montserrat" panose="00000500000000000000" pitchFamily="2" charset="0"/>
              </a:rPr>
              <a:t>¡GRACIAS!</a:t>
            </a:r>
          </a:p>
          <a:p>
            <a:endParaRPr lang="es-CO" sz="2800" b="1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828900" y="2003137"/>
            <a:ext cx="7486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CO" dirty="0"/>
              <a:t>¿QUÉ ES </a:t>
            </a:r>
            <a:r>
              <a:rPr lang="es-CO" dirty="0">
                <a:solidFill>
                  <a:srgbClr val="0000FF"/>
                </a:solidFill>
              </a:rPr>
              <a:t>HORIZON</a:t>
            </a:r>
            <a:r>
              <a:rPr lang="es-CO" dirty="0"/>
              <a:t>?</a:t>
            </a:r>
            <a:endParaRPr dirty="0"/>
          </a:p>
        </p:txBody>
      </p:sp>
      <p:sp>
        <p:nvSpPr>
          <p:cNvPr id="86" name="Google Shape;86;p2"/>
          <p:cNvSpPr txBox="1">
            <a:spLocks noGrp="1"/>
          </p:cNvSpPr>
          <p:nvPr>
            <p:ph type="subTitle" idx="1"/>
          </p:nvPr>
        </p:nvSpPr>
        <p:spPr>
          <a:xfrm>
            <a:off x="876747" y="2948203"/>
            <a:ext cx="7486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O" dirty="0"/>
              <a:t>Aplicación web de administración para propiedad horizontal.</a:t>
            </a:r>
            <a:endParaRPr dirty="0"/>
          </a:p>
        </p:txBody>
      </p:sp>
      <p:pic>
        <p:nvPicPr>
          <p:cNvPr id="5" name="Imagen 4" descr="Imagen que contiene firmar, oscuro, iluminado, calle&#10;&#10;Descripción generada automáticamente">
            <a:extLst>
              <a:ext uri="{FF2B5EF4-FFF2-40B4-BE49-F238E27FC236}">
                <a16:creationId xmlns:a16="http://schemas.microsoft.com/office/drawing/2014/main" id="{42712454-B50A-9FD5-080D-CB7343828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847" y="1395982"/>
            <a:ext cx="886051" cy="8860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1084872" y="807287"/>
            <a:ext cx="6021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CO" dirty="0"/>
              <a:t>Nuestro Equipo</a:t>
            </a:r>
            <a:endParaRPr dirty="0"/>
          </a:p>
        </p:txBody>
      </p:sp>
      <p:sp>
        <p:nvSpPr>
          <p:cNvPr id="101" name="Google Shape;101;p4"/>
          <p:cNvSpPr txBox="1">
            <a:spLocks noGrp="1"/>
          </p:cNvSpPr>
          <p:nvPr>
            <p:ph type="subTitle" idx="1"/>
          </p:nvPr>
        </p:nvSpPr>
        <p:spPr>
          <a:xfrm>
            <a:off x="1047658" y="1692761"/>
            <a:ext cx="6021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MX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Somos un equipo que nace como respuesta a la necesidad actual de gestionar la propiedad horizontal, agilizando tareas y actividades tanto de residentes como propietarios entorno a su comunidad, facilitando la interacción entre los miembros.</a:t>
            </a:r>
            <a:br>
              <a:rPr lang="es-MX" sz="1400" dirty="0"/>
            </a:br>
            <a:r>
              <a:rPr lang="es-MX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Creando un entorno web con servicios tradicionales de administración y a su vez herramientas innovadoras.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351650" y="1035475"/>
            <a:ext cx="4349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CO" dirty="0"/>
              <a:t>Equipo </a:t>
            </a:r>
            <a:r>
              <a:rPr lang="es-CO" dirty="0">
                <a:solidFill>
                  <a:srgbClr val="0000FF"/>
                </a:solidFill>
              </a:rPr>
              <a:t>HORIZON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93" name="Google Shape;93;p3"/>
          <p:cNvSpPr txBox="1">
            <a:spLocks noGrp="1"/>
          </p:cNvSpPr>
          <p:nvPr>
            <p:ph type="subTitle" idx="1"/>
          </p:nvPr>
        </p:nvSpPr>
        <p:spPr>
          <a:xfrm>
            <a:off x="3509125" y="1778875"/>
            <a:ext cx="51918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 dirty="0"/>
              <a:t>Actualmente el proyecto HORIZON se encuentra conformado por cuatro desarrolladores web:</a:t>
            </a:r>
            <a:endParaRPr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279082B-38E6-D677-F1C2-1DDBA43EA5A3}"/>
              </a:ext>
            </a:extLst>
          </p:cNvPr>
          <p:cNvSpPr/>
          <p:nvPr/>
        </p:nvSpPr>
        <p:spPr>
          <a:xfrm>
            <a:off x="443075" y="2571750"/>
            <a:ext cx="1201479" cy="1212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 descr="Un hombre en traje posando para fotografia&#10;&#10;Descripción generada automáticamente">
            <a:extLst>
              <a:ext uri="{FF2B5EF4-FFF2-40B4-BE49-F238E27FC236}">
                <a16:creationId xmlns:a16="http://schemas.microsoft.com/office/drawing/2014/main" id="{93537EED-1A33-DC2F-24EB-CADF07CB5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199" y="2571750"/>
            <a:ext cx="1201479" cy="12172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n 6" descr="Un hombre con traje y corbata sonriendo&#10;&#10;Descripción generada automáticamente">
            <a:extLst>
              <a:ext uri="{FF2B5EF4-FFF2-40B4-BE49-F238E27FC236}">
                <a16:creationId xmlns:a16="http://schemas.microsoft.com/office/drawing/2014/main" id="{CE068001-38A8-2EEF-43E7-D6D6870A4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324" y="2616145"/>
            <a:ext cx="1123803" cy="12217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agen 8" descr="Una persona con una camisa de cuadros&#10;&#10;Descripción generada automáticamente con confianza media">
            <a:extLst>
              <a:ext uri="{FF2B5EF4-FFF2-40B4-BE49-F238E27FC236}">
                <a16:creationId xmlns:a16="http://schemas.microsoft.com/office/drawing/2014/main" id="{9DC128D0-AA29-5643-0FF4-E65C98FEC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773" y="2616145"/>
            <a:ext cx="1174976" cy="12172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74D3DD5-5E77-FB55-6E4B-12897D2B189F}"/>
              </a:ext>
            </a:extLst>
          </p:cNvPr>
          <p:cNvSpPr txBox="1"/>
          <p:nvPr/>
        </p:nvSpPr>
        <p:spPr>
          <a:xfrm>
            <a:off x="296876" y="3959334"/>
            <a:ext cx="149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0" i="0" dirty="0">
                <a:solidFill>
                  <a:srgbClr val="6C757D"/>
                </a:solidFill>
                <a:effectLst/>
                <a:latin typeface="Open Sans" panose="020B0606030504020204" pitchFamily="34" charset="0"/>
              </a:rPr>
              <a:t>Frank González</a:t>
            </a:r>
          </a:p>
          <a:p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35F3D17-C2F2-7518-5755-163066BCC6F5}"/>
              </a:ext>
            </a:extLst>
          </p:cNvPr>
          <p:cNvSpPr txBox="1"/>
          <p:nvPr/>
        </p:nvSpPr>
        <p:spPr>
          <a:xfrm>
            <a:off x="4105124" y="3959334"/>
            <a:ext cx="149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rgbClr val="6C757D"/>
                </a:solidFill>
                <a:latin typeface="Open Sans" panose="020B0606030504020204" pitchFamily="34" charset="0"/>
              </a:rPr>
              <a:t>Iván Trujillo</a:t>
            </a:r>
            <a:endParaRPr lang="es-CO" b="0" i="0" dirty="0">
              <a:solidFill>
                <a:srgbClr val="6C757D"/>
              </a:solidFill>
              <a:effectLst/>
              <a:latin typeface="Open Sans" panose="020B0606030504020204" pitchFamily="34" charset="0"/>
            </a:endParaRPr>
          </a:p>
          <a:p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9664CF5-558A-D5EE-2CE3-2DCC1B154EAD}"/>
              </a:ext>
            </a:extLst>
          </p:cNvPr>
          <p:cNvSpPr txBox="1"/>
          <p:nvPr/>
        </p:nvSpPr>
        <p:spPr>
          <a:xfrm>
            <a:off x="6009248" y="3959334"/>
            <a:ext cx="149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rgbClr val="6C757D"/>
                </a:solidFill>
                <a:latin typeface="Open Sans" panose="020B0606030504020204" pitchFamily="34" charset="0"/>
              </a:rPr>
              <a:t>Sarai Menco</a:t>
            </a:r>
            <a:endParaRPr lang="es-CO" b="0" i="0" dirty="0">
              <a:solidFill>
                <a:srgbClr val="6C757D"/>
              </a:solidFill>
              <a:effectLst/>
              <a:latin typeface="Open Sans" panose="020B0606030504020204" pitchFamily="34" charset="0"/>
            </a:endParaRPr>
          </a:p>
          <a:p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138A0FD-EDAA-258F-20D6-E8902002C352}"/>
              </a:ext>
            </a:extLst>
          </p:cNvPr>
          <p:cNvSpPr txBox="1"/>
          <p:nvPr/>
        </p:nvSpPr>
        <p:spPr>
          <a:xfrm>
            <a:off x="2201000" y="3959334"/>
            <a:ext cx="149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rgbClr val="6C757D"/>
                </a:solidFill>
                <a:latin typeface="Open Sans" panose="020B0606030504020204" pitchFamily="34" charset="0"/>
              </a:rPr>
              <a:t>Camilo Acosta</a:t>
            </a:r>
            <a:endParaRPr lang="es-CO" b="0" i="0" dirty="0">
              <a:solidFill>
                <a:srgbClr val="6C757D"/>
              </a:solidFill>
              <a:effectLst/>
              <a:latin typeface="Open Sans" panose="020B0606030504020204" pitchFamily="34" charset="0"/>
            </a:endParaRPr>
          </a:p>
          <a:p>
            <a:endParaRPr lang="es-CO" dirty="0"/>
          </a:p>
        </p:txBody>
      </p:sp>
      <p:pic>
        <p:nvPicPr>
          <p:cNvPr id="18" name="Imagen 17" descr="Imagen que contiene firmar, oscuro, iluminado, calle&#10;&#10;Descripción generada automáticamente">
            <a:extLst>
              <a:ext uri="{FF2B5EF4-FFF2-40B4-BE49-F238E27FC236}">
                <a16:creationId xmlns:a16="http://schemas.microsoft.com/office/drawing/2014/main" id="{4BB909A9-CD77-DE19-FCA9-94EE7E6EAE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1010" y="450795"/>
            <a:ext cx="886051" cy="8860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>
            <a:spLocks noGrp="1"/>
          </p:cNvSpPr>
          <p:nvPr>
            <p:ph type="title"/>
          </p:nvPr>
        </p:nvSpPr>
        <p:spPr>
          <a:xfrm>
            <a:off x="828900" y="1320094"/>
            <a:ext cx="7486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CO" dirty="0"/>
              <a:t>¿POR QUÉ?</a:t>
            </a:r>
            <a:endParaRPr dirty="0"/>
          </a:p>
        </p:txBody>
      </p:sp>
      <p:sp>
        <p:nvSpPr>
          <p:cNvPr id="141" name="Google Shape;141;p11"/>
          <p:cNvSpPr txBox="1">
            <a:spLocks noGrp="1"/>
          </p:cNvSpPr>
          <p:nvPr>
            <p:ph type="subTitle" idx="1"/>
          </p:nvPr>
        </p:nvSpPr>
        <p:spPr>
          <a:xfrm>
            <a:off x="874054" y="2104341"/>
            <a:ext cx="7486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O" sz="2000" dirty="0">
                <a:solidFill>
                  <a:schemeClr val="tx1"/>
                </a:solidFill>
              </a:rPr>
              <a:t>Evidenciamos que muchos condominios de administración siguen implementando herramientas manuales para llevar a cabo sus procesos, por la falta de ese primer acercamientos a tecnologías fáciles y sencillas. 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A30C49C-4A6C-07CE-B07A-5E14EAC3E814}"/>
              </a:ext>
            </a:extLst>
          </p:cNvPr>
          <p:cNvSpPr txBox="1"/>
          <p:nvPr/>
        </p:nvSpPr>
        <p:spPr>
          <a:xfrm>
            <a:off x="4883591" y="4519900"/>
            <a:ext cx="168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00FF"/>
                </a:solidFill>
                <a:latin typeface="Montserrat" panose="020B0604020202020204" pitchFamily="2" charset="0"/>
              </a:rPr>
              <a:t>HORIZON</a:t>
            </a:r>
            <a:endParaRPr lang="es-CO" b="1" dirty="0">
              <a:latin typeface="Montserrat" panose="020B0604020202020204" pitchFamily="2" charset="0"/>
            </a:endParaRPr>
          </a:p>
        </p:txBody>
      </p:sp>
      <p:pic>
        <p:nvPicPr>
          <p:cNvPr id="6" name="Imagen 5" descr="Imagen que contiene firmar, oscuro, iluminado, calle&#10;&#10;Descripción generada automáticamente">
            <a:extLst>
              <a:ext uri="{FF2B5EF4-FFF2-40B4-BE49-F238E27FC236}">
                <a16:creationId xmlns:a16="http://schemas.microsoft.com/office/drawing/2014/main" id="{79CA7F5B-2810-BAA2-C0AD-6024C54C5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403" y="4120444"/>
            <a:ext cx="707233" cy="7072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>
            <a:spLocks noGrp="1"/>
          </p:cNvSpPr>
          <p:nvPr>
            <p:ph type="ctrTitle"/>
          </p:nvPr>
        </p:nvSpPr>
        <p:spPr>
          <a:xfrm>
            <a:off x="807275" y="805375"/>
            <a:ext cx="23250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4000" dirty="0"/>
              <a:t>MISIÓN</a:t>
            </a:r>
            <a:endParaRPr dirty="0"/>
          </a:p>
        </p:txBody>
      </p:sp>
      <p:pic>
        <p:nvPicPr>
          <p:cNvPr id="3" name="Imagen 2" descr="Imagen que contiene firmar, oscuro, iluminado, calle&#10;&#10;Descripción generada automáticamente">
            <a:extLst>
              <a:ext uri="{FF2B5EF4-FFF2-40B4-BE49-F238E27FC236}">
                <a16:creationId xmlns:a16="http://schemas.microsoft.com/office/drawing/2014/main" id="{1EF8AA69-241F-CA64-C113-BE76986FC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361" y="570089"/>
            <a:ext cx="588700" cy="588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subTitle" idx="1"/>
          </p:nvPr>
        </p:nvSpPr>
        <p:spPr>
          <a:xfrm>
            <a:off x="1224011" y="1847471"/>
            <a:ext cx="7486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MX" sz="2400" b="0" i="0" dirty="0">
                <a:solidFill>
                  <a:srgbClr val="212529"/>
                </a:solidFill>
                <a:effectLst/>
                <a:latin typeface="Montserrat" panose="020B0604020202020204" pitchFamily="2" charset="0"/>
              </a:rPr>
              <a:t>Gestionar tecnologías que brinden respuestas a las necesidades del medio administrativo de conjuntos residenciales, con soluciones eficaces y sencillas al alcance de todos.</a:t>
            </a:r>
            <a:endParaRPr sz="2400" dirty="0">
              <a:latin typeface="Montserrat" panose="020B0604020202020204" pitchFamily="2" charset="0"/>
            </a:endParaRPr>
          </a:p>
        </p:txBody>
      </p:sp>
      <p:pic>
        <p:nvPicPr>
          <p:cNvPr id="5" name="Imagen 4" descr="Imagen que contiene firmar, oscuro, iluminado, calle&#10;&#10;Descripción generada automáticamente">
            <a:extLst>
              <a:ext uri="{FF2B5EF4-FFF2-40B4-BE49-F238E27FC236}">
                <a16:creationId xmlns:a16="http://schemas.microsoft.com/office/drawing/2014/main" id="{3E34D7AC-2155-BC2F-3B45-CCB4257EA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403" y="4120444"/>
            <a:ext cx="707233" cy="70723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9FE61CB-04F5-6C78-E1FE-0F1180F0A0B3}"/>
              </a:ext>
            </a:extLst>
          </p:cNvPr>
          <p:cNvSpPr txBox="1"/>
          <p:nvPr/>
        </p:nvSpPr>
        <p:spPr>
          <a:xfrm>
            <a:off x="4883591" y="4519900"/>
            <a:ext cx="168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00FF"/>
                </a:solidFill>
                <a:latin typeface="Montserrat" panose="020B0604020202020204" pitchFamily="2" charset="0"/>
              </a:rPr>
              <a:t>HORIZON</a:t>
            </a:r>
            <a:endParaRPr lang="es-CO" b="1" dirty="0">
              <a:latin typeface="Montserrat" panose="020B0604020202020204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3;p8">
            <a:extLst>
              <a:ext uri="{FF2B5EF4-FFF2-40B4-BE49-F238E27FC236}">
                <a16:creationId xmlns:a16="http://schemas.microsoft.com/office/drawing/2014/main" id="{EFD82D0F-F467-60C1-2782-DC10B31B4CC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08038" y="804863"/>
            <a:ext cx="2324100" cy="98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O" sz="4000" dirty="0"/>
              <a:t>VISIÓN</a:t>
            </a:r>
            <a:endParaRPr dirty="0"/>
          </a:p>
        </p:txBody>
      </p:sp>
      <p:pic>
        <p:nvPicPr>
          <p:cNvPr id="4" name="Imagen 3" descr="Imagen que contiene firmar, oscuro, iluminado, calle&#10;&#10;Descripción generada automáticamente">
            <a:extLst>
              <a:ext uri="{FF2B5EF4-FFF2-40B4-BE49-F238E27FC236}">
                <a16:creationId xmlns:a16="http://schemas.microsoft.com/office/drawing/2014/main" id="{9AEDD92E-AC5D-F023-7C52-95CB1E2B8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828" y="570089"/>
            <a:ext cx="588700" cy="588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>
            <a:spLocks noGrp="1"/>
          </p:cNvSpPr>
          <p:nvPr>
            <p:ph type="subTitle" idx="1"/>
          </p:nvPr>
        </p:nvSpPr>
        <p:spPr>
          <a:xfrm>
            <a:off x="1049033" y="1847469"/>
            <a:ext cx="7486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MX" sz="1800" b="0" i="0" dirty="0">
                <a:solidFill>
                  <a:srgbClr val="212529"/>
                </a:solidFill>
                <a:effectLst/>
                <a:latin typeface="Montserrat" panose="020B0604020202020204" pitchFamily="2" charset="0"/>
              </a:rPr>
              <a:t>Buscamos ser una empresa referente encaminada a crear tecnologías inclusivas y accesibles a todos y todas, con un estándar de responsabilidad social empresarial. Desempeñando nuestras funciones de forma ética y satisfactoria para nosotros, nuestros clientes y el resto de la sociedad.</a:t>
            </a:r>
            <a:endParaRPr sz="1800" dirty="0">
              <a:latin typeface="Montserrat" panose="020B06040202020202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E071A75-21F8-6803-039C-957ABC770F0D}"/>
              </a:ext>
            </a:extLst>
          </p:cNvPr>
          <p:cNvSpPr txBox="1"/>
          <p:nvPr/>
        </p:nvSpPr>
        <p:spPr>
          <a:xfrm>
            <a:off x="4883591" y="4519900"/>
            <a:ext cx="168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00FF"/>
                </a:solidFill>
                <a:latin typeface="Montserrat" panose="020B0604020202020204" pitchFamily="2" charset="0"/>
              </a:rPr>
              <a:t>HORIZON</a:t>
            </a:r>
            <a:endParaRPr lang="es-CO" b="1" dirty="0">
              <a:latin typeface="Montserrat" panose="020B0604020202020204" pitchFamily="2" charset="0"/>
            </a:endParaRPr>
          </a:p>
        </p:txBody>
      </p:sp>
      <p:pic>
        <p:nvPicPr>
          <p:cNvPr id="6" name="Imagen 5" descr="Imagen que contiene firmar, oscuro, iluminado, calle&#10;&#10;Descripción generada automáticamente">
            <a:extLst>
              <a:ext uri="{FF2B5EF4-FFF2-40B4-BE49-F238E27FC236}">
                <a16:creationId xmlns:a16="http://schemas.microsoft.com/office/drawing/2014/main" id="{B91C2D51-B0E7-9619-F4B3-5DD703E05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403" y="4120444"/>
            <a:ext cx="707233" cy="7072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476</Words>
  <Application>Microsoft Office PowerPoint</Application>
  <PresentationFormat>Presentación en pantalla (16:9)</PresentationFormat>
  <Paragraphs>95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Wingdings</vt:lpstr>
      <vt:lpstr>Montserrat Black</vt:lpstr>
      <vt:lpstr>Montserrat</vt:lpstr>
      <vt:lpstr>Open Sans</vt:lpstr>
      <vt:lpstr>Simple Light</vt:lpstr>
      <vt:lpstr>HORIZON</vt:lpstr>
      <vt:lpstr>¿QUÉ ES HORIZON?</vt:lpstr>
      <vt:lpstr>Nuestro Equipo</vt:lpstr>
      <vt:lpstr>Equipo HORIZON</vt:lpstr>
      <vt:lpstr>¿POR QUÉ?</vt:lpstr>
      <vt:lpstr>MISIÓN</vt:lpstr>
      <vt:lpstr>Presentación de PowerPoint</vt:lpstr>
      <vt:lpstr>VISIÓN</vt:lpstr>
      <vt:lpstr>Presentación de PowerPoint</vt:lpstr>
      <vt:lpstr>¿Por qué escogernos?</vt:lpstr>
      <vt:lpstr>LIENZO DE VALOR</vt:lpstr>
      <vt:lpstr>MODELO DE NEGOCIO</vt:lpstr>
      <vt:lpstr>¿Por qué elegirnos?</vt:lpstr>
      <vt:lpstr>CONCEPTOS CLAVE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Asesoría Pedagógica</dc:title>
  <dc:creator>Sarai Menco</dc:creator>
  <cp:lastModifiedBy>Sarai Menco</cp:lastModifiedBy>
  <cp:revision>4</cp:revision>
  <dcterms:modified xsi:type="dcterms:W3CDTF">2022-08-02T03:19:45Z</dcterms:modified>
</cp:coreProperties>
</file>