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00" r:id="rId3"/>
    <p:sldId id="263" r:id="rId4"/>
    <p:sldId id="286" r:id="rId5"/>
    <p:sldId id="287" r:id="rId6"/>
    <p:sldId id="298" r:id="rId7"/>
    <p:sldId id="288" r:id="rId8"/>
    <p:sldId id="294" r:id="rId9"/>
    <p:sldId id="293" r:id="rId10"/>
    <p:sldId id="295" r:id="rId11"/>
    <p:sldId id="296" r:id="rId12"/>
    <p:sldId id="297" r:id="rId13"/>
    <p:sldId id="301" r:id="rId14"/>
    <p:sldId id="299" r:id="rId15"/>
    <p:sldId id="280" r:id="rId16"/>
    <p:sldId id="273" r:id="rId17"/>
    <p:sldId id="279" r:id="rId18"/>
    <p:sldId id="290" r:id="rId19"/>
    <p:sldId id="284" r:id="rId20"/>
    <p:sldId id="302" r:id="rId21"/>
    <p:sldId id="281" r:id="rId22"/>
    <p:sldId id="275" r:id="rId23"/>
    <p:sldId id="282" r:id="rId24"/>
    <p:sldId id="276" r:id="rId25"/>
    <p:sldId id="277" r:id="rId26"/>
    <p:sldId id="283" r:id="rId27"/>
    <p:sldId id="291" r:id="rId28"/>
    <p:sldId id="278" r:id="rId29"/>
    <p:sldId id="292" r:id="rId30"/>
    <p:sldId id="270" r:id="rId31"/>
    <p:sldId id="261" r:id="rId32"/>
    <p:sldId id="268" r:id="rId33"/>
    <p:sldId id="266" r:id="rId34"/>
    <p:sldId id="264" r:id="rId35"/>
    <p:sldId id="262" r:id="rId36"/>
    <p:sldId id="269" r:id="rId37"/>
    <p:sldId id="267" r:id="rId38"/>
    <p:sldId id="25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0CB-4555-4E4C-8A61-26D94E33D18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12AA-E5B3-483C-89A7-82722FB3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5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3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6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“Learn by doing” IDEAL: 15:00</a:t>
            </a:r>
            <a:r>
              <a:rPr lang="en-US" smtClean="0"/>
              <a:t>, latest </a:t>
            </a:r>
            <a:r>
              <a:rPr lang="en-US" dirty="0" smtClean="0"/>
              <a:t>TARGET = 22:00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4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8, 6 &amp;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0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8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4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0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3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7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38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– TARGET = 54:00</a:t>
            </a:r>
            <a:r>
              <a:rPr lang="en-US" baseline="0" dirty="0" smtClean="0"/>
              <a:t>, else -1 min 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14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8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3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6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2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8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“Is store-bought even good though?”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9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 learning and plenty of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7" y="2589200"/>
            <a:ext cx="10515600" cy="1325563"/>
          </a:xfrm>
        </p:spPr>
        <p:txBody>
          <a:bodyPr/>
          <a:lstStyle/>
          <a:p>
            <a:r>
              <a:rPr lang="en-US" dirty="0" smtClean="0"/>
              <a:t>D3 is tiramisu</a:t>
            </a:r>
            <a:endParaRPr lang="en-US" dirty="0"/>
          </a:p>
        </p:txBody>
      </p:sp>
      <p:pic>
        <p:nvPicPr>
          <p:cNvPr id="4098" name="Picture 2" descr="Image result for tiramis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/>
          <a:stretch/>
        </p:blipFill>
        <p:spPr bwMode="auto">
          <a:xfrm>
            <a:off x="5664425" y="365125"/>
            <a:ext cx="6174254" cy="57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80" y="2785313"/>
            <a:ext cx="10515600" cy="1325563"/>
          </a:xfrm>
        </p:spPr>
        <p:txBody>
          <a:bodyPr/>
          <a:lstStyle/>
          <a:p>
            <a:r>
              <a:rPr lang="en-US" dirty="0" smtClean="0"/>
              <a:t>Or whatever</a:t>
            </a:r>
            <a:br>
              <a:rPr lang="en-US" dirty="0" smtClean="0"/>
            </a:br>
            <a:r>
              <a:rPr lang="en-US" dirty="0" smtClean="0"/>
              <a:t>cake you want</a:t>
            </a:r>
            <a:endParaRPr lang="en-US" dirty="0"/>
          </a:p>
        </p:txBody>
      </p:sp>
      <p:pic>
        <p:nvPicPr>
          <p:cNvPr id="5122" name="Picture 2" descr="Image result for cak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5118"/>
          <a:stretch/>
        </p:blipFill>
        <p:spPr bwMode="auto">
          <a:xfrm>
            <a:off x="5599688" y="1027906"/>
            <a:ext cx="6125671" cy="48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“Boxed” </a:t>
            </a:r>
            <a:r>
              <a:rPr lang="en-US" dirty="0" smtClean="0"/>
              <a:t>cake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486"/>
            <a:ext cx="10515600" cy="4960417"/>
          </a:xfrm>
        </p:spPr>
        <p:txBody>
          <a:bodyPr/>
          <a:lstStyle/>
          <a:p>
            <a:r>
              <a:rPr lang="en-US" dirty="0" smtClean="0"/>
              <a:t>Eggs + water + their pre-mixed flour, </a:t>
            </a:r>
          </a:p>
          <a:p>
            <a:r>
              <a:rPr lang="en-US" dirty="0" smtClean="0"/>
              <a:t>Bake, </a:t>
            </a:r>
          </a:p>
          <a:p>
            <a:r>
              <a:rPr lang="en-US" dirty="0" smtClean="0"/>
              <a:t>and then if you have the time: add frosting</a:t>
            </a:r>
          </a:p>
          <a:p>
            <a:endParaRPr lang="en-US" dirty="0" smtClean="0"/>
          </a:p>
          <a:p>
            <a:r>
              <a:rPr lang="en-US" dirty="0" smtClean="0"/>
              <a:t>In the end? Boring!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Cake “from scratch” is hard: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have to think about each ingredient, its quality, its needs</a:t>
            </a:r>
          </a:p>
          <a:p>
            <a:r>
              <a:rPr lang="en-US" dirty="0"/>
              <a:t>You must imagine your end-result </a:t>
            </a:r>
            <a:r>
              <a:rPr lang="en-US" dirty="0" smtClean="0"/>
              <a:t>+ </a:t>
            </a:r>
            <a:r>
              <a:rPr lang="en-US" dirty="0"/>
              <a:t>find a useful recipe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take a long time to master each ingredient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end? A unique masterpiece!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Cake from Scratch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“grammar of graphics” is key: </a:t>
            </a:r>
          </a:p>
          <a:p>
            <a:r>
              <a:rPr lang="en-US" dirty="0" smtClean="0"/>
              <a:t>How do we talk about and use the core ingredients in any visualization?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“Exercise” #1:</a:t>
            </a:r>
          </a:p>
          <a:p>
            <a:r>
              <a:rPr lang="en-US" dirty="0" smtClean="0"/>
              <a:t>Get </a:t>
            </a:r>
            <a:r>
              <a:rPr lang="en-US" dirty="0"/>
              <a:t>a text editor: </a:t>
            </a:r>
            <a:r>
              <a:rPr lang="en-US" b="1" dirty="0"/>
              <a:t>Sublime</a:t>
            </a:r>
            <a:r>
              <a:rPr lang="en-US" dirty="0"/>
              <a:t>, Atom, Notepad++, or </a:t>
            </a:r>
            <a:r>
              <a:rPr lang="en-US" dirty="0" smtClean="0"/>
              <a:t>Brackets</a:t>
            </a:r>
          </a:p>
          <a:p>
            <a:r>
              <a:rPr lang="en-US" dirty="0" smtClean="0"/>
              <a:t>Make sure you have either </a:t>
            </a:r>
            <a:r>
              <a:rPr lang="en-US" b="1" dirty="0" smtClean="0"/>
              <a:t>Chrome </a:t>
            </a:r>
            <a:r>
              <a:rPr lang="en-US" dirty="0" smtClean="0"/>
              <a:t>or Firefox</a:t>
            </a:r>
          </a:p>
          <a:p>
            <a:endParaRPr lang="en-US" dirty="0" smtClean="0"/>
          </a:p>
          <a:p>
            <a:r>
              <a:rPr lang="en-US" dirty="0" smtClean="0"/>
              <a:t>“Exercise” #2:</a:t>
            </a:r>
            <a:endParaRPr lang="en-US" dirty="0"/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browser</a:t>
            </a:r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text editor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#3: Build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Build index.html file with d3 source link (local or web)</a:t>
            </a:r>
          </a:p>
          <a:p>
            <a:r>
              <a:rPr lang="en-US" dirty="0" smtClean="0"/>
              <a:t>Create empty “index.css” file</a:t>
            </a:r>
          </a:p>
          <a:p>
            <a:r>
              <a:rPr lang="en-US" dirty="0" smtClean="0"/>
              <a:t>Create empty “controller.js” file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4156187"/>
            <a:ext cx="8658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#4: Look at our data, literally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both </a:t>
            </a:r>
            <a:r>
              <a:rPr lang="en-US" dirty="0" err="1" smtClean="0"/>
              <a:t>data.tsv</a:t>
            </a:r>
            <a:r>
              <a:rPr lang="en-US" dirty="0" smtClean="0"/>
              <a:t> and data.js in your text editor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257425"/>
            <a:ext cx="4857750" cy="460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168" y="2778125"/>
            <a:ext cx="3810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#5: Look at the data, in-browser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4" y="1825625"/>
            <a:ext cx="50702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Import data.js into your html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Console.log </a:t>
            </a:r>
            <a:r>
              <a:rPr lang="en-US" dirty="0"/>
              <a:t>the </a:t>
            </a:r>
            <a:r>
              <a:rPr lang="en-US" dirty="0" smtClean="0"/>
              <a:t>data in the browser console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&gt; element </a:t>
            </a:r>
            <a:r>
              <a:rPr lang="en-US" dirty="0"/>
              <a:t>with id=“graph</a:t>
            </a:r>
            <a:r>
              <a:rPr lang="en-US" dirty="0" smtClean="0"/>
              <a:t>” inside &lt;body&gt;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3226" r="3601" b="3421"/>
          <a:stretch/>
        </p:blipFill>
        <p:spPr>
          <a:xfrm>
            <a:off x="6052842" y="1825625"/>
            <a:ext cx="5996200" cy="1063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41" y="3337522"/>
            <a:ext cx="4238625" cy="131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841" y="5100638"/>
            <a:ext cx="4381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(Review) HTML layout should look like: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" y="1545663"/>
            <a:ext cx="11068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6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Repo: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https://github.com/nuitrcs/Intro_to_d3_workshop</a:t>
            </a:r>
          </a:p>
        </p:txBody>
      </p:sp>
    </p:spTree>
    <p:extLst>
      <p:ext uri="{BB962C8B-B14F-4D97-AF65-F5344CB8AC3E}">
        <p14:creationId xmlns:p14="http://schemas.microsoft.com/office/powerpoint/2010/main" val="3095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(Review) File system should look like: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417" y="2007030"/>
            <a:ext cx="6604609" cy="40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 writing code!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recreate this monster (follow along)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6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1a. Beginning with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47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Once we get set up, we should only visit controller (and </a:t>
            </a:r>
            <a:r>
              <a:rPr lang="en-US" i="1" dirty="0" err="1" smtClean="0"/>
              <a:t>css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Select the “#graph” element</a:t>
            </a:r>
          </a:p>
          <a:p>
            <a:pPr lvl="1"/>
            <a:r>
              <a:rPr lang="en-US" dirty="0" smtClean="0"/>
              <a:t>Reference this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Give it dimensions</a:t>
            </a:r>
          </a:p>
          <a:p>
            <a:r>
              <a:rPr lang="en-US" dirty="0" smtClean="0"/>
              <a:t>Append g</a:t>
            </a:r>
          </a:p>
          <a:p>
            <a:pPr lvl="1"/>
            <a:r>
              <a:rPr lang="en-US" dirty="0" smtClean="0"/>
              <a:t>Reference this g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g.selectAll</a:t>
            </a:r>
            <a:r>
              <a:rPr lang="en-US" dirty="0" smtClean="0"/>
              <a:t>(‘.bar’)</a:t>
            </a:r>
          </a:p>
          <a:p>
            <a:pPr marL="457200" lvl="1" indent="0">
              <a:buNone/>
            </a:pPr>
            <a:r>
              <a:rPr lang="en-US" dirty="0" smtClean="0"/>
              <a:t>.data(data)</a:t>
            </a:r>
          </a:p>
          <a:p>
            <a:pPr marL="457200" lvl="1" indent="0">
              <a:buNone/>
            </a:pPr>
            <a:r>
              <a:rPr lang="en-US" dirty="0" smtClean="0"/>
              <a:t>.enter().append(‘</a:t>
            </a:r>
            <a:r>
              <a:rPr lang="en-US" dirty="0" err="1" smtClean="0"/>
              <a:t>rect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en-US" dirty="0"/>
              <a:t>Discuss SVG types &amp; explain </a:t>
            </a:r>
            <a:r>
              <a:rPr lang="en-US" dirty="0" smtClean="0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03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1b. Use the bound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height = </a:t>
            </a:r>
            <a:r>
              <a:rPr lang="en-US" dirty="0" err="1" smtClean="0"/>
              <a:t>d.frequency</a:t>
            </a:r>
            <a:endParaRPr lang="en-US" dirty="0" smtClean="0"/>
          </a:p>
          <a:p>
            <a:r>
              <a:rPr lang="en-US" dirty="0" smtClean="0"/>
              <a:t>Make width = 10</a:t>
            </a:r>
          </a:p>
          <a:p>
            <a:r>
              <a:rPr lang="en-US" dirty="0" smtClean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*10</a:t>
            </a:r>
          </a:p>
          <a:p>
            <a:endParaRPr lang="en-US" dirty="0" smtClean="0"/>
          </a:p>
          <a:p>
            <a:r>
              <a:rPr lang="en-US" dirty="0" smtClean="0"/>
              <a:t>Try:</a:t>
            </a:r>
          </a:p>
          <a:p>
            <a:r>
              <a:rPr lang="en-US" dirty="0"/>
              <a:t>Make height = 1000x the frequency</a:t>
            </a:r>
          </a:p>
          <a:p>
            <a:r>
              <a:rPr lang="en-US" dirty="0"/>
              <a:t>Make width = 20</a:t>
            </a:r>
          </a:p>
          <a:p>
            <a:r>
              <a:rPr lang="en-US" dirty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88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1c. How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__data__ property of the element</a:t>
            </a:r>
          </a:p>
          <a:p>
            <a:r>
              <a:rPr lang="en-US" dirty="0" smtClean="0"/>
              <a:t>Show console.log(this)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(d)</a:t>
            </a:r>
          </a:p>
          <a:p>
            <a:pPr lvl="1"/>
            <a:r>
              <a:rPr lang="en-US" dirty="0" smtClean="0"/>
              <a:t>d3.select(this)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785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Build a scale that makes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margin object</a:t>
            </a:r>
          </a:p>
          <a:p>
            <a:r>
              <a:rPr lang="en-US" dirty="0" smtClean="0"/>
              <a:t>Create “actual” width/height variables, subtracting the margins</a:t>
            </a:r>
          </a:p>
          <a:p>
            <a:endParaRPr lang="en-US" dirty="0" smtClean="0"/>
          </a:p>
          <a:p>
            <a:r>
              <a:rPr lang="en-US" dirty="0" smtClean="0"/>
              <a:t>Pass these to x range - band (width) and y range - linear (height)</a:t>
            </a:r>
          </a:p>
          <a:p>
            <a:r>
              <a:rPr lang="en-US" dirty="0" smtClean="0"/>
              <a:t>Pass our data to the domain, using map for letters and max </a:t>
            </a:r>
            <a:r>
              <a:rPr lang="en-US" smtClean="0"/>
              <a:t>for </a:t>
            </a:r>
            <a:r>
              <a:rPr lang="en-US" smtClean="0"/>
              <a:t>frequency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our </a:t>
            </a:r>
            <a:r>
              <a:rPr lang="en-US" dirty="0" err="1" smtClean="0"/>
              <a:t>attr</a:t>
            </a:r>
            <a:r>
              <a:rPr lang="en-US" dirty="0" smtClean="0"/>
              <a:t> binding to use these new things</a:t>
            </a:r>
          </a:p>
        </p:txBody>
      </p:sp>
    </p:spTree>
    <p:extLst>
      <p:ext uri="{BB962C8B-B14F-4D97-AF65-F5344CB8AC3E}">
        <p14:creationId xmlns:p14="http://schemas.microsoft.com/office/powerpoint/2010/main" val="1165932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 the axes and some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g with an </a:t>
            </a:r>
            <a:r>
              <a:rPr lang="en-US" dirty="0" err="1" smtClean="0"/>
              <a:t>axisBottom</a:t>
            </a:r>
            <a:r>
              <a:rPr lang="en-US" dirty="0" smtClean="0"/>
              <a:t> on x, translate for height (to put on bottom – otherwise it is a downward axis on the top)</a:t>
            </a:r>
          </a:p>
          <a:p>
            <a:endParaRPr lang="en-US" dirty="0" smtClean="0"/>
          </a:p>
          <a:p>
            <a:r>
              <a:rPr lang="en-US" dirty="0" smtClean="0"/>
              <a:t>Append g with an axis for y, add 10 ticks with %</a:t>
            </a:r>
          </a:p>
          <a:p>
            <a:endParaRPr lang="en-US" dirty="0" smtClean="0"/>
          </a:p>
          <a:p>
            <a:r>
              <a:rPr lang="en-US" dirty="0" smtClean="0"/>
              <a:t>Open our empty index.css </a:t>
            </a:r>
          </a:p>
          <a:p>
            <a:pPr lvl="1"/>
            <a:r>
              <a:rPr lang="en-US" dirty="0" smtClean="0"/>
              <a:t>Add fill color for .bar class and .</a:t>
            </a:r>
            <a:r>
              <a:rPr lang="en-US" dirty="0" err="1" smtClean="0"/>
              <a:t>bar:hover</a:t>
            </a:r>
            <a:endParaRPr lang="en-US" dirty="0" smtClean="0"/>
          </a:p>
          <a:p>
            <a:pPr lvl="1"/>
            <a:r>
              <a:rPr lang="en-US" dirty="0" smtClean="0"/>
              <a:t>Remove axis--x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32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Things you should explore when looking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28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the docs!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D3: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github.com/d3/d3/wiki</a:t>
            </a:r>
          </a:p>
          <a:p>
            <a:r>
              <a:rPr lang="en-US" b="1" dirty="0"/>
              <a:t>Web: </a:t>
            </a:r>
            <a:r>
              <a:rPr lang="en-US" dirty="0"/>
              <a:t>https://developer.mozilla.org/en-US/</a:t>
            </a:r>
          </a:p>
        </p:txBody>
      </p:sp>
    </p:spTree>
    <p:extLst>
      <p:ext uri="{BB962C8B-B14F-4D97-AF65-F5344CB8AC3E}">
        <p14:creationId xmlns:p14="http://schemas.microsoft.com/office/powerpoint/2010/main" val="2779721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3 resources: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d3 API documentation</a:t>
            </a:r>
          </a:p>
          <a:p>
            <a:r>
              <a:rPr lang="en-US" dirty="0" smtClean="0"/>
              <a:t>MDN web standards documentation</a:t>
            </a:r>
          </a:p>
          <a:p>
            <a:r>
              <a:rPr lang="en-US" dirty="0"/>
              <a:t>Googling </a:t>
            </a:r>
            <a:r>
              <a:rPr lang="en-US" dirty="0" smtClean="0"/>
              <a:t>things you want to make </a:t>
            </a:r>
            <a:r>
              <a:rPr lang="en-US" dirty="0"/>
              <a:t>(“d3 scatterplot </a:t>
            </a:r>
            <a:r>
              <a:rPr lang="en-US" dirty="0" err="1"/>
              <a:t>bl.ocks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1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D3 capable of?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smtClean="0"/>
              <a:t>ligo.northwestern.edu/media/mass-plot/index.html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</a:t>
            </a:r>
            <a:r>
              <a:rPr lang="en-US" dirty="0"/>
              <a:t>://www.r2d3.us/visual-intro-to-machine-learning-part-1</a:t>
            </a:r>
            <a:r>
              <a:rPr lang="en-US" dirty="0" smtClean="0"/>
              <a:t>/</a:t>
            </a:r>
          </a:p>
          <a:p>
            <a:pPr algn="l"/>
            <a:r>
              <a:rPr lang="en-US" dirty="0"/>
              <a:t>http://</a:t>
            </a:r>
            <a:r>
              <a:rPr lang="en-US" dirty="0" smtClean="0"/>
              <a:t>bit.ly/2wJEeIy</a:t>
            </a:r>
          </a:p>
          <a:p>
            <a:pPr algn="l"/>
            <a:r>
              <a:rPr lang="en-US" dirty="0" smtClean="0"/>
              <a:t>http://nbremer.github.io/urbanization/</a:t>
            </a:r>
          </a:p>
          <a:p>
            <a:pPr algn="l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www.nytimes.com/interactive/2014/upshot/buy-rent-calculator.htmlhttps</a:t>
            </a:r>
            <a:r>
              <a:rPr lang="en-US" dirty="0"/>
              <a:t>://bost.ocks.org/mike/algorithms/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567"/>
            <a:ext cx="9144000" cy="982894"/>
          </a:xfrm>
        </p:spPr>
        <p:txBody>
          <a:bodyPr/>
          <a:lstStyle/>
          <a:p>
            <a:r>
              <a:rPr lang="en-US" dirty="0" smtClean="0"/>
              <a:t>Listing the Basics: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498" y="1263535"/>
            <a:ext cx="7753004" cy="541239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Know what these are, you will use them often: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Selections (select, </a:t>
            </a:r>
            <a:r>
              <a:rPr lang="en-US" dirty="0" err="1" smtClean="0"/>
              <a:t>selectAll</a:t>
            </a:r>
            <a:r>
              <a:rPr lang="en-US" dirty="0" smtClean="0"/>
              <a:t> and how they work)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SVG types (circle, </a:t>
            </a:r>
            <a:r>
              <a:rPr lang="en-US" dirty="0" err="1" smtClean="0"/>
              <a:t>rect</a:t>
            </a:r>
            <a:r>
              <a:rPr lang="en-US" dirty="0" smtClean="0"/>
              <a:t>, text, path)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Enter/Append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Exit/Remove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Attributes+Transitions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Arrays: Min/Max/Range, Keys, Merge, Nest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15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Basics for 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bit.ly/1RfYZxm</a:t>
            </a:r>
          </a:p>
          <a:p>
            <a:r>
              <a:rPr lang="en-US" dirty="0" smtClean="0"/>
              <a:t>Worth mentioning: There are additional </a:t>
            </a:r>
            <a:r>
              <a:rPr lang="en-US" dirty="0" err="1" smtClean="0"/>
              <a:t>slidedecks</a:t>
            </a:r>
            <a:r>
              <a:rPr lang="en-US" dirty="0" smtClean="0"/>
              <a:t> by the above authors on Maps, Pie Charts, and even Data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3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829" y="108066"/>
            <a:ext cx="10216342" cy="1273838"/>
          </a:xfrm>
        </p:spPr>
        <p:txBody>
          <a:bodyPr/>
          <a:lstStyle/>
          <a:p>
            <a:r>
              <a:rPr lang="en-US" dirty="0" smtClean="0"/>
              <a:t>Advanced d3 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337" y="1975104"/>
            <a:ext cx="6317673" cy="41605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Curve Interpolations: </a:t>
            </a:r>
            <a:r>
              <a:rPr lang="en-US" dirty="0"/>
              <a:t>http://</a:t>
            </a:r>
            <a:r>
              <a:rPr lang="en-US" dirty="0" smtClean="0"/>
              <a:t>bit.ly/2xR9VxX</a:t>
            </a:r>
            <a:endParaRPr lang="en-US" dirty="0"/>
          </a:p>
          <a:p>
            <a:pPr algn="l"/>
            <a:r>
              <a:rPr lang="en-US" b="1" dirty="0" err="1" smtClean="0"/>
              <a:t>Voronoi</a:t>
            </a:r>
            <a:r>
              <a:rPr lang="en-US" b="1" dirty="0" smtClean="0"/>
              <a:t>: </a:t>
            </a:r>
            <a:r>
              <a:rPr lang="en-US" dirty="0"/>
              <a:t>http://</a:t>
            </a:r>
            <a:r>
              <a:rPr lang="en-US" dirty="0" smtClean="0"/>
              <a:t>bit.ly/2gK35mi </a:t>
            </a:r>
          </a:p>
          <a:p>
            <a:pPr algn="l"/>
            <a:r>
              <a:rPr lang="en-US" dirty="0"/>
              <a:t>	https://</a:t>
            </a:r>
            <a:r>
              <a:rPr lang="en-US" dirty="0" smtClean="0"/>
              <a:t>bl.ocks.org/mbostock/4060366</a:t>
            </a:r>
          </a:p>
          <a:p>
            <a:pPr algn="l"/>
            <a:r>
              <a:rPr lang="en-US" b="1" dirty="0" smtClean="0"/>
              <a:t>Zooming: </a:t>
            </a:r>
            <a:r>
              <a:rPr lang="en-US" dirty="0"/>
              <a:t>http://</a:t>
            </a:r>
            <a:r>
              <a:rPr lang="en-US" dirty="0" smtClean="0"/>
              <a:t>bit.ly/2f6WYsg</a:t>
            </a:r>
          </a:p>
          <a:p>
            <a:pPr algn="l"/>
            <a:r>
              <a:rPr lang="en-US" b="1" dirty="0" smtClean="0"/>
              <a:t>Brushing/Zooming: </a:t>
            </a:r>
            <a:r>
              <a:rPr lang="en-US" dirty="0"/>
              <a:t>http://bit.ly/2lTjfef</a:t>
            </a:r>
            <a:endParaRPr lang="en-US" dirty="0" smtClean="0"/>
          </a:p>
          <a:p>
            <a:pPr algn="l"/>
            <a:r>
              <a:rPr lang="en-US" b="1" dirty="0" smtClean="0"/>
              <a:t>Stacking:</a:t>
            </a:r>
            <a:r>
              <a:rPr lang="en-US" dirty="0"/>
              <a:t> http://</a:t>
            </a:r>
            <a:r>
              <a:rPr lang="en-US" dirty="0" smtClean="0"/>
              <a:t>bl.ocks.org/mbostock/582915</a:t>
            </a:r>
          </a:p>
          <a:p>
            <a:pPr algn="l"/>
            <a:r>
              <a:rPr lang="en-US" b="1" dirty="0" smtClean="0"/>
              <a:t>Collision Constraint: </a:t>
            </a:r>
            <a:r>
              <a:rPr lang="en-US" dirty="0"/>
              <a:t>http://</a:t>
            </a:r>
            <a:r>
              <a:rPr lang="en-US" dirty="0" smtClean="0"/>
              <a:t>bit.ly/2vOPk05</a:t>
            </a:r>
          </a:p>
          <a:p>
            <a:pPr algn="l"/>
            <a:r>
              <a:rPr lang="en-US" b="1" dirty="0" smtClean="0"/>
              <a:t>Dragging: </a:t>
            </a:r>
            <a:r>
              <a:rPr lang="en-US" dirty="0"/>
              <a:t>http://</a:t>
            </a:r>
            <a:r>
              <a:rPr lang="en-US" dirty="0" smtClean="0"/>
              <a:t>bit.ly/2j6x5gH</a:t>
            </a:r>
          </a:p>
          <a:p>
            <a:pPr algn="l"/>
            <a:r>
              <a:rPr lang="en-US" b="1" dirty="0" smtClean="0"/>
              <a:t>“Each”: </a:t>
            </a:r>
            <a:r>
              <a:rPr lang="en-US" dirty="0"/>
              <a:t>https://</a:t>
            </a:r>
            <a:r>
              <a:rPr lang="en-US" dirty="0" smtClean="0"/>
              <a:t>bl.ocks.org/mbostock/9490313</a:t>
            </a:r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9010" y="30858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Dispatching</a:t>
            </a:r>
            <a:r>
              <a:rPr lang="en-US" sz="2400" dirty="0"/>
              <a:t> (super advanced): https://</a:t>
            </a:r>
            <a:r>
              <a:rPr lang="en-US" sz="2400" dirty="0" smtClean="0"/>
              <a:t>bl.ocks.org/mbostock/5872848</a:t>
            </a:r>
          </a:p>
          <a:p>
            <a:endParaRPr lang="en-US" sz="2400" dirty="0"/>
          </a:p>
          <a:p>
            <a:r>
              <a:rPr lang="en-US" sz="2400" b="1" dirty="0"/>
              <a:t>Modules/Plugins</a:t>
            </a:r>
            <a:r>
              <a:rPr lang="en-US" sz="2400" dirty="0"/>
              <a:t> (</a:t>
            </a:r>
            <a:r>
              <a:rPr lang="en-US" sz="2400" i="1" dirty="0"/>
              <a:t>most</a:t>
            </a:r>
            <a:r>
              <a:rPr lang="en-US" sz="2400" dirty="0"/>
              <a:t> advanced):</a:t>
            </a:r>
          </a:p>
          <a:p>
            <a:r>
              <a:rPr lang="en-US" sz="2400" dirty="0"/>
              <a:t>https://bost.ocks.org/mike/d3-plugin/</a:t>
            </a:r>
          </a:p>
        </p:txBody>
      </p:sp>
    </p:spTree>
    <p:extLst>
      <p:ext uri="{BB962C8B-B14F-4D97-AF65-F5344CB8AC3E}">
        <p14:creationId xmlns:p14="http://schemas.microsoft.com/office/powerpoint/2010/main" val="3499195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https://</a:t>
            </a:r>
            <a:r>
              <a:rPr lang="en-US" sz="4000" dirty="0" smtClean="0"/>
              <a:t>mzl.la/1nP24aN</a:t>
            </a:r>
          </a:p>
          <a:p>
            <a:r>
              <a:rPr lang="en-US" dirty="0" smtClean="0"/>
              <a:t>Check it: this is good to be familiar with, as is all of MDN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08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bit.ly/2xdgJsI</a:t>
            </a:r>
          </a:p>
          <a:p>
            <a:r>
              <a:rPr lang="en-US" dirty="0" smtClean="0"/>
              <a:t>Plug: </a:t>
            </a:r>
            <a:r>
              <a:rPr lang="en-US" dirty="0" err="1" smtClean="0"/>
              <a:t>VisualCinnamon</a:t>
            </a:r>
            <a:r>
              <a:rPr lang="en-US" dirty="0" smtClean="0"/>
              <a:t> is extraordinary. Their work on SVG in particular is the best I have found to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1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 in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8386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http://bit.ly/2f7o4Q5</a:t>
            </a:r>
            <a:endParaRPr lang="en-US" sz="6000" dirty="0" smtClean="0"/>
          </a:p>
          <a:p>
            <a:r>
              <a:rPr lang="en-US" sz="4000" dirty="0" smtClean="0"/>
              <a:t>http</a:t>
            </a:r>
            <a:r>
              <a:rPr lang="en-US" sz="4000" dirty="0"/>
              <a:t>://</a:t>
            </a:r>
            <a:r>
              <a:rPr lang="en-US" sz="4000" dirty="0" smtClean="0"/>
              <a:t>oreil.ly/1UnNtFe</a:t>
            </a:r>
          </a:p>
          <a:p>
            <a:r>
              <a:rPr lang="en-US" dirty="0" smtClean="0"/>
              <a:t>Warning: This is advanced level!</a:t>
            </a:r>
          </a:p>
          <a:p>
            <a:r>
              <a:rPr lang="en-US" sz="2000" dirty="0" smtClean="0"/>
              <a:t>Also: The d3 library contains geo maps of many kinds already.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479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D3’s Extensive Library: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509" y="3509963"/>
            <a:ext cx="10764982" cy="305645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https://github.com/d3/d3/blob/master/API.md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Statistics</a:t>
            </a:r>
            <a:r>
              <a:rPr lang="en-US" dirty="0"/>
              <a:t>, histograms (4 kinds), ES6’s Map/Set, Nesting, Data Ingestion (CSV, TSV, </a:t>
            </a:r>
            <a:r>
              <a:rPr lang="en-US" dirty="0" err="1"/>
              <a:t>etc</a:t>
            </a:r>
            <a:r>
              <a:rPr lang="en-US" dirty="0"/>
              <a:t>), many </a:t>
            </a:r>
            <a:r>
              <a:rPr lang="en-US" dirty="0" smtClean="0"/>
              <a:t>animation/easing/time </a:t>
            </a:r>
            <a:r>
              <a:rPr lang="en-US" dirty="0"/>
              <a:t>options, force/physics, geography and projections, spherical maps/math, and that is just the first 25% of it: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99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and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75802"/>
          </a:xfrm>
        </p:spPr>
        <p:txBody>
          <a:bodyPr>
            <a:normAutofit/>
          </a:bodyPr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bit.ly/2xRh9Ci</a:t>
            </a:r>
          </a:p>
          <a:p>
            <a:r>
              <a:rPr lang="en-US" dirty="0" smtClean="0"/>
              <a:t>Important: Canvas is a native web technology, similar to SVG. You can google the comparisons, but it is a good option if you need serious performance over visual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37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51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Data Processing in JS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5662"/>
            <a:ext cx="10515600" cy="14246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http://</a:t>
            </a:r>
            <a:r>
              <a:rPr lang="en-US" sz="4000" dirty="0" smtClean="0"/>
              <a:t>learnjsdata.com/index.html</a:t>
            </a:r>
          </a:p>
          <a:p>
            <a:pPr marL="0" indent="0" algn="ctr">
              <a:buNone/>
            </a:pPr>
            <a:r>
              <a:rPr lang="en-US" sz="2400" dirty="0" smtClean="0"/>
              <a:t>Note: optional resource. This is very nice to have handy.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34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is it so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not </a:t>
            </a:r>
            <a:r>
              <a:rPr lang="en-US" dirty="0"/>
              <a:t>just </a:t>
            </a:r>
            <a:r>
              <a:rPr lang="en-US" dirty="0" smtClean="0"/>
              <a:t>something like </a:t>
            </a:r>
            <a:r>
              <a:rPr lang="en-US" dirty="0" err="1" smtClean="0"/>
              <a:t>chart_library.call</a:t>
            </a:r>
            <a:r>
              <a:rPr lang="en-US" dirty="0" smtClean="0"/>
              <a:t>(</a:t>
            </a:r>
            <a:r>
              <a:rPr lang="en-US" dirty="0" err="1" smtClean="0"/>
              <a:t>bargraph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solutions exist and you should use them when appropriate: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plotly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ggplot2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matplotlib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8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57" y="1138547"/>
            <a:ext cx="9972085" cy="2387600"/>
          </a:xfrm>
        </p:spPr>
        <p:txBody>
          <a:bodyPr/>
          <a:lstStyle/>
          <a:p>
            <a:r>
              <a:rPr lang="en-US" dirty="0" smtClean="0"/>
              <a:t>Two very important things: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Binding data to the DOM</a:t>
            </a:r>
          </a:p>
          <a:p>
            <a:r>
              <a:rPr lang="en-US" dirty="0" smtClean="0"/>
              <a:t>Low-level geometric expressiveness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6" y="5257800"/>
            <a:ext cx="4391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of making a cake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most people do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0354" y="2817326"/>
            <a:ext cx="10515600" cy="1325563"/>
          </a:xfrm>
        </p:spPr>
        <p:txBody>
          <a:bodyPr/>
          <a:lstStyle/>
          <a:p>
            <a:r>
              <a:rPr lang="en-US" dirty="0" smtClean="0"/>
              <a:t>Microsoft Excel</a:t>
            </a:r>
            <a:endParaRPr lang="en-US" dirty="0"/>
          </a:p>
        </p:txBody>
      </p:sp>
      <p:pic>
        <p:nvPicPr>
          <p:cNvPr id="1026" name="Picture 2" descr="http://www.healthycookcompany.co.uk/wp-content/uploads/plain-sponge-cak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88" y="365125"/>
            <a:ext cx="6229966" cy="62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3" y="2668074"/>
            <a:ext cx="10515600" cy="1325563"/>
          </a:xfrm>
        </p:spPr>
        <p:txBody>
          <a:bodyPr/>
          <a:lstStyle/>
          <a:p>
            <a:r>
              <a:rPr lang="en-US" dirty="0" err="1" smtClean="0"/>
              <a:t>Plotly</a:t>
            </a:r>
            <a:r>
              <a:rPr lang="en-US" dirty="0" smtClean="0"/>
              <a:t>, ggplot2,</a:t>
            </a:r>
            <a:br>
              <a:rPr lang="en-US" dirty="0" smtClean="0"/>
            </a:br>
            <a:r>
              <a:rPr lang="en-US" dirty="0" err="1" smtClean="0"/>
              <a:t>Matplotlib</a:t>
            </a:r>
            <a:endParaRPr lang="en-US" dirty="0"/>
          </a:p>
        </p:txBody>
      </p:sp>
      <p:pic>
        <p:nvPicPr>
          <p:cNvPr id="2050" name="Picture 2" descr="Image result for cake pl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62" y="365125"/>
            <a:ext cx="5931462" cy="59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28" y="2657769"/>
            <a:ext cx="10515600" cy="1325563"/>
          </a:xfrm>
        </p:spPr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3080" name="Picture 8" descr="https://wittyandpretty.com/wp-content/uploads/2014/09/basic-cak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r="12698"/>
          <a:stretch/>
        </p:blipFill>
        <p:spPr bwMode="auto">
          <a:xfrm>
            <a:off x="5623965" y="365125"/>
            <a:ext cx="6271327" cy="59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599</TotalTime>
  <Words>1069</Words>
  <Application>Microsoft Office PowerPoint</Application>
  <PresentationFormat>Widescreen</PresentationFormat>
  <Paragraphs>225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Palatino Linotype</vt:lpstr>
      <vt:lpstr>My Glorious Default Custom Theme</vt:lpstr>
      <vt:lpstr>Introduction to D3.js</vt:lpstr>
      <vt:lpstr>This Repo:</vt:lpstr>
      <vt:lpstr>What is D3 capable of?</vt:lpstr>
      <vt:lpstr>But why is it so hard?</vt:lpstr>
      <vt:lpstr>Two very important things:</vt:lpstr>
      <vt:lpstr>Think of making a cake</vt:lpstr>
      <vt:lpstr>Microsoft Excel</vt:lpstr>
      <vt:lpstr>Plotly, ggplot2, Matplotlib</vt:lpstr>
      <vt:lpstr>Tableau</vt:lpstr>
      <vt:lpstr>D3 is tiramisu</vt:lpstr>
      <vt:lpstr>Or whatever cake you want</vt:lpstr>
      <vt:lpstr>“Boxed” cake is easy</vt:lpstr>
      <vt:lpstr>Cake “from scratch” is hard:</vt:lpstr>
      <vt:lpstr>Cake from Scratch</vt:lpstr>
      <vt:lpstr>Getting Started:</vt:lpstr>
      <vt:lpstr>Ex #3: Build your environment</vt:lpstr>
      <vt:lpstr>Ex #4: Look at our data, literally</vt:lpstr>
      <vt:lpstr>Ex #5: Look at the data, in-browser</vt:lpstr>
      <vt:lpstr>(Review) HTML layout should look like:</vt:lpstr>
      <vt:lpstr>(Review) File system should look like:</vt:lpstr>
      <vt:lpstr>Begin writing code!</vt:lpstr>
      <vt:lpstr>1a. Beginning with D3</vt:lpstr>
      <vt:lpstr>1b. Use the bound data!</vt:lpstr>
      <vt:lpstr>1c. How to inspect</vt:lpstr>
      <vt:lpstr>2. Build a scale that makes sense</vt:lpstr>
      <vt:lpstr>3. Add the axes and some styling</vt:lpstr>
      <vt:lpstr>Resources</vt:lpstr>
      <vt:lpstr>Read the docs!</vt:lpstr>
      <vt:lpstr>Top 3 resources:</vt:lpstr>
      <vt:lpstr>Listing the Basics:</vt:lpstr>
      <vt:lpstr>Design Basics for Charts</vt:lpstr>
      <vt:lpstr>Advanced d3 Abilities</vt:lpstr>
      <vt:lpstr>SVG Documentation</vt:lpstr>
      <vt:lpstr>SVG Level 2</vt:lpstr>
      <vt:lpstr>Maps in D3</vt:lpstr>
      <vt:lpstr>D3’s Extensive Library:</vt:lpstr>
      <vt:lpstr>Canvas and D3</vt:lpstr>
      <vt:lpstr>Data Processing in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Frank Josiah Elavsky</cp:lastModifiedBy>
  <cp:revision>70</cp:revision>
  <dcterms:created xsi:type="dcterms:W3CDTF">2017-09-07T10:10:19Z</dcterms:created>
  <dcterms:modified xsi:type="dcterms:W3CDTF">2018-02-27T18:43:27Z</dcterms:modified>
</cp:coreProperties>
</file>