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311" r:id="rId2"/>
    <p:sldId id="304" r:id="rId3"/>
    <p:sldId id="312" r:id="rId4"/>
    <p:sldId id="317" r:id="rId5"/>
    <p:sldId id="310" r:id="rId6"/>
    <p:sldId id="314" r:id="rId7"/>
    <p:sldId id="316" r:id="rId8"/>
    <p:sldId id="313" r:id="rId9"/>
    <p:sldId id="318" r:id="rId10"/>
    <p:sldId id="300" r:id="rId11"/>
    <p:sldId id="315" r:id="rId12"/>
    <p:sldId id="319" r:id="rId13"/>
    <p:sldId id="280" r:id="rId14"/>
    <p:sldId id="322" r:id="rId15"/>
    <p:sldId id="305" r:id="rId16"/>
    <p:sldId id="306" r:id="rId17"/>
    <p:sldId id="307" r:id="rId18"/>
    <p:sldId id="323" r:id="rId19"/>
    <p:sldId id="308" r:id="rId20"/>
    <p:sldId id="320" r:id="rId21"/>
    <p:sldId id="325" r:id="rId22"/>
    <p:sldId id="321" r:id="rId23"/>
    <p:sldId id="324" r:id="rId24"/>
    <p:sldId id="326" r:id="rId25"/>
    <p:sldId id="327" r:id="rId26"/>
    <p:sldId id="309" r:id="rId27"/>
    <p:sldId id="256" r:id="rId28"/>
    <p:sldId id="263" r:id="rId29"/>
    <p:sldId id="286" r:id="rId30"/>
    <p:sldId id="287" r:id="rId31"/>
    <p:sldId id="298" r:id="rId32"/>
    <p:sldId id="288" r:id="rId33"/>
    <p:sldId id="294" r:id="rId34"/>
    <p:sldId id="293" r:id="rId35"/>
    <p:sldId id="295" r:id="rId36"/>
    <p:sldId id="296" r:id="rId37"/>
    <p:sldId id="297" r:id="rId38"/>
    <p:sldId id="301" r:id="rId39"/>
    <p:sldId id="299" r:id="rId40"/>
    <p:sldId id="273" r:id="rId41"/>
    <p:sldId id="279" r:id="rId42"/>
    <p:sldId id="290" r:id="rId43"/>
    <p:sldId id="284" r:id="rId44"/>
    <p:sldId id="302" r:id="rId45"/>
    <p:sldId id="281" r:id="rId46"/>
    <p:sldId id="275" r:id="rId47"/>
    <p:sldId id="282" r:id="rId48"/>
    <p:sldId id="276" r:id="rId49"/>
    <p:sldId id="277" r:id="rId50"/>
    <p:sldId id="283" r:id="rId51"/>
    <p:sldId id="328" r:id="rId52"/>
    <p:sldId id="291" r:id="rId53"/>
    <p:sldId id="278" r:id="rId54"/>
    <p:sldId id="292" r:id="rId55"/>
    <p:sldId id="270" r:id="rId56"/>
    <p:sldId id="261" r:id="rId57"/>
    <p:sldId id="268" r:id="rId58"/>
    <p:sldId id="266" r:id="rId59"/>
    <p:sldId id="264" r:id="rId60"/>
    <p:sldId id="262" r:id="rId61"/>
    <p:sldId id="269" r:id="rId62"/>
    <p:sldId id="267" r:id="rId63"/>
    <p:sldId id="25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“Is box-cake even good though?”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“Learn by doing” IDEAL: 15:00</a:t>
            </a:r>
            <a:r>
              <a:rPr lang="en-US"/>
              <a:t>, latest </a:t>
            </a:r>
            <a:r>
              <a:rPr lang="en-US" dirty="0"/>
              <a:t>TARGET = 22:00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TARGET = 54:00</a:t>
            </a:r>
            <a:r>
              <a:rPr lang="en-US" baseline="0" dirty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only going to get the JavaScript you need to start working in D3, you won’t get even</a:t>
            </a:r>
            <a:r>
              <a:rPr lang="en-US" baseline="0" dirty="0"/>
              <a:t> close to a working grasp of the language at it’s full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8, 6 &amp;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generic functions, a thing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Console.log(this) and d and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Welcome to:</a:t>
            </a:r>
            <a:br>
              <a:rPr lang="en-US" dirty="0"/>
            </a:br>
            <a:r>
              <a:rPr lang="en-US" dirty="0"/>
              <a:t> Visualization with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Elavsky, Data Visualization Specialist, NUIT</a:t>
            </a:r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Repo: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https://</a:t>
            </a:r>
            <a:r>
              <a:rPr lang="en-US" sz="6000" dirty="0" err="1"/>
              <a:t>bit.ly</a:t>
            </a:r>
            <a:r>
              <a:rPr lang="en-US" sz="6000" dirty="0"/>
              <a:t>/intro_to_d3 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/>
              <a:t>Before I say anything, write </a:t>
            </a:r>
            <a:r>
              <a:rPr lang="en-US" i="1" dirty="0"/>
              <a:t>this</a:t>
            </a:r>
            <a:r>
              <a:rPr lang="en-US" dirty="0"/>
              <a:t> down: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/>
              <a:t>console.log(</a:t>
            </a:r>
            <a:r>
              <a:rPr lang="en-US" sz="10800" i="1" dirty="0"/>
              <a:t>this</a:t>
            </a:r>
            <a:r>
              <a:rPr lang="en-US" sz="10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/>
              <a:t>console.log(</a:t>
            </a:r>
            <a:r>
              <a:rPr lang="en-US" sz="8900" i="1" dirty="0"/>
              <a:t>this</a:t>
            </a:r>
            <a:r>
              <a:rPr lang="en-US" sz="8900" dirty="0"/>
              <a:t>) </a:t>
            </a:r>
            <a:br>
              <a:rPr lang="en-US" dirty="0"/>
            </a:br>
            <a:r>
              <a:rPr lang="en-US" sz="4800" dirty="0"/>
              <a:t>is your most powerful weapon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/>
              <a:t>Use it. All the time. </a:t>
            </a:r>
          </a:p>
          <a:p>
            <a:r>
              <a:rPr lang="en-US" sz="2800" dirty="0"/>
              <a:t>It is your 6</a:t>
            </a:r>
            <a:r>
              <a:rPr lang="en-US" sz="2800" baseline="30000" dirty="0"/>
              <a:t>th</a:t>
            </a:r>
            <a:r>
              <a:rPr lang="en-US" sz="2800" dirty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#1: Get your tools</a:t>
            </a:r>
          </a:p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Brackets</a:t>
            </a:r>
          </a:p>
          <a:p>
            <a:r>
              <a:rPr lang="en-US" dirty="0"/>
              <a:t>Make sure you have either </a:t>
            </a:r>
            <a:r>
              <a:rPr lang="en-US" b="1" dirty="0"/>
              <a:t>Chrome </a:t>
            </a:r>
            <a:r>
              <a:rPr lang="en-US" dirty="0"/>
              <a:t>or Firefox</a:t>
            </a:r>
          </a:p>
          <a:p>
            <a:endParaRPr lang="en-US" dirty="0"/>
          </a:p>
          <a:p>
            <a:r>
              <a:rPr lang="en-US" dirty="0"/>
              <a:t>Task #2: Open your stuff</a:t>
            </a:r>
          </a:p>
          <a:p>
            <a:r>
              <a:rPr lang="en-US" dirty="0"/>
              <a:t>Open the “barchart_ready.html” file in your </a:t>
            </a:r>
            <a:r>
              <a:rPr lang="en-US" b="1" dirty="0"/>
              <a:t>browser</a:t>
            </a:r>
          </a:p>
          <a:p>
            <a:r>
              <a:rPr lang="en-US" dirty="0"/>
              <a:t>Open the “barchart_ready.html” file in your </a:t>
            </a:r>
            <a:r>
              <a:rPr lang="en-US" b="1" dirty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this dev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not be teaching: IDEs, task-runners, </a:t>
            </a:r>
            <a:r>
              <a:rPr lang="en-US" dirty="0" err="1"/>
              <a:t>linting</a:t>
            </a:r>
            <a:r>
              <a:rPr lang="en-US" dirty="0"/>
              <a:t>, sass, frameworks, or anything that you might want to consider in a full production environment</a:t>
            </a:r>
          </a:p>
          <a:p>
            <a:endParaRPr lang="en-US" dirty="0"/>
          </a:p>
          <a:p>
            <a:r>
              <a:rPr lang="en-US" dirty="0"/>
              <a:t>Why? Because those are beyond even the intro ‘10’ hour tutorials for JS. These are not within the scope of what we are learning – which is how to create things in D3.</a:t>
            </a:r>
          </a:p>
        </p:txBody>
      </p:sp>
    </p:spTree>
    <p:extLst>
      <p:ext uri="{BB962C8B-B14F-4D97-AF65-F5344CB8AC3E}">
        <p14:creationId xmlns:p14="http://schemas.microsoft.com/office/powerpoint/2010/main" val="61433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#3: Some </a:t>
            </a:r>
            <a:r>
              <a:rPr lang="en-US" i="1" dirty="0"/>
              <a:t>library-level</a:t>
            </a:r>
            <a:r>
              <a:rPr lang="en-US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‘controller.js’ in your text editor, let’s walk through this</a:t>
            </a:r>
          </a:p>
        </p:txBody>
      </p:sp>
    </p:spTree>
    <p:extLst>
      <p:ext uri="{BB962C8B-B14F-4D97-AF65-F5344CB8AC3E}">
        <p14:creationId xmlns:p14="http://schemas.microsoft.com/office/powerpoint/2010/main" val="77292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#4: Understanding AJAX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‘barchart.html’ in </a:t>
            </a:r>
            <a:r>
              <a:rPr lang="en-US" b="1" dirty="0"/>
              <a:t>CHROME</a:t>
            </a:r>
          </a:p>
          <a:p>
            <a:r>
              <a:rPr lang="en-US" dirty="0"/>
              <a:t>Open the inspector to read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0488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#5: Setting up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/>
              <a:t>Node.js: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command line: </a:t>
            </a:r>
            <a:r>
              <a:rPr lang="en-US" dirty="0" err="1"/>
              <a:t>npm</a:t>
            </a:r>
            <a:r>
              <a:rPr lang="en-US" dirty="0"/>
              <a:t> install http-server –g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process.bat</a:t>
            </a:r>
          </a:p>
          <a:p>
            <a:pPr lvl="1"/>
            <a:r>
              <a:rPr lang="en-US" sz="2000" dirty="0"/>
              <a:t>Resource: https://github.com/indexzero/http-server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Navigate to </a:t>
            </a:r>
            <a:r>
              <a:rPr lang="en-US" dirty="0" err="1"/>
              <a:t>dir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Run:</a:t>
            </a:r>
          </a:p>
          <a:p>
            <a:pPr lvl="2"/>
            <a:r>
              <a:rPr lang="en-US" b="1" dirty="0"/>
              <a:t>Python 3x: 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endParaRPr lang="en-US" dirty="0"/>
          </a:p>
          <a:p>
            <a:pPr lvl="2"/>
            <a:r>
              <a:rPr lang="en-US" b="1" dirty="0"/>
              <a:t>Python 2x: </a:t>
            </a:r>
            <a:r>
              <a:rPr lang="en-US" dirty="0"/>
              <a:t>python -m </a:t>
            </a:r>
            <a:r>
              <a:rPr lang="en-US" dirty="0" err="1"/>
              <a:t>SimpleHTTPServer</a:t>
            </a:r>
            <a:endParaRPr lang="en-US" dirty="0"/>
          </a:p>
          <a:p>
            <a:pPr lvl="1"/>
            <a:r>
              <a:rPr lang="en-US" sz="2000" dirty="0"/>
              <a:t>Resource: https://developer.mozilla.org/en-US/docs/Learn/Common_questions/set_up_a_local_testing_server</a:t>
            </a:r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note: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9876 -c-1</a:t>
            </a:r>
          </a:p>
          <a:p>
            <a:r>
              <a:rPr lang="en-US" b="1" dirty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9876</a:t>
            </a:r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#6: Loading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</a:t>
            </a:r>
            <a:r>
              <a:rPr lang="en-US" i="1" dirty="0"/>
              <a:t>barchart</a:t>
            </a:r>
            <a:r>
              <a:rPr lang="en-US" dirty="0"/>
              <a:t>.html to </a:t>
            </a:r>
            <a:r>
              <a:rPr lang="en-US" i="1" dirty="0"/>
              <a:t>index</a:t>
            </a:r>
            <a:r>
              <a:rPr lang="en-US" dirty="0"/>
              <a:t>.html</a:t>
            </a:r>
          </a:p>
          <a:p>
            <a:endParaRPr lang="en-US" dirty="0"/>
          </a:p>
          <a:p>
            <a:r>
              <a:rPr lang="en-US" dirty="0"/>
              <a:t>Navigate to </a:t>
            </a:r>
            <a:r>
              <a:rPr lang="en-US" b="1" dirty="0"/>
              <a:t>http://localhost:[port]/ </a:t>
            </a:r>
            <a:r>
              <a:rPr lang="en-US" dirty="0"/>
              <a:t>in your </a:t>
            </a:r>
            <a:r>
              <a:rPr lang="en-US" b="1" dirty="0"/>
              <a:t>browser</a:t>
            </a:r>
          </a:p>
          <a:p>
            <a:r>
              <a:rPr lang="en-US" dirty="0"/>
              <a:t>Open the “index.html” file in your </a:t>
            </a:r>
            <a:r>
              <a:rPr lang="en-US" b="1" dirty="0"/>
              <a:t>text editor</a:t>
            </a:r>
          </a:p>
          <a:p>
            <a:endParaRPr lang="en-US" b="1" dirty="0"/>
          </a:p>
          <a:p>
            <a:r>
              <a:rPr lang="en-US" dirty="0"/>
              <a:t>Observe differences between the two:</a:t>
            </a:r>
          </a:p>
          <a:p>
            <a:pPr lvl="1"/>
            <a:r>
              <a:rPr lang="en-US" dirty="0"/>
              <a:t>Data importing is different, odd JavaScript happens in barchart.html</a:t>
            </a:r>
          </a:p>
          <a:p>
            <a:pPr lvl="1"/>
            <a:r>
              <a:rPr lang="en-US" dirty="0"/>
              <a:t>A callback is used in barchart.html (this makes it </a:t>
            </a:r>
            <a:r>
              <a:rPr lang="en-US" i="1" dirty="0" err="1"/>
              <a:t>async</a:t>
            </a:r>
            <a:r>
              <a:rPr lang="en-US" dirty="0"/>
              <a:t>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Optional:</a:t>
            </a:r>
            <a:br>
              <a:rPr lang="en-US" dirty="0"/>
            </a:br>
            <a:r>
              <a:rPr lang="en-US" dirty="0"/>
              <a:t>Pre-Requisite JS: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Before we start into d3, let’s examine some JavaScript.</a:t>
            </a:r>
          </a:p>
        </p:txBody>
      </p:sp>
    </p:spTree>
    <p:extLst>
      <p:ext uri="{BB962C8B-B14F-4D97-AF65-F5344CB8AC3E}">
        <p14:creationId xmlns:p14="http://schemas.microsoft.com/office/powerpoint/2010/main" val="377320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#7: Click Events – the easy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393365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#8: Add a new </a:t>
            </a:r>
            <a:r>
              <a:rPr lang="en-US" dirty="0" err="1"/>
              <a:t>javascript</a:t>
            </a:r>
            <a:r>
              <a:rPr lang="en-US" dirty="0"/>
              <a:t>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926162"/>
            <a:ext cx="7239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#9: Selecting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247900"/>
            <a:ext cx="11868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#10: Looping over a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90688"/>
            <a:ext cx="11268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4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#11: Click events – the hard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57" y="1284532"/>
            <a:ext cx="9809085" cy="5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#12: Binding in a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(navigate to ‘async_controller.js’)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496013"/>
            <a:ext cx="11668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en-US" dirty="0"/>
              <a:t>Commonly asked JS:</a:t>
            </a:r>
          </a:p>
          <a:p>
            <a:pPr lvl="1"/>
            <a:r>
              <a:rPr lang="en-US" dirty="0"/>
              <a:t>What is </a:t>
            </a:r>
            <a:r>
              <a:rPr lang="en-US" i="1" dirty="0"/>
              <a:t>the</a:t>
            </a:r>
            <a:r>
              <a:rPr lang="en-US" dirty="0"/>
              <a:t> ‘development’ environment for JavaScript?</a:t>
            </a:r>
          </a:p>
          <a:p>
            <a:pPr lvl="1"/>
            <a:r>
              <a:rPr lang="en-US" dirty="0"/>
              <a:t>Is JavaScript compiled?</a:t>
            </a:r>
          </a:p>
          <a:p>
            <a:pPr lvl="1"/>
            <a:r>
              <a:rPr lang="en-US" dirty="0"/>
              <a:t>What is a </a:t>
            </a:r>
            <a:r>
              <a:rPr lang="en-US" i="1" dirty="0"/>
              <a:t>library</a:t>
            </a:r>
            <a:r>
              <a:rPr lang="en-US" dirty="0"/>
              <a:t> versus a </a:t>
            </a:r>
            <a:r>
              <a:rPr lang="en-US" i="1" dirty="0"/>
              <a:t>framework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What is an ‘API’? What is the ‘web API’?</a:t>
            </a:r>
          </a:p>
          <a:p>
            <a:pPr lvl="1"/>
            <a:r>
              <a:rPr lang="en-US" dirty="0"/>
              <a:t>Why is this all so complicated?</a:t>
            </a:r>
          </a:p>
          <a:p>
            <a:pPr lvl="1"/>
            <a:r>
              <a:rPr lang="en-US" dirty="0"/>
              <a:t>What is ‘loosely typed’?</a:t>
            </a:r>
          </a:p>
          <a:p>
            <a:pPr lvl="1"/>
            <a:endParaRPr lang="en-US" dirty="0"/>
          </a:p>
          <a:p>
            <a:r>
              <a:rPr lang="en-US" dirty="0"/>
              <a:t>Commonly asked D3:</a:t>
            </a:r>
          </a:p>
          <a:p>
            <a:pPr lvl="1"/>
            <a:r>
              <a:rPr lang="en-US" dirty="0"/>
              <a:t>Why would I ever use [sync]/[</a:t>
            </a:r>
            <a:r>
              <a:rPr lang="en-US" dirty="0" err="1"/>
              <a:t>async</a:t>
            </a:r>
            <a:r>
              <a:rPr lang="en-US" dirty="0"/>
              <a:t>]? </a:t>
            </a:r>
            <a:r>
              <a:rPr lang="en-US" i="1" dirty="0"/>
              <a:t>X</a:t>
            </a:r>
            <a:r>
              <a:rPr lang="en-US" dirty="0"/>
              <a:t> is obviously better.</a:t>
            </a:r>
          </a:p>
          <a:p>
            <a:pPr lvl="1"/>
            <a:r>
              <a:rPr lang="en-US" dirty="0"/>
              <a:t>Why is D3 so hard?</a:t>
            </a:r>
          </a:p>
        </p:txBody>
      </p:sp>
    </p:spTree>
    <p:extLst>
      <p:ext uri="{BB962C8B-B14F-4D97-AF65-F5344CB8AC3E}">
        <p14:creationId xmlns:p14="http://schemas.microsoft.com/office/powerpoint/2010/main" val="347749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Now:</a:t>
            </a:r>
            <a:br>
              <a:rPr lang="en-US" dirty="0"/>
            </a:br>
            <a:r>
              <a:rPr lang="en-US" dirty="0"/>
              <a:t>Introduction to 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learning and plenty of resources.</a:t>
            </a:r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D3 capable of?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https://ligo.northwestern.edu/media/mass-plot/index.html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http://www.r2d3.us/visual-intro-to-machine-learning-part-1/</a:t>
            </a:r>
          </a:p>
          <a:p>
            <a:pPr algn="l"/>
            <a:r>
              <a:rPr lang="en-US" dirty="0"/>
              <a:t>http://bit.ly/2wJEeIy</a:t>
            </a:r>
          </a:p>
          <a:p>
            <a:pPr algn="l"/>
            <a:r>
              <a:rPr lang="en-US" dirty="0"/>
              <a:t>http://nbremer.github.io/urbanization/</a:t>
            </a:r>
          </a:p>
          <a:p>
            <a:pPr algn="l"/>
            <a:r>
              <a:rPr lang="en-US" dirty="0"/>
              <a:t>https://www.nytimes.com/interactive/2014/upshot/buy-rent-calculator.htmlhttps://bost.ocks.org/mike/algorithms/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 is it so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not just something like d3.call(</a:t>
            </a:r>
            <a:r>
              <a:rPr lang="en-US" dirty="0" err="1"/>
              <a:t>bargraph</a:t>
            </a:r>
            <a:r>
              <a:rPr lang="en-US" dirty="0"/>
              <a:t>).with(</a:t>
            </a:r>
            <a:r>
              <a:rPr lang="en-US" dirty="0" err="1"/>
              <a:t>my_data</a:t>
            </a:r>
            <a:r>
              <a:rPr lang="en-US" dirty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vega</a:t>
            </a:r>
            <a:r>
              <a:rPr lang="en-US" dirty="0"/>
              <a:t>/</a:t>
            </a:r>
            <a:r>
              <a:rPr lang="en-US" dirty="0" err="1"/>
              <a:t>vega</a:t>
            </a:r>
            <a:r>
              <a:rPr lang="en-US" dirty="0"/>
              <a:t>-lite/</a:t>
            </a:r>
            <a:r>
              <a:rPr lang="en-US" dirty="0" err="1"/>
              <a:t>altair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plotly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/>
              <a:t>Soul-Crusher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4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/>
              <a:t>Two very important things: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Binding data to the DOM</a:t>
            </a:r>
          </a:p>
          <a:p>
            <a:r>
              <a:rPr lang="en-US" dirty="0"/>
              <a:t>Low-level geometric expressiveness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of making a cake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 most people do it?</a:t>
            </a:r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/>
              <a:t>Plotly</a:t>
            </a:r>
            <a:r>
              <a:rPr lang="en-US" dirty="0"/>
              <a:t>, ggplot2,</a:t>
            </a:r>
            <a:br>
              <a:rPr lang="en-US" dirty="0"/>
            </a:br>
            <a:r>
              <a:rPr lang="en-US" dirty="0" err="1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/>
              <a:t>Tableau,</a:t>
            </a:r>
            <a:br>
              <a:rPr lang="en-US" dirty="0"/>
            </a:br>
            <a:r>
              <a:rPr lang="en-US" dirty="0"/>
              <a:t>Vega</a:t>
            </a:r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/>
              <a:t>D3 is tiramisu</a:t>
            </a:r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/>
              <a:t>Or whatever</a:t>
            </a:r>
            <a:br>
              <a:rPr lang="en-US" dirty="0"/>
            </a:br>
            <a:r>
              <a:rPr lang="en-US" dirty="0"/>
              <a:t>cake you want</a:t>
            </a:r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“Boxed” cake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/>
              <a:t>Eggs + water + their pre-mixed flour, </a:t>
            </a:r>
          </a:p>
          <a:p>
            <a:r>
              <a:rPr lang="en-US" dirty="0"/>
              <a:t>Bake, </a:t>
            </a:r>
          </a:p>
          <a:p>
            <a:r>
              <a:rPr lang="en-US" dirty="0"/>
              <a:t>and then if you have the time: add frosting</a:t>
            </a:r>
          </a:p>
          <a:p>
            <a:endParaRPr lang="en-US" dirty="0"/>
          </a:p>
          <a:p>
            <a:r>
              <a:rPr lang="en-US" dirty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to think about each ingredient, its quality, its needs</a:t>
            </a:r>
          </a:p>
          <a:p>
            <a:r>
              <a:rPr lang="en-US" dirty="0"/>
              <a:t>You must imagine your end-result + find a useful recipe </a:t>
            </a:r>
          </a:p>
          <a:p>
            <a:r>
              <a:rPr lang="en-US" dirty="0"/>
              <a:t>It can take a long time to master each ingredient</a:t>
            </a:r>
          </a:p>
          <a:p>
            <a:endParaRPr lang="en-US" dirty="0"/>
          </a:p>
          <a:p>
            <a:r>
              <a:rPr lang="en-US" dirty="0"/>
              <a:t>In 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Cake from Scratch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“grammar of graphics” is key: </a:t>
            </a:r>
          </a:p>
          <a:p>
            <a:r>
              <a:rPr lang="en-US" dirty="0"/>
              <a:t>How do we talk about and use the core ingredients in any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News/Bad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am about to tell you will be great if you are a ‘</a:t>
            </a:r>
            <a:r>
              <a:rPr lang="en-US" b="1" dirty="0"/>
              <a:t>Mastery</a:t>
            </a:r>
            <a:r>
              <a:rPr lang="en-US" dirty="0"/>
              <a:t>’ individual</a:t>
            </a:r>
          </a:p>
          <a:p>
            <a:r>
              <a:rPr lang="en-US" dirty="0"/>
              <a:t>What I am about to tell you will be difficult if you are an ‘</a:t>
            </a:r>
            <a:r>
              <a:rPr lang="en-US" b="1" dirty="0"/>
              <a:t>Achievement</a:t>
            </a:r>
            <a:r>
              <a:rPr lang="en-US" dirty="0"/>
              <a:t>’ individual</a:t>
            </a:r>
          </a:p>
          <a:p>
            <a:endParaRPr lang="en-US" dirty="0"/>
          </a:p>
          <a:p>
            <a:r>
              <a:rPr lang="en-US" dirty="0"/>
              <a:t>Everyone is </a:t>
            </a:r>
            <a:r>
              <a:rPr lang="en-US" i="1" dirty="0"/>
              <a:t>different</a:t>
            </a:r>
            <a:r>
              <a:rPr lang="en-US" dirty="0"/>
              <a:t>! But it is good to know the frustrating stuff up front.</a:t>
            </a:r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Build your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somewhere with these inside:</a:t>
            </a:r>
          </a:p>
          <a:p>
            <a:r>
              <a:rPr lang="en-US" dirty="0"/>
              <a:t>Build index.html file with d3 source link (local or web)</a:t>
            </a:r>
          </a:p>
          <a:p>
            <a:r>
              <a:rPr lang="en-US" dirty="0"/>
              <a:t>Create empty “index.css” file, link it in your html</a:t>
            </a:r>
          </a:p>
          <a:p>
            <a:r>
              <a:rPr lang="en-US" dirty="0"/>
              <a:t>Create empty “controller.js” file, link it in your 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Look at our data, literally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both </a:t>
            </a:r>
            <a:r>
              <a:rPr lang="en-US" dirty="0" err="1"/>
              <a:t>data.tsv</a:t>
            </a:r>
            <a:r>
              <a:rPr lang="en-US" dirty="0"/>
              <a:t> and data.js in your text editor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Look at the data, in-browser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 data.js into your html, copy this to your dev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Console.log the data in the browser console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 &lt;</a:t>
            </a:r>
            <a:r>
              <a:rPr lang="en-US" dirty="0" err="1"/>
              <a:t>svg</a:t>
            </a:r>
            <a:r>
              <a:rPr lang="en-US" dirty="0"/>
              <a:t>&gt; element with id=“graph” inside &lt;body&gt;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(Review) HTML layout should look like: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(Review) File system should look like: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 writing code!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recreate this monster (follow along)</a:t>
            </a:r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1a. Beginning with 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Once we get set up, we should only visit controller (and </a:t>
            </a:r>
            <a:r>
              <a:rPr lang="en-US" i="1" dirty="0" err="1"/>
              <a:t>css</a:t>
            </a:r>
            <a:r>
              <a:rPr lang="en-US" i="1" dirty="0"/>
              <a:t>)</a:t>
            </a:r>
          </a:p>
          <a:p>
            <a:r>
              <a:rPr lang="en-US" dirty="0"/>
              <a:t>Select the “#graph” element</a:t>
            </a:r>
          </a:p>
          <a:p>
            <a:pPr lvl="1"/>
            <a:r>
              <a:rPr lang="en-US" dirty="0"/>
              <a:t>Reference this with 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dirty="0"/>
              <a:t>Give it dimensions</a:t>
            </a:r>
          </a:p>
          <a:p>
            <a:r>
              <a:rPr lang="en-US" dirty="0"/>
              <a:t>Append g</a:t>
            </a:r>
          </a:p>
          <a:p>
            <a:pPr lvl="1"/>
            <a:r>
              <a:rPr lang="en-US" dirty="0"/>
              <a:t>Reference this g with a </a:t>
            </a:r>
            <a:r>
              <a:rPr lang="en-US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g.selectAll</a:t>
            </a:r>
            <a:r>
              <a:rPr lang="en-US" dirty="0"/>
              <a:t>(‘.bar’)</a:t>
            </a:r>
          </a:p>
          <a:p>
            <a:pPr marL="457200" lvl="1" indent="0">
              <a:buNone/>
            </a:pPr>
            <a:r>
              <a:rPr lang="en-US" dirty="0"/>
              <a:t>.data(data)</a:t>
            </a:r>
          </a:p>
          <a:p>
            <a:pPr marL="457200" lvl="1" indent="0">
              <a:buNone/>
            </a:pPr>
            <a:r>
              <a:rPr lang="en-US" dirty="0"/>
              <a:t>.enter().append(‘</a:t>
            </a:r>
            <a:r>
              <a:rPr lang="en-US" dirty="0" err="1"/>
              <a:t>rect</a:t>
            </a:r>
            <a:r>
              <a:rPr lang="en-US" dirty="0"/>
              <a:t>’)</a:t>
            </a:r>
          </a:p>
          <a:p>
            <a:r>
              <a:rPr lang="en-US" dirty="0"/>
              <a:t>Discuss SVG types &amp; explain SVG</a:t>
            </a:r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1b. Use the bound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height = </a:t>
            </a:r>
            <a:r>
              <a:rPr lang="en-US" dirty="0" err="1"/>
              <a:t>d.frequency</a:t>
            </a:r>
            <a:endParaRPr lang="en-US" dirty="0"/>
          </a:p>
          <a:p>
            <a:r>
              <a:rPr lang="en-US" dirty="0"/>
              <a:t>Make width = 10</a:t>
            </a:r>
          </a:p>
          <a:p>
            <a:r>
              <a:rPr lang="en-US" dirty="0"/>
              <a:t>Make x = </a:t>
            </a:r>
            <a:r>
              <a:rPr lang="en-US" dirty="0" err="1"/>
              <a:t>i</a:t>
            </a:r>
            <a:r>
              <a:rPr lang="en-US" dirty="0"/>
              <a:t>*10</a:t>
            </a:r>
          </a:p>
          <a:p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/>
              <a:t>i</a:t>
            </a:r>
            <a:r>
              <a:rPr lang="en-US" dirty="0"/>
              <a:t>*22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1c. How to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__data__ property of the element</a:t>
            </a:r>
          </a:p>
          <a:p>
            <a:r>
              <a:rPr lang="en-US" dirty="0"/>
              <a:t>Show console.log(this)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(d)</a:t>
            </a:r>
          </a:p>
          <a:p>
            <a:pPr lvl="1"/>
            <a:r>
              <a:rPr lang="en-US" dirty="0"/>
              <a:t>d3.select(this)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Build a scale that makes sense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margin object</a:t>
            </a:r>
          </a:p>
          <a:p>
            <a:r>
              <a:rPr lang="en-US" dirty="0"/>
              <a:t>Create “actual” width/height variables, subtracting the margins</a:t>
            </a:r>
          </a:p>
          <a:p>
            <a:endParaRPr lang="en-US" dirty="0"/>
          </a:p>
          <a:p>
            <a:r>
              <a:rPr lang="en-US" dirty="0"/>
              <a:t>Pass these to x range - band (width) and y range - linear (height)</a:t>
            </a:r>
          </a:p>
          <a:p>
            <a:r>
              <a:rPr lang="en-US" dirty="0"/>
              <a:t>Pass our data to the domain, using map for letters and max </a:t>
            </a:r>
            <a:r>
              <a:rPr lang="en-US"/>
              <a:t>for frequency</a:t>
            </a:r>
            <a:endParaRPr lang="en-US" dirty="0"/>
          </a:p>
          <a:p>
            <a:endParaRPr lang="en-US" dirty="0"/>
          </a:p>
          <a:p>
            <a:r>
              <a:rPr lang="en-US" dirty="0"/>
              <a:t>Update our </a:t>
            </a:r>
            <a:r>
              <a:rPr lang="en-US" dirty="0" err="1"/>
              <a:t>attr</a:t>
            </a:r>
            <a:r>
              <a:rPr lang="en-US" dirty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557" y="2201662"/>
            <a:ext cx="5166804" cy="2450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209925"/>
            <a:ext cx="2857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7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the axes and some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Append g with an </a:t>
            </a:r>
            <a:r>
              <a:rPr lang="en-US" dirty="0" err="1"/>
              <a:t>axisBottom</a:t>
            </a:r>
            <a:r>
              <a:rPr lang="en-US" dirty="0"/>
              <a:t> on x, translate for height (to put on bottom – otherwise it is a downward axis on the top)</a:t>
            </a:r>
          </a:p>
          <a:p>
            <a:endParaRPr lang="en-US" dirty="0"/>
          </a:p>
          <a:p>
            <a:r>
              <a:rPr lang="en-US" dirty="0"/>
              <a:t>Append g with an axis for y, add 10 ticks with %</a:t>
            </a:r>
          </a:p>
          <a:p>
            <a:endParaRPr lang="en-US" dirty="0"/>
          </a:p>
          <a:p>
            <a:r>
              <a:rPr lang="en-US" dirty="0"/>
              <a:t>Open our empty index.css </a:t>
            </a:r>
          </a:p>
          <a:p>
            <a:pPr lvl="1"/>
            <a:r>
              <a:rPr lang="en-US" dirty="0"/>
              <a:t>Add fill color for .bar class and .</a:t>
            </a:r>
            <a:r>
              <a:rPr lang="en-US" dirty="0" err="1"/>
              <a:t>bar:hover</a:t>
            </a:r>
            <a:endParaRPr lang="en-US" dirty="0"/>
          </a:p>
          <a:p>
            <a:pPr lvl="1"/>
            <a:r>
              <a:rPr lang="en-US" dirty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Done? Great. One last exercise: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Recreate your code, but make it asynchronous and load once you click the </a:t>
            </a:r>
            <a:r>
              <a:rPr lang="en-US"/>
              <a:t>‘body’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Things you should explore when looking further</a:t>
            </a:r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the API docs!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D3: </a:t>
            </a:r>
            <a:r>
              <a:rPr lang="en-US" dirty="0"/>
              <a:t>https://github.com/d3/d3/wiki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 3 resources: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d3 API documentation</a:t>
            </a:r>
          </a:p>
          <a:p>
            <a:r>
              <a:rPr lang="en-US" dirty="0"/>
              <a:t>MDN web standards documentation</a:t>
            </a:r>
          </a:p>
          <a:p>
            <a:r>
              <a:rPr lang="en-US" dirty="0"/>
              <a:t>Googling things you want to make 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/>
              <a:t>Listing the Basics: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Selections (select, </a:t>
            </a:r>
            <a:r>
              <a:rPr lang="en-US" dirty="0" err="1"/>
              <a:t>selectAll</a:t>
            </a:r>
            <a:r>
              <a:rPr lang="en-US" dirty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SVG types (circle, </a:t>
            </a:r>
            <a:r>
              <a:rPr lang="en-US" dirty="0" err="1"/>
              <a:t>rect</a:t>
            </a:r>
            <a:r>
              <a:rPr lang="en-US" dirty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Attributes+Transitions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Basics for 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http://bit.ly/1RfYZxm</a:t>
            </a:r>
          </a:p>
          <a:p>
            <a:r>
              <a:rPr lang="en-US" dirty="0"/>
              <a:t>Worth mentioning: There are additional </a:t>
            </a:r>
            <a:r>
              <a:rPr lang="en-US" dirty="0" err="1"/>
              <a:t>slidedecks</a:t>
            </a:r>
            <a:r>
              <a:rPr lang="en-US" dirty="0"/>
              <a:t> by the above authors on Maps, Pie Charts, and even Data Tables</a:t>
            </a:r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/>
              <a:t>Advanced d3 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http://bit.ly/2xR9VxX</a:t>
            </a:r>
          </a:p>
          <a:p>
            <a:pPr algn="l"/>
            <a:r>
              <a:rPr lang="en-US" b="1" dirty="0" err="1"/>
              <a:t>Voronoi</a:t>
            </a:r>
            <a:r>
              <a:rPr lang="en-US" b="1" dirty="0"/>
              <a:t>: </a:t>
            </a:r>
            <a:r>
              <a:rPr lang="en-US" dirty="0"/>
              <a:t>http://bit.ly/2gK35mi </a:t>
            </a:r>
          </a:p>
          <a:p>
            <a:pPr algn="l"/>
            <a:r>
              <a:rPr lang="en-US" dirty="0"/>
              <a:t>	https://bl.ocks.org/mbostock/4060366</a:t>
            </a:r>
          </a:p>
          <a:p>
            <a:pPr algn="l"/>
            <a:r>
              <a:rPr lang="en-US" b="1" dirty="0"/>
              <a:t>Zooming: </a:t>
            </a:r>
            <a:r>
              <a:rPr lang="en-US" dirty="0"/>
              <a:t>http://bit.ly/2f6WYsg</a:t>
            </a:r>
          </a:p>
          <a:p>
            <a:pPr algn="l"/>
            <a:r>
              <a:rPr lang="en-US" b="1" dirty="0"/>
              <a:t>Brushing/Zooming: </a:t>
            </a:r>
            <a:r>
              <a:rPr lang="en-US" dirty="0"/>
              <a:t>http://bit.ly/2lTjfef</a:t>
            </a:r>
          </a:p>
          <a:p>
            <a:pPr algn="l"/>
            <a:r>
              <a:rPr lang="en-US" b="1" dirty="0"/>
              <a:t>Stacking:</a:t>
            </a:r>
            <a:r>
              <a:rPr lang="en-US" dirty="0"/>
              <a:t> http://bl.ocks.org/mbostock/582915</a:t>
            </a:r>
          </a:p>
          <a:p>
            <a:pPr algn="l"/>
            <a:r>
              <a:rPr lang="en-US" b="1" dirty="0"/>
              <a:t>Collision Constraint: </a:t>
            </a:r>
            <a:r>
              <a:rPr lang="en-US" dirty="0"/>
              <a:t>http://bit.ly/2vOPk05</a:t>
            </a:r>
          </a:p>
          <a:p>
            <a:pPr algn="l"/>
            <a:r>
              <a:rPr lang="en-US" b="1" dirty="0"/>
              <a:t>Dragging: </a:t>
            </a:r>
            <a:r>
              <a:rPr lang="en-US" dirty="0"/>
              <a:t>http://bit.ly/2j6x5gH</a:t>
            </a:r>
          </a:p>
          <a:p>
            <a:pPr algn="l"/>
            <a:r>
              <a:rPr lang="en-US" b="1" dirty="0"/>
              <a:t>“Each”: </a:t>
            </a:r>
            <a:r>
              <a:rPr lang="en-US" dirty="0"/>
              <a:t>https://bl.ocks.org/mbostock/9490313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SVG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https://mzl.la/1nP24aN</a:t>
            </a:r>
          </a:p>
          <a:p>
            <a:r>
              <a:rPr lang="en-US" dirty="0"/>
              <a:t>Check it: this is good to be familiar with, as is all of MDN</a:t>
            </a:r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SVG Level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http://bit.ly/2xdgJsI</a:t>
            </a:r>
          </a:p>
          <a:p>
            <a:r>
              <a:rPr lang="en-US" dirty="0"/>
              <a:t>Plug: </a:t>
            </a:r>
            <a:r>
              <a:rPr lang="en-US" dirty="0" err="1"/>
              <a:t>VisualCinnamon</a:t>
            </a:r>
            <a:r>
              <a:rPr lang="en-US" dirty="0"/>
              <a:t> is extraordinary. Their work on SVG in particular is the best I have found to date.</a:t>
            </a:r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477 hours </a:t>
            </a:r>
            <a:r>
              <a:rPr lang="en-US" i="1" dirty="0"/>
              <a:t>minimum</a:t>
            </a:r>
            <a:r>
              <a:rPr lang="en-US" dirty="0"/>
              <a:t>, pre D3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457"/>
            <a:ext cx="4552950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97" y="2233982"/>
            <a:ext cx="4533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4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Maps in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/>
          </a:p>
          <a:p>
            <a:r>
              <a:rPr lang="en-US" sz="4000" dirty="0"/>
              <a:t>http://oreil.ly/1UnNtFe</a:t>
            </a:r>
          </a:p>
          <a:p>
            <a:r>
              <a:rPr lang="en-US" dirty="0"/>
              <a:t>Warning: This is advanced level!</a:t>
            </a:r>
          </a:p>
          <a:p>
            <a:r>
              <a:rPr lang="en-US" sz="2000" dirty="0"/>
              <a:t>Also: The d3 library contains geo maps of many kinds already.</a:t>
            </a:r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D3’s Extensive Library: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Statistics,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animation/easing/time 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Canvas and D3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http://bit.ly/2xRh9Ci</a:t>
            </a:r>
          </a:p>
          <a:p>
            <a:r>
              <a:rPr lang="en-US" dirty="0"/>
              <a:t>Important: Canvas is a native web technology, similar to SVG. You can google the comparisons, but it is a good option if you need serious performance over visual quality.</a:t>
            </a:r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Data Processing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http://learnjsdata.com/index.html</a:t>
            </a:r>
          </a:p>
          <a:p>
            <a:pPr marL="0" indent="0" algn="ctr">
              <a:buNone/>
            </a:pPr>
            <a:r>
              <a:rPr lang="en-US" sz="2400" dirty="0"/>
              <a:t>Note: optional resource. This is very nice to have handy.</a:t>
            </a:r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learnwebdev.com: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11.5 hours for JavaScript </a:t>
            </a:r>
            <a:r>
              <a:rPr lang="en-US" i="1" dirty="0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35081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0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~10 hours reduced to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473896"/>
            <a:ext cx="4457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895</TotalTime>
  <Words>2143</Words>
  <Application>Microsoft Macintosh PowerPoint</Application>
  <PresentationFormat>Widescreen</PresentationFormat>
  <Paragraphs>311</Paragraphs>
  <Slides>63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Optional: Pre-Requisite JS:</vt:lpstr>
      <vt:lpstr>Soul-Crusher</vt:lpstr>
      <vt:lpstr>Good News/Bad News</vt:lpstr>
      <vt:lpstr>PowerPoint Presentation</vt:lpstr>
      <vt:lpstr>477 hours minimum, pre D3</vt:lpstr>
      <vt:lpstr>learnwebdev.com:</vt:lpstr>
      <vt:lpstr>~10 hours reduced to 2</vt:lpstr>
      <vt:lpstr>PowerPoint Presentation</vt:lpstr>
      <vt:lpstr>This Repo:</vt:lpstr>
      <vt:lpstr>Before I say anything, write this down:</vt:lpstr>
      <vt:lpstr>console.log(this)  is your most powerful weapon</vt:lpstr>
      <vt:lpstr>Getting Started:</vt:lpstr>
      <vt:lpstr>A note about this dev environment</vt:lpstr>
      <vt:lpstr>Task #3: Some library-level JavaScript</vt:lpstr>
      <vt:lpstr>Task #4: Understanding AJAX failures</vt:lpstr>
      <vt:lpstr>Task #5: Setting up a local server</vt:lpstr>
      <vt:lpstr>Port note:</vt:lpstr>
      <vt:lpstr>Task #6: Loading Async</vt:lpstr>
      <vt:lpstr>Task #7: Click Events – the easy way</vt:lpstr>
      <vt:lpstr>Task #8: Add a new javascript file</vt:lpstr>
      <vt:lpstr>Task #9: Selecting</vt:lpstr>
      <vt:lpstr>Task #10: Looping over a selection</vt:lpstr>
      <vt:lpstr>Task #11: Click events – the hard way</vt:lpstr>
      <vt:lpstr>Task #12: Binding in a callback</vt:lpstr>
      <vt:lpstr>Questions?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Cake from Scratch</vt:lpstr>
      <vt:lpstr>Task 1: Build your environment</vt:lpstr>
      <vt:lpstr>Task 2: Look at our data, literally</vt:lpstr>
      <vt:lpstr>Task 3: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Done? Great. One last exercise:</vt:lpstr>
      <vt:lpstr>Resources</vt:lpstr>
      <vt:lpstr>Read the API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92</cp:revision>
  <dcterms:created xsi:type="dcterms:W3CDTF">2017-09-07T10:10:19Z</dcterms:created>
  <dcterms:modified xsi:type="dcterms:W3CDTF">2023-01-12T18:07:57Z</dcterms:modified>
</cp:coreProperties>
</file>