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7" r:id="rId3"/>
    <p:sldId id="259" r:id="rId4"/>
    <p:sldId id="257" r:id="rId5"/>
    <p:sldId id="279" r:id="rId6"/>
    <p:sldId id="260" r:id="rId7"/>
    <p:sldId id="262" r:id="rId8"/>
    <p:sldId id="269" r:id="rId9"/>
    <p:sldId id="265" r:id="rId10"/>
    <p:sldId id="266" r:id="rId11"/>
    <p:sldId id="268" r:id="rId12"/>
    <p:sldId id="273" r:id="rId13"/>
    <p:sldId id="267" r:id="rId14"/>
    <p:sldId id="270" r:id="rId15"/>
    <p:sldId id="271" r:id="rId16"/>
    <p:sldId id="274" r:id="rId17"/>
    <p:sldId id="275" r:id="rId18"/>
    <p:sldId id="278"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67071" autoAdjust="0"/>
  </p:normalViewPr>
  <p:slideViewPr>
    <p:cSldViewPr snapToGrid="0">
      <p:cViewPr varScale="1">
        <p:scale>
          <a:sx n="76" d="100"/>
          <a:sy n="76" d="100"/>
        </p:scale>
        <p:origin x="17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a:t>
            </a:r>
            <a:r>
              <a:rPr lang="en-US" baseline="0" dirty="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889E9D-53EF-4B68-80FA-0082D8AB9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90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hit the basics</a:t>
            </a:r>
            <a:r>
              <a:rPr lang="en-US" baseline="0" dirty="0"/>
              <a:t> here. There is a lot to unpack, really. But we will start with these three technologies. In 5 years, these may change a little but the basics will most likely be the same.</a:t>
            </a:r>
          </a:p>
          <a:p>
            <a:r>
              <a:rPr lang="en-US" baseline="0" dirty="0"/>
              <a:t>We have HTML 5, </a:t>
            </a:r>
            <a:r>
              <a:rPr lang="en-US" baseline="0" dirty="0" err="1"/>
              <a:t>Javascript</a:t>
            </a:r>
            <a:r>
              <a:rPr lang="en-US" baseline="0" dirty="0"/>
              <a:t>, and CSS 3</a:t>
            </a:r>
          </a:p>
          <a:p>
            <a:r>
              <a:rPr lang="en-US" baseline="0" dirty="0"/>
              <a:t>HTML has been around since the beginning and CSS isn’t going anywhere either.</a:t>
            </a:r>
          </a:p>
          <a:p>
            <a:r>
              <a:rPr lang="en-US" baseline="0" dirty="0"/>
              <a:t>JavaScript has become a respectably robust and formidable development language in the past decade especially.</a:t>
            </a:r>
          </a:p>
          <a:p>
            <a:r>
              <a:rPr lang="en-US" baseline="0" dirty="0"/>
              <a:t>These technologies evolved out of a need for a ubiquitous and portable experience across the internet</a:t>
            </a:r>
          </a:p>
          <a:p>
            <a:r>
              <a:rPr lang="en-US" baseline="0" dirty="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Browsers interpret HTML, CSS, and JavaScript</a:t>
            </a:r>
          </a:p>
          <a:p>
            <a:r>
              <a:rPr lang="en-US" dirty="0"/>
              <a:t>Browsers simply</a:t>
            </a:r>
            <a:r>
              <a:rPr lang="en-US" baseline="0" dirty="0"/>
              <a:t> read the markup and display whatever the HTML and CSS says to</a:t>
            </a:r>
            <a:endParaRPr lang="en-US" dirty="0"/>
          </a:p>
          <a:p>
            <a:r>
              <a:rPr lang="en-US" dirty="0"/>
              <a:t>Despite this, uniformity</a:t>
            </a:r>
            <a:r>
              <a:rPr lang="en-US" baseline="0" dirty="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a:t>
            </a:r>
            <a:r>
              <a:rPr lang="en-US" baseline="0" dirty="0"/>
              <a:t> up dual screen: development environment is shown and these bullet points are meant to be read by the presenter on their own screen]</a:t>
            </a:r>
            <a:endParaRPr lang="en-US" dirty="0"/>
          </a:p>
          <a:p>
            <a:r>
              <a:rPr lang="en-US" dirty="0"/>
              <a:t>Now that I’ve talked a lot, I’ll show you how you can create a web page so</a:t>
            </a:r>
            <a:r>
              <a:rPr lang="en-US" baseline="0" dirty="0"/>
              <a:t> that you can see the components involved in their most basic form.</a:t>
            </a:r>
            <a:endParaRPr lang="en-US" dirty="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8</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15 minutes for this</a:t>
            </a:r>
          </a:p>
        </p:txBody>
      </p:sp>
      <p:sp>
        <p:nvSpPr>
          <p:cNvPr id="4" name="Slide Number Placeholder 3"/>
          <p:cNvSpPr>
            <a:spLocks noGrp="1"/>
          </p:cNvSpPr>
          <p:nvPr>
            <p:ph type="sldNum" sz="quarter" idx="10"/>
          </p:nvPr>
        </p:nvSpPr>
        <p:spPr/>
        <p:txBody>
          <a:bodyPr/>
          <a:lstStyle/>
          <a:p>
            <a:fld id="{AE889E9D-53EF-4B68-80FA-0082D8AB9020}" type="slidenum">
              <a:rPr lang="en-US" smtClean="0"/>
              <a:t>12</a:t>
            </a:fld>
            <a:endParaRPr lang="en-US"/>
          </a:p>
        </p:txBody>
      </p:sp>
    </p:spTree>
    <p:extLst>
      <p:ext uri="{BB962C8B-B14F-4D97-AF65-F5344CB8AC3E}">
        <p14:creationId xmlns:p14="http://schemas.microsoft.com/office/powerpoint/2010/main" val="194818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take</a:t>
            </a:r>
            <a:r>
              <a:rPr lang="en-US" baseline="0" dirty="0"/>
              <a:t> 5 minutes</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17</a:t>
            </a:fld>
            <a:endParaRPr lang="en-US"/>
          </a:p>
        </p:txBody>
      </p:sp>
    </p:spTree>
    <p:extLst>
      <p:ext uri="{BB962C8B-B14F-4D97-AF65-F5344CB8AC3E}">
        <p14:creationId xmlns:p14="http://schemas.microsoft.com/office/powerpoint/2010/main" val="2022080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Unlocking the mysteries of</a:t>
            </a:r>
            <a:br>
              <a:rPr lang="en-US" sz="4900" dirty="0"/>
            </a:br>
            <a:r>
              <a:rPr lang="en-US" sz="8000" b="1" dirty="0"/>
              <a:t>Web Technology</a:t>
            </a:r>
            <a:endParaRPr lang="en-US" sz="6700" b="1" dirty="0"/>
          </a:p>
        </p:txBody>
      </p:sp>
      <p:sp>
        <p:nvSpPr>
          <p:cNvPr id="3" name="Subtitle 2"/>
          <p:cNvSpPr>
            <a:spLocks noGrp="1"/>
          </p:cNvSpPr>
          <p:nvPr>
            <p:ph type="subTitle" idx="1"/>
          </p:nvPr>
        </p:nvSpPr>
        <p:spPr/>
        <p:txBody>
          <a:bodyPr/>
          <a:lstStyle/>
          <a:p>
            <a:r>
              <a:rPr lang="en-US" dirty="0"/>
              <a:t>An introductory workshop on the basic components of a webpage</a:t>
            </a:r>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idx="1"/>
          </p:nvPr>
        </p:nvSpPr>
        <p:spPr/>
        <p:txBody>
          <a:bodyPr/>
          <a:lstStyle/>
          <a:p>
            <a:r>
              <a:rPr lang="en-US" dirty="0"/>
              <a:t>Manipulating the style of an element directly</a:t>
            </a:r>
          </a:p>
          <a:p>
            <a:r>
              <a:rPr lang="en-US" dirty="0"/>
              <a:t>Discussing why styling is best when applied broadly</a:t>
            </a:r>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file</a:t>
            </a:r>
          </a:p>
          <a:p>
            <a:r>
              <a:rPr lang="en-US" dirty="0"/>
              <a:t>Discussion about why all of these options exist</a:t>
            </a:r>
          </a:p>
          <a:p>
            <a:r>
              <a:rPr lang="en-US" dirty="0"/>
              <a:t>Showing a hover element</a:t>
            </a:r>
          </a:p>
          <a:p>
            <a:r>
              <a:rPr lang="en-US" dirty="0"/>
              <a:t>Explaining what CSS stands for and what its purpose is</a:t>
            </a:r>
          </a:p>
        </p:txBody>
      </p:sp>
    </p:spTree>
    <p:extLst>
      <p:ext uri="{BB962C8B-B14F-4D97-AF65-F5344CB8AC3E}">
        <p14:creationId xmlns:p14="http://schemas.microsoft.com/office/powerpoint/2010/main" val="2723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 2.0</a:t>
            </a:r>
          </a:p>
        </p:txBody>
      </p:sp>
      <p:sp>
        <p:nvSpPr>
          <p:cNvPr id="3" name="Content Placeholder 2"/>
          <p:cNvSpPr>
            <a:spLocks noGrp="1"/>
          </p:cNvSpPr>
          <p:nvPr>
            <p:ph idx="1"/>
          </p:nvPr>
        </p:nvSpPr>
        <p:spPr/>
        <p:txBody>
          <a:bodyPr/>
          <a:lstStyle/>
          <a:p>
            <a:r>
              <a:rPr lang="en-US" dirty="0"/>
              <a:t>All in one file: explain each element, one at a time</a:t>
            </a:r>
          </a:p>
          <a:p>
            <a:r>
              <a:rPr lang="en-US" dirty="0"/>
              <a:t>Showing how the cascading works: parent is styled one way and the child is also styled</a:t>
            </a:r>
          </a:p>
          <a:p>
            <a:r>
              <a:rPr lang="en-US" dirty="0"/>
              <a:t>Showing how child with different styling will not inherit</a:t>
            </a:r>
          </a:p>
          <a:p>
            <a:r>
              <a:rPr lang="en-US" dirty="0"/>
              <a:t>Showing how an in-line styling overrides the </a:t>
            </a:r>
            <a:r>
              <a:rPr lang="en-US" dirty="0" err="1"/>
              <a:t>css</a:t>
            </a:r>
            <a:endParaRPr lang="en-US" dirty="0"/>
          </a:p>
          <a:p>
            <a:r>
              <a:rPr lang="en-US" dirty="0"/>
              <a:t>Showing how an ID element overrides the </a:t>
            </a:r>
            <a:r>
              <a:rPr lang="en-US" dirty="0" err="1"/>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a:t>
            </a:r>
          </a:p>
        </p:txBody>
      </p:sp>
      <p:sp>
        <p:nvSpPr>
          <p:cNvPr id="3" name="Content Placeholder 2"/>
          <p:cNvSpPr>
            <a:spLocks noGrp="1"/>
          </p:cNvSpPr>
          <p:nvPr>
            <p:ph idx="1"/>
          </p:nvPr>
        </p:nvSpPr>
        <p:spPr>
          <a:xfrm>
            <a:off x="508000" y="1825625"/>
            <a:ext cx="11074400" cy="4863042"/>
          </a:xfrm>
        </p:spPr>
        <p:txBody>
          <a:bodyPr/>
          <a:lstStyle/>
          <a:p>
            <a:r>
              <a:rPr lang="en-US" dirty="0"/>
              <a:t>Build a 250x250 pixel element with a 150x150 pixel element inside</a:t>
            </a:r>
          </a:p>
          <a:p>
            <a:pPr lvl="1"/>
            <a:r>
              <a:rPr lang="en-US" dirty="0"/>
              <a:t>Tip: Try using a “div” element &lt;div&gt;, give them borders so we can see</a:t>
            </a:r>
          </a:p>
          <a:p>
            <a:r>
              <a:rPr lang="en-US" dirty="0"/>
              <a:t>Style these using a CSS document, not inline or &lt;style&gt; HTML</a:t>
            </a:r>
          </a:p>
          <a:p>
            <a:pPr lvl="1"/>
            <a:r>
              <a:rPr lang="en-US" dirty="0"/>
              <a:t>Use classes, not IDs to accomplish this</a:t>
            </a:r>
          </a:p>
          <a:p>
            <a:r>
              <a:rPr lang="en-US" dirty="0"/>
              <a:t>Make the 250 pixel element change color on hover and the 150 pixel element change grow larger on hover</a:t>
            </a:r>
          </a:p>
          <a:p>
            <a:r>
              <a:rPr lang="en-US" dirty="0"/>
              <a:t>Bonus:</a:t>
            </a:r>
          </a:p>
          <a:p>
            <a:pPr lvl="1"/>
            <a:r>
              <a:rPr lang="en-US" dirty="0"/>
              <a:t>Make the first element’s </a:t>
            </a:r>
            <a:r>
              <a:rPr lang="en-US" i="1" dirty="0"/>
              <a:t>maximum</a:t>
            </a:r>
            <a:r>
              <a:rPr lang="en-US" dirty="0"/>
              <a:t> size 500 and </a:t>
            </a:r>
            <a:r>
              <a:rPr lang="en-US" i="1" dirty="0"/>
              <a:t>minimum </a:t>
            </a:r>
            <a:r>
              <a:rPr lang="en-US" dirty="0"/>
              <a:t>250 </a:t>
            </a:r>
            <a:r>
              <a:rPr lang="en-US" i="1" dirty="0"/>
              <a:t>-</a:t>
            </a:r>
            <a:r>
              <a:rPr lang="en-US" dirty="0"/>
              <a:t> it will shrink in size if the browser shrinks in size (this is called responsive design)</a:t>
            </a:r>
          </a:p>
          <a:p>
            <a:pPr lvl="1"/>
            <a:r>
              <a:rPr lang="en-US" dirty="0"/>
              <a:t>Make the inner element’s size a % of the outer element</a:t>
            </a:r>
          </a:p>
          <a:p>
            <a:r>
              <a:rPr lang="en-US" dirty="0"/>
              <a:t>Solution is included in folder “answers”</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Basics</a:t>
            </a:r>
          </a:p>
        </p:txBody>
      </p:sp>
      <p:sp>
        <p:nvSpPr>
          <p:cNvPr id="3" name="Content Placeholder 2"/>
          <p:cNvSpPr>
            <a:spLocks noGrp="1"/>
          </p:cNvSpPr>
          <p:nvPr>
            <p:ph idx="1"/>
          </p:nvPr>
        </p:nvSpPr>
        <p:spPr/>
        <p:txBody>
          <a:bodyPr/>
          <a:lstStyle/>
          <a:p>
            <a:r>
              <a:rPr lang="en-US" dirty="0"/>
              <a:t>Showing how easy it is to “extract” html data</a:t>
            </a:r>
          </a:p>
          <a:p>
            <a:r>
              <a:rPr lang="en-US" dirty="0"/>
              <a:t>Showing how easy it is to “extract” </a:t>
            </a:r>
            <a:r>
              <a:rPr lang="en-US" dirty="0" err="1"/>
              <a:t>css</a:t>
            </a:r>
            <a:r>
              <a:rPr lang="en-US" dirty="0"/>
              <a:t> data</a:t>
            </a:r>
          </a:p>
          <a:p>
            <a:r>
              <a:rPr lang="en-US" dirty="0"/>
              <a:t>Show how to manipulate </a:t>
            </a:r>
            <a:r>
              <a:rPr lang="en-US" dirty="0" err="1"/>
              <a:t>css</a:t>
            </a:r>
            <a:r>
              <a:rPr lang="en-US" dirty="0"/>
              <a:t> or html directly through the DOM</a:t>
            </a:r>
          </a:p>
        </p:txBody>
      </p:sp>
    </p:spTree>
    <p:extLst>
      <p:ext uri="{BB962C8B-B14F-4D97-AF65-F5344CB8AC3E}">
        <p14:creationId xmlns:p14="http://schemas.microsoft.com/office/powerpoint/2010/main" val="344833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DOM and Console: your best friends</a:t>
            </a:r>
          </a:p>
        </p:txBody>
      </p:sp>
      <p:sp>
        <p:nvSpPr>
          <p:cNvPr id="3" name="Content Placeholder 2"/>
          <p:cNvSpPr>
            <a:spLocks noGrp="1"/>
          </p:cNvSpPr>
          <p:nvPr>
            <p:ph idx="1"/>
          </p:nvPr>
        </p:nvSpPr>
        <p:spPr/>
        <p:txBody>
          <a:bodyPr/>
          <a:lstStyle/>
          <a:p>
            <a:r>
              <a:rPr lang="en-US" dirty="0"/>
              <a:t>Show the inspection properties for an element and talk about what that means</a:t>
            </a:r>
          </a:p>
          <a:p>
            <a:r>
              <a:rPr lang="en-US" dirty="0"/>
              <a:t>Show where the console is</a:t>
            </a:r>
          </a:p>
          <a:p>
            <a:r>
              <a:rPr lang="en-US" dirty="0"/>
              <a:t>Type a few things into the console</a:t>
            </a:r>
          </a:p>
        </p:txBody>
      </p:sp>
    </p:spTree>
    <p:extLst>
      <p:ext uri="{BB962C8B-B14F-4D97-AF65-F5344CB8AC3E}">
        <p14:creationId xmlns:p14="http://schemas.microsoft.com/office/powerpoint/2010/main" val="52891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Basics</a:t>
            </a:r>
          </a:p>
        </p:txBody>
      </p:sp>
      <p:sp>
        <p:nvSpPr>
          <p:cNvPr id="3" name="Content Placeholder 2"/>
          <p:cNvSpPr>
            <a:spLocks noGrp="1"/>
          </p:cNvSpPr>
          <p:nvPr>
            <p:ph idx="1"/>
          </p:nvPr>
        </p:nvSpPr>
        <p:spPr/>
        <p:txBody>
          <a:bodyPr>
            <a:normAutofit/>
          </a:bodyPr>
          <a:lstStyle/>
          <a:p>
            <a:r>
              <a:rPr lang="en-US" dirty="0"/>
              <a:t>JS documentation is deep and varied, and different browser companies will document their own usage</a:t>
            </a:r>
          </a:p>
          <a:p>
            <a:r>
              <a:rPr lang="en-US" dirty="0"/>
              <a:t>The best for web standards is Mozilla’s documentation at MDN (they show references to ECMAScript)</a:t>
            </a:r>
          </a:p>
          <a:p>
            <a:r>
              <a:rPr lang="en-US" dirty="0" err="1"/>
              <a:t>Javascript</a:t>
            </a:r>
            <a:r>
              <a:rPr lang="en-US" dirty="0"/>
              <a:t> is used in Node, electron, adobe acrobat, and Apache’s </a:t>
            </a:r>
            <a:r>
              <a:rPr lang="en-US" dirty="0" err="1"/>
              <a:t>CouchDB</a:t>
            </a:r>
            <a:r>
              <a:rPr lang="en-US" dirty="0"/>
              <a:t> (not just web pages!)</a:t>
            </a:r>
          </a:p>
          <a:p>
            <a:r>
              <a:rPr lang="en-US" dirty="0" err="1"/>
              <a:t>JSFiddle</a:t>
            </a:r>
            <a:r>
              <a:rPr lang="en-US" dirty="0"/>
              <a:t> (or </a:t>
            </a:r>
            <a:r>
              <a:rPr lang="en-US" dirty="0" err="1"/>
              <a:t>JSBin</a:t>
            </a:r>
            <a:r>
              <a:rPr lang="en-US" dirty="0"/>
              <a:t>) are the best for live-testing </a:t>
            </a:r>
            <a:r>
              <a:rPr lang="en-US" dirty="0" err="1"/>
              <a:t>js</a:t>
            </a:r>
            <a:r>
              <a:rPr lang="en-US" dirty="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2.0</a:t>
            </a:r>
          </a:p>
        </p:txBody>
      </p:sp>
      <p:sp>
        <p:nvSpPr>
          <p:cNvPr id="3" name="Content Placeholder 2"/>
          <p:cNvSpPr>
            <a:spLocks noGrp="1"/>
          </p:cNvSpPr>
          <p:nvPr>
            <p:ph idx="1"/>
          </p:nvPr>
        </p:nvSpPr>
        <p:spPr/>
        <p:txBody>
          <a:bodyPr/>
          <a:lstStyle/>
          <a:p>
            <a:r>
              <a:rPr lang="en-US" dirty="0"/>
              <a:t>Write to the “document” using JS &amp; the console</a:t>
            </a:r>
          </a:p>
          <a:p>
            <a:r>
              <a:rPr lang="en-US" dirty="0"/>
              <a:t>Inspect the element in HTML/CSS</a:t>
            </a:r>
          </a:p>
          <a:p>
            <a:r>
              <a:rPr lang="en-US" dirty="0"/>
              <a:t>Access the element using JavaScript</a:t>
            </a:r>
          </a:p>
          <a:p>
            <a:r>
              <a:rPr lang="en-US" dirty="0"/>
              <a:t>View the properties of the element in the console</a:t>
            </a:r>
          </a:p>
          <a:p>
            <a:r>
              <a:rPr lang="en-US" dirty="0"/>
              <a:t>Edit the </a:t>
            </a:r>
            <a:r>
              <a:rPr lang="en-US" dirty="0" err="1"/>
              <a:t>innerhtml</a:t>
            </a:r>
            <a:r>
              <a:rPr lang="en-US" dirty="0"/>
              <a:t> of the element</a:t>
            </a:r>
          </a:p>
          <a:p>
            <a:r>
              <a:rPr lang="en-US" dirty="0"/>
              <a:t>Create a new element using JavaScript</a:t>
            </a:r>
          </a:p>
          <a:p>
            <a:r>
              <a:rPr lang="en-US" dirty="0"/>
              <a:t>Assign a class to the new element</a:t>
            </a:r>
          </a:p>
          <a:p>
            <a:r>
              <a:rPr lang="en-US" dirty="0"/>
              <a:t>Adjust the style using JavaScript, show it as inline</a:t>
            </a:r>
          </a:p>
        </p:txBody>
      </p:sp>
    </p:spTree>
    <p:extLst>
      <p:ext uri="{BB962C8B-B14F-4D97-AF65-F5344CB8AC3E}">
        <p14:creationId xmlns:p14="http://schemas.microsoft.com/office/powerpoint/2010/main" val="2038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#2</a:t>
            </a:r>
          </a:p>
        </p:txBody>
      </p:sp>
      <p:sp>
        <p:nvSpPr>
          <p:cNvPr id="3" name="Content Placeholder 2"/>
          <p:cNvSpPr>
            <a:spLocks noGrp="1"/>
          </p:cNvSpPr>
          <p:nvPr>
            <p:ph idx="1"/>
          </p:nvPr>
        </p:nvSpPr>
        <p:spPr/>
        <p:txBody>
          <a:bodyPr/>
          <a:lstStyle/>
          <a:p>
            <a:r>
              <a:rPr lang="en-US" dirty="0"/>
              <a:t>Go to google.com</a:t>
            </a:r>
          </a:p>
          <a:p>
            <a:r>
              <a:rPr lang="en-US" dirty="0"/>
              <a:t>Change the background color to “</a:t>
            </a:r>
            <a:r>
              <a:rPr lang="en-US" dirty="0" err="1"/>
              <a:t>lemonchiffon</a:t>
            </a:r>
            <a:r>
              <a:rPr lang="en-US" dirty="0"/>
              <a:t>”</a:t>
            </a:r>
          </a:p>
          <a:p>
            <a:endParaRPr lang="en-US" dirty="0"/>
          </a:p>
          <a:p>
            <a:r>
              <a:rPr lang="en-US" dirty="0"/>
              <a:t>Bonus:</a:t>
            </a:r>
          </a:p>
          <a:p>
            <a:pPr lvl="1"/>
            <a:r>
              <a:rPr lang="en-US" dirty="0"/>
              <a:t>Change the header image to this image and fix the styling:</a:t>
            </a:r>
          </a:p>
          <a:p>
            <a:pPr lvl="2"/>
            <a:r>
              <a:rPr lang="en-US" sz="2800" b="1" dirty="0"/>
              <a:t>https://bit.ly/2FRr8L1</a:t>
            </a:r>
          </a:p>
          <a:p>
            <a:pPr lvl="2"/>
            <a:r>
              <a:rPr lang="en-US" dirty="0"/>
              <a:t>Hint: remove the “</a:t>
            </a:r>
            <a:r>
              <a:rPr lang="en-US" dirty="0" err="1"/>
              <a:t>srcset</a:t>
            </a:r>
            <a:r>
              <a:rPr lang="en-US" dirty="0"/>
              <a:t>” tag altogether and just use </a:t>
            </a:r>
            <a:r>
              <a:rPr lang="en-US" dirty="0" err="1"/>
              <a:t>src</a:t>
            </a:r>
            <a:r>
              <a:rPr lang="en-US" dirty="0"/>
              <a:t>, height, and width</a:t>
            </a:r>
          </a:p>
          <a:p>
            <a:endParaRPr lang="en-US" dirty="0"/>
          </a:p>
          <a:p>
            <a:r>
              <a:rPr lang="en-US" dirty="0"/>
              <a:t>Solution is in the “answers” folder</a:t>
            </a:r>
          </a:p>
        </p:txBody>
      </p:sp>
    </p:spTree>
    <p:extLst>
      <p:ext uri="{BB962C8B-B14F-4D97-AF65-F5344CB8AC3E}">
        <p14:creationId xmlns:p14="http://schemas.microsoft.com/office/powerpoint/2010/main" val="419270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Optional Content</a:t>
            </a:r>
          </a:p>
        </p:txBody>
      </p:sp>
      <p:sp>
        <p:nvSpPr>
          <p:cNvPr id="3" name="Content Placeholder 2"/>
          <p:cNvSpPr>
            <a:spLocks noGrp="1"/>
          </p:cNvSpPr>
          <p:nvPr>
            <p:ph type="subTitle" idx="1"/>
          </p:nvPr>
        </p:nvSpPr>
        <p:spPr/>
        <p:txBody>
          <a:bodyPr/>
          <a:lstStyle/>
          <a:p>
            <a:r>
              <a:rPr lang="en-US" dirty="0"/>
              <a:t>Content after this slide extends the workshop to 2.5-3 hours.</a:t>
            </a:r>
          </a:p>
        </p:txBody>
      </p:sp>
    </p:spTree>
    <p:extLst>
      <p:ext uri="{BB962C8B-B14F-4D97-AF65-F5344CB8AC3E}">
        <p14:creationId xmlns:p14="http://schemas.microsoft.com/office/powerpoint/2010/main" val="3788376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basics 3.0</a:t>
            </a:r>
          </a:p>
        </p:txBody>
      </p:sp>
      <p:sp>
        <p:nvSpPr>
          <p:cNvPr id="3" name="Content Placeholder 2"/>
          <p:cNvSpPr>
            <a:spLocks noGrp="1"/>
          </p:cNvSpPr>
          <p:nvPr>
            <p:ph idx="1"/>
          </p:nvPr>
        </p:nvSpPr>
        <p:spPr/>
        <p:txBody>
          <a:bodyPr/>
          <a:lstStyle/>
          <a:p>
            <a:r>
              <a:rPr lang="en-US" dirty="0"/>
              <a:t>Show basic buttons and looping and the differences of html-triggered JS, event binding, and event listening</a:t>
            </a:r>
          </a:p>
          <a:p>
            <a:r>
              <a:rPr lang="en-US" dirty="0"/>
              <a:t>Show event triggers passing as parameters</a:t>
            </a:r>
          </a:p>
          <a:p>
            <a:r>
              <a:rPr lang="en-US" dirty="0"/>
              <a:t>Explain how </a:t>
            </a:r>
            <a:r>
              <a:rPr lang="en-US" dirty="0" err="1"/>
              <a:t>Javascript</a:t>
            </a:r>
            <a:r>
              <a:rPr lang="en-US" dirty="0"/>
              <a:t> passes some parameters explicitly (you just have to learn what these are</a:t>
            </a:r>
          </a:p>
          <a:p>
            <a:r>
              <a:rPr lang="en-US" dirty="0"/>
              <a:t>Show the problem with triggering events on parent elements</a:t>
            </a:r>
          </a:p>
          <a:p>
            <a:r>
              <a:rPr lang="en-US" dirty="0"/>
              <a:t>Build a basic form with a text input and submit button</a:t>
            </a:r>
          </a:p>
        </p:txBody>
      </p:sp>
    </p:spTree>
    <p:extLst>
      <p:ext uri="{BB962C8B-B14F-4D97-AF65-F5344CB8AC3E}">
        <p14:creationId xmlns:p14="http://schemas.microsoft.com/office/powerpoint/2010/main" val="276320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Things:</a:t>
            </a:r>
          </a:p>
        </p:txBody>
      </p:sp>
      <p:sp>
        <p:nvSpPr>
          <p:cNvPr id="3" name="Content Placeholder 2"/>
          <p:cNvSpPr>
            <a:spLocks noGrp="1"/>
          </p:cNvSpPr>
          <p:nvPr>
            <p:ph idx="1"/>
          </p:nvPr>
        </p:nvSpPr>
        <p:spPr/>
        <p:txBody>
          <a:bodyPr>
            <a:noAutofit/>
          </a:bodyPr>
          <a:lstStyle/>
          <a:p>
            <a:r>
              <a:rPr lang="en-US" sz="4000" dirty="0"/>
              <a:t>The repository is here: </a:t>
            </a:r>
            <a:r>
              <a:rPr lang="en-US" sz="6000" b="1" dirty="0"/>
              <a:t>https://bit.ly/intro_to_web</a:t>
            </a:r>
          </a:p>
          <a:p>
            <a:r>
              <a:rPr lang="en-US" sz="4000" dirty="0"/>
              <a:t>W3 Schools – a great resource for HTML/CSS and a little JS</a:t>
            </a:r>
          </a:p>
          <a:p>
            <a:r>
              <a:rPr lang="en-US" sz="4000" dirty="0"/>
              <a:t>MDN (Mozilla Developer Network) – Best ECMAScript/JavaScript reference out there</a:t>
            </a:r>
          </a:p>
        </p:txBody>
      </p:sp>
    </p:spTree>
    <p:extLst>
      <p:ext uri="{BB962C8B-B14F-4D97-AF65-F5344CB8AC3E}">
        <p14:creationId xmlns:p14="http://schemas.microsoft.com/office/powerpoint/2010/main" val="178776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#3</a:t>
            </a:r>
          </a:p>
        </p:txBody>
      </p:sp>
      <p:sp>
        <p:nvSpPr>
          <p:cNvPr id="3" name="Content Placeholder 2"/>
          <p:cNvSpPr>
            <a:spLocks noGrp="1"/>
          </p:cNvSpPr>
          <p:nvPr>
            <p:ph idx="1"/>
          </p:nvPr>
        </p:nvSpPr>
        <p:spPr/>
        <p:txBody>
          <a:bodyPr/>
          <a:lstStyle/>
          <a:p>
            <a:r>
              <a:rPr lang="en-US" dirty="0"/>
              <a:t>Go to google.com</a:t>
            </a:r>
          </a:p>
          <a:p>
            <a:r>
              <a:rPr lang="en-US" dirty="0"/>
              <a:t>Add a button called “Dog Search” to the page that automatically puts “dog” in the search input and submits</a:t>
            </a:r>
          </a:p>
        </p:txBody>
      </p:sp>
    </p:spTree>
    <p:extLst>
      <p:ext uri="{BB962C8B-B14F-4D97-AF65-F5344CB8AC3E}">
        <p14:creationId xmlns:p14="http://schemas.microsoft.com/office/powerpoint/2010/main" val="373401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the heck is “web technology”?</a:t>
            </a:r>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10" name="Rectangle 9"/>
          <p:cNvSpPr/>
          <p:nvPr/>
        </p:nvSpPr>
        <p:spPr>
          <a:xfrm>
            <a:off x="829733" y="364067"/>
            <a:ext cx="10557934" cy="6341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Framework: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An </a:t>
            </a:r>
            <a:r>
              <a:rPr kumimoji="0" lang="en-US" sz="1800" b="0" i="1" u="none" strike="noStrike" kern="1200" cap="none" spc="0" normalizeH="0" baseline="0" noProof="0" dirty="0">
                <a:ln>
                  <a:noFill/>
                </a:ln>
                <a:solidFill>
                  <a:prstClr val="white"/>
                </a:solidFill>
                <a:effectLst/>
                <a:uLnTx/>
                <a:uFillTx/>
                <a:latin typeface="Palatino Linotype" panose="02040502050505030304"/>
                <a:ea typeface="+mn-ea"/>
                <a:cs typeface="+mn-cs"/>
              </a:rPr>
              <a:t>optional</a:t>
            </a: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 package, library, methodology, or pattern that determines how these all interact</a:t>
            </a:r>
          </a:p>
        </p:txBody>
      </p:sp>
      <p:sp>
        <p:nvSpPr>
          <p:cNvPr id="9" name="Rectangle 8"/>
          <p:cNvSpPr/>
          <p:nvPr/>
        </p:nvSpPr>
        <p:spPr>
          <a:xfrm>
            <a:off x="1261530" y="1049867"/>
            <a:ext cx="4258734" cy="53678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FRONT-END: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sees</a:t>
            </a:r>
          </a:p>
        </p:txBody>
      </p:sp>
      <p:sp>
        <p:nvSpPr>
          <p:cNvPr id="8" name="Rectangle 7"/>
          <p:cNvSpPr/>
          <p:nvPr/>
        </p:nvSpPr>
        <p:spPr>
          <a:xfrm>
            <a:off x="5520264" y="1049867"/>
            <a:ext cx="5435600" cy="53678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BACK-END: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does not see</a:t>
            </a:r>
          </a:p>
        </p:txBody>
      </p:sp>
      <p:sp>
        <p:nvSpPr>
          <p:cNvPr id="4" name="5-Point Star 3"/>
          <p:cNvSpPr/>
          <p:nvPr/>
        </p:nvSpPr>
        <p:spPr>
          <a:xfrm>
            <a:off x="1744129" y="3297763"/>
            <a:ext cx="1041400" cy="1041400"/>
          </a:xfrm>
          <a:prstGeom prst="star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3352796" y="3060696"/>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Client-side: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the user interacts with.</a:t>
            </a:r>
          </a:p>
        </p:txBody>
      </p:sp>
      <p:sp>
        <p:nvSpPr>
          <p:cNvPr id="6" name="Rectangle 5"/>
          <p:cNvSpPr/>
          <p:nvPr/>
        </p:nvSpPr>
        <p:spPr>
          <a:xfrm>
            <a:off x="7340596" y="1934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Server-side: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interfaces between the data and client.</a:t>
            </a:r>
            <a:endPar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7340595" y="4347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Database: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handles data storage</a:t>
            </a:r>
          </a:p>
        </p:txBody>
      </p:sp>
      <p:cxnSp>
        <p:nvCxnSpPr>
          <p:cNvPr id="12" name="Straight Connector 11"/>
          <p:cNvCxnSpPr>
            <a:stCxn id="5" idx="3"/>
          </p:cNvCxnSpPr>
          <p:nvPr/>
        </p:nvCxnSpPr>
        <p:spPr>
          <a:xfrm>
            <a:off x="6341529" y="3818463"/>
            <a:ext cx="2497671" cy="16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a:endCxn id="7" idx="0"/>
          </p:cNvCxnSpPr>
          <p:nvPr/>
        </p:nvCxnSpPr>
        <p:spPr>
          <a:xfrm flipH="1">
            <a:off x="8834962" y="3450162"/>
            <a:ext cx="1" cy="8974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29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Basics</a:t>
            </a:r>
          </a:p>
        </p:txBody>
      </p:sp>
      <p:sp>
        <p:nvSpPr>
          <p:cNvPr id="3" name="Content Placeholder 2"/>
          <p:cNvSpPr>
            <a:spLocks noGrp="1"/>
          </p:cNvSpPr>
          <p:nvPr>
            <p:ph idx="1"/>
          </p:nvPr>
        </p:nvSpPr>
        <p:spPr/>
        <p:txBody>
          <a:bodyPr/>
          <a:lstStyle/>
          <a:p>
            <a:r>
              <a:rPr lang="en-US" dirty="0"/>
              <a:t>Using a text editor to create a file that the browser can read</a:t>
            </a:r>
          </a:p>
          <a:p>
            <a:r>
              <a:rPr lang="en-US" dirty="0"/>
              <a:t>Inspecting the element in the browser, explaining elements</a:t>
            </a:r>
          </a:p>
          <a:p>
            <a:r>
              <a:rPr lang="en-US" dirty="0"/>
              <a:t>Recreating the file, this time with actual markup!</a:t>
            </a:r>
          </a:p>
          <a:p>
            <a:r>
              <a:rPr lang="en-US" dirty="0"/>
              <a:t>Inspecting the element again, showing how it is the same</a:t>
            </a:r>
          </a:p>
          <a:p>
            <a:r>
              <a:rPr lang="en-US" dirty="0"/>
              <a:t>Explaining what HTML stands for and what its purpose is</a:t>
            </a:r>
          </a:p>
          <a:p>
            <a:r>
              <a:rPr lang="en-US" dirty="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1714</TotalTime>
  <Words>1232</Words>
  <Application>Microsoft Office PowerPoint</Application>
  <PresentationFormat>Widescreen</PresentationFormat>
  <Paragraphs>116</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lpstr>Challenge #2</vt:lpstr>
      <vt:lpstr>Optional Content</vt:lpstr>
      <vt:lpstr>Javascript basics 3.0</vt:lpstr>
      <vt:lpstr>Challenge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Frank Elavsky</cp:lastModifiedBy>
  <cp:revision>47</cp:revision>
  <dcterms:created xsi:type="dcterms:W3CDTF">2017-09-04T13:48:57Z</dcterms:created>
  <dcterms:modified xsi:type="dcterms:W3CDTF">2022-01-10T18:48:21Z</dcterms:modified>
</cp:coreProperties>
</file>