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1" r:id="rId2"/>
    <p:sldId id="395" r:id="rId3"/>
    <p:sldId id="396" r:id="rId4"/>
    <p:sldId id="400" r:id="rId5"/>
    <p:sldId id="398" r:id="rId6"/>
    <p:sldId id="399" r:id="rId7"/>
    <p:sldId id="39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7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CEB"/>
    <a:srgbClr val="FF0000"/>
    <a:srgbClr val="F3F4F9"/>
    <a:srgbClr val="BDE3F5"/>
    <a:srgbClr val="000000"/>
    <a:srgbClr val="FABBB4"/>
    <a:srgbClr val="D7EEF9"/>
    <a:srgbClr val="A2D7F0"/>
    <a:srgbClr val="F2F2F2"/>
    <a:srgbClr val="F8D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7650" autoAdjust="0"/>
  </p:normalViewPr>
  <p:slideViewPr>
    <p:cSldViewPr>
      <p:cViewPr varScale="1">
        <p:scale>
          <a:sx n="90" d="100"/>
          <a:sy n="90" d="100"/>
        </p:scale>
        <p:origin x="90" y="384"/>
      </p:cViewPr>
      <p:guideLst>
        <p:guide orient="horz" pos="2028"/>
        <p:guide pos="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D00B-C6CF-49B1-9D8B-DBEA8D8638E6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5DC21-8AE0-410C-AF82-ECB1B20220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5DC21-8AE0-410C-AF82-ECB1B20220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5DC21-8AE0-410C-AF82-ECB1B20220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5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5DC21-8AE0-410C-AF82-ECB1B20220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1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5DC21-8AE0-410C-AF82-ECB1B20220E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5DC21-8AE0-410C-AF82-ECB1B20220E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6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5DC21-8AE0-410C-AF82-ECB1B20220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1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5DC21-8AE0-410C-AF82-ECB1B20220E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0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9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1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8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6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6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4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D927-6270-44A4-B395-0A67EFC38497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258F-93A0-42C2-AF5E-99B5FA7A5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30331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seract-ocr/tess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1619672" y="177966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基于</a:t>
            </a:r>
            <a:r>
              <a:rPr lang="en-US" altLang="zh-CN" sz="3600" dirty="0" err="1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tesseract</a:t>
            </a:r>
            <a:r>
              <a:rPr lang="en-US" altLang="zh-CN" sz="3600" dirty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-</a:t>
            </a:r>
            <a:r>
              <a:rPr lang="en-US" altLang="zh-CN" sz="36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OCR</a:t>
            </a:r>
            <a:r>
              <a:rPr lang="zh-CN" altLang="en-US" sz="36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的</a:t>
            </a:r>
            <a:r>
              <a:rPr lang="zh-CN" altLang="en-US" sz="3600" dirty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文字</a:t>
            </a:r>
            <a:r>
              <a:rPr lang="zh-CN" altLang="en-US" sz="36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识别</a:t>
            </a:r>
            <a:endParaRPr lang="en-US" altLang="zh-CN" sz="3600" dirty="0" smtClean="0">
              <a:solidFill>
                <a:srgbClr val="609CEB"/>
              </a:solidFill>
              <a:latin typeface="微软雅黑" pitchFamily="34" charset="-122"/>
              <a:ea typeface="微软雅黑" pitchFamily="34" charset="-122"/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1" y="1872005"/>
            <a:ext cx="868777" cy="88590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03648" y="2787774"/>
            <a:ext cx="3932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Institute Confidential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72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7224" y="411510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OCR</a:t>
            </a:r>
            <a:r>
              <a:rPr lang="zh-CN" altLang="en-US" sz="28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定义</a:t>
            </a:r>
            <a:endParaRPr lang="en-US" altLang="zh-CN" sz="2800" dirty="0" smtClean="0">
              <a:solidFill>
                <a:srgbClr val="609CEB"/>
              </a:solidFill>
              <a:latin typeface="微软雅黑" pitchFamily="34" charset="-122"/>
              <a:ea typeface="微软雅黑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86368"/>
            <a:ext cx="210312" cy="357190"/>
          </a:xfrm>
          <a:prstGeom prst="rect">
            <a:avLst/>
          </a:prstGeom>
          <a:solidFill>
            <a:srgbClr val="609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0312" y="486368"/>
            <a:ext cx="210312" cy="357190"/>
          </a:xfrm>
          <a:prstGeom prst="rect">
            <a:avLst/>
          </a:prstGeom>
          <a:solidFill>
            <a:srgbClr val="ADD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624" y="486368"/>
            <a:ext cx="210312" cy="357190"/>
          </a:xfrm>
          <a:prstGeom prst="rect">
            <a:avLst/>
          </a:prstGeom>
          <a:solidFill>
            <a:srgbClr val="CE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0312" y="1043560"/>
            <a:ext cx="7772400" cy="405060"/>
          </a:xfrm>
        </p:spPr>
        <p:txBody>
          <a:bodyPr/>
          <a:lstStyle/>
          <a:p>
            <a:r>
              <a:rPr lang="en-US" altLang="zh-CN" dirty="0"/>
              <a:t>Optical Character Recognition</a:t>
            </a:r>
            <a:r>
              <a:rPr lang="zh-CN" altLang="en-US" dirty="0"/>
              <a:t>，</a:t>
            </a:r>
            <a:r>
              <a:rPr lang="zh-CN" altLang="en-US" dirty="0">
                <a:hlinkClick r:id="rId3"/>
              </a:rPr>
              <a:t>光学字符识别</a:t>
            </a:r>
            <a:endParaRPr lang="zh-CN" altLang="en-US" dirty="0"/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149494" y="1923678"/>
            <a:ext cx="7772400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针对印刷体字符，采用光学的方式将纸质文档中的文字转换成为黑白点阵的图像文件，并通过识别软件将图像中的文字转换成文本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133756" y="3291830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333333"/>
                </a:solidFill>
                <a:latin typeface="宋体" panose="02010600030101010101" pitchFamily="2" charset="-122"/>
              </a:rPr>
              <a:t>https://en.wikipedia.org/wiki/Comparison_of_optical_character_recognition_software</a:t>
            </a:r>
            <a:endParaRPr lang="zh-CN" altLang="en-US" b="1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8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7224" y="41151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影响识别率的因素</a:t>
            </a:r>
            <a:endParaRPr lang="en-US" altLang="zh-CN" sz="2800" dirty="0">
              <a:solidFill>
                <a:srgbClr val="609CEB"/>
              </a:solidFill>
              <a:latin typeface="微软雅黑" pitchFamily="34" charset="-122"/>
              <a:ea typeface="微软雅黑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86368"/>
            <a:ext cx="210312" cy="357190"/>
          </a:xfrm>
          <a:prstGeom prst="rect">
            <a:avLst/>
          </a:prstGeom>
          <a:solidFill>
            <a:srgbClr val="609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0312" y="486368"/>
            <a:ext cx="210312" cy="357190"/>
          </a:xfrm>
          <a:prstGeom prst="rect">
            <a:avLst/>
          </a:prstGeom>
          <a:solidFill>
            <a:srgbClr val="ADD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624" y="486368"/>
            <a:ext cx="210312" cy="357190"/>
          </a:xfrm>
          <a:prstGeom prst="rect">
            <a:avLst/>
          </a:prstGeom>
          <a:solidFill>
            <a:srgbClr val="CE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10312" y="1043560"/>
            <a:ext cx="7772400" cy="405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分辨率，对比度，字体，倾斜程度等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3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7224" y="41151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影响识别率的因素</a:t>
            </a:r>
            <a:endParaRPr lang="en-US" altLang="zh-CN" sz="2800" dirty="0">
              <a:solidFill>
                <a:srgbClr val="609CEB"/>
              </a:solidFill>
              <a:latin typeface="微软雅黑" pitchFamily="34" charset="-122"/>
              <a:ea typeface="微软雅黑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86368"/>
            <a:ext cx="210312" cy="357190"/>
          </a:xfrm>
          <a:prstGeom prst="rect">
            <a:avLst/>
          </a:prstGeom>
          <a:solidFill>
            <a:srgbClr val="609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0312" y="486368"/>
            <a:ext cx="210312" cy="357190"/>
          </a:xfrm>
          <a:prstGeom prst="rect">
            <a:avLst/>
          </a:prstGeom>
          <a:solidFill>
            <a:srgbClr val="ADD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624" y="486368"/>
            <a:ext cx="210312" cy="357190"/>
          </a:xfrm>
          <a:prstGeom prst="rect">
            <a:avLst/>
          </a:prstGeom>
          <a:solidFill>
            <a:srgbClr val="CE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10312" y="1043560"/>
            <a:ext cx="7772400" cy="426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err="1" smtClean="0"/>
              <a:t>Tesseract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image out –l language </a:t>
            </a:r>
            <a:r>
              <a:rPr lang="en-US" altLang="zh-CN" sz="2800" dirty="0" err="1" smtClean="0"/>
              <a:t>config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-l </a:t>
            </a:r>
            <a:r>
              <a:rPr lang="zh-CN" altLang="en-US" sz="2800" dirty="0" smtClean="0"/>
              <a:t>语言库</a:t>
            </a:r>
            <a:endParaRPr lang="en-US" altLang="zh-CN" sz="2800" dirty="0" smtClean="0"/>
          </a:p>
          <a:p>
            <a:pPr algn="l"/>
            <a:r>
              <a:rPr lang="en-US" altLang="zh-CN" sz="2800" dirty="0">
                <a:hlinkClick r:id="rId3"/>
              </a:rPr>
              <a:t>https://</a:t>
            </a:r>
            <a:r>
              <a:rPr lang="en-US" altLang="zh-CN" sz="2800" dirty="0" smtClean="0">
                <a:hlinkClick r:id="rId3"/>
              </a:rPr>
              <a:t>github.com/tesseract-ocr/tessdata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err="1" smtClean="0"/>
              <a:t>Config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配置文件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Digits </a:t>
            </a:r>
            <a:r>
              <a:rPr lang="zh-CN" altLang="en-US" sz="2800" smtClean="0"/>
              <a:t>设置白名单</a:t>
            </a:r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49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7224" y="4115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自定义字符识别</a:t>
            </a:r>
            <a:endParaRPr lang="en-US" altLang="zh-CN" sz="2800" dirty="0">
              <a:solidFill>
                <a:srgbClr val="609CEB"/>
              </a:solidFill>
              <a:latin typeface="微软雅黑" pitchFamily="34" charset="-122"/>
              <a:ea typeface="微软雅黑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86368"/>
            <a:ext cx="210312" cy="357190"/>
          </a:xfrm>
          <a:prstGeom prst="rect">
            <a:avLst/>
          </a:prstGeom>
          <a:solidFill>
            <a:srgbClr val="609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0312" y="486368"/>
            <a:ext cx="210312" cy="357190"/>
          </a:xfrm>
          <a:prstGeom prst="rect">
            <a:avLst/>
          </a:prstGeom>
          <a:solidFill>
            <a:srgbClr val="ADD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624" y="486368"/>
            <a:ext cx="210312" cy="357190"/>
          </a:xfrm>
          <a:prstGeom prst="rect">
            <a:avLst/>
          </a:prstGeom>
          <a:solidFill>
            <a:srgbClr val="CE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210312" y="934730"/>
            <a:ext cx="7772400" cy="4208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/>
              <a:t>jTesssBoxEditor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生成 </a:t>
            </a:r>
            <a:r>
              <a:rPr lang="en-US" altLang="zh-CN" sz="2400" dirty="0" smtClean="0"/>
              <a:t>chi.font.exp1.tif</a:t>
            </a:r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 smtClean="0"/>
              <a:t>生成</a:t>
            </a:r>
            <a:r>
              <a:rPr lang="en-US" altLang="zh-CN" sz="2400" dirty="0" smtClean="0"/>
              <a:t>box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..\tesseract.exe chi.font.exp1.tif chi.font.exp1 –l </a:t>
            </a:r>
            <a:r>
              <a:rPr lang="en-US" altLang="zh-CN" sz="2400" dirty="0" err="1" smtClean="0"/>
              <a:t>chi_sim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batch.nochop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makebox</a:t>
            </a:r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 smtClean="0"/>
              <a:t>打开</a:t>
            </a:r>
            <a:r>
              <a:rPr lang="en-US" altLang="zh-CN" sz="2400" dirty="0" err="1"/>
              <a:t>tif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/>
              <a:t>..\tesseract.exe chi.font.exp1.tif </a:t>
            </a:r>
            <a:r>
              <a:rPr lang="en-US" altLang="zh-CN" sz="2400" dirty="0"/>
              <a:t>chi.font.exp1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nobatch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box.train</a:t>
            </a:r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 smtClean="0"/>
              <a:t>生成</a:t>
            </a:r>
            <a:r>
              <a:rPr lang="en-US" altLang="zh-CN" sz="2400" dirty="0" err="1" smtClean="0"/>
              <a:t>unicharset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  <a:p>
            <a:pPr algn="l"/>
            <a:r>
              <a:rPr lang="en-US" altLang="zh-CN" sz="2400" dirty="0"/>
              <a:t>..\unicharset_extractor.exe </a:t>
            </a:r>
            <a:r>
              <a:rPr lang="en-US" altLang="zh-CN" sz="2400" dirty="0" smtClean="0"/>
              <a:t>chi.font.exp1.box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74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7224" y="4115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609CEB"/>
                </a:solidFill>
                <a:latin typeface="微软雅黑" pitchFamily="34" charset="-122"/>
                <a:ea typeface="微软雅黑" pitchFamily="34" charset="-122"/>
                <a:cs typeface="Segoe UI Light" panose="020B0502040204020203" pitchFamily="34" charset="0"/>
              </a:rPr>
              <a:t>自定义字符识别</a:t>
            </a:r>
            <a:endParaRPr lang="en-US" altLang="zh-CN" sz="2800" dirty="0">
              <a:solidFill>
                <a:srgbClr val="609CEB"/>
              </a:solidFill>
              <a:latin typeface="微软雅黑" pitchFamily="34" charset="-122"/>
              <a:ea typeface="微软雅黑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86368"/>
            <a:ext cx="210312" cy="357190"/>
          </a:xfrm>
          <a:prstGeom prst="rect">
            <a:avLst/>
          </a:prstGeom>
          <a:solidFill>
            <a:srgbClr val="609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0312" y="486368"/>
            <a:ext cx="210312" cy="357190"/>
          </a:xfrm>
          <a:prstGeom prst="rect">
            <a:avLst/>
          </a:prstGeom>
          <a:solidFill>
            <a:srgbClr val="ADD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624" y="486368"/>
            <a:ext cx="210312" cy="357190"/>
          </a:xfrm>
          <a:prstGeom prst="rect">
            <a:avLst/>
          </a:prstGeom>
          <a:solidFill>
            <a:srgbClr val="CE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210312" y="1043560"/>
            <a:ext cx="7772400" cy="409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smtClean="0"/>
              <a:t>..\mftraining.exe -F </a:t>
            </a:r>
            <a:r>
              <a:rPr lang="en-US" altLang="zh-CN" sz="2400" dirty="0" err="1" smtClean="0"/>
              <a:t>font_properties</a:t>
            </a:r>
            <a:r>
              <a:rPr lang="en-US" altLang="zh-CN" sz="2400" dirty="0" smtClean="0"/>
              <a:t> -U </a:t>
            </a:r>
            <a:r>
              <a:rPr lang="en-US" altLang="zh-CN" sz="2400" dirty="0" err="1" smtClean="0"/>
              <a:t>unicharset</a:t>
            </a:r>
            <a:r>
              <a:rPr lang="en-US" altLang="zh-CN" sz="2400" dirty="0" smtClean="0"/>
              <a:t> -O </a:t>
            </a:r>
            <a:r>
              <a:rPr lang="en-US" altLang="zh-CN" sz="2400" dirty="0" err="1" smtClean="0"/>
              <a:t>image.unicharset</a:t>
            </a:r>
            <a:r>
              <a:rPr lang="en-US" altLang="zh-CN" sz="2400" dirty="0" smtClean="0"/>
              <a:t> chi.font.exp1.tr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en-US" altLang="zh-CN" sz="2400" dirty="0" smtClean="0"/>
              <a:t>..\cntraining.exe chi.font.exp1.tr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/>
              <a:t>Rename -&gt; font.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..\combine_tessdata.exe font.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96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5"/>
          <p:cNvSpPr txBox="1"/>
          <p:nvPr/>
        </p:nvSpPr>
        <p:spPr>
          <a:xfrm>
            <a:off x="1000100" y="1643056"/>
            <a:ext cx="2951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609CE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</a:t>
            </a:r>
            <a:endParaRPr lang="zh-CN" altLang="en-US" sz="8000" dirty="0">
              <a:solidFill>
                <a:srgbClr val="609CE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1033404" y="2766440"/>
            <a:ext cx="406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8D91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your precious time and attention</a:t>
            </a:r>
          </a:p>
        </p:txBody>
      </p:sp>
    </p:spTree>
    <p:extLst>
      <p:ext uri="{BB962C8B-B14F-4D97-AF65-F5344CB8AC3E}">
        <p14:creationId xmlns:p14="http://schemas.microsoft.com/office/powerpoint/2010/main" val="245172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16640</TotalTime>
  <Words>152</Words>
  <Application>Microsoft Office PowerPoint</Application>
  <PresentationFormat>全屏显示(16:9)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</dc:creator>
  <cp:lastModifiedBy>nd</cp:lastModifiedBy>
  <cp:revision>775</cp:revision>
  <dcterms:created xsi:type="dcterms:W3CDTF">2015-01-05T08:10:19Z</dcterms:created>
  <dcterms:modified xsi:type="dcterms:W3CDTF">2016-11-07T02:01:46Z</dcterms:modified>
</cp:coreProperties>
</file>