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70390-A283-5440-B47E-FA14A67DD2B2}" v="2" dt="2025-04-20T05:04:54.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35"/>
    <p:restoredTop sz="94658"/>
  </p:normalViewPr>
  <p:slideViewPr>
    <p:cSldViewPr snapToGrid="0">
      <p:cViewPr varScale="1">
        <p:scale>
          <a:sx n="25" d="100"/>
          <a:sy n="25" d="100"/>
        </p:scale>
        <p:origin x="17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B76468-4AEC-8B49-AF9B-29BD660326D1}" type="datetimeFigureOut">
              <a:rPr lang="en-US" smtClean="0"/>
              <a:t>4/29/25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D697EC7-48B3-EA46-8D0F-7CC57FE0AA54}" type="slidenum">
              <a:rPr lang="en-US" smtClean="0"/>
              <a:t>‹#›</a:t>
            </a:fld>
            <a:endParaRPr lang="en-US"/>
          </a:p>
        </p:txBody>
      </p:sp>
    </p:spTree>
    <p:extLst>
      <p:ext uri="{BB962C8B-B14F-4D97-AF65-F5344CB8AC3E}">
        <p14:creationId xmlns:p14="http://schemas.microsoft.com/office/powerpoint/2010/main" val="174161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76468-4AEC-8B49-AF9B-29BD660326D1}"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97EC7-48B3-EA46-8D0F-7CC57FE0AA54}" type="slidenum">
              <a:rPr lang="en-US" smtClean="0"/>
              <a:t>‹#›</a:t>
            </a:fld>
            <a:endParaRPr lang="en-US"/>
          </a:p>
        </p:txBody>
      </p:sp>
    </p:spTree>
    <p:extLst>
      <p:ext uri="{BB962C8B-B14F-4D97-AF65-F5344CB8AC3E}">
        <p14:creationId xmlns:p14="http://schemas.microsoft.com/office/powerpoint/2010/main" val="3681253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fld id="{24B76468-4AEC-8B49-AF9B-29BD660326D1}" type="datetimeFigureOut">
              <a:rPr lang="en-US" smtClean="0"/>
              <a:t>4/29/25</a:t>
            </a:fld>
            <a:endParaRPr lang="en-US"/>
          </a:p>
        </p:txBody>
      </p:sp>
      <p:sp>
        <p:nvSpPr>
          <p:cNvPr id="5" name="Footer Placeholder 4"/>
          <p:cNvSpPr>
            <a:spLocks noGrp="1"/>
          </p:cNvSpPr>
          <p:nvPr>
            <p:ph type="ftr" sz="quarter" idx="11"/>
          </p:nvPr>
        </p:nvSpPr>
        <p:spPr>
          <a:xfrm>
            <a:off x="2789724" y="28568690"/>
            <a:ext cx="28426603" cy="1752600"/>
          </a:xfrm>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D697EC7-48B3-EA46-8D0F-7CC57FE0AA54}" type="slidenum">
              <a:rPr lang="en-US" smtClean="0"/>
              <a:t>‹#›</a:t>
            </a:fld>
            <a:endParaRPr lang="en-US"/>
          </a:p>
        </p:txBody>
      </p:sp>
    </p:spTree>
    <p:extLst>
      <p:ext uri="{BB962C8B-B14F-4D97-AF65-F5344CB8AC3E}">
        <p14:creationId xmlns:p14="http://schemas.microsoft.com/office/powerpoint/2010/main" val="790326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76468-4AEC-8B49-AF9B-29BD660326D1}" type="datetimeFigureOut">
              <a:rPr lang="en-US" smtClean="0"/>
              <a:t>4/29/25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697EC7-48B3-EA46-8D0F-7CC57FE0AA54}" type="slidenum">
              <a:rPr lang="en-US" smtClean="0"/>
              <a:t>‹#›</a:t>
            </a:fld>
            <a:endParaRPr lang="en-US"/>
          </a:p>
        </p:txBody>
      </p:sp>
    </p:spTree>
    <p:extLst>
      <p:ext uri="{BB962C8B-B14F-4D97-AF65-F5344CB8AC3E}">
        <p14:creationId xmlns:p14="http://schemas.microsoft.com/office/powerpoint/2010/main" val="4276409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4B76468-4AEC-8B49-AF9B-29BD660326D1}" type="datetimeFigureOut">
              <a:rPr lang="en-US" smtClean="0"/>
              <a:t>4/29/25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9D697EC7-48B3-EA46-8D0F-7CC57FE0AA54}" type="slidenum">
              <a:rPr lang="en-US" smtClean="0"/>
              <a:t>‹#›</a:t>
            </a:fld>
            <a:endParaRPr lang="en-US"/>
          </a:p>
        </p:txBody>
      </p:sp>
    </p:spTree>
    <p:extLst>
      <p:ext uri="{BB962C8B-B14F-4D97-AF65-F5344CB8AC3E}">
        <p14:creationId xmlns:p14="http://schemas.microsoft.com/office/powerpoint/2010/main" val="2414121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76468-4AEC-8B49-AF9B-29BD660326D1}"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97EC7-48B3-EA46-8D0F-7CC57FE0AA54}" type="slidenum">
              <a:rPr lang="en-US" smtClean="0"/>
              <a:t>‹#›</a:t>
            </a:fld>
            <a:endParaRPr lang="en-US"/>
          </a:p>
        </p:txBody>
      </p:sp>
    </p:spTree>
    <p:extLst>
      <p:ext uri="{BB962C8B-B14F-4D97-AF65-F5344CB8AC3E}">
        <p14:creationId xmlns:p14="http://schemas.microsoft.com/office/powerpoint/2010/main" val="343309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76468-4AEC-8B49-AF9B-29BD660326D1}" type="datetimeFigureOut">
              <a:rPr lang="en-US" smtClean="0"/>
              <a:t>4/29/25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697EC7-48B3-EA46-8D0F-7CC57FE0AA54}" type="slidenum">
              <a:rPr lang="en-US" smtClean="0"/>
              <a:t>‹#›</a:t>
            </a:fld>
            <a:endParaRPr lang="en-US"/>
          </a:p>
        </p:txBody>
      </p:sp>
    </p:spTree>
    <p:extLst>
      <p:ext uri="{BB962C8B-B14F-4D97-AF65-F5344CB8AC3E}">
        <p14:creationId xmlns:p14="http://schemas.microsoft.com/office/powerpoint/2010/main" val="21857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1422400" y="2133600"/>
            <a:ext cx="41046400" cy="660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2770195" y="2597110"/>
            <a:ext cx="38350810" cy="3558122"/>
          </a:xfrm>
        </p:spPr>
        <p:txBody>
          <a:bodyPr anchor="ctr"/>
          <a:lstStyle>
            <a:lvl1pPr algn="ctr">
              <a:defRPr sz="12800"/>
            </a:lvl1pPr>
          </a:lstStyle>
          <a:p>
            <a:r>
              <a:rPr lang="en-US" dirty="0"/>
              <a:t>Click to edit Master title style</a:t>
            </a:r>
          </a:p>
        </p:txBody>
      </p:sp>
      <p:sp>
        <p:nvSpPr>
          <p:cNvPr id="3" name="Date Placeholder 2"/>
          <p:cNvSpPr>
            <a:spLocks noGrp="1"/>
          </p:cNvSpPr>
          <p:nvPr>
            <p:ph type="dt" sz="half" idx="10"/>
          </p:nvPr>
        </p:nvSpPr>
        <p:spPr/>
        <p:txBody>
          <a:bodyPr/>
          <a:lstStyle/>
          <a:p>
            <a:fld id="{24B76468-4AEC-8B49-AF9B-29BD660326D1}" type="datetimeFigureOut">
              <a:rPr lang="en-US" smtClean="0"/>
              <a:t>4/29/25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697EC7-48B3-EA46-8D0F-7CC57FE0AA54}" type="slidenum">
              <a:rPr lang="en-US" smtClean="0"/>
              <a:t>‹#›</a:t>
            </a:fld>
            <a:endParaRPr lang="en-US"/>
          </a:p>
        </p:txBody>
      </p:sp>
    </p:spTree>
    <p:extLst>
      <p:ext uri="{BB962C8B-B14F-4D97-AF65-F5344CB8AC3E}">
        <p14:creationId xmlns:p14="http://schemas.microsoft.com/office/powerpoint/2010/main" val="61129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76468-4AEC-8B49-AF9B-29BD660326D1}" type="datetimeFigureOut">
              <a:rPr lang="en-US" smtClean="0"/>
              <a:t>4/29/25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697EC7-48B3-EA46-8D0F-7CC57FE0AA54}" type="slidenum">
              <a:rPr lang="en-US" smtClean="0"/>
              <a:t>‹#›</a:t>
            </a:fld>
            <a:endParaRPr lang="en-US"/>
          </a:p>
        </p:txBody>
      </p:sp>
    </p:spTree>
    <p:extLst>
      <p:ext uri="{BB962C8B-B14F-4D97-AF65-F5344CB8AC3E}">
        <p14:creationId xmlns:p14="http://schemas.microsoft.com/office/powerpoint/2010/main" val="96739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4B76468-4AEC-8B49-AF9B-29BD660326D1}" type="datetimeFigureOut">
              <a:rPr lang="en-US" smtClean="0"/>
              <a:t>4/29/25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9D697EC7-48B3-EA46-8D0F-7CC57FE0AA54}" type="slidenum">
              <a:rPr lang="en-US" smtClean="0"/>
              <a:t>‹#›</a:t>
            </a:fld>
            <a:endParaRPr lang="en-US"/>
          </a:p>
        </p:txBody>
      </p:sp>
    </p:spTree>
    <p:extLst>
      <p:ext uri="{BB962C8B-B14F-4D97-AF65-F5344CB8AC3E}">
        <p14:creationId xmlns:p14="http://schemas.microsoft.com/office/powerpoint/2010/main" val="330572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24B76468-4AEC-8B49-AF9B-29BD660326D1}" type="datetimeFigureOut">
              <a:rPr lang="en-US" smtClean="0"/>
              <a:t>4/29/25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697EC7-48B3-EA46-8D0F-7CC57FE0AA54}" type="slidenum">
              <a:rPr lang="en-US" smtClean="0"/>
              <a:t>‹#›</a:t>
            </a:fld>
            <a:endParaRPr lang="en-US"/>
          </a:p>
        </p:txBody>
      </p:sp>
    </p:spTree>
    <p:extLst>
      <p:ext uri="{BB962C8B-B14F-4D97-AF65-F5344CB8AC3E}">
        <p14:creationId xmlns:p14="http://schemas.microsoft.com/office/powerpoint/2010/main" val="2590813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fld id="{24B76468-4AEC-8B49-AF9B-29BD660326D1}" type="datetimeFigureOut">
              <a:rPr lang="en-US" smtClean="0"/>
              <a:t>4/29/25</a:t>
            </a:fld>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9D697EC7-48B3-EA46-8D0F-7CC57FE0AA54}" type="slidenum">
              <a:rPr lang="en-US" smtClean="0"/>
              <a:t>‹#›</a:t>
            </a:fld>
            <a:endParaRPr 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5268102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tiff"/><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0DF08A4-9A9C-1D75-BBBE-949DA286667E}"/>
              </a:ext>
            </a:extLst>
          </p:cNvPr>
          <p:cNvPicPr>
            <a:picLocks noChangeAspect="1"/>
          </p:cNvPicPr>
          <p:nvPr/>
        </p:nvPicPr>
        <p:blipFill>
          <a:blip r:embed="rId2"/>
          <a:stretch>
            <a:fillRect/>
          </a:stretch>
        </p:blipFill>
        <p:spPr>
          <a:xfrm>
            <a:off x="15107041" y="10972435"/>
            <a:ext cx="13589000" cy="12636500"/>
          </a:xfrm>
          <a:prstGeom prst="rect">
            <a:avLst/>
          </a:prstGeom>
        </p:spPr>
      </p:pic>
      <p:sp>
        <p:nvSpPr>
          <p:cNvPr id="17" name="Rectangle 16">
            <a:extLst>
              <a:ext uri="{FF2B5EF4-FFF2-40B4-BE49-F238E27FC236}">
                <a16:creationId xmlns:a16="http://schemas.microsoft.com/office/drawing/2014/main" id="{CD5524A7-57F9-F79E-9FD5-85411CCF0C86}"/>
              </a:ext>
            </a:extLst>
          </p:cNvPr>
          <p:cNvSpPr/>
          <p:nvPr/>
        </p:nvSpPr>
        <p:spPr>
          <a:xfrm>
            <a:off x="455703" y="9736974"/>
            <a:ext cx="14173200" cy="22589753"/>
          </a:xfrm>
          <a:prstGeom prst="rect">
            <a:avLst/>
          </a:prstGeom>
          <a:noFill/>
          <a:ln w="25400" cmpd="sng"/>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03BB1423-1454-DAEF-3773-813698F9B60B}"/>
              </a:ext>
            </a:extLst>
          </p:cNvPr>
          <p:cNvSpPr/>
          <p:nvPr/>
        </p:nvSpPr>
        <p:spPr>
          <a:xfrm>
            <a:off x="-1" y="3074423"/>
            <a:ext cx="43891200" cy="6284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24E74254-F081-04AE-E994-4B6A4D282364}"/>
              </a:ext>
            </a:extLst>
          </p:cNvPr>
          <p:cNvSpPr txBox="1"/>
          <p:nvPr/>
        </p:nvSpPr>
        <p:spPr>
          <a:xfrm>
            <a:off x="9214038" y="176309"/>
            <a:ext cx="24892199" cy="1846659"/>
          </a:xfrm>
          <a:prstGeom prst="rect">
            <a:avLst/>
          </a:prstGeom>
          <a:noFill/>
        </p:spPr>
        <p:txBody>
          <a:bodyPr wrap="none" rtlCol="0">
            <a:spAutoFit/>
          </a:bodyPr>
          <a:lstStyle/>
          <a:p>
            <a:pPr algn="ctr"/>
            <a:r>
              <a:rPr lang="en-US" sz="6600" b="1" dirty="0">
                <a:latin typeface="Arial" panose="020B0604020202020204" pitchFamily="34" charset="0"/>
                <a:cs typeface="Arial" panose="020B0604020202020204" pitchFamily="34" charset="0"/>
              </a:rPr>
              <a:t>C</a:t>
            </a:r>
            <a:r>
              <a:rPr lang="en-US" sz="6600" dirty="0">
                <a:latin typeface="Arial" panose="020B0604020202020204" pitchFamily="34" charset="0"/>
                <a:cs typeface="Arial" panose="020B0604020202020204" pitchFamily="34" charset="0"/>
              </a:rPr>
              <a:t>ENTER for </a:t>
            </a:r>
            <a:r>
              <a:rPr lang="en-US" sz="6600" b="1" dirty="0">
                <a:latin typeface="Arial" panose="020B0604020202020204" pitchFamily="34" charset="0"/>
                <a:cs typeface="Arial" panose="020B0604020202020204" pitchFamily="34" charset="0"/>
              </a:rPr>
              <a:t>C</a:t>
            </a:r>
            <a:r>
              <a:rPr lang="en-US" sz="6600" dirty="0">
                <a:latin typeface="Arial" panose="020B0604020202020204" pitchFamily="34" charset="0"/>
                <a:cs typeface="Arial" panose="020B0604020202020204" pitchFamily="34" charset="0"/>
              </a:rPr>
              <a:t>OMPUTATIONAL </a:t>
            </a:r>
            <a:r>
              <a:rPr lang="en-US" sz="6600" b="1" dirty="0">
                <a:latin typeface="Arial" panose="020B0604020202020204" pitchFamily="34" charset="0"/>
                <a:cs typeface="Arial" panose="020B0604020202020204" pitchFamily="34" charset="0"/>
              </a:rPr>
              <a:t>S</a:t>
            </a:r>
            <a:r>
              <a:rPr lang="en-US" sz="6600" dirty="0">
                <a:latin typeface="Arial" panose="020B0604020202020204" pitchFamily="34" charset="0"/>
                <a:cs typeface="Arial" panose="020B0604020202020204" pitchFamily="34" charset="0"/>
              </a:rPr>
              <a:t>YSTEMS </a:t>
            </a:r>
            <a:r>
              <a:rPr lang="en-US" sz="6600" b="1" dirty="0">
                <a:latin typeface="Arial" panose="020B0604020202020204" pitchFamily="34" charset="0"/>
                <a:cs typeface="Arial" panose="020B0604020202020204" pitchFamily="34" charset="0"/>
              </a:rPr>
              <a:t>B</a:t>
            </a:r>
            <a:r>
              <a:rPr lang="en-US" sz="6600" dirty="0">
                <a:latin typeface="Arial" panose="020B0604020202020204" pitchFamily="34" charset="0"/>
                <a:cs typeface="Arial" panose="020B0604020202020204" pitchFamily="34" charset="0"/>
              </a:rPr>
              <a:t>IOLOGY @ PVAMU</a:t>
            </a:r>
          </a:p>
          <a:p>
            <a:pPr algn="ctr"/>
            <a:r>
              <a:rPr lang="en-US" sz="4400" u="sng" dirty="0">
                <a:latin typeface="Arial" panose="020B0604020202020204" pitchFamily="34" charset="0"/>
                <a:cs typeface="Arial" panose="020B0604020202020204" pitchFamily="34" charset="0"/>
              </a:rPr>
              <a:t>https://</a:t>
            </a:r>
            <a:r>
              <a:rPr lang="en-US" sz="4400" u="sng" dirty="0" err="1">
                <a:latin typeface="Arial" panose="020B0604020202020204" pitchFamily="34" charset="0"/>
                <a:cs typeface="Arial" panose="020B0604020202020204" pitchFamily="34" charset="0"/>
              </a:rPr>
              <a:t>ccsb.pvamu.edu</a:t>
            </a:r>
            <a:endParaRPr lang="en-US" sz="4400" u="sng"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E2E9DCF-74FB-C84E-AEC7-8A90B9F1676B}"/>
              </a:ext>
            </a:extLst>
          </p:cNvPr>
          <p:cNvSpPr txBox="1"/>
          <p:nvPr/>
        </p:nvSpPr>
        <p:spPr>
          <a:xfrm>
            <a:off x="2071361" y="3322670"/>
            <a:ext cx="39791571" cy="2308324"/>
          </a:xfrm>
          <a:prstGeom prst="rect">
            <a:avLst/>
          </a:prstGeom>
          <a:noFill/>
        </p:spPr>
        <p:txBody>
          <a:bodyPr wrap="square" rtlCol="0">
            <a:spAutoFit/>
          </a:bodyPr>
          <a:lstStyle/>
          <a:p>
            <a:pPr algn="ctr"/>
            <a:r>
              <a:rPr lang="en-US" sz="7200" dirty="0" err="1">
                <a:solidFill>
                  <a:schemeClr val="bg1"/>
                </a:solidFill>
                <a:latin typeface="Arial" panose="020B0604020202020204" pitchFamily="34" charset="0"/>
                <a:cs typeface="Arial" panose="020B0604020202020204" pitchFamily="34" charset="0"/>
              </a:rPr>
              <a:t>SpatialTransformerGNN</a:t>
            </a:r>
            <a:r>
              <a:rPr lang="en-US" sz="7200" dirty="0">
                <a:solidFill>
                  <a:schemeClr val="bg1"/>
                </a:solidFill>
                <a:latin typeface="Arial" panose="020B0604020202020204" pitchFamily="34" charset="0"/>
                <a:cs typeface="Arial" panose="020B0604020202020204" pitchFamily="34" charset="0"/>
              </a:rPr>
              <a:t>: A Transformer-Augmented Bilevel Graph Neural Network </a:t>
            </a:r>
            <a:br>
              <a:rPr lang="en-US" sz="7200" dirty="0">
                <a:solidFill>
                  <a:schemeClr val="bg1"/>
                </a:solidFill>
                <a:latin typeface="Arial" panose="020B0604020202020204" pitchFamily="34" charset="0"/>
                <a:cs typeface="Arial" panose="020B0604020202020204" pitchFamily="34" charset="0"/>
              </a:rPr>
            </a:br>
            <a:r>
              <a:rPr lang="en-US" sz="7200" dirty="0">
                <a:solidFill>
                  <a:schemeClr val="bg1"/>
                </a:solidFill>
                <a:latin typeface="Arial" panose="020B0604020202020204" pitchFamily="34" charset="0"/>
                <a:cs typeface="Arial" panose="020B0604020202020204" pitchFamily="34" charset="0"/>
              </a:rPr>
              <a:t>for Spatially Informed Cell Type Classification</a:t>
            </a:r>
          </a:p>
        </p:txBody>
      </p:sp>
      <p:sp>
        <p:nvSpPr>
          <p:cNvPr id="12" name="TextBox 11">
            <a:extLst>
              <a:ext uri="{FF2B5EF4-FFF2-40B4-BE49-F238E27FC236}">
                <a16:creationId xmlns:a16="http://schemas.microsoft.com/office/drawing/2014/main" id="{5C925193-C8B9-9479-EA87-6AB042CE1094}"/>
              </a:ext>
            </a:extLst>
          </p:cNvPr>
          <p:cNvSpPr txBox="1"/>
          <p:nvPr/>
        </p:nvSpPr>
        <p:spPr>
          <a:xfrm>
            <a:off x="-2" y="5950221"/>
            <a:ext cx="43891199" cy="1661993"/>
          </a:xfrm>
          <a:prstGeom prst="rect">
            <a:avLst/>
          </a:prstGeom>
          <a:noFill/>
        </p:spPr>
        <p:txBody>
          <a:bodyPr wrap="square" rtlCol="0">
            <a:spAutoFit/>
          </a:bodyPr>
          <a:lstStyle/>
          <a:p>
            <a:pPr algn="ctr"/>
            <a:r>
              <a:rPr lang="en-US" sz="5400" i="1" dirty="0">
                <a:solidFill>
                  <a:schemeClr val="bg1"/>
                </a:solidFill>
                <a:latin typeface="Arial" panose="020B0604020202020204" pitchFamily="34" charset="0"/>
                <a:cs typeface="Arial" panose="020B0604020202020204" pitchFamily="34" charset="0"/>
              </a:rPr>
              <a:t>FRANKFURT O. OGUNFUNMINIYI</a:t>
            </a:r>
          </a:p>
          <a:p>
            <a:pPr algn="ctr"/>
            <a:r>
              <a:rPr lang="en-US" sz="4800" i="1" dirty="0">
                <a:solidFill>
                  <a:schemeClr val="bg1"/>
                </a:solidFill>
                <a:latin typeface="Arial" panose="020B0604020202020204" pitchFamily="34" charset="0"/>
                <a:cs typeface="Arial" panose="020B0604020202020204" pitchFamily="34" charset="0"/>
              </a:rPr>
              <a:t>Supervisor:</a:t>
            </a:r>
            <a:r>
              <a:rPr lang="en-US" sz="4800" i="1" dirty="0"/>
              <a:t> </a:t>
            </a:r>
            <a:r>
              <a:rPr lang="en-US" sz="4800" i="1" dirty="0">
                <a:solidFill>
                  <a:schemeClr val="bg1"/>
                </a:solidFill>
                <a:latin typeface="Arial" panose="020B0604020202020204" pitchFamily="34" charset="0"/>
                <a:cs typeface="Arial" panose="020B0604020202020204" pitchFamily="34" charset="0"/>
              </a:rPr>
              <a:t>Seungchan Kim, Ph.D. </a:t>
            </a:r>
          </a:p>
        </p:txBody>
      </p:sp>
      <p:sp>
        <p:nvSpPr>
          <p:cNvPr id="13" name="TextBox 12">
            <a:extLst>
              <a:ext uri="{FF2B5EF4-FFF2-40B4-BE49-F238E27FC236}">
                <a16:creationId xmlns:a16="http://schemas.microsoft.com/office/drawing/2014/main" id="{6D76B6E3-836D-F49E-BB18-536B3777A867}"/>
              </a:ext>
            </a:extLst>
          </p:cNvPr>
          <p:cNvSpPr txBox="1"/>
          <p:nvPr/>
        </p:nvSpPr>
        <p:spPr>
          <a:xfrm>
            <a:off x="-4" y="7685498"/>
            <a:ext cx="43891199" cy="1569660"/>
          </a:xfrm>
          <a:prstGeom prst="rect">
            <a:avLst/>
          </a:prstGeom>
          <a:noFill/>
        </p:spPr>
        <p:txBody>
          <a:bodyPr wrap="square" rtlCol="0">
            <a:spAutoFit/>
          </a:bodyPr>
          <a:lstStyle/>
          <a:p>
            <a:pPr algn="ctr"/>
            <a:r>
              <a:rPr lang="en-US" sz="4800" dirty="0">
                <a:solidFill>
                  <a:schemeClr val="bg1"/>
                </a:solidFill>
                <a:latin typeface="Arial" panose="020B0604020202020204" pitchFamily="34" charset="0"/>
                <a:cs typeface="Arial" panose="020B0604020202020204" pitchFamily="34" charset="0"/>
              </a:rPr>
              <a:t>Center for Computational Systems Biology, Electrical and Computer Engineering Department</a:t>
            </a:r>
          </a:p>
          <a:p>
            <a:pPr algn="ctr"/>
            <a:r>
              <a:rPr lang="en-US" sz="4800" dirty="0">
                <a:solidFill>
                  <a:schemeClr val="bg1"/>
                </a:solidFill>
                <a:latin typeface="Arial" panose="020B0604020202020204" pitchFamily="34" charset="0"/>
                <a:cs typeface="Arial" panose="020B0604020202020204" pitchFamily="34" charset="0"/>
              </a:rPr>
              <a:t>Roy G. Perry College of Engineering, Prairie View A&amp;M University</a:t>
            </a:r>
          </a:p>
        </p:txBody>
      </p:sp>
      <p:sp>
        <p:nvSpPr>
          <p:cNvPr id="18" name="Rectangle 17">
            <a:extLst>
              <a:ext uri="{FF2B5EF4-FFF2-40B4-BE49-F238E27FC236}">
                <a16:creationId xmlns:a16="http://schemas.microsoft.com/office/drawing/2014/main" id="{1BC5E253-E2F3-9E6B-BB4A-EA6AC6B8DDD4}"/>
              </a:ext>
            </a:extLst>
          </p:cNvPr>
          <p:cNvSpPr/>
          <p:nvPr/>
        </p:nvSpPr>
        <p:spPr>
          <a:xfrm>
            <a:off x="15087595" y="9736973"/>
            <a:ext cx="28347899" cy="22589753"/>
          </a:xfrm>
          <a:prstGeom prst="rect">
            <a:avLst/>
          </a:prstGeom>
          <a:noFill/>
          <a:ln w="25400" cmpd="db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F8D320DE-1C0D-0C36-9B02-6BA5210512CC}"/>
              </a:ext>
            </a:extLst>
          </p:cNvPr>
          <p:cNvPicPr>
            <a:picLocks/>
          </p:cNvPicPr>
          <p:nvPr/>
        </p:nvPicPr>
        <p:blipFill>
          <a:blip r:embed="rId3" cstate="print">
            <a:extLst>
              <a:ext uri="{28A0092B-C50C-407E-A947-70E740481C1C}">
                <a14:useLocalDpi xmlns:a14="http://schemas.microsoft.com/office/drawing/2010/main"/>
              </a:ext>
            </a:extLst>
          </a:blip>
          <a:stretch>
            <a:fillRect/>
          </a:stretch>
        </p:blipFill>
        <p:spPr>
          <a:xfrm>
            <a:off x="41862932" y="322734"/>
            <a:ext cx="1866900" cy="2133600"/>
          </a:xfrm>
          <a:prstGeom prst="rect">
            <a:avLst/>
          </a:prstGeom>
        </p:spPr>
      </p:pic>
      <p:pic>
        <p:nvPicPr>
          <p:cNvPr id="20" name="Picture 19">
            <a:extLst>
              <a:ext uri="{FF2B5EF4-FFF2-40B4-BE49-F238E27FC236}">
                <a16:creationId xmlns:a16="http://schemas.microsoft.com/office/drawing/2014/main" id="{BF84DDC3-02E6-E54F-5B3E-59CC08F25FB1}"/>
              </a:ext>
            </a:extLst>
          </p:cNvPr>
          <p:cNvPicPr>
            <a:picLocks noChangeAspect="1"/>
          </p:cNvPicPr>
          <p:nvPr/>
        </p:nvPicPr>
        <p:blipFill>
          <a:blip r:embed="rId4" cstate="print">
            <a:extLst>
              <a:ext uri="{28A0092B-C50C-407E-A947-70E740481C1C}">
                <a14:useLocalDpi xmlns:a14="http://schemas.microsoft.com/office/drawing/2010/main"/>
              </a:ext>
            </a:extLst>
          </a:blip>
          <a:srcRect t="-26470" r="63225"/>
          <a:stretch/>
        </p:blipFill>
        <p:spPr>
          <a:xfrm>
            <a:off x="240553" y="322734"/>
            <a:ext cx="1830808" cy="2055896"/>
          </a:xfrm>
          <a:prstGeom prst="rect">
            <a:avLst/>
          </a:prstGeom>
        </p:spPr>
      </p:pic>
      <p:sp>
        <p:nvSpPr>
          <p:cNvPr id="22" name="Rectangle 21">
            <a:extLst>
              <a:ext uri="{FF2B5EF4-FFF2-40B4-BE49-F238E27FC236}">
                <a16:creationId xmlns:a16="http://schemas.microsoft.com/office/drawing/2014/main" id="{F025515E-21A7-9DA7-646B-3A3AB0F5D176}"/>
              </a:ext>
            </a:extLst>
          </p:cNvPr>
          <p:cNvSpPr/>
          <p:nvPr/>
        </p:nvSpPr>
        <p:spPr>
          <a:xfrm>
            <a:off x="455705" y="9736974"/>
            <a:ext cx="14173198" cy="1280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latin typeface="Arial" panose="020B0604020202020204" pitchFamily="34" charset="0"/>
                <a:cs typeface="Arial" panose="020B0604020202020204" pitchFamily="34" charset="0"/>
              </a:rPr>
              <a:t>Abstract</a:t>
            </a:r>
          </a:p>
        </p:txBody>
      </p:sp>
      <p:sp>
        <p:nvSpPr>
          <p:cNvPr id="23" name="Rectangle 22">
            <a:extLst>
              <a:ext uri="{FF2B5EF4-FFF2-40B4-BE49-F238E27FC236}">
                <a16:creationId xmlns:a16="http://schemas.microsoft.com/office/drawing/2014/main" id="{8C7BF054-B45E-A5DB-AFD9-116EB2A8174B}"/>
              </a:ext>
            </a:extLst>
          </p:cNvPr>
          <p:cNvSpPr/>
          <p:nvPr/>
        </p:nvSpPr>
        <p:spPr>
          <a:xfrm>
            <a:off x="455704" y="21958483"/>
            <a:ext cx="14173197" cy="1280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Problems</a:t>
            </a:r>
          </a:p>
        </p:txBody>
      </p:sp>
      <p:sp>
        <p:nvSpPr>
          <p:cNvPr id="24" name="Rectangle 23">
            <a:extLst>
              <a:ext uri="{FF2B5EF4-FFF2-40B4-BE49-F238E27FC236}">
                <a16:creationId xmlns:a16="http://schemas.microsoft.com/office/drawing/2014/main" id="{A3797E85-93C4-D944-5312-AF2C33B3047C}"/>
              </a:ext>
            </a:extLst>
          </p:cNvPr>
          <p:cNvSpPr/>
          <p:nvPr/>
        </p:nvSpPr>
        <p:spPr>
          <a:xfrm>
            <a:off x="15109146" y="9736973"/>
            <a:ext cx="13716000" cy="1280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Approaches</a:t>
            </a:r>
          </a:p>
        </p:txBody>
      </p:sp>
      <p:sp>
        <p:nvSpPr>
          <p:cNvPr id="25" name="Rectangle 24">
            <a:extLst>
              <a:ext uri="{FF2B5EF4-FFF2-40B4-BE49-F238E27FC236}">
                <a16:creationId xmlns:a16="http://schemas.microsoft.com/office/drawing/2014/main" id="{A1CE708A-600C-2A46-535F-1A6D1B1C9CD1}"/>
              </a:ext>
            </a:extLst>
          </p:cNvPr>
          <p:cNvSpPr/>
          <p:nvPr/>
        </p:nvSpPr>
        <p:spPr>
          <a:xfrm>
            <a:off x="29719485" y="9730871"/>
            <a:ext cx="13716000" cy="1280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Results</a:t>
            </a:r>
          </a:p>
        </p:txBody>
      </p:sp>
      <p:sp>
        <p:nvSpPr>
          <p:cNvPr id="26" name="Rectangle 25">
            <a:extLst>
              <a:ext uri="{FF2B5EF4-FFF2-40B4-BE49-F238E27FC236}">
                <a16:creationId xmlns:a16="http://schemas.microsoft.com/office/drawing/2014/main" id="{16AFF4E4-777D-7319-D2AF-D032EADFBD9A}"/>
              </a:ext>
            </a:extLst>
          </p:cNvPr>
          <p:cNvSpPr/>
          <p:nvPr/>
        </p:nvSpPr>
        <p:spPr>
          <a:xfrm>
            <a:off x="29719485" y="22210039"/>
            <a:ext cx="13716000" cy="1280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Discussion</a:t>
            </a:r>
          </a:p>
        </p:txBody>
      </p:sp>
      <p:sp>
        <p:nvSpPr>
          <p:cNvPr id="27" name="Rectangle 26">
            <a:extLst>
              <a:ext uri="{FF2B5EF4-FFF2-40B4-BE49-F238E27FC236}">
                <a16:creationId xmlns:a16="http://schemas.microsoft.com/office/drawing/2014/main" id="{375FB24F-4C13-34EC-1B82-15396383FF5E}"/>
              </a:ext>
            </a:extLst>
          </p:cNvPr>
          <p:cNvSpPr/>
          <p:nvPr/>
        </p:nvSpPr>
        <p:spPr>
          <a:xfrm>
            <a:off x="29719485" y="28564946"/>
            <a:ext cx="13716000" cy="1280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latin typeface="Arial" panose="020B0604020202020204" pitchFamily="34" charset="0"/>
                <a:cs typeface="Arial" panose="020B0604020202020204" pitchFamily="34" charset="0"/>
              </a:rPr>
              <a:t>Acknowledgement</a:t>
            </a:r>
          </a:p>
        </p:txBody>
      </p:sp>
      <p:sp>
        <p:nvSpPr>
          <p:cNvPr id="2" name="TextBox 1">
            <a:extLst>
              <a:ext uri="{FF2B5EF4-FFF2-40B4-BE49-F238E27FC236}">
                <a16:creationId xmlns:a16="http://schemas.microsoft.com/office/drawing/2014/main" id="{226AC619-92BF-3E99-E77F-F768CA638C4F}"/>
              </a:ext>
            </a:extLst>
          </p:cNvPr>
          <p:cNvSpPr txBox="1"/>
          <p:nvPr/>
        </p:nvSpPr>
        <p:spPr>
          <a:xfrm>
            <a:off x="621065" y="11104506"/>
            <a:ext cx="13871776" cy="10402848"/>
          </a:xfrm>
          <a:prstGeom prst="rect">
            <a:avLst/>
          </a:prstGeom>
          <a:noFill/>
        </p:spPr>
        <p:txBody>
          <a:bodyPr wrap="square" rtlCol="0">
            <a:spAutoFit/>
          </a:bodyPr>
          <a:lstStyle/>
          <a:p>
            <a:pPr>
              <a:spcAft>
                <a:spcPts val="1800"/>
              </a:spcAft>
              <a:buNone/>
            </a:pPr>
            <a:r>
              <a:rPr lang="en-US" sz="3200" dirty="0"/>
              <a:t>In my current research, I am developing </a:t>
            </a:r>
            <a:r>
              <a:rPr lang="en-US" sz="3200" b="1" dirty="0" err="1"/>
              <a:t>SpatialTransformerGNN</a:t>
            </a:r>
            <a:r>
              <a:rPr lang="en-US" sz="3200" dirty="0"/>
              <a:t>, a bilevel graph neural network that integrates spatial and molecular information to improve cell type classification.  This model is motivated by the limitations of current tools like </a:t>
            </a:r>
            <a:r>
              <a:rPr lang="en-US" sz="3200" b="1" dirty="0"/>
              <a:t>DNABERT</a:t>
            </a:r>
            <a:r>
              <a:rPr lang="en-US" sz="3200" dirty="0"/>
              <a:t>, which captures genomic sequence patterns without spatial awareness, and </a:t>
            </a:r>
            <a:r>
              <a:rPr lang="en-US" sz="3200" b="1" dirty="0" err="1"/>
              <a:t>scBiGNN</a:t>
            </a:r>
            <a:r>
              <a:rPr lang="en-US" sz="3200" dirty="0"/>
              <a:t>, which models gene-cell relationships but lacks spatial integration.  These gaps highlight the need for models that can jointly reason over both transcriptomic data and tissue architecture.</a:t>
            </a:r>
          </a:p>
          <a:p>
            <a:pPr>
              <a:spcAft>
                <a:spcPts val="1800"/>
              </a:spcAft>
              <a:buNone/>
            </a:pPr>
            <a:r>
              <a:rPr lang="en-US" sz="3200" dirty="0" err="1"/>
              <a:t>SpatialTransformerGNN</a:t>
            </a:r>
            <a:r>
              <a:rPr lang="en-US" sz="3200" dirty="0"/>
              <a:t> is designed to address this by combining graph neural networks with transformer layers in a bilevel architecture.  The model captures local dependencies between genes and cells, while a self-attention mechanism learns broader spatial structure.  A cross-modal attention module further aligns latent representations from </a:t>
            </a:r>
            <a:r>
              <a:rPr lang="en-US" sz="3200" dirty="0" err="1"/>
              <a:t>scRNA</a:t>
            </a:r>
            <a:r>
              <a:rPr lang="en-US" sz="3200" dirty="0"/>
              <a:t>-seq and spatial transcriptomics (ST), producing joint embeddings that are both biologically meaningful and spatially coherent.</a:t>
            </a:r>
          </a:p>
          <a:p>
            <a:pPr>
              <a:spcAft>
                <a:spcPts val="1800"/>
              </a:spcAft>
            </a:pPr>
            <a:r>
              <a:rPr lang="en-US" sz="3200" dirty="0"/>
              <a:t>The model is currently being trained and validated on publicly available datasets from the embryonic mouse brain.  As part of ongoing work, I aim to evaluate its performance using metrics such as classification accuracy, spatial coherence, and neighborhood preservation.  Ultimately, this research aims to contribute a flexible framework that supports deeper insights into tissue organization, cell communication, and spatial regulation, key areas in both fundamental biology and applied fields like cancer research and regenerative medicine.</a:t>
            </a:r>
          </a:p>
        </p:txBody>
      </p:sp>
      <p:sp>
        <p:nvSpPr>
          <p:cNvPr id="3" name="TextBox 2">
            <a:extLst>
              <a:ext uri="{FF2B5EF4-FFF2-40B4-BE49-F238E27FC236}">
                <a16:creationId xmlns:a16="http://schemas.microsoft.com/office/drawing/2014/main" id="{28AE6829-175B-64E3-0D12-51D41E5EE1F6}"/>
              </a:ext>
            </a:extLst>
          </p:cNvPr>
          <p:cNvSpPr txBox="1"/>
          <p:nvPr/>
        </p:nvSpPr>
        <p:spPr>
          <a:xfrm rot="10800000" flipV="1">
            <a:off x="621063" y="23318028"/>
            <a:ext cx="13871778" cy="8925520"/>
          </a:xfrm>
          <a:prstGeom prst="rect">
            <a:avLst/>
          </a:prstGeom>
          <a:noFill/>
        </p:spPr>
        <p:txBody>
          <a:bodyPr wrap="square" rtlCol="0">
            <a:spAutoFit/>
          </a:bodyPr>
          <a:lstStyle/>
          <a:p>
            <a:pPr>
              <a:spcAft>
                <a:spcPts val="1800"/>
              </a:spcAft>
              <a:buNone/>
            </a:pPr>
            <a:r>
              <a:rPr lang="en-US" sz="3200" dirty="0"/>
              <a:t>Integrating spatial transcriptomics (ST) with single-cell RNA sequencing (</a:t>
            </a:r>
            <a:r>
              <a:rPr lang="en-US" sz="3200" dirty="0" err="1"/>
              <a:t>scRNA</a:t>
            </a:r>
            <a:r>
              <a:rPr lang="en-US" sz="3200" dirty="0"/>
              <a:t>-seq) remains a central challenge in advancing our understanding of tissue architecture and cellular identity.  While </a:t>
            </a:r>
            <a:r>
              <a:rPr lang="en-US" sz="3200" dirty="0" err="1"/>
              <a:t>scRNA</a:t>
            </a:r>
            <a:r>
              <a:rPr lang="en-US" sz="3200" dirty="0"/>
              <a:t>-seq offers high-resolution molecular profiles of individual cells, it lacks information about their spatial localization.  Conversely, ST provides valuable spatial context but often at the cost of reduced gene coverage and resolution.</a:t>
            </a:r>
          </a:p>
          <a:p>
            <a:pPr>
              <a:spcAft>
                <a:spcPts val="1800"/>
              </a:spcAft>
              <a:buNone/>
            </a:pPr>
            <a:r>
              <a:rPr lang="en-US" sz="3200" dirty="0"/>
              <a:t>Although models such as DNABERT and </a:t>
            </a:r>
            <a:r>
              <a:rPr lang="en-US" sz="3200" dirty="0" err="1"/>
              <a:t>scBiGNN</a:t>
            </a:r>
            <a:r>
              <a:rPr lang="en-US" sz="3200" dirty="0"/>
              <a:t> have achieved meaningful progress in their respective domains, which include modeling sequence features and graph-based cellular relationships.  They are not designed to jointly model spatial and transcriptomic data in an interpretable and biologically consistent manner.</a:t>
            </a:r>
          </a:p>
          <a:p>
            <a:pPr>
              <a:spcAft>
                <a:spcPts val="1800"/>
              </a:spcAft>
            </a:pPr>
            <a:r>
              <a:rPr lang="en-US" sz="3200" dirty="0"/>
              <a:t>This disconnect hinders our ability to explore how cells are organized, how they interact within their microenvironments, and how these patterns evolve during development or disease.  To address this, there is a clear need for an integrative framework capable of capturing both fine-grained molecular interactions (e.g., gene-gene and cell-cell) and broader spatial patterns across tissue sections, ultimately enabling more holistic insights into complex biological systems.</a:t>
            </a:r>
          </a:p>
        </p:txBody>
      </p:sp>
      <p:pic>
        <p:nvPicPr>
          <p:cNvPr id="4" name="Picture 3">
            <a:extLst>
              <a:ext uri="{FF2B5EF4-FFF2-40B4-BE49-F238E27FC236}">
                <a16:creationId xmlns:a16="http://schemas.microsoft.com/office/drawing/2014/main" id="{1748DC8E-FCD8-9BF4-BDB2-DCBB4F89F6A3}"/>
              </a:ext>
            </a:extLst>
          </p:cNvPr>
          <p:cNvPicPr>
            <a:picLocks noChangeAspect="1"/>
          </p:cNvPicPr>
          <p:nvPr/>
        </p:nvPicPr>
        <p:blipFill>
          <a:blip r:embed="rId5"/>
          <a:stretch>
            <a:fillRect/>
          </a:stretch>
        </p:blipFill>
        <p:spPr>
          <a:xfrm>
            <a:off x="15107032" y="23757008"/>
            <a:ext cx="7800340" cy="6390640"/>
          </a:xfrm>
          <a:prstGeom prst="rect">
            <a:avLst/>
          </a:prstGeom>
        </p:spPr>
      </p:pic>
      <p:pic>
        <p:nvPicPr>
          <p:cNvPr id="6" name="Picture 5" descr="A diagram of a cell type&#10;&#10;AI-generated content may be incorrect.">
            <a:extLst>
              <a:ext uri="{FF2B5EF4-FFF2-40B4-BE49-F238E27FC236}">
                <a16:creationId xmlns:a16="http://schemas.microsoft.com/office/drawing/2014/main" id="{BAF962DB-8352-832F-7ADD-133DC79037C7}"/>
              </a:ext>
            </a:extLst>
          </p:cNvPr>
          <p:cNvPicPr>
            <a:picLocks noChangeAspect="1"/>
          </p:cNvPicPr>
          <p:nvPr/>
        </p:nvPicPr>
        <p:blipFill>
          <a:blip r:embed="rId6"/>
          <a:stretch>
            <a:fillRect/>
          </a:stretch>
        </p:blipFill>
        <p:spPr>
          <a:xfrm>
            <a:off x="22926809" y="23659735"/>
            <a:ext cx="6502400" cy="6502400"/>
          </a:xfrm>
          <a:prstGeom prst="rect">
            <a:avLst/>
          </a:prstGeom>
        </p:spPr>
      </p:pic>
      <p:sp>
        <p:nvSpPr>
          <p:cNvPr id="14" name="TextBox 13">
            <a:extLst>
              <a:ext uri="{FF2B5EF4-FFF2-40B4-BE49-F238E27FC236}">
                <a16:creationId xmlns:a16="http://schemas.microsoft.com/office/drawing/2014/main" id="{2B836772-7677-D2D7-C8F1-58676C17F08C}"/>
              </a:ext>
            </a:extLst>
          </p:cNvPr>
          <p:cNvSpPr txBox="1"/>
          <p:nvPr/>
        </p:nvSpPr>
        <p:spPr>
          <a:xfrm>
            <a:off x="29706583" y="29928083"/>
            <a:ext cx="13582686" cy="2308324"/>
          </a:xfrm>
          <a:prstGeom prst="rect">
            <a:avLst/>
          </a:prstGeom>
          <a:noFill/>
        </p:spPr>
        <p:txBody>
          <a:bodyPr wrap="square" rtlCol="0">
            <a:spAutoFit/>
          </a:bodyPr>
          <a:lstStyle/>
          <a:p>
            <a:r>
              <a:rPr lang="en-US" sz="2400" dirty="0"/>
              <a:t>I would like to sincerely thank my PhD advisor, Dr. </a:t>
            </a:r>
            <a:r>
              <a:rPr lang="en-US" sz="2400" dirty="0" err="1"/>
              <a:t>Seungchan</a:t>
            </a:r>
            <a:r>
              <a:rPr lang="en-US" sz="2400" dirty="0"/>
              <a:t> Kim, at Prairie View A&amp;M University for his guidance, mentorship, and continuous support throughout this research.  As part of the Department of Electrical and Computer Engineering and the Center for Computational Systems Biology (CCSB), I have benefited greatly from a collaborative and intellectually stimulating environment. I also gratefully acknowledge the teams behind </a:t>
            </a:r>
            <a:r>
              <a:rPr lang="en-US" sz="2400" dirty="0" err="1"/>
              <a:t>STOmicsDB</a:t>
            </a:r>
            <a:r>
              <a:rPr lang="en-US" sz="2400" dirty="0"/>
              <a:t> and the Mouse Cell Atlas for making their datasets publicly available. Resources like these are essential to advancing research in computational biology and spatial omics.</a:t>
            </a:r>
          </a:p>
        </p:txBody>
      </p:sp>
      <p:sp>
        <p:nvSpPr>
          <p:cNvPr id="16" name="TextBox 15">
            <a:extLst>
              <a:ext uri="{FF2B5EF4-FFF2-40B4-BE49-F238E27FC236}">
                <a16:creationId xmlns:a16="http://schemas.microsoft.com/office/drawing/2014/main" id="{2608FF52-F5FE-2816-6D6C-55842FF2642A}"/>
              </a:ext>
            </a:extLst>
          </p:cNvPr>
          <p:cNvSpPr txBox="1"/>
          <p:nvPr/>
        </p:nvSpPr>
        <p:spPr>
          <a:xfrm>
            <a:off x="29706583" y="11137777"/>
            <a:ext cx="13748357" cy="2246769"/>
          </a:xfrm>
          <a:prstGeom prst="rect">
            <a:avLst/>
          </a:prstGeom>
          <a:noFill/>
        </p:spPr>
        <p:txBody>
          <a:bodyPr wrap="square">
            <a:spAutoFit/>
          </a:bodyPr>
          <a:lstStyle/>
          <a:p>
            <a:pPr>
              <a:buNone/>
            </a:pPr>
            <a:r>
              <a:rPr lang="en-US" sz="2800" dirty="0"/>
              <a:t>This research is currently in the model development and experimental validation phase. </a:t>
            </a:r>
            <a:r>
              <a:rPr lang="en-US" sz="2800" dirty="0" err="1"/>
              <a:t>SpatialTransformerGNN</a:t>
            </a:r>
            <a:r>
              <a:rPr lang="en-US" sz="2800" dirty="0"/>
              <a:t> is being trained on matched </a:t>
            </a:r>
            <a:r>
              <a:rPr lang="en-US" sz="2800" dirty="0" err="1"/>
              <a:t>scRNA</a:t>
            </a:r>
            <a:r>
              <a:rPr lang="en-US" sz="2800" dirty="0"/>
              <a:t>-seq and spatial transcriptomics data from the embryonic mouse brain. While results are not finalized, early experiments are focused on evaluating the model’s ability to learn spatially coherent and biologically meaningful embeddings.</a:t>
            </a:r>
          </a:p>
        </p:txBody>
      </p:sp>
      <p:sp>
        <p:nvSpPr>
          <p:cNvPr id="28" name="TextBox 27">
            <a:extLst>
              <a:ext uri="{FF2B5EF4-FFF2-40B4-BE49-F238E27FC236}">
                <a16:creationId xmlns:a16="http://schemas.microsoft.com/office/drawing/2014/main" id="{95F028C4-62B0-A49F-3A09-B1B7F50ED8FD}"/>
              </a:ext>
            </a:extLst>
          </p:cNvPr>
          <p:cNvSpPr txBox="1"/>
          <p:nvPr/>
        </p:nvSpPr>
        <p:spPr>
          <a:xfrm>
            <a:off x="29706583" y="23551668"/>
            <a:ext cx="13633486" cy="4832092"/>
          </a:xfrm>
          <a:prstGeom prst="rect">
            <a:avLst/>
          </a:prstGeom>
          <a:noFill/>
        </p:spPr>
        <p:txBody>
          <a:bodyPr wrap="square">
            <a:spAutoFit/>
          </a:bodyPr>
          <a:lstStyle/>
          <a:p>
            <a:pPr>
              <a:buNone/>
            </a:pPr>
            <a:r>
              <a:rPr lang="en-US" sz="2800" dirty="0"/>
              <a:t>Although quantitative results are still being generated, this study proposes a novel and interpretable approach to integrating </a:t>
            </a:r>
            <a:r>
              <a:rPr lang="en-US" sz="2800" dirty="0" err="1"/>
              <a:t>scRNA</a:t>
            </a:r>
            <a:r>
              <a:rPr lang="en-US" sz="2800" dirty="0"/>
              <a:t>-seq and spatial transcriptomics data through a transformer-augmented bilevel graph neural network. The key contribution lies in modeling both local (gene-gene and cell-cell) and global spatial dependencies, which are often overlooked in existing frameworks.</a:t>
            </a:r>
          </a:p>
          <a:p>
            <a:pPr>
              <a:buNone/>
            </a:pPr>
            <a:endParaRPr lang="en-US" sz="2800" dirty="0"/>
          </a:p>
          <a:p>
            <a:r>
              <a:rPr lang="en-US" sz="2800" dirty="0"/>
              <a:t>We anticipate that </a:t>
            </a:r>
            <a:r>
              <a:rPr lang="en-US" sz="2800" dirty="0" err="1"/>
              <a:t>SpatialTransformerGNN</a:t>
            </a:r>
            <a:r>
              <a:rPr lang="en-US" sz="2800" dirty="0"/>
              <a:t> will produce spatially coherent embeddings that improve classification performance and neighborhood preservation compared to baseline methods. By aligning molecular and spatial data through cross-modal attention, this model has the potential to reveal new insights into tissue organization, developmental processes, and disease microenvironments.</a:t>
            </a:r>
          </a:p>
        </p:txBody>
      </p:sp>
      <p:pic>
        <p:nvPicPr>
          <p:cNvPr id="33" name="Picture 32">
            <a:extLst>
              <a:ext uri="{FF2B5EF4-FFF2-40B4-BE49-F238E27FC236}">
                <a16:creationId xmlns:a16="http://schemas.microsoft.com/office/drawing/2014/main" id="{63145050-770B-96A8-3121-3A95A1B5CCEE}"/>
              </a:ext>
            </a:extLst>
          </p:cNvPr>
          <p:cNvPicPr>
            <a:picLocks noChangeAspect="1"/>
          </p:cNvPicPr>
          <p:nvPr/>
        </p:nvPicPr>
        <p:blipFill>
          <a:blip r:embed="rId7"/>
          <a:stretch>
            <a:fillRect/>
          </a:stretch>
        </p:blipFill>
        <p:spPr>
          <a:xfrm>
            <a:off x="29668519" y="13590354"/>
            <a:ext cx="13620750" cy="4095750"/>
          </a:xfrm>
          <a:prstGeom prst="rect">
            <a:avLst/>
          </a:prstGeom>
        </p:spPr>
      </p:pic>
      <p:sp>
        <p:nvSpPr>
          <p:cNvPr id="34" name="TextBox 33">
            <a:extLst>
              <a:ext uri="{FF2B5EF4-FFF2-40B4-BE49-F238E27FC236}">
                <a16:creationId xmlns:a16="http://schemas.microsoft.com/office/drawing/2014/main" id="{9F4043CB-3D6F-3BAB-9961-84A5ADCE8DD1}"/>
              </a:ext>
            </a:extLst>
          </p:cNvPr>
          <p:cNvSpPr txBox="1"/>
          <p:nvPr/>
        </p:nvSpPr>
        <p:spPr>
          <a:xfrm>
            <a:off x="22926809" y="30391820"/>
            <a:ext cx="6165584" cy="1631216"/>
          </a:xfrm>
          <a:prstGeom prst="rect">
            <a:avLst/>
          </a:prstGeom>
          <a:noFill/>
        </p:spPr>
        <p:txBody>
          <a:bodyPr wrap="square" rtlCol="0">
            <a:spAutoFit/>
          </a:bodyPr>
          <a:lstStyle/>
          <a:p>
            <a:r>
              <a:rPr lang="en-US" sz="2000" b="1" dirty="0"/>
              <a:t>Figure 1: Architecture of </a:t>
            </a:r>
            <a:r>
              <a:rPr lang="en-US" sz="2000" b="1" dirty="0" err="1"/>
              <a:t>SpatialTransformerGNN</a:t>
            </a:r>
            <a:r>
              <a:rPr lang="en-US" sz="2000" b="1" dirty="0"/>
              <a:t>.</a:t>
            </a:r>
            <a:r>
              <a:rPr lang="en-US" sz="2000" dirty="0"/>
              <a:t> The model integrates cell-cell and gene-gene graphs with transformer-based spatial reasoning and cross-modal attention to align </a:t>
            </a:r>
            <a:r>
              <a:rPr lang="en-US" sz="2000" dirty="0" err="1"/>
              <a:t>scRNA</a:t>
            </a:r>
            <a:r>
              <a:rPr lang="en-US" sz="2000" dirty="0"/>
              <a:t>-seq and spatial transcriptomics data. </a:t>
            </a:r>
          </a:p>
        </p:txBody>
      </p:sp>
      <p:pic>
        <p:nvPicPr>
          <p:cNvPr id="36" name="Picture 35">
            <a:extLst>
              <a:ext uri="{FF2B5EF4-FFF2-40B4-BE49-F238E27FC236}">
                <a16:creationId xmlns:a16="http://schemas.microsoft.com/office/drawing/2014/main" id="{81B1F952-9EC7-FB18-4813-15F176FA786D}"/>
              </a:ext>
            </a:extLst>
          </p:cNvPr>
          <p:cNvPicPr>
            <a:picLocks noChangeAspect="1"/>
          </p:cNvPicPr>
          <p:nvPr/>
        </p:nvPicPr>
        <p:blipFill>
          <a:blip r:embed="rId8"/>
          <a:stretch>
            <a:fillRect/>
          </a:stretch>
        </p:blipFill>
        <p:spPr>
          <a:xfrm>
            <a:off x="29509769" y="18007758"/>
            <a:ext cx="13830300" cy="3886200"/>
          </a:xfrm>
          <a:prstGeom prst="rect">
            <a:avLst/>
          </a:prstGeom>
        </p:spPr>
      </p:pic>
    </p:spTree>
    <p:extLst>
      <p:ext uri="{BB962C8B-B14F-4D97-AF65-F5344CB8AC3E}">
        <p14:creationId xmlns:p14="http://schemas.microsoft.com/office/powerpoint/2010/main" val="12630785"/>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Dividend</Template>
  <TotalTime>220</TotalTime>
  <Words>783</Words>
  <Application>Microsoft Macintosh PowerPoint</Application>
  <PresentationFormat>Custom</PresentationFormat>
  <Paragraphs>25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Gill Sans MT</vt:lpstr>
      <vt:lpstr>Wingdings 2</vt:lpstr>
      <vt:lpstr>Dividend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 Seungchan</dc:creator>
  <cp:lastModifiedBy>Olawole Ogunfunminiyi</cp:lastModifiedBy>
  <cp:revision>7</cp:revision>
  <cp:lastPrinted>2025-04-20T16:39:01Z</cp:lastPrinted>
  <dcterms:created xsi:type="dcterms:W3CDTF">2025-04-20T04:25:12Z</dcterms:created>
  <dcterms:modified xsi:type="dcterms:W3CDTF">2025-04-29T17:23:22Z</dcterms:modified>
</cp:coreProperties>
</file>