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52"/>
    <p:restoredTop sz="51507"/>
  </p:normalViewPr>
  <p:slideViewPr>
    <p:cSldViewPr snapToGrid="0" snapToObjects="1">
      <p:cViewPr varScale="1">
        <p:scale>
          <a:sx n="62" d="100"/>
          <a:sy n="62" d="100"/>
        </p:scale>
        <p:origin x="22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775585-39C4-A34A-9DFD-E2BB4FDC3023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B40DB-AA2E-8649-88F2-91E77C83A0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103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title of this presentation, </a:t>
            </a:r>
            <a:r>
              <a:rPr lang="en-US" b="1" dirty="0" err="1"/>
              <a:t>SpatialTransformerGNN</a:t>
            </a:r>
            <a:r>
              <a:rPr lang="en-US" b="1" dirty="0"/>
              <a:t>: A Transformer-Augmented Bilevel Graph Neural Network for Spatially Informed Cell Type Classification</a:t>
            </a:r>
            <a:r>
              <a:rPr lang="en-US" dirty="0"/>
              <a:t>, highlights the focus on integrating </a:t>
            </a:r>
            <a:r>
              <a:rPr lang="en-US" b="1" dirty="0"/>
              <a:t>transformers and graph neural networks (GNNs)</a:t>
            </a:r>
            <a:r>
              <a:rPr lang="en-US" dirty="0"/>
              <a:t> for single-cell analysis. As advances in single-cell RNA sequencing (</a:t>
            </a:r>
            <a:r>
              <a:rPr lang="en-US" dirty="0" err="1"/>
              <a:t>scRNA</a:t>
            </a:r>
            <a:r>
              <a:rPr lang="en-US" dirty="0"/>
              <a:t>-seq) and </a:t>
            </a:r>
            <a:r>
              <a:rPr lang="en-US" b="1" dirty="0"/>
              <a:t>spatial transcriptomics (ST)</a:t>
            </a:r>
            <a:r>
              <a:rPr lang="en-US" dirty="0"/>
              <a:t> have expanded our understanding of cellular heterogeneity, new computational methods are needed to analyze spatial relationships efficiently. This research introduces a </a:t>
            </a:r>
            <a:r>
              <a:rPr lang="en-US" b="1" dirty="0"/>
              <a:t>hybrid model</a:t>
            </a:r>
            <a:r>
              <a:rPr lang="en-US" dirty="0"/>
              <a:t> that leverages both </a:t>
            </a:r>
            <a:r>
              <a:rPr lang="en-US" b="1" dirty="0"/>
              <a:t>graph-based learning</a:t>
            </a:r>
            <a:r>
              <a:rPr lang="en-US" dirty="0"/>
              <a:t> and </a:t>
            </a:r>
            <a:r>
              <a:rPr lang="en-US" b="1" dirty="0"/>
              <a:t>transformer attention mechanisms</a:t>
            </a:r>
            <a:r>
              <a:rPr lang="en-US" dirty="0"/>
              <a:t> to enhance cell-type classification.</a:t>
            </a:r>
          </a:p>
          <a:p>
            <a:r>
              <a:rPr lang="en-US" dirty="0"/>
              <a:t>Single-cell analysis has traditionally faced challenges in integrating transcriptomic and spatial information. Existing methods either lack </a:t>
            </a:r>
            <a:r>
              <a:rPr lang="en-US" b="1" dirty="0"/>
              <a:t>spatial resolution</a:t>
            </a:r>
            <a:r>
              <a:rPr lang="en-US" dirty="0"/>
              <a:t> or fail to model </a:t>
            </a:r>
            <a:r>
              <a:rPr lang="en-US" b="1" dirty="0"/>
              <a:t>long-range dependencies</a:t>
            </a:r>
            <a:r>
              <a:rPr lang="en-US" dirty="0"/>
              <a:t> effectively. GNNs are powerful for capturing </a:t>
            </a:r>
            <a:r>
              <a:rPr lang="en-US" b="1" dirty="0"/>
              <a:t>local relationships</a:t>
            </a:r>
            <a:r>
              <a:rPr lang="en-US" dirty="0"/>
              <a:t> but are limited in their ability to handle broader spatial interactions. On the other hand, transformers excel at modeling </a:t>
            </a:r>
            <a:r>
              <a:rPr lang="en-US" b="1" dirty="0"/>
              <a:t>global dependencies</a:t>
            </a:r>
            <a:r>
              <a:rPr lang="en-US" dirty="0"/>
              <a:t> but are underutilized in spatially aware single-cell studies. This research seeks to bridge these limitations by combining the strengths of </a:t>
            </a:r>
            <a:r>
              <a:rPr lang="en-US" b="1" dirty="0"/>
              <a:t>both architectures</a:t>
            </a:r>
            <a:r>
              <a:rPr lang="en-US" dirty="0"/>
              <a:t>.</a:t>
            </a:r>
          </a:p>
          <a:p>
            <a:r>
              <a:rPr lang="en-US" dirty="0"/>
              <a:t>This presentation will outline the </a:t>
            </a:r>
            <a:r>
              <a:rPr lang="en-US" b="1" dirty="0"/>
              <a:t>motivation, problem statement, research objectives, methodology, and expected contributions</a:t>
            </a:r>
            <a:r>
              <a:rPr lang="en-US" dirty="0"/>
              <a:t> of </a:t>
            </a:r>
            <a:r>
              <a:rPr lang="en-US" b="1" dirty="0" err="1"/>
              <a:t>SpatialTransformerGNN</a:t>
            </a:r>
            <a:r>
              <a:rPr lang="en-US" dirty="0"/>
              <a:t>. Additionally, we will discuss the anticipated challenges and the potential impact of this work on computational bioinformatics, precision medicine, and disease modeling. Through this work, we aim to develop a model that effectively integrates </a:t>
            </a:r>
            <a:r>
              <a:rPr lang="en-US" b="1" dirty="0"/>
              <a:t>single-cell RNA sequencing (</a:t>
            </a:r>
            <a:r>
              <a:rPr lang="en-US" b="1" dirty="0" err="1"/>
              <a:t>scRNA</a:t>
            </a:r>
            <a:r>
              <a:rPr lang="en-US" b="1" dirty="0"/>
              <a:t>-seq) and spatial transcriptomics (ST) data</a:t>
            </a:r>
            <a:r>
              <a:rPr lang="en-US" dirty="0"/>
              <a:t> to improve cell-type classification accuracy and spatial interpretability.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40DB-AA2E-8649-88F2-91E77C83A03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470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Single-cell RNA sequencing (</a:t>
            </a:r>
            <a:r>
              <a:rPr lang="en-US" dirty="0" err="1"/>
              <a:t>scRNA</a:t>
            </a:r>
            <a:r>
              <a:rPr lang="en-US" dirty="0"/>
              <a:t>-seq) has revolutionized transcriptomics by providing </a:t>
            </a:r>
            <a:r>
              <a:rPr lang="en-US" b="1" dirty="0"/>
              <a:t>high-resolution gene expression profiles</a:t>
            </a:r>
            <a:r>
              <a:rPr lang="en-US" dirty="0"/>
              <a:t> at the cellular level. However, it does not preserve </a:t>
            </a:r>
            <a:r>
              <a:rPr lang="en-US" b="1" dirty="0"/>
              <a:t>spatial context</a:t>
            </a:r>
            <a:r>
              <a:rPr lang="en-US" dirty="0"/>
              <a:t>, which is crucial for understanding tissue organization and cellular interactions. Conversely, </a:t>
            </a:r>
            <a:r>
              <a:rPr lang="en-US" b="1" dirty="0"/>
              <a:t>spatial transcriptomics (ST)</a:t>
            </a:r>
            <a:r>
              <a:rPr lang="en-US" dirty="0"/>
              <a:t> retains spatial organization but often has </a:t>
            </a:r>
            <a:r>
              <a:rPr lang="en-US" b="1" dirty="0"/>
              <a:t>lower gene coverage</a:t>
            </a:r>
            <a:r>
              <a:rPr lang="en-US" dirty="0"/>
              <a:t>, making it challenging to derive comprehensive biological insights. Integrating these modalities is crucial for gaining a deeper understanding of cellular function in the context of their spatial environments.</a:t>
            </a:r>
          </a:p>
          <a:p>
            <a:r>
              <a:rPr lang="en-US" dirty="0"/>
              <a:t>To address these limitations, </a:t>
            </a:r>
            <a:r>
              <a:rPr lang="en-US" b="1" dirty="0"/>
              <a:t>graph neural networks (GNNs)</a:t>
            </a:r>
            <a:r>
              <a:rPr lang="en-US" dirty="0"/>
              <a:t> have been widely used to model cell-cell interactions. While GNNs capture </a:t>
            </a:r>
            <a:r>
              <a:rPr lang="en-US" b="1" dirty="0"/>
              <a:t>local relationships</a:t>
            </a:r>
            <a:r>
              <a:rPr lang="en-US" dirty="0"/>
              <a:t> efficiently, they struggle to represent </a:t>
            </a:r>
            <a:r>
              <a:rPr lang="en-US" b="1" dirty="0"/>
              <a:t>global dependencies</a:t>
            </a:r>
            <a:r>
              <a:rPr lang="en-US" dirty="0"/>
              <a:t> across spatial regions. On the other hand, </a:t>
            </a:r>
            <a:r>
              <a:rPr lang="en-US" b="1" dirty="0"/>
              <a:t>transformers</a:t>
            </a:r>
            <a:r>
              <a:rPr lang="en-US" dirty="0"/>
              <a:t>, which have been successful in fields like </a:t>
            </a:r>
            <a:r>
              <a:rPr lang="en-US" b="1" dirty="0"/>
              <a:t>natural language processing (NLP) and computer vision</a:t>
            </a:r>
            <a:r>
              <a:rPr lang="en-US" dirty="0"/>
              <a:t>, are highly effective at modeling </a:t>
            </a:r>
            <a:r>
              <a:rPr lang="en-US" b="1" dirty="0"/>
              <a:t>long-range dependencies</a:t>
            </a:r>
            <a:r>
              <a:rPr lang="en-US" dirty="0"/>
              <a:t>. However, their application in </a:t>
            </a:r>
            <a:r>
              <a:rPr lang="en-US" b="1" dirty="0"/>
              <a:t>spatial single-cell analysis</a:t>
            </a:r>
            <a:r>
              <a:rPr lang="en-US" dirty="0"/>
              <a:t> remains largely unexplored.</a:t>
            </a:r>
          </a:p>
          <a:p>
            <a:r>
              <a:rPr lang="en-US" dirty="0"/>
              <a:t>This research proposes </a:t>
            </a:r>
            <a:r>
              <a:rPr lang="en-US" b="1" dirty="0" err="1"/>
              <a:t>SpatialTransformerGNN</a:t>
            </a:r>
            <a:r>
              <a:rPr lang="en-US" dirty="0"/>
              <a:t>, a </a:t>
            </a:r>
            <a:r>
              <a:rPr lang="en-US" b="1" dirty="0"/>
              <a:t>hybrid model</a:t>
            </a:r>
            <a:r>
              <a:rPr lang="en-US" dirty="0"/>
              <a:t> that combines </a:t>
            </a:r>
            <a:r>
              <a:rPr lang="en-US" b="1" dirty="0"/>
              <a:t>graph-based learning and transformer attention mechanisms</a:t>
            </a:r>
            <a:r>
              <a:rPr lang="en-US" dirty="0"/>
              <a:t>. By integrating GNNs with transformers, we aim to </a:t>
            </a:r>
            <a:r>
              <a:rPr lang="en-US" b="1" dirty="0"/>
              <a:t>enhance spatial representation learning</a:t>
            </a:r>
            <a:r>
              <a:rPr lang="en-US" dirty="0"/>
              <a:t>, leading to better </a:t>
            </a:r>
            <a:r>
              <a:rPr lang="en-US" b="1" dirty="0"/>
              <a:t>cell-type classification and biological interpretability</a:t>
            </a:r>
            <a:r>
              <a:rPr lang="en-US" dirty="0"/>
              <a:t>. This approach will allow us to leverage the strengths of both architectures to improve the understanding of cellular heterogeneity and spatial relationships.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40DB-AA2E-8649-88F2-91E77C83A03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020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Current computational methods for analyzing single-cell data struggle to </a:t>
            </a:r>
            <a:r>
              <a:rPr lang="en-US" b="1" dirty="0"/>
              <a:t>jointly model transcriptomic and spatial information</a:t>
            </a:r>
            <a:r>
              <a:rPr lang="en-US" dirty="0"/>
              <a:t>. While </a:t>
            </a:r>
            <a:r>
              <a:rPr lang="en-US" b="1" dirty="0"/>
              <a:t>graph neural networks (GNNs)</a:t>
            </a:r>
            <a:r>
              <a:rPr lang="en-US" dirty="0"/>
              <a:t> effectively capture local neighborhood structures, they </a:t>
            </a:r>
            <a:r>
              <a:rPr lang="en-US" b="1" dirty="0"/>
              <a:t>fail to incorporate global spatial dependencies</a:t>
            </a:r>
            <a:r>
              <a:rPr lang="en-US" dirty="0"/>
              <a:t>. This limitation makes it difficult to accurately classify cell types and understand cellular interactions within a spatially structured tissue environment.</a:t>
            </a:r>
          </a:p>
          <a:p>
            <a:r>
              <a:rPr lang="en-US" dirty="0"/>
              <a:t>Similarly, </a:t>
            </a:r>
            <a:r>
              <a:rPr lang="en-US" b="1" dirty="0"/>
              <a:t>transformer-based models</a:t>
            </a:r>
            <a:r>
              <a:rPr lang="en-US" dirty="0"/>
              <a:t>, which have shown remarkable success in NLP and vision tasks, have not been widely adopted for spatially aware single-cell analysis. While transformers can capture </a:t>
            </a:r>
            <a:r>
              <a:rPr lang="en-US" b="1" dirty="0"/>
              <a:t>long-range dependencies</a:t>
            </a:r>
            <a:r>
              <a:rPr lang="en-US" dirty="0"/>
              <a:t>, they often </a:t>
            </a:r>
            <a:r>
              <a:rPr lang="en-US" b="1" dirty="0"/>
              <a:t>require large amounts of training data</a:t>
            </a:r>
            <a:r>
              <a:rPr lang="en-US" dirty="0"/>
              <a:t> and are computationally expensive when applied to large spatial datasets. Existing single-cell analysis frameworks either </a:t>
            </a:r>
            <a:r>
              <a:rPr lang="en-US" b="1" dirty="0"/>
              <a:t>lack spatial context or fail to integrate different data modalities</a:t>
            </a:r>
            <a:r>
              <a:rPr lang="en-US" dirty="0"/>
              <a:t> effectively.</a:t>
            </a:r>
          </a:p>
          <a:p>
            <a:r>
              <a:rPr lang="en-US" dirty="0"/>
              <a:t>This research aims to </a:t>
            </a:r>
            <a:r>
              <a:rPr lang="en-US" b="1" dirty="0"/>
              <a:t>develop a model that integrates both GNNs and Transformers</a:t>
            </a:r>
            <a:r>
              <a:rPr lang="en-US" dirty="0"/>
              <a:t> to improve </a:t>
            </a:r>
            <a:r>
              <a:rPr lang="en-US" b="1" dirty="0"/>
              <a:t>cell-type classification</a:t>
            </a:r>
            <a:r>
              <a:rPr lang="en-US" dirty="0"/>
              <a:t> while maintaining </a:t>
            </a:r>
            <a:r>
              <a:rPr lang="en-US" b="1" dirty="0"/>
              <a:t>spatial awareness</a:t>
            </a:r>
            <a:r>
              <a:rPr lang="en-US" dirty="0"/>
              <a:t>. The key challenge is to design a framework that can efficiently combine </a:t>
            </a:r>
            <a:r>
              <a:rPr lang="en-US" b="1" dirty="0"/>
              <a:t>gene-gene interactions, cell-cell relationships, and cross-modal fusion mechanisms</a:t>
            </a:r>
            <a:r>
              <a:rPr lang="en-US" dirty="0"/>
              <a:t> while maintaining computational feasibility. Addressing these challenges will provide a </a:t>
            </a:r>
            <a:r>
              <a:rPr lang="en-US" b="1" dirty="0"/>
              <a:t>novel computational approach</a:t>
            </a:r>
            <a:r>
              <a:rPr lang="en-US" dirty="0"/>
              <a:t> for analyzing single-cell spatial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40DB-AA2E-8649-88F2-91E77C83A03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9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primary goal of this research is to </a:t>
            </a:r>
            <a:r>
              <a:rPr lang="en-US" b="1" dirty="0"/>
              <a:t>develop a bilevel graph framework</a:t>
            </a:r>
            <a:r>
              <a:rPr lang="en-US" dirty="0"/>
              <a:t> that models </a:t>
            </a:r>
            <a:r>
              <a:rPr lang="en-US" b="1" dirty="0"/>
              <a:t>gene-gene and cell-cell interactions</a:t>
            </a:r>
            <a:r>
              <a:rPr lang="en-US" dirty="0"/>
              <a:t> while incorporating </a:t>
            </a:r>
            <a:r>
              <a:rPr lang="en-US" b="1" dirty="0"/>
              <a:t>transformer-based spatial representation learning</a:t>
            </a:r>
            <a:r>
              <a:rPr lang="en-US" dirty="0"/>
              <a:t>. This will enhance the ability to </a:t>
            </a:r>
            <a:r>
              <a:rPr lang="en-US" b="1" dirty="0"/>
              <a:t>classify cell types</a:t>
            </a:r>
            <a:r>
              <a:rPr lang="en-US" dirty="0"/>
              <a:t> while preserving both </a:t>
            </a:r>
            <a:r>
              <a:rPr lang="en-US" b="1" dirty="0"/>
              <a:t>local and global spatial dependencies</a:t>
            </a:r>
            <a:r>
              <a:rPr lang="en-US" dirty="0"/>
              <a:t> within tissues.</a:t>
            </a:r>
          </a:p>
          <a:p>
            <a:r>
              <a:rPr lang="en-US" dirty="0"/>
              <a:t>To achieve this, we will implement a </a:t>
            </a:r>
            <a:r>
              <a:rPr lang="en-US" b="1" dirty="0"/>
              <a:t>cross-modal fusion mechanism</a:t>
            </a:r>
            <a:r>
              <a:rPr lang="en-US" dirty="0"/>
              <a:t> that aligns </a:t>
            </a:r>
            <a:r>
              <a:rPr lang="en-US" b="1" dirty="0"/>
              <a:t>single-cell RNA sequencing (</a:t>
            </a:r>
            <a:r>
              <a:rPr lang="en-US" b="1" dirty="0" err="1"/>
              <a:t>scRNA</a:t>
            </a:r>
            <a:r>
              <a:rPr lang="en-US" b="1" dirty="0"/>
              <a:t>-seq) and spatial transcriptomics (ST) embeddings</a:t>
            </a:r>
            <a:r>
              <a:rPr lang="en-US" dirty="0"/>
              <a:t>. By aligning these modalities effectively, we aim to </a:t>
            </a:r>
            <a:r>
              <a:rPr lang="en-US" b="1" dirty="0"/>
              <a:t>reduce data sparsity</a:t>
            </a:r>
            <a:r>
              <a:rPr lang="en-US" dirty="0"/>
              <a:t> and </a:t>
            </a:r>
            <a:r>
              <a:rPr lang="en-US" b="1" dirty="0"/>
              <a:t>improve classification performance</a:t>
            </a:r>
            <a:r>
              <a:rPr lang="en-US" dirty="0"/>
              <a:t>. This will allow for more biologically interpretable results in </a:t>
            </a:r>
            <a:r>
              <a:rPr lang="en-US" b="1" dirty="0"/>
              <a:t>single-cell analysis</a:t>
            </a:r>
            <a:r>
              <a:rPr lang="en-US" dirty="0"/>
              <a:t>.</a:t>
            </a:r>
          </a:p>
          <a:p>
            <a:r>
              <a:rPr lang="en-US" dirty="0"/>
              <a:t>We will benchmark our model against </a:t>
            </a:r>
            <a:r>
              <a:rPr lang="en-US" b="1" dirty="0"/>
              <a:t>existing state-of-the-art methods</a:t>
            </a:r>
            <a:r>
              <a:rPr lang="en-US" dirty="0"/>
              <a:t> using </a:t>
            </a:r>
            <a:r>
              <a:rPr lang="en-US" b="1" dirty="0"/>
              <a:t>publicly available datasets</a:t>
            </a:r>
            <a:r>
              <a:rPr lang="en-US" dirty="0"/>
              <a:t>. Evaluation will be conducted using </a:t>
            </a:r>
            <a:r>
              <a:rPr lang="en-US" b="1" dirty="0"/>
              <a:t>standard classification metrics</a:t>
            </a:r>
            <a:r>
              <a:rPr lang="en-US" dirty="0"/>
              <a:t> such as </a:t>
            </a:r>
            <a:r>
              <a:rPr lang="en-US" b="1" dirty="0"/>
              <a:t>accuracy, F1-score, and spatial coherence</a:t>
            </a:r>
            <a:r>
              <a:rPr lang="en-US" dirty="0"/>
              <a:t>. Through these objectives, we aim to demonstrate that </a:t>
            </a:r>
            <a:r>
              <a:rPr lang="en-US" b="1" dirty="0" err="1"/>
              <a:t>SpatialTransformerGNN</a:t>
            </a:r>
            <a:r>
              <a:rPr lang="en-US" dirty="0"/>
              <a:t> improves upon existing methods by integrating </a:t>
            </a:r>
            <a:r>
              <a:rPr lang="en-US" b="1" dirty="0"/>
              <a:t>GNN-based local learning and transformer-based global attention mechanisms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40DB-AA2E-8649-88F2-91E77C83A03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9785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Several existing models have attempted to integrate spatial information in single-cell analysis, but they each have limitations. </a:t>
            </a:r>
            <a:r>
              <a:rPr lang="en-US" b="1" dirty="0" err="1"/>
              <a:t>scBiGNN</a:t>
            </a:r>
            <a:r>
              <a:rPr lang="en-US" b="1" dirty="0"/>
              <a:t> (2023)</a:t>
            </a:r>
            <a:r>
              <a:rPr lang="en-US" dirty="0"/>
              <a:t> is a bilevel GNN-based model for </a:t>
            </a:r>
            <a:r>
              <a:rPr lang="en-US" b="1" dirty="0"/>
              <a:t>cell-type classification</a:t>
            </a:r>
            <a:r>
              <a:rPr lang="en-US" dirty="0"/>
              <a:t>, but it lacks </a:t>
            </a:r>
            <a:r>
              <a:rPr lang="en-US" b="1" dirty="0"/>
              <a:t>spatial awareness</a:t>
            </a:r>
            <a:r>
              <a:rPr lang="en-US" dirty="0"/>
              <a:t>, limiting its ability to model complex tissue structures. Similarly, </a:t>
            </a:r>
            <a:r>
              <a:rPr lang="en-US" b="1" dirty="0" err="1"/>
              <a:t>SpaGCN</a:t>
            </a:r>
            <a:r>
              <a:rPr lang="en-US" b="1" dirty="0"/>
              <a:t> (2021)</a:t>
            </a:r>
            <a:r>
              <a:rPr lang="en-US" dirty="0"/>
              <a:t> utilizes </a:t>
            </a:r>
            <a:r>
              <a:rPr lang="en-US" b="1" dirty="0"/>
              <a:t>graph convolutional networks (GCNs)</a:t>
            </a:r>
            <a:r>
              <a:rPr lang="en-US" dirty="0"/>
              <a:t> to model spatial transcriptomics, but it cannot capture </a:t>
            </a:r>
            <a:r>
              <a:rPr lang="en-US" b="1" dirty="0"/>
              <a:t>long-range dependencies</a:t>
            </a:r>
            <a:r>
              <a:rPr lang="en-US" dirty="0"/>
              <a:t> effectively.</a:t>
            </a:r>
          </a:p>
          <a:p>
            <a:r>
              <a:rPr lang="en-US" b="1" dirty="0"/>
              <a:t>STAGATE (2022)</a:t>
            </a:r>
            <a:r>
              <a:rPr lang="en-US" dirty="0"/>
              <a:t> is a self-supervised learning approach designed for </a:t>
            </a:r>
            <a:r>
              <a:rPr lang="en-US" b="1" dirty="0"/>
              <a:t>spatial transcriptomics</a:t>
            </a:r>
            <a:r>
              <a:rPr lang="en-US" dirty="0"/>
              <a:t>, but it does not integrate </a:t>
            </a:r>
            <a:r>
              <a:rPr lang="en-US" b="1" dirty="0" err="1"/>
              <a:t>scRNA</a:t>
            </a:r>
            <a:r>
              <a:rPr lang="en-US" b="1" dirty="0"/>
              <a:t>-seq data</a:t>
            </a:r>
            <a:r>
              <a:rPr lang="en-US" dirty="0"/>
              <a:t>, which reduces its ability to model transcriptional heterogeneity. While transformer-based models have been successfully applied in </a:t>
            </a:r>
            <a:r>
              <a:rPr lang="en-US" b="1" dirty="0"/>
              <a:t>genomics</a:t>
            </a:r>
            <a:r>
              <a:rPr lang="en-US" dirty="0"/>
              <a:t>, their application in </a:t>
            </a:r>
            <a:r>
              <a:rPr lang="en-US" b="1" dirty="0"/>
              <a:t>spatial single-cell analysis</a:t>
            </a:r>
            <a:r>
              <a:rPr lang="en-US" dirty="0"/>
              <a:t> remains </a:t>
            </a:r>
            <a:r>
              <a:rPr lang="en-US" b="1" dirty="0"/>
              <a:t>underexplored</a:t>
            </a:r>
            <a:r>
              <a:rPr lang="en-US" dirty="0"/>
              <a:t>.</a:t>
            </a:r>
          </a:p>
          <a:p>
            <a:r>
              <a:rPr lang="en-US" dirty="0"/>
              <a:t>This research aims to address these gaps by combining </a:t>
            </a:r>
            <a:r>
              <a:rPr lang="en-US" b="1" dirty="0"/>
              <a:t>GNNs and transformers</a:t>
            </a:r>
            <a:r>
              <a:rPr lang="en-US" dirty="0"/>
              <a:t> into a single, </a:t>
            </a:r>
            <a:r>
              <a:rPr lang="en-US" b="1" dirty="0"/>
              <a:t>hybrid framework</a:t>
            </a:r>
            <a:r>
              <a:rPr lang="en-US" dirty="0"/>
              <a:t>. By incorporating </a:t>
            </a:r>
            <a:r>
              <a:rPr lang="en-US" b="1" dirty="0"/>
              <a:t>cross-modal learning</a:t>
            </a:r>
            <a:r>
              <a:rPr lang="en-US" dirty="0"/>
              <a:t>, we will improve </a:t>
            </a:r>
            <a:r>
              <a:rPr lang="en-US" b="1" dirty="0"/>
              <a:t>spatially aware cell-type classification</a:t>
            </a:r>
            <a:r>
              <a:rPr lang="en-US" dirty="0"/>
              <a:t>, making </a:t>
            </a:r>
            <a:r>
              <a:rPr lang="en-US" b="1" dirty="0" err="1"/>
              <a:t>SpatialTransformerGNN</a:t>
            </a:r>
            <a:r>
              <a:rPr lang="en-US" dirty="0"/>
              <a:t> a unique and novel contribution to the field.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40DB-AA2E-8649-88F2-91E77C83A03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627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proposed </a:t>
            </a:r>
            <a:r>
              <a:rPr lang="en-US" b="1" dirty="0" err="1"/>
              <a:t>SpatialTransformerGNN</a:t>
            </a:r>
            <a:r>
              <a:rPr lang="en-US" dirty="0"/>
              <a:t> framework consists of four major components: </a:t>
            </a:r>
            <a:r>
              <a:rPr lang="en-US" b="1" dirty="0"/>
              <a:t>data preprocessing, graph construction, transformer-augmented learning, and model evaluation</a:t>
            </a:r>
            <a:r>
              <a:rPr lang="en-US" dirty="0"/>
              <a:t>. The </a:t>
            </a:r>
            <a:r>
              <a:rPr lang="en-US" b="1" dirty="0"/>
              <a:t>data preprocessing</a:t>
            </a:r>
            <a:r>
              <a:rPr lang="en-US" dirty="0"/>
              <a:t> stage will integrate </a:t>
            </a:r>
            <a:r>
              <a:rPr lang="en-US" b="1" dirty="0" err="1"/>
              <a:t>scRNA</a:t>
            </a:r>
            <a:r>
              <a:rPr lang="en-US" b="1" dirty="0"/>
              <a:t>-seq and spatial transcriptomics (ST) data</a:t>
            </a:r>
            <a:r>
              <a:rPr lang="en-US" dirty="0"/>
              <a:t>, ensuring alignment and reducing sparsity in gene expression profiles.</a:t>
            </a:r>
          </a:p>
          <a:p>
            <a:r>
              <a:rPr lang="en-US" dirty="0"/>
              <a:t>The </a:t>
            </a:r>
            <a:r>
              <a:rPr lang="en-US" b="1" dirty="0"/>
              <a:t>graph construction module</a:t>
            </a:r>
            <a:r>
              <a:rPr lang="en-US" dirty="0"/>
              <a:t> will generate </a:t>
            </a:r>
            <a:r>
              <a:rPr lang="en-US" b="1" dirty="0"/>
              <a:t>two distinct graphs</a:t>
            </a:r>
            <a:r>
              <a:rPr lang="en-US" dirty="0"/>
              <a:t>: a </a:t>
            </a:r>
            <a:r>
              <a:rPr lang="en-US" b="1" dirty="0"/>
              <a:t>gene-gene interaction graph</a:t>
            </a:r>
            <a:r>
              <a:rPr lang="en-US" dirty="0"/>
              <a:t> and a </a:t>
            </a:r>
            <a:r>
              <a:rPr lang="en-US" b="1" dirty="0"/>
              <a:t>cell-cell spatial graph</a:t>
            </a:r>
            <a:r>
              <a:rPr lang="en-US" dirty="0"/>
              <a:t>. These graphs will be </a:t>
            </a:r>
            <a:r>
              <a:rPr lang="en-US" b="1" dirty="0"/>
              <a:t>combined into a hybrid structure</a:t>
            </a:r>
            <a:r>
              <a:rPr lang="en-US" dirty="0"/>
              <a:t>, enabling the model to learn both </a:t>
            </a:r>
            <a:r>
              <a:rPr lang="en-US" b="1" dirty="0"/>
              <a:t>local and global representations</a:t>
            </a:r>
            <a:r>
              <a:rPr lang="en-US" dirty="0"/>
              <a:t>. This approach ensures that each cell's features are informed by both </a:t>
            </a:r>
            <a:r>
              <a:rPr lang="en-US" b="1" dirty="0"/>
              <a:t>molecular interactions and spatial positioning</a:t>
            </a:r>
            <a:r>
              <a:rPr lang="en-US" dirty="0"/>
              <a:t>.</a:t>
            </a:r>
          </a:p>
          <a:p>
            <a:r>
              <a:rPr lang="en-US" dirty="0"/>
              <a:t>In the </a:t>
            </a:r>
            <a:r>
              <a:rPr lang="en-US" b="1" dirty="0"/>
              <a:t>transformer-augmented learning stage</a:t>
            </a:r>
            <a:r>
              <a:rPr lang="en-US" dirty="0"/>
              <a:t>, we will combine </a:t>
            </a:r>
            <a:r>
              <a:rPr lang="en-US" b="1" dirty="0"/>
              <a:t>GNNs for local feature extraction</a:t>
            </a:r>
            <a:r>
              <a:rPr lang="en-US" dirty="0"/>
              <a:t> and </a:t>
            </a:r>
            <a:r>
              <a:rPr lang="en-US" b="1" dirty="0"/>
              <a:t>transformers for capturing long-range dependencies</a:t>
            </a:r>
            <a:r>
              <a:rPr lang="en-US" dirty="0"/>
              <a:t>. The model will be trained and evaluated on </a:t>
            </a:r>
            <a:r>
              <a:rPr lang="en-US" b="1" dirty="0"/>
              <a:t>real-world datasets</a:t>
            </a:r>
            <a:r>
              <a:rPr lang="en-US" dirty="0"/>
              <a:t> using established </a:t>
            </a:r>
            <a:r>
              <a:rPr lang="en-US" b="1" dirty="0"/>
              <a:t>classification benchmarks</a:t>
            </a:r>
            <a:r>
              <a:rPr lang="en-US" dirty="0"/>
              <a:t>. The effectiveness of the model will be measured using </a:t>
            </a:r>
            <a:r>
              <a:rPr lang="en-US" b="1" dirty="0"/>
              <a:t>accuracy, F1-score, and spatial coherence metrics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measures:</a:t>
            </a:r>
            <a:br>
              <a:rPr lang="en-US" dirty="0"/>
            </a:br>
            <a:r>
              <a:rPr lang="en-US" dirty="0"/>
              <a:t>The percentage of correct predictions made by the model out of all predictions.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cell-type classification context: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the model predicts 100 cells, and 90 are correctly classified, accuracy = 90%.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Accuracy=(True </a:t>
            </a:r>
            <a:r>
              <a:rPr lang="en-US" dirty="0" err="1"/>
              <a:t>Positives+True</a:t>
            </a:r>
            <a:r>
              <a:rPr lang="en-US" dirty="0"/>
              <a:t> Negatives)Total </a:t>
            </a:r>
            <a:r>
              <a:rPr lang="en-US" dirty="0" err="1"/>
              <a:t>PredictionsAccuracy</a:t>
            </a:r>
            <a:r>
              <a:rPr lang="en-US" dirty="0"/>
              <a:t> = \frac{(True\ Positives + True\ Negatives)}{Total\ Predictions}Accuracy=Total Predictions(True </a:t>
            </a:r>
            <a:r>
              <a:rPr lang="en-US" dirty="0" err="1"/>
              <a:t>Positives+True</a:t>
            </a:r>
            <a:r>
              <a:rPr lang="en-US" dirty="0"/>
              <a:t> Negatives)​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Limitations: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your data is imbalanced (e.g., 90% of cells are one type), accuracy might be misleading.</a:t>
            </a:r>
          </a:p>
          <a:p>
            <a:endParaRPr lang="en-US" dirty="0"/>
          </a:p>
          <a:p>
            <a:r>
              <a:rPr lang="en-US" b="1" dirty="0"/>
              <a:t>F1-Score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measures:</a:t>
            </a:r>
            <a:br>
              <a:rPr lang="en-US" dirty="0"/>
            </a:br>
            <a:r>
              <a:rPr lang="en-US" dirty="0"/>
              <a:t>The balance between </a:t>
            </a:r>
            <a:r>
              <a:rPr lang="en-US" b="1" dirty="0"/>
              <a:t>precision</a:t>
            </a:r>
            <a:r>
              <a:rPr lang="en-US" dirty="0"/>
              <a:t> (how many predicted cells of a certain type were actually that type) and </a:t>
            </a:r>
            <a:r>
              <a:rPr lang="en-US" b="1" dirty="0"/>
              <a:t>recall</a:t>
            </a:r>
            <a:r>
              <a:rPr lang="en-US" dirty="0"/>
              <a:t> (how many of that type the model found out of all existing ones).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Formula:</a:t>
            </a:r>
            <a:r>
              <a:rPr lang="en-US" dirty="0"/>
              <a:t> F1=2×Precision×RecallPrecision+RecallF1 = 2 \times \frac{Precision \times Recall}{Precision + Recall}F1=2×Precision+RecallPrecision×Recall​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it’s useful: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It’s more informative than accuracy when dealing with </a:t>
            </a:r>
            <a:r>
              <a:rPr lang="en-US" b="1" dirty="0"/>
              <a:t>imbalanced classes</a:t>
            </a:r>
            <a:r>
              <a:rPr lang="en-US" dirty="0"/>
              <a:t> or when </a:t>
            </a:r>
            <a:r>
              <a:rPr lang="en-US" b="1" dirty="0"/>
              <a:t>both false positives and false negatives matter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Spatial Coherence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What it measures:</a:t>
            </a:r>
            <a:br>
              <a:rPr lang="en-US" dirty="0"/>
            </a:br>
            <a:r>
              <a:rPr lang="en-US" dirty="0"/>
              <a:t>Whether cells of the same predicted type are </a:t>
            </a:r>
            <a:r>
              <a:rPr lang="en-US" b="1" dirty="0"/>
              <a:t>spatially clustered together</a:t>
            </a:r>
            <a:r>
              <a:rPr lang="en-US" dirty="0"/>
              <a:t> in tissue, rather than randomly scattered.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 other words: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checks if the model’s classification makes biological sense in the tissue layout.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For example, certain cell types are naturally grouped — the metric penalizes predictions that place those cells far apart.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How it's computed (conceptual):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Compare the spatial positions of cells predicted as the same type — if they’re close together, score is high; if scattered, score is low.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it matters:</a:t>
            </a:r>
            <a:r>
              <a:rPr lang="en-US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High accuracy with poor spatial coherence suggests the model ignores spatial relationships — not good for biological interpretability.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6B40DB-AA2E-8649-88F2-91E77C83A03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238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sz="3600" dirty="0" err="1"/>
              <a:t>SpatialTransformerGNN</a:t>
            </a:r>
            <a:r>
              <a:rPr sz="3600" dirty="0"/>
              <a:t>: A Transformer-Augmented Bilevel Graph Neural Network for Spatially Informed Cell Type </a:t>
            </a:r>
            <a:r>
              <a:rPr dirty="0"/>
              <a:t>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Research Proposal Presentation</a:t>
            </a:r>
          </a:p>
          <a:p>
            <a:r>
              <a:rPr sz="2400" dirty="0"/>
              <a:t>Presented by: </a:t>
            </a:r>
            <a:r>
              <a:rPr sz="2400" dirty="0" err="1"/>
              <a:t>Olawole</a:t>
            </a:r>
            <a:r>
              <a:rPr sz="2400" dirty="0"/>
              <a:t> Frankfurt </a:t>
            </a:r>
            <a:r>
              <a:rPr sz="2400" dirty="0" err="1"/>
              <a:t>Ogunfunminiyi</a:t>
            </a:r>
            <a:endParaRPr sz="2400" dirty="0"/>
          </a:p>
          <a:p>
            <a:r>
              <a:rPr sz="2400" dirty="0"/>
              <a:t>Date: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Challenges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High computational cost → Use cloud GPUs and model pruning.</a:t>
            </a:r>
          </a:p>
          <a:p>
            <a:r>
              <a:rPr sz="2000" dirty="0"/>
              <a:t>Alignment issues → Implement cross-modal contrastive learning.</a:t>
            </a:r>
          </a:p>
          <a:p>
            <a:r>
              <a:rPr sz="2000" dirty="0"/>
              <a:t>Data sparsity → Apply graph-based imputation techniques.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Week 1: Literature Review, Dataset Selection</a:t>
            </a:r>
          </a:p>
          <a:p>
            <a:r>
              <a:rPr sz="2000" dirty="0"/>
              <a:t>Week 2: Data Preprocessing</a:t>
            </a:r>
          </a:p>
          <a:p>
            <a:r>
              <a:rPr sz="2000" dirty="0"/>
              <a:t>Week 3: Graph Construction</a:t>
            </a:r>
          </a:p>
          <a:p>
            <a:r>
              <a:rPr sz="2000" dirty="0"/>
              <a:t>Week 4: Transformer-Based Learning Module</a:t>
            </a:r>
          </a:p>
          <a:p>
            <a:r>
              <a:rPr sz="2000" dirty="0"/>
              <a:t>Week 5: Baseline Model Training</a:t>
            </a:r>
          </a:p>
          <a:p>
            <a:r>
              <a:rPr sz="2000" dirty="0"/>
              <a:t>Week 6: Model Optimization &amp; Fine-Tuning</a:t>
            </a:r>
          </a:p>
          <a:p>
            <a:r>
              <a:rPr sz="2000" dirty="0"/>
              <a:t>Week 7: Validation &amp; Report Writing</a:t>
            </a:r>
          </a:p>
          <a:p>
            <a:r>
              <a:rPr sz="2000" dirty="0"/>
              <a:t>Week 8: Final Report Submission &amp; Presentation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Expected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Introduce a hybrid transformer-GNN model for spatially aware cell-type classification.</a:t>
            </a:r>
          </a:p>
          <a:p>
            <a:r>
              <a:rPr sz="2000" dirty="0"/>
              <a:t>Improve accuracy by integrating </a:t>
            </a:r>
            <a:r>
              <a:rPr sz="2000" dirty="0" err="1"/>
              <a:t>scRNA</a:t>
            </a:r>
            <a:r>
              <a:rPr sz="2000" dirty="0"/>
              <a:t>-seq and ST data.</a:t>
            </a:r>
          </a:p>
          <a:p>
            <a:r>
              <a:rPr sz="2000" dirty="0"/>
              <a:t>Enhance biological interpretability of single-cell spatial analysis.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Computational bioinformatics</a:t>
            </a:r>
          </a:p>
          <a:p>
            <a:r>
              <a:rPr sz="2000" dirty="0"/>
              <a:t>Precision medicine</a:t>
            </a:r>
          </a:p>
          <a:p>
            <a:r>
              <a:rPr sz="2000" dirty="0"/>
              <a:t>Spatially resolved single-cell analysis</a:t>
            </a:r>
          </a:p>
          <a:p>
            <a:r>
              <a:rPr sz="2000" dirty="0"/>
              <a:t>Drug discovery and disease modeling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This research proposes </a:t>
            </a:r>
            <a:r>
              <a:rPr sz="2000" dirty="0" err="1"/>
              <a:t>SpatialTransformerGNN</a:t>
            </a:r>
            <a:r>
              <a:rPr sz="2000" dirty="0"/>
              <a:t>, a hybrid model integrating GNNs and Transformers.</a:t>
            </a:r>
          </a:p>
          <a:p>
            <a:r>
              <a:rPr sz="2000" dirty="0"/>
              <a:t>The model aims to enhance spatially aware cell-type classification.</a:t>
            </a:r>
          </a:p>
          <a:p>
            <a:r>
              <a:rPr sz="2000" dirty="0"/>
              <a:t>Contributions to computational bioinformatics and precision medicine.</a:t>
            </a:r>
          </a:p>
          <a:p>
            <a:r>
              <a:rPr sz="2000" dirty="0"/>
              <a:t>Future work: Extend the approach to multi-omics data integration.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Chen et al. (2022). STAGATE: Self-supervised learning for spatial transcriptomics.</a:t>
            </a:r>
          </a:p>
          <a:p>
            <a:r>
              <a:rPr sz="2000" dirty="0"/>
              <a:t>Hu et al. (2021). </a:t>
            </a:r>
            <a:r>
              <a:rPr sz="2000" dirty="0" err="1"/>
              <a:t>SpaGCN</a:t>
            </a:r>
            <a:r>
              <a:rPr sz="2000" dirty="0"/>
              <a:t>: Integrating gene expression with spatial information.</a:t>
            </a:r>
          </a:p>
          <a:p>
            <a:r>
              <a:rPr sz="2000" dirty="0"/>
              <a:t>Ji et al. (2021). DNABERT: Pre-trained transformers for DNA sequence classification.</a:t>
            </a:r>
          </a:p>
          <a:p>
            <a:r>
              <a:rPr sz="2000" dirty="0"/>
              <a:t>Zhou et al. (2023). </a:t>
            </a:r>
            <a:r>
              <a:rPr sz="2000" dirty="0" err="1"/>
              <a:t>scBiGNN</a:t>
            </a:r>
            <a:r>
              <a:rPr sz="2000" dirty="0"/>
              <a:t>: Bilevel Graph Representation Learning for Cell Type Classification.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Single-cell RNA sequencing (</a:t>
            </a:r>
            <a:r>
              <a:rPr sz="2000" dirty="0" err="1"/>
              <a:t>scRNA</a:t>
            </a:r>
            <a:r>
              <a:rPr sz="2000" dirty="0"/>
              <a:t>-seq) provides high-resolution transcriptomics but lacks spatial context.</a:t>
            </a:r>
          </a:p>
          <a:p>
            <a:r>
              <a:rPr sz="2000" dirty="0"/>
              <a:t>Spatial transcriptomics (ST) preserves spatial organization but has lower gene coverage.</a:t>
            </a:r>
          </a:p>
          <a:p>
            <a:r>
              <a:rPr sz="2000" dirty="0"/>
              <a:t>Integrating these modalities is essential for understanding cellular function.</a:t>
            </a:r>
          </a:p>
          <a:p>
            <a:r>
              <a:rPr sz="2000" dirty="0"/>
              <a:t>Graph Neural Networks (GNNs) model cell-cell interactions but lack spatial awareness.</a:t>
            </a:r>
          </a:p>
          <a:p>
            <a:r>
              <a:rPr sz="2000" dirty="0"/>
              <a:t>Transformers capture long-range dependencies but are underutilized in spatial single-cell analysis.</a:t>
            </a:r>
          </a:p>
          <a:p>
            <a:r>
              <a:rPr sz="2000" dirty="0"/>
              <a:t>This research proposes a hybrid approach: </a:t>
            </a:r>
            <a:r>
              <a:rPr sz="2000" dirty="0" err="1"/>
              <a:t>SpatialTransformerGNN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 </a:t>
            </a:r>
            <a:r>
              <a:rPr sz="2200" dirty="0"/>
              <a:t>Existing models struggle to integrate both transcriptomic and spatial information.</a:t>
            </a:r>
          </a:p>
          <a:p>
            <a:r>
              <a:rPr sz="2200" dirty="0"/>
              <a:t>GNNs are effective for local neighborhood modeling but fail to capture global spatial patterns.</a:t>
            </a:r>
          </a:p>
          <a:p>
            <a:r>
              <a:rPr sz="2200" dirty="0"/>
              <a:t>Transformer-based models can capture long-range dependencies but are not widely applied to spatially informed single-cell analysis.</a:t>
            </a:r>
          </a:p>
          <a:p>
            <a:r>
              <a:rPr sz="2200" dirty="0"/>
              <a:t>How can we develop a model that integrates both GNNs and Transformers for improved cell-type classification?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Develop a bilevel graph framework modeling gene-gene and cell-cell interactions.</a:t>
            </a:r>
          </a:p>
          <a:p>
            <a:r>
              <a:rPr sz="2000" dirty="0"/>
              <a:t>Enhance spatial representation learning through transformer-based attention mechanisms.</a:t>
            </a:r>
          </a:p>
          <a:p>
            <a:r>
              <a:rPr sz="2000" dirty="0"/>
              <a:t>Implement a cross-modal fusion mechanism aligning </a:t>
            </a:r>
            <a:r>
              <a:rPr sz="2000" dirty="0" err="1"/>
              <a:t>scRNA</a:t>
            </a:r>
            <a:r>
              <a:rPr sz="2000" dirty="0"/>
              <a:t>-seq and ST embeddings.</a:t>
            </a:r>
          </a:p>
          <a:p>
            <a:r>
              <a:rPr sz="2000" dirty="0"/>
              <a:t>Benchmark against existing models using public datasets.</a:t>
            </a:r>
          </a:p>
          <a:p>
            <a:r>
              <a:rPr sz="2000" dirty="0"/>
              <a:t>Evaluate classification performance using standard metrics.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scBiGNN</a:t>
            </a:r>
            <a:r>
              <a:rPr sz="2000" dirty="0"/>
              <a:t> (2023): Bilevel GNN for cell-type classification but lacks spatial context.</a:t>
            </a:r>
          </a:p>
          <a:p>
            <a:r>
              <a:rPr sz="2000" dirty="0" err="1"/>
              <a:t>SpaGCN</a:t>
            </a:r>
            <a:r>
              <a:rPr sz="2000" dirty="0"/>
              <a:t> (2021): Uses GCNs for spatial transcriptomics but cannot model long-range dependencies.</a:t>
            </a:r>
          </a:p>
          <a:p>
            <a:r>
              <a:rPr sz="2000" dirty="0"/>
              <a:t>STAGATE (2022): Self-supervised learning on ST data but does not integrate </a:t>
            </a:r>
            <a:r>
              <a:rPr sz="2000" dirty="0" err="1"/>
              <a:t>scRNA</a:t>
            </a:r>
            <a:r>
              <a:rPr sz="2000" dirty="0"/>
              <a:t>-seq.</a:t>
            </a:r>
          </a:p>
          <a:p>
            <a:r>
              <a:rPr sz="2000" dirty="0"/>
              <a:t>Transformer-based models have been successful in genomics but not applied for spatially informed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Data Preprocessing: </a:t>
            </a:r>
            <a:r>
              <a:rPr sz="2000" dirty="0" err="1"/>
              <a:t>scRNA</a:t>
            </a:r>
            <a:r>
              <a:rPr sz="2000" dirty="0"/>
              <a:t>-seq and ST data integration.</a:t>
            </a:r>
          </a:p>
          <a:p>
            <a:r>
              <a:rPr sz="2000" dirty="0"/>
              <a:t>Graph Construction: Gene-gene and cell-cell graphs.</a:t>
            </a:r>
          </a:p>
          <a:p>
            <a:r>
              <a:rPr sz="2000" dirty="0"/>
              <a:t>Transformer-Augmented Learning: Local (GNN) and global (Transformer) features.</a:t>
            </a:r>
          </a:p>
          <a:p>
            <a:r>
              <a:rPr sz="2000" dirty="0"/>
              <a:t>Model Training &amp; Evaluation: Benchmarking with real datasets.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70" y="856180"/>
            <a:ext cx="3420438" cy="1128068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Graph Construction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266396" cy="673460"/>
            <a:chOff x="0" y="823811"/>
            <a:chExt cx="355196" cy="67346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2090569"/>
            <a:ext cx="32232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039" y="2330505"/>
            <a:ext cx="3419569" cy="3979585"/>
          </a:xfrm>
        </p:spPr>
        <p:txBody>
          <a:bodyPr anchor="ctr">
            <a:normAutofit/>
          </a:bodyPr>
          <a:lstStyle/>
          <a:p>
            <a:r>
              <a:rPr lang="en-US" sz="1700"/>
              <a:t>Gene-Gene Interaction Graph: Derived from expression correlation networks.</a:t>
            </a:r>
          </a:p>
          <a:p>
            <a:r>
              <a:rPr lang="en-US" sz="1700"/>
              <a:t>Cell-Cell Spatial Graph: Based on spatial proximity in transcriptomics spots.</a:t>
            </a:r>
          </a:p>
          <a:p>
            <a:r>
              <a:rPr lang="en-US" sz="1700"/>
              <a:t>Hybrid Graph Model: Combines both structures for richer feature learning.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513853"/>
            <a:ext cx="4507025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ell type&#10;&#10;AI-generated content may be incorrect.">
            <a:extLst>
              <a:ext uri="{FF2B5EF4-FFF2-40B4-BE49-F238E27FC236}">
                <a16:creationId xmlns:a16="http://schemas.microsoft.com/office/drawing/2014/main" id="{6B5BDFA2-59FC-D34C-BF6E-7E10F46BD66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76" r="15754" b="-2"/>
          <a:stretch/>
        </p:blipFill>
        <p:spPr>
          <a:xfrm>
            <a:off x="4483341" y="799352"/>
            <a:ext cx="4069057" cy="525929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Transformer-Augmented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Local Feature Learning: GNNs for fine-grained relationships.</a:t>
            </a:r>
          </a:p>
          <a:p>
            <a:r>
              <a:rPr sz="2000" dirty="0"/>
              <a:t>Global Feature Learning: Transformers capture long-range dependencies.</a:t>
            </a:r>
          </a:p>
          <a:p>
            <a:r>
              <a:rPr sz="2000" dirty="0"/>
              <a:t>Cross-Modal Attention: Aligns </a:t>
            </a:r>
            <a:r>
              <a:rPr sz="2000" dirty="0" err="1"/>
              <a:t>scRNA</a:t>
            </a:r>
            <a:r>
              <a:rPr sz="2000" dirty="0"/>
              <a:t>-seq and ST embeddings.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Proposed </a:t>
            </a:r>
            <a:r>
              <a:rPr sz="2000" dirty="0"/>
              <a:t>Datasets:</a:t>
            </a:r>
            <a:endParaRPr lang="en-US" sz="2000" dirty="0"/>
          </a:p>
          <a:p>
            <a:pPr lvl="1"/>
            <a:r>
              <a:rPr lang="en-US" sz="1600" i="1" dirty="0" err="1"/>
              <a:t>StomicsDB</a:t>
            </a:r>
            <a:r>
              <a:rPr lang="en-US" sz="1600" i="1" dirty="0"/>
              <a:t> - https://</a:t>
            </a:r>
            <a:r>
              <a:rPr lang="en-US" sz="1600" i="1" dirty="0" err="1"/>
              <a:t>db.cngb.org</a:t>
            </a:r>
            <a:r>
              <a:rPr lang="en-US" sz="1600" i="1" dirty="0"/>
              <a:t>/</a:t>
            </a:r>
            <a:r>
              <a:rPr lang="en-US" sz="1600" i="1" dirty="0" err="1"/>
              <a:t>stomics</a:t>
            </a:r>
            <a:r>
              <a:rPr lang="en-US" sz="1600" i="1" dirty="0"/>
              <a:t>/</a:t>
            </a:r>
          </a:p>
          <a:p>
            <a:pPr lvl="1"/>
            <a:r>
              <a:rPr sz="1600" i="1" dirty="0"/>
              <a:t>CROST</a:t>
            </a:r>
            <a:r>
              <a:rPr lang="en-US" sz="1600" i="1" dirty="0"/>
              <a:t> - https://</a:t>
            </a:r>
            <a:r>
              <a:rPr lang="en-US" sz="1600" i="1" dirty="0" err="1"/>
              <a:t>crost.org</a:t>
            </a:r>
            <a:r>
              <a:rPr lang="en-US" sz="1600" i="1" dirty="0"/>
              <a:t>/</a:t>
            </a:r>
          </a:p>
          <a:p>
            <a:pPr lvl="1"/>
            <a:r>
              <a:rPr sz="1600" i="1" dirty="0"/>
              <a:t> Human Cell Atlas</a:t>
            </a:r>
            <a:r>
              <a:rPr lang="en-US" sz="1600" i="1" dirty="0"/>
              <a:t> - https://</a:t>
            </a:r>
            <a:r>
              <a:rPr lang="en-US" sz="1600" i="1" dirty="0" err="1"/>
              <a:t>www.humancellatlas.org</a:t>
            </a:r>
            <a:r>
              <a:rPr lang="en-US" sz="1600" i="1" dirty="0"/>
              <a:t>/</a:t>
            </a:r>
          </a:p>
          <a:p>
            <a:r>
              <a:rPr sz="2000" dirty="0"/>
              <a:t>Metrics: Accuracy, F1-score, spatial coherence.</a:t>
            </a:r>
          </a:p>
          <a:p>
            <a:r>
              <a:rPr sz="2000" dirty="0"/>
              <a:t>Validation: Performance comparisons against existing models.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4874</TotalTime>
  <Words>2174</Words>
  <Application>Microsoft Macintosh PowerPoint</Application>
  <PresentationFormat>On-screen Show (4:3)</PresentationFormat>
  <Paragraphs>126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SpatialTransformerGNN: A Transformer-Augmented Bilevel Graph Neural Network for Spatially Informed Cell Type Classification</vt:lpstr>
      <vt:lpstr>Introduction &amp; Motivation</vt:lpstr>
      <vt:lpstr>Problem Statement</vt:lpstr>
      <vt:lpstr>Research Objectives</vt:lpstr>
      <vt:lpstr>Related Work</vt:lpstr>
      <vt:lpstr>Methodology Overview</vt:lpstr>
      <vt:lpstr>Graph Construction</vt:lpstr>
      <vt:lpstr>Transformer-Augmented Learning</vt:lpstr>
      <vt:lpstr>Model Training &amp; Evaluation</vt:lpstr>
      <vt:lpstr>Expected Challenges &amp; Solutions</vt:lpstr>
      <vt:lpstr>Project Timeline</vt:lpstr>
      <vt:lpstr>Expected Contributions</vt:lpstr>
      <vt:lpstr>Applications &amp; Impact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Olawole Ogunfunminiyi</cp:lastModifiedBy>
  <cp:revision>5</cp:revision>
  <dcterms:created xsi:type="dcterms:W3CDTF">2013-01-27T09:14:16Z</dcterms:created>
  <dcterms:modified xsi:type="dcterms:W3CDTF">2025-04-22T22:28:13Z</dcterms:modified>
  <cp:category/>
</cp:coreProperties>
</file>