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9" roundtripDataSignature="AMtx7mgU2/b3EhUfJc+dMIEw0GBqaBLA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e9579056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fe957905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e95790567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fe9579056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8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/>
          <p:nvPr/>
        </p:nvSpPr>
        <p:spPr>
          <a:xfrm rot="10800000"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57054">
                <a:srgbClr val="EEEEEE"/>
              </a:gs>
              <a:gs pos="74000">
                <a:srgbClr val="F2F2F2"/>
              </a:gs>
              <a:gs pos="100000">
                <a:srgbClr val="F2F2F2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"/>
          <p:cNvCxnSpPr>
            <a:endCxn id="86" idx="1"/>
          </p:cNvCxnSpPr>
          <p:nvPr/>
        </p:nvCxnSpPr>
        <p:spPr>
          <a:xfrm flipH="1" rot="10800000">
            <a:off x="892350" y="6141475"/>
            <a:ext cx="2930400" cy="1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" name="Google Shape;86;p1"/>
          <p:cNvSpPr/>
          <p:nvPr/>
        </p:nvSpPr>
        <p:spPr>
          <a:xfrm>
            <a:off x="3822750" y="6039925"/>
            <a:ext cx="2736300" cy="203100"/>
          </a:xfrm>
          <a:prstGeom prst="homePlate">
            <a:avLst>
              <a:gd fmla="val 50000" name="adj"/>
            </a:avLst>
          </a:prstGeom>
          <a:solidFill>
            <a:srgbClr val="9BBB59"/>
          </a:solidFill>
          <a:ln>
            <a:noFill/>
          </a:ln>
          <a:effectLst>
            <a:outerShdw blurRad="4445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Google Shape;87;p1"/>
          <p:cNvCxnSpPr/>
          <p:nvPr/>
        </p:nvCxnSpPr>
        <p:spPr>
          <a:xfrm>
            <a:off x="910488" y="5217251"/>
            <a:ext cx="2907300" cy="12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1"/>
          <p:cNvSpPr/>
          <p:nvPr/>
        </p:nvSpPr>
        <p:spPr>
          <a:xfrm>
            <a:off x="3816726" y="5093225"/>
            <a:ext cx="1457400" cy="203100"/>
          </a:xfrm>
          <a:prstGeom prst="rect">
            <a:avLst/>
          </a:prstGeom>
          <a:solidFill>
            <a:srgbClr val="0072BC"/>
          </a:solidFill>
          <a:ln>
            <a:noFill/>
          </a:ln>
          <a:effectLst>
            <a:outerShdw blurRad="4445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Google Shape;89;p1"/>
          <p:cNvCxnSpPr/>
          <p:nvPr/>
        </p:nvCxnSpPr>
        <p:spPr>
          <a:xfrm>
            <a:off x="907688" y="4360239"/>
            <a:ext cx="2065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0" name="Google Shape;90;p1"/>
          <p:cNvCxnSpPr/>
          <p:nvPr/>
        </p:nvCxnSpPr>
        <p:spPr>
          <a:xfrm>
            <a:off x="896600" y="3497826"/>
            <a:ext cx="1861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1"/>
          <p:cNvSpPr/>
          <p:nvPr/>
        </p:nvSpPr>
        <p:spPr>
          <a:xfrm>
            <a:off x="2718537" y="3379362"/>
            <a:ext cx="983100" cy="254100"/>
          </a:xfrm>
          <a:prstGeom prst="rect">
            <a:avLst/>
          </a:prstGeom>
          <a:solidFill>
            <a:srgbClr val="F79646"/>
          </a:solidFill>
          <a:ln>
            <a:noFill/>
          </a:ln>
          <a:effectLst>
            <a:outerShdw blurRad="4445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92;p1"/>
          <p:cNvCxnSpPr/>
          <p:nvPr/>
        </p:nvCxnSpPr>
        <p:spPr>
          <a:xfrm>
            <a:off x="920038" y="2681476"/>
            <a:ext cx="11199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" name="Google Shape;93;p1"/>
          <p:cNvSpPr/>
          <p:nvPr/>
        </p:nvSpPr>
        <p:spPr>
          <a:xfrm>
            <a:off x="2040003" y="2579876"/>
            <a:ext cx="760200" cy="203100"/>
          </a:xfrm>
          <a:prstGeom prst="rect">
            <a:avLst/>
          </a:prstGeom>
          <a:solidFill>
            <a:srgbClr val="4BACC6"/>
          </a:solidFill>
          <a:ln>
            <a:noFill/>
          </a:ln>
          <a:effectLst>
            <a:outerShdw blurRad="4445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p1"/>
          <p:cNvCxnSpPr/>
          <p:nvPr/>
        </p:nvCxnSpPr>
        <p:spPr>
          <a:xfrm>
            <a:off x="929800" y="1824126"/>
            <a:ext cx="6009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" name="Google Shape;95;p1"/>
          <p:cNvSpPr/>
          <p:nvPr/>
        </p:nvSpPr>
        <p:spPr>
          <a:xfrm>
            <a:off x="1530686" y="1722526"/>
            <a:ext cx="1038300" cy="203100"/>
          </a:xfrm>
          <a:prstGeom prst="rect">
            <a:avLst/>
          </a:prstGeom>
          <a:solidFill>
            <a:srgbClr val="F79646"/>
          </a:solidFill>
          <a:ln>
            <a:noFill/>
          </a:ln>
          <a:effectLst>
            <a:outerShdw blurRad="4445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1136906" y="494862"/>
            <a:ext cx="6766500" cy="456600"/>
          </a:xfrm>
          <a:prstGeom prst="rect">
            <a:avLst/>
          </a:prstGeom>
          <a:gradFill>
            <a:gsLst>
              <a:gs pos="0">
                <a:srgbClr val="1F497D"/>
              </a:gs>
              <a:gs pos="100000">
                <a:srgbClr val="1F497D"/>
              </a:gs>
            </a:gsLst>
            <a:lin ang="5400012" scaled="0"/>
          </a:gradFill>
          <a:ln>
            <a:noFill/>
          </a:ln>
          <a:effectLst>
            <a:reflection blurRad="0" dir="5400000" dist="50800" endA="300" endPos="55500" fadeDir="5400012" kx="0" rotWithShape="0" algn="bl" stA="50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412350" y="557160"/>
            <a:ext cx="724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7000" spcFirstLastPara="1" rIns="12700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b="1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1580590" y="570488"/>
            <a:ext cx="5640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Sep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p1"/>
          <p:cNvCxnSpPr/>
          <p:nvPr/>
        </p:nvCxnSpPr>
        <p:spPr>
          <a:xfrm>
            <a:off x="2644950" y="563839"/>
            <a:ext cx="0" cy="3045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1"/>
          <p:cNvSpPr txBox="1"/>
          <p:nvPr/>
        </p:nvSpPr>
        <p:spPr>
          <a:xfrm>
            <a:off x="3146024" y="559167"/>
            <a:ext cx="5640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Oct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1"/>
          <p:cNvCxnSpPr/>
          <p:nvPr/>
        </p:nvCxnSpPr>
        <p:spPr>
          <a:xfrm>
            <a:off x="4317021" y="635182"/>
            <a:ext cx="0" cy="3045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p1"/>
          <p:cNvSpPr txBox="1"/>
          <p:nvPr/>
        </p:nvSpPr>
        <p:spPr>
          <a:xfrm>
            <a:off x="5011719" y="494982"/>
            <a:ext cx="5640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Nov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1"/>
          <p:cNvCxnSpPr/>
          <p:nvPr/>
        </p:nvCxnSpPr>
        <p:spPr>
          <a:xfrm>
            <a:off x="6317630" y="635182"/>
            <a:ext cx="0" cy="3045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" name="Google Shape;104;p1"/>
          <p:cNvSpPr txBox="1"/>
          <p:nvPr/>
        </p:nvSpPr>
        <p:spPr>
          <a:xfrm>
            <a:off x="6726511" y="441951"/>
            <a:ext cx="5640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7903452" y="557160"/>
            <a:ext cx="724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7000" spcFirstLastPara="1" rIns="12700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r>
            <a:endParaRPr b="1"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1136863" y="875225"/>
            <a:ext cx="5282400" cy="112500"/>
          </a:xfrm>
          <a:prstGeom prst="rect">
            <a:avLst/>
          </a:prstGeom>
          <a:solidFill>
            <a:srgbClr val="FF0000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6419286" y="1068539"/>
            <a:ext cx="126900" cy="1674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1680926" y="1285778"/>
            <a:ext cx="363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310575" y="1740300"/>
            <a:ext cx="841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highlight>
                  <a:schemeClr val="accent1"/>
                </a:highlight>
                <a:latin typeface="Calibri"/>
                <a:ea typeface="Calibri"/>
                <a:cs typeface="Calibri"/>
                <a:sym typeface="Calibri"/>
              </a:rPr>
              <a:t>Sprint </a:t>
            </a:r>
            <a:r>
              <a:rPr b="1" lang="en-US">
                <a:solidFill>
                  <a:schemeClr val="dk1"/>
                </a:solidFill>
                <a:highlight>
                  <a:schemeClr val="accent1"/>
                </a:highlight>
                <a:latin typeface="Calibri"/>
                <a:ea typeface="Calibri"/>
                <a:cs typeface="Calibri"/>
                <a:sym typeface="Calibri"/>
              </a:rPr>
              <a:t>1</a:t>
            </a:r>
            <a:endParaRPr b="1">
              <a:solidFill>
                <a:schemeClr val="dk1"/>
              </a:solidFill>
              <a:highlight>
                <a:schemeClr val="accen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2643336" y="1748575"/>
            <a:ext cx="927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 0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2 - 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 17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1530686" y="1722526"/>
            <a:ext cx="1038300" cy="203100"/>
          </a:xfrm>
          <a:prstGeom prst="rect">
            <a:avLst/>
          </a:prstGeom>
          <a:solidFill>
            <a:schemeClr val="dk1">
              <a:alpha val="34901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1E6E6"/>
                </a:solidFill>
                <a:latin typeface="Calibri"/>
                <a:ea typeface="Calibri"/>
                <a:cs typeface="Calibri"/>
                <a:sym typeface="Calibri"/>
              </a:rPr>
              <a:t>100% </a:t>
            </a:r>
            <a:endParaRPr sz="1000">
              <a:solidFill>
                <a:srgbClr val="F1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288100" y="2600588"/>
            <a:ext cx="597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highlight>
                  <a:schemeClr val="accent1"/>
                </a:highlight>
                <a:latin typeface="Calibri"/>
                <a:ea typeface="Calibri"/>
                <a:cs typeface="Calibri"/>
                <a:sym typeface="Calibri"/>
              </a:rPr>
              <a:t>Sprint 2</a:t>
            </a:r>
            <a:endParaRPr b="1">
              <a:solidFill>
                <a:schemeClr val="dk1"/>
              </a:solidFill>
              <a:highlight>
                <a:schemeClr val="accen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2970050" y="2583205"/>
            <a:ext cx="8415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17 - Oct 06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2040000" y="2579875"/>
            <a:ext cx="264900" cy="203100"/>
          </a:xfrm>
          <a:prstGeom prst="rect">
            <a:avLst/>
          </a:prstGeom>
          <a:solidFill>
            <a:schemeClr val="dk1">
              <a:alpha val="34901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1E6E6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US" sz="1000">
                <a:solidFill>
                  <a:srgbClr val="F1E6E6"/>
                </a:solidFill>
                <a:latin typeface="Calibri"/>
                <a:ea typeface="Calibri"/>
                <a:cs typeface="Calibri"/>
                <a:sym typeface="Calibri"/>
              </a:rPr>
              <a:t>5% </a:t>
            </a:r>
            <a:endParaRPr sz="1000">
              <a:solidFill>
                <a:srgbClr val="F1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277363" y="3413975"/>
            <a:ext cx="631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highlight>
                  <a:schemeClr val="accent1"/>
                </a:highlight>
                <a:latin typeface="Calibri"/>
                <a:ea typeface="Calibri"/>
                <a:cs typeface="Calibri"/>
                <a:sym typeface="Calibri"/>
              </a:rPr>
              <a:t>Sprint 3</a:t>
            </a:r>
            <a:endParaRPr b="1">
              <a:solidFill>
                <a:schemeClr val="dk1"/>
              </a:solidFill>
              <a:highlight>
                <a:schemeClr val="accen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3685032" y="3421626"/>
            <a:ext cx="8778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 07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Oct 26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2758113" y="3396238"/>
            <a:ext cx="363300" cy="203100"/>
          </a:xfrm>
          <a:prstGeom prst="rect">
            <a:avLst/>
          </a:prstGeom>
          <a:solidFill>
            <a:schemeClr val="dk1">
              <a:alpha val="34901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1E6E6"/>
                </a:solidFill>
                <a:latin typeface="Calibri"/>
                <a:ea typeface="Calibri"/>
                <a:cs typeface="Calibri"/>
                <a:sym typeface="Calibri"/>
              </a:rPr>
              <a:t>70</a:t>
            </a:r>
            <a:r>
              <a:rPr lang="en-US" sz="1000">
                <a:solidFill>
                  <a:srgbClr val="F1E6E6"/>
                </a:solidFill>
                <a:latin typeface="Calibri"/>
                <a:ea typeface="Calibri"/>
                <a:cs typeface="Calibri"/>
                <a:sym typeface="Calibri"/>
              </a:rPr>
              <a:t>% </a:t>
            </a:r>
            <a:endParaRPr sz="1000">
              <a:solidFill>
                <a:srgbClr val="F1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291250" y="4275600"/>
            <a:ext cx="631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highlight>
                  <a:schemeClr val="accent1"/>
                </a:highlight>
                <a:latin typeface="Calibri"/>
                <a:ea typeface="Calibri"/>
                <a:cs typeface="Calibri"/>
                <a:sym typeface="Calibri"/>
              </a:rPr>
              <a:t>Sprint 4</a:t>
            </a:r>
            <a:endParaRPr b="1">
              <a:solidFill>
                <a:schemeClr val="dk1"/>
              </a:solidFill>
              <a:highlight>
                <a:schemeClr val="accen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4516950" y="4232368"/>
            <a:ext cx="8985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27 - Nov 10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291250" y="5133400"/>
            <a:ext cx="597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highlight>
                  <a:schemeClr val="accent1"/>
                </a:highlight>
                <a:latin typeface="Calibri"/>
                <a:ea typeface="Calibri"/>
                <a:cs typeface="Calibri"/>
                <a:sym typeface="Calibri"/>
              </a:rPr>
              <a:t>Sprint 5</a:t>
            </a:r>
            <a:endParaRPr b="1">
              <a:solidFill>
                <a:schemeClr val="dk1"/>
              </a:solidFill>
              <a:highlight>
                <a:schemeClr val="accen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5415450" y="5093225"/>
            <a:ext cx="8922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 11 - Nov 22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2973200" y="4238250"/>
            <a:ext cx="1416600" cy="254100"/>
          </a:xfrm>
          <a:prstGeom prst="roundRect">
            <a:avLst>
              <a:gd fmla="val 100000" name="adj"/>
            </a:avLst>
          </a:prstGeom>
          <a:solidFill>
            <a:srgbClr val="0072BC"/>
          </a:solidFill>
          <a:ln>
            <a:noFill/>
          </a:ln>
          <a:effectLst>
            <a:outerShdw blurRad="4445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"/>
          <p:cNvSpPr txBox="1"/>
          <p:nvPr/>
        </p:nvSpPr>
        <p:spPr>
          <a:xfrm>
            <a:off x="291250" y="6050325"/>
            <a:ext cx="73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chemeClr val="dk1"/>
                </a:solidFill>
                <a:highlight>
                  <a:schemeClr val="accent1"/>
                </a:highlight>
                <a:latin typeface="Calibri"/>
                <a:ea typeface="Calibri"/>
                <a:cs typeface="Calibri"/>
                <a:sym typeface="Calibri"/>
              </a:rPr>
              <a:t>Sprint 6</a:t>
            </a:r>
            <a:endParaRPr b="1">
              <a:solidFill>
                <a:schemeClr val="dk1"/>
              </a:solidFill>
              <a:highlight>
                <a:schemeClr val="accen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chemeClr val="accen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"/>
          <p:cNvSpPr txBox="1"/>
          <p:nvPr/>
        </p:nvSpPr>
        <p:spPr>
          <a:xfrm>
            <a:off x="6555200" y="6054325"/>
            <a:ext cx="906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 23 - Dec 2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"/>
          <p:cNvSpPr txBox="1"/>
          <p:nvPr/>
        </p:nvSpPr>
        <p:spPr>
          <a:xfrm>
            <a:off x="793400" y="1915863"/>
            <a:ext cx="163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800">
                <a:solidFill>
                  <a:schemeClr val="dk1"/>
                </a:solidFill>
              </a:rPr>
              <a:t>Investigación y Planificación</a:t>
            </a:r>
            <a:endParaRPr sz="1100"/>
          </a:p>
        </p:txBody>
      </p:sp>
      <p:sp>
        <p:nvSpPr>
          <p:cNvPr id="126" name="Google Shape;126;p1"/>
          <p:cNvSpPr txBox="1"/>
          <p:nvPr/>
        </p:nvSpPr>
        <p:spPr>
          <a:xfrm>
            <a:off x="857175" y="2805275"/>
            <a:ext cx="140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800">
                <a:solidFill>
                  <a:schemeClr val="dk1"/>
                </a:solidFill>
              </a:rPr>
              <a:t>Desarrollo del Backend</a:t>
            </a:r>
            <a:r>
              <a:rPr lang="en-US" sz="800">
                <a:solidFill>
                  <a:schemeClr val="dk1"/>
                </a:solidFill>
              </a:rPr>
              <a:t>:</a:t>
            </a:r>
            <a:endParaRPr sz="800"/>
          </a:p>
        </p:txBody>
      </p:sp>
      <p:sp>
        <p:nvSpPr>
          <p:cNvPr id="127" name="Google Shape;127;p1"/>
          <p:cNvSpPr txBox="1"/>
          <p:nvPr/>
        </p:nvSpPr>
        <p:spPr>
          <a:xfrm>
            <a:off x="915838" y="3658275"/>
            <a:ext cx="157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800">
                <a:solidFill>
                  <a:schemeClr val="dk1"/>
                </a:solidFill>
              </a:rPr>
              <a:t>Desarrollo del Frontend</a:t>
            </a:r>
            <a:r>
              <a:rPr lang="en-US" sz="800">
                <a:solidFill>
                  <a:schemeClr val="dk1"/>
                </a:solidFill>
              </a:rPr>
              <a:t>:</a:t>
            </a:r>
            <a:endParaRPr sz="800"/>
          </a:p>
        </p:txBody>
      </p:sp>
      <p:sp>
        <p:nvSpPr>
          <p:cNvPr id="128" name="Google Shape;128;p1"/>
          <p:cNvSpPr txBox="1"/>
          <p:nvPr/>
        </p:nvSpPr>
        <p:spPr>
          <a:xfrm>
            <a:off x="910500" y="4483938"/>
            <a:ext cx="186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800">
                <a:solidFill>
                  <a:schemeClr val="dk1"/>
                </a:solidFill>
              </a:rPr>
              <a:t>Integración de Funcionalidades</a:t>
            </a:r>
            <a:r>
              <a:rPr lang="en-US" sz="800">
                <a:solidFill>
                  <a:schemeClr val="dk1"/>
                </a:solidFill>
              </a:rPr>
              <a:t>:</a:t>
            </a:r>
            <a:endParaRPr sz="800"/>
          </a:p>
        </p:txBody>
      </p:sp>
      <p:sp>
        <p:nvSpPr>
          <p:cNvPr id="129" name="Google Shape;129;p1"/>
          <p:cNvSpPr txBox="1"/>
          <p:nvPr/>
        </p:nvSpPr>
        <p:spPr>
          <a:xfrm>
            <a:off x="880400" y="5327050"/>
            <a:ext cx="179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800">
                <a:solidFill>
                  <a:schemeClr val="dk1"/>
                </a:solidFill>
              </a:rPr>
              <a:t>Pruebas y Corrección de Errores</a:t>
            </a:r>
            <a:r>
              <a:rPr lang="en-US" sz="800">
                <a:solidFill>
                  <a:schemeClr val="dk1"/>
                </a:solidFill>
              </a:rPr>
              <a:t>:</a:t>
            </a:r>
            <a:endParaRPr sz="800"/>
          </a:p>
        </p:txBody>
      </p:sp>
      <p:sp>
        <p:nvSpPr>
          <p:cNvPr id="130" name="Google Shape;130;p1"/>
          <p:cNvSpPr txBox="1"/>
          <p:nvPr/>
        </p:nvSpPr>
        <p:spPr>
          <a:xfrm>
            <a:off x="860325" y="6267925"/>
            <a:ext cx="176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800">
                <a:solidFill>
                  <a:schemeClr val="dk1"/>
                </a:solidFill>
              </a:rPr>
              <a:t>Lanzamiento y Mantenimiento</a:t>
            </a:r>
            <a:r>
              <a:rPr lang="en-US" sz="800">
                <a:solidFill>
                  <a:schemeClr val="dk1"/>
                </a:solidFill>
              </a:rPr>
              <a:t>:</a:t>
            </a:r>
            <a:endParaRPr sz="800"/>
          </a:p>
        </p:txBody>
      </p:sp>
      <p:sp>
        <p:nvSpPr>
          <p:cNvPr id="131" name="Google Shape;131;p1"/>
          <p:cNvSpPr/>
          <p:nvPr/>
        </p:nvSpPr>
        <p:spPr>
          <a:xfrm>
            <a:off x="3822743" y="6045163"/>
            <a:ext cx="228600" cy="203100"/>
          </a:xfrm>
          <a:prstGeom prst="roundRect">
            <a:avLst>
              <a:gd fmla="val 100000" name="adj"/>
            </a:avLst>
          </a:prstGeom>
          <a:solidFill>
            <a:schemeClr val="dk1">
              <a:alpha val="349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1E6E6"/>
                </a:solidFill>
                <a:latin typeface="Calibri"/>
                <a:ea typeface="Calibri"/>
                <a:cs typeface="Calibri"/>
                <a:sym typeface="Calibri"/>
              </a:rPr>
              <a:t>0% </a:t>
            </a:r>
            <a:endParaRPr sz="1000">
              <a:solidFill>
                <a:srgbClr val="F1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3816718" y="5093213"/>
            <a:ext cx="228600" cy="203100"/>
          </a:xfrm>
          <a:prstGeom prst="roundRect">
            <a:avLst>
              <a:gd fmla="val 100000" name="adj"/>
            </a:avLst>
          </a:prstGeom>
          <a:solidFill>
            <a:schemeClr val="dk1">
              <a:alpha val="349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1E6E6"/>
                </a:solidFill>
                <a:latin typeface="Calibri"/>
                <a:ea typeface="Calibri"/>
                <a:cs typeface="Calibri"/>
                <a:sym typeface="Calibri"/>
              </a:rPr>
              <a:t>0% </a:t>
            </a:r>
            <a:endParaRPr sz="1000">
              <a:solidFill>
                <a:srgbClr val="F1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2994450" y="4258125"/>
            <a:ext cx="482100" cy="203100"/>
          </a:xfrm>
          <a:prstGeom prst="roundRect">
            <a:avLst>
              <a:gd fmla="val 100000" name="adj"/>
            </a:avLst>
          </a:prstGeom>
          <a:solidFill>
            <a:schemeClr val="dk1">
              <a:alpha val="34901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1E6E6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000">
                <a:solidFill>
                  <a:srgbClr val="F1E6E6"/>
                </a:solidFill>
                <a:latin typeface="Calibri"/>
                <a:ea typeface="Calibri"/>
                <a:cs typeface="Calibri"/>
                <a:sym typeface="Calibri"/>
              </a:rPr>
              <a:t>0% </a:t>
            </a:r>
            <a:endParaRPr sz="1000">
              <a:solidFill>
                <a:srgbClr val="F1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e95790567_0_0"/>
          <p:cNvSpPr txBox="1"/>
          <p:nvPr>
            <p:ph idx="1" type="body"/>
          </p:nvPr>
        </p:nvSpPr>
        <p:spPr>
          <a:xfrm>
            <a:off x="542925" y="354550"/>
            <a:ext cx="7886700" cy="51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/>
              <a:t>Sprint</a:t>
            </a:r>
            <a:r>
              <a:rPr lang="en-US" sz="2300"/>
              <a:t> 1 : 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Investigación y Planificación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Definir los requisitos funcionales y técnicos.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Realizar un análisis de mercado y competencia.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Crear wireframes y prototipos iniciales de la interfaz.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Sprint  2 : 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Desarrollo del Backend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Implementar el sistema de gestión de usuarios.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Crear las bases de datos para almacenar rutinas, estadísticas y progreso.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Desarrollar los algoritmos de recomendaciones automáticas de rutinas según las necesidades del usuario.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Sprint  3 : 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Desarrollo del Frontend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Crear la interfaz para la visualización de las rutinas.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Implementar la funcionalidad para que los usuarios creen sus propias rutinas.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Mostrar las estadísticas y el progreso del usuario..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e95790567_0_6"/>
          <p:cNvSpPr txBox="1"/>
          <p:nvPr>
            <p:ph idx="1" type="body"/>
          </p:nvPr>
        </p:nvSpPr>
        <p:spPr>
          <a:xfrm>
            <a:off x="295275" y="145000"/>
            <a:ext cx="7886700" cy="51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/>
              <a:t>Sprint </a:t>
            </a:r>
            <a:r>
              <a:rPr lang="en-US" sz="2300"/>
              <a:t> 4 : 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Integración de Funcionalidades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Integrar el backend y el frontend.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Conectar la base de datos y las API necesarias.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Implementar la visualización gráfica de las estadísticas de progreso.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Sprint </a:t>
            </a:r>
            <a:r>
              <a:rPr lang="en-US" sz="2300"/>
              <a:t> 5 : 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Pruebas y Corrección de Errores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Realizar pruebas unitarias, de integración y de usuario.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Corregir los errores identificados durante las pruebas.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Sprint  6 : 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Lanzamiento y Mantenimiento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Desplegar la aplicación.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Planificar actualizaciones y nuevas funciones.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Establecer un sistema de soporte y mantenimiento.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2014-05-08T21:53:54Z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eeec52bf-9cfd-41f2-943e-a50e793df6f4</vt:lpwstr>
  </property>
</Properties>
</file>