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9" roundtripDataSignature="AMtx7milqe5cJ48tQ7eDmmjDsISX5RdT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e9579056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e957905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e9579056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e957905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 rot="10800000"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7054">
                <a:srgbClr val="EEEEEE"/>
              </a:gs>
              <a:gs pos="74000">
                <a:srgbClr val="F2F2F2"/>
              </a:gs>
              <a:gs pos="100000">
                <a:srgbClr val="F2F2F2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"/>
          <p:cNvCxnSpPr/>
          <p:nvPr/>
        </p:nvCxnSpPr>
        <p:spPr>
          <a:xfrm>
            <a:off x="661988" y="5262126"/>
            <a:ext cx="644052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"/>
          <p:cNvSpPr/>
          <p:nvPr/>
        </p:nvSpPr>
        <p:spPr>
          <a:xfrm>
            <a:off x="7102508" y="5160526"/>
            <a:ext cx="648848" cy="203200"/>
          </a:xfrm>
          <a:prstGeom prst="homePlate">
            <a:avLst>
              <a:gd fmla="val 50000" name="adj"/>
            </a:avLst>
          </a:prstGeom>
          <a:solidFill>
            <a:srgbClr val="9BBB59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661988" y="4931926"/>
            <a:ext cx="595851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"/>
          <p:cNvSpPr/>
          <p:nvPr/>
        </p:nvSpPr>
        <p:spPr>
          <a:xfrm>
            <a:off x="6620507" y="4830326"/>
            <a:ext cx="482001" cy="203200"/>
          </a:xfrm>
          <a:prstGeom prst="rect">
            <a:avLst/>
          </a:prstGeom>
          <a:solidFill>
            <a:srgbClr val="0072BC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661988" y="4601726"/>
            <a:ext cx="206542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"/>
          <p:cNvSpPr/>
          <p:nvPr/>
        </p:nvSpPr>
        <p:spPr>
          <a:xfrm>
            <a:off x="2727417" y="4500126"/>
            <a:ext cx="3893090" cy="203200"/>
          </a:xfrm>
          <a:prstGeom prst="roundRect">
            <a:avLst>
              <a:gd fmla="val 100000" name="adj"/>
            </a:avLst>
          </a:prstGeom>
          <a:solidFill>
            <a:srgbClr val="0072BC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661988" y="4271526"/>
            <a:ext cx="1861505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"/>
          <p:cNvSpPr/>
          <p:nvPr/>
        </p:nvSpPr>
        <p:spPr>
          <a:xfrm>
            <a:off x="2523493" y="4169926"/>
            <a:ext cx="926927" cy="203200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/>
          <p:nvPr/>
        </p:nvCxnSpPr>
        <p:spPr>
          <a:xfrm>
            <a:off x="661988" y="3941326"/>
            <a:ext cx="1119965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"/>
          <p:cNvSpPr/>
          <p:nvPr/>
        </p:nvSpPr>
        <p:spPr>
          <a:xfrm>
            <a:off x="1781953" y="3839726"/>
            <a:ext cx="760079" cy="203200"/>
          </a:xfrm>
          <a:prstGeom prst="rect">
            <a:avLst/>
          </a:prstGeom>
          <a:solidFill>
            <a:srgbClr val="4BACC6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661988" y="3611126"/>
            <a:ext cx="600886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"/>
          <p:cNvSpPr/>
          <p:nvPr/>
        </p:nvSpPr>
        <p:spPr>
          <a:xfrm>
            <a:off x="1262874" y="3509526"/>
            <a:ext cx="1038157" cy="203200"/>
          </a:xfrm>
          <a:prstGeom prst="rect">
            <a:avLst/>
          </a:prstGeom>
          <a:solidFill>
            <a:srgbClr val="F79646"/>
          </a:solidFill>
          <a:ln>
            <a:noFill/>
          </a:ln>
          <a:effectLst>
            <a:outerShdw blurRad="4445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1856442" y="1993696"/>
            <a:ext cx="0" cy="524100"/>
          </a:xfrm>
          <a:prstGeom prst="straightConnector1">
            <a:avLst/>
          </a:prstGeom>
          <a:noFill/>
          <a:ln cap="flat" cmpd="sng" w="15875">
            <a:solidFill>
              <a:srgbClr val="9BBB5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3"/>
              </a:srgbClr>
            </a:outerShdw>
          </a:effectLst>
        </p:spPr>
      </p:cxnSp>
      <p:cxnSp>
        <p:nvCxnSpPr>
          <p:cNvPr id="98" name="Google Shape;98;p1"/>
          <p:cNvCxnSpPr/>
          <p:nvPr/>
        </p:nvCxnSpPr>
        <p:spPr>
          <a:xfrm>
            <a:off x="3313462" y="1533036"/>
            <a:ext cx="0" cy="1087500"/>
          </a:xfrm>
          <a:prstGeom prst="straightConnector1">
            <a:avLst/>
          </a:prstGeom>
          <a:noFill/>
          <a:ln cap="flat" cmpd="sng" w="15875">
            <a:solidFill>
              <a:srgbClr val="C8505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3"/>
              </a:srgbClr>
            </a:outerShdw>
          </a:effectLst>
        </p:spPr>
      </p:cxnSp>
      <p:cxnSp>
        <p:nvCxnSpPr>
          <p:cNvPr id="99" name="Google Shape;99;p1"/>
          <p:cNvCxnSpPr/>
          <p:nvPr/>
        </p:nvCxnSpPr>
        <p:spPr>
          <a:xfrm>
            <a:off x="4343456" y="1950497"/>
            <a:ext cx="0" cy="610500"/>
          </a:xfrm>
          <a:prstGeom prst="straightConnector1">
            <a:avLst/>
          </a:prstGeom>
          <a:noFill/>
          <a:ln cap="flat" cmpd="sng" w="15875">
            <a:solidFill>
              <a:srgbClr val="C8505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3"/>
              </a:srgbClr>
            </a:outerShdw>
          </a:effectLst>
        </p:spPr>
      </p:cxnSp>
      <p:cxnSp>
        <p:nvCxnSpPr>
          <p:cNvPr id="100" name="Google Shape;100;p1"/>
          <p:cNvCxnSpPr/>
          <p:nvPr/>
        </p:nvCxnSpPr>
        <p:spPr>
          <a:xfrm>
            <a:off x="6601148" y="2013608"/>
            <a:ext cx="0" cy="5241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>
              <a:srgbClr val="000000">
                <a:alpha val="49803"/>
              </a:srgbClr>
            </a:outerShdw>
          </a:effectLst>
        </p:spPr>
      </p:cxnSp>
      <p:sp>
        <p:nvSpPr>
          <p:cNvPr id="101" name="Google Shape;101;p1"/>
          <p:cNvSpPr/>
          <p:nvPr/>
        </p:nvSpPr>
        <p:spPr>
          <a:xfrm>
            <a:off x="1188720" y="2537460"/>
            <a:ext cx="6766500" cy="381000"/>
          </a:xfrm>
          <a:prstGeom prst="rect">
            <a:avLst/>
          </a:prstGeom>
          <a:gradFill>
            <a:gsLst>
              <a:gs pos="0">
                <a:srgbClr val="1F497D"/>
              </a:gs>
              <a:gs pos="100000">
                <a:srgbClr val="1F497D"/>
              </a:gs>
            </a:gsLst>
            <a:lin ang="5400012" scaled="0"/>
          </a:gradFill>
          <a:ln>
            <a:noFill/>
          </a:ln>
          <a:effectLst>
            <a:reflection blurRad="0" dir="5400000" dist="50800" endA="300" endPos="55500" fadeDir="5400012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464163" y="2589460"/>
            <a:ext cx="72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0" spcFirstLastPara="1" rIns="127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b="1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614883" y="2537460"/>
            <a:ext cx="56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Aug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2335043" y="2586960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"/>
          <p:cNvSpPr txBox="1"/>
          <p:nvPr/>
        </p:nvSpPr>
        <p:spPr>
          <a:xfrm>
            <a:off x="2716031" y="2570835"/>
            <a:ext cx="56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"/>
          <p:cNvCxnSpPr/>
          <p:nvPr/>
        </p:nvCxnSpPr>
        <p:spPr>
          <a:xfrm>
            <a:off x="3660993" y="2634285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"/>
          <p:cNvSpPr txBox="1"/>
          <p:nvPr/>
        </p:nvSpPr>
        <p:spPr>
          <a:xfrm>
            <a:off x="3930131" y="2570835"/>
            <a:ext cx="56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"/>
          <p:cNvCxnSpPr/>
          <p:nvPr/>
        </p:nvCxnSpPr>
        <p:spPr>
          <a:xfrm>
            <a:off x="4763267" y="2634285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1"/>
          <p:cNvSpPr txBox="1"/>
          <p:nvPr/>
        </p:nvSpPr>
        <p:spPr>
          <a:xfrm>
            <a:off x="5260755" y="2537460"/>
            <a:ext cx="56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"/>
          <p:cNvCxnSpPr/>
          <p:nvPr/>
        </p:nvCxnSpPr>
        <p:spPr>
          <a:xfrm>
            <a:off x="6322230" y="2634285"/>
            <a:ext cx="0" cy="25410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"/>
          <p:cNvSpPr txBox="1"/>
          <p:nvPr/>
        </p:nvSpPr>
        <p:spPr>
          <a:xfrm>
            <a:off x="6778338" y="2493295"/>
            <a:ext cx="564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7955280" y="2589460"/>
            <a:ext cx="724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27000" spcFirstLastPara="1" rIns="12700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188723" y="2854947"/>
            <a:ext cx="1631700" cy="93900"/>
          </a:xfrm>
          <a:prstGeom prst="rect">
            <a:avLst/>
          </a:prstGeom>
          <a:solidFill>
            <a:srgbClr val="FF0000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2781852" y="3004848"/>
            <a:ext cx="126900" cy="1398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2663617" y="3134360"/>
            <a:ext cx="36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 rot="-5400000">
            <a:off x="6626548" y="2013608"/>
            <a:ext cx="165100" cy="165100"/>
          </a:xfrm>
          <a:prstGeom prst="flowChartMerge">
            <a:avLst/>
          </a:prstGeom>
          <a:solidFill>
            <a:schemeClr val="dk1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6817048" y="1937116"/>
            <a:ext cx="7032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6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6890248" y="2097850"/>
            <a:ext cx="368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Dec 2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936793" y="2346960"/>
            <a:ext cx="228600" cy="254100"/>
          </a:xfrm>
          <a:prstGeom prst="diamond">
            <a:avLst/>
          </a:prstGeom>
          <a:solidFill>
            <a:srgbClr val="9BBB59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5824761" y="1963450"/>
            <a:ext cx="703200" cy="135600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5990527" y="2146038"/>
            <a:ext cx="482100" cy="15390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23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5025815" y="2346910"/>
            <a:ext cx="228600" cy="254100"/>
          </a:xfrm>
          <a:prstGeom prst="diamond">
            <a:avLst/>
          </a:prstGeom>
          <a:solidFill>
            <a:srgbClr val="4F81BD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5133408" y="2141963"/>
            <a:ext cx="703200" cy="135600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4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5304000" y="2277572"/>
            <a:ext cx="336600" cy="15390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8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 rot="-5400000">
            <a:off x="4368856" y="1950497"/>
            <a:ext cx="165100" cy="165100"/>
          </a:xfrm>
          <a:prstGeom prst="flowChartMerge">
            <a:avLst/>
          </a:prstGeom>
          <a:solidFill>
            <a:srgbClr val="C0504D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4605693" y="1937017"/>
            <a:ext cx="7032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4594381" y="2097839"/>
            <a:ext cx="37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Oct 2</a:t>
            </a: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 rot="-5400000">
            <a:off x="3356224" y="1533036"/>
            <a:ext cx="165100" cy="165100"/>
          </a:xfrm>
          <a:prstGeom prst="flowChartMerge">
            <a:avLst/>
          </a:prstGeom>
          <a:solidFill>
            <a:srgbClr val="C0504D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3584824" y="1458231"/>
            <a:ext cx="7032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2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3584826" y="1619050"/>
            <a:ext cx="564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 25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 rot="-5400000">
            <a:off x="1881842" y="2011833"/>
            <a:ext cx="165100" cy="165100"/>
          </a:xfrm>
          <a:prstGeom prst="flowChartMerge">
            <a:avLst/>
          </a:prstGeom>
          <a:solidFill>
            <a:srgbClr val="9BBB59"/>
          </a:solidFill>
          <a:ln>
            <a:noFill/>
          </a:ln>
          <a:effectLst>
            <a:outerShdw blurRad="635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2110442" y="1937028"/>
            <a:ext cx="7032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 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2110442" y="2097850"/>
            <a:ext cx="330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Sep3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203200" y="3527300"/>
            <a:ext cx="482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sPRINT1</a:t>
            </a:r>
            <a:endParaRPr b="1" sz="11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2301024" y="3534925"/>
            <a:ext cx="927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20 - Sep 3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1262874" y="3509526"/>
            <a:ext cx="1038157" cy="203200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100%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203200" y="3857506"/>
            <a:ext cx="367088" cy="16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2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2542032" y="3865126"/>
            <a:ext cx="8413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4 - Sep 25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1781950" y="3839725"/>
            <a:ext cx="264900" cy="203100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5%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203200" y="4187706"/>
            <a:ext cx="367088" cy="16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3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3450420" y="4195326"/>
            <a:ext cx="877888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26 - Oct 24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2523501" y="4169925"/>
            <a:ext cx="228600" cy="203100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 txBox="1"/>
          <p:nvPr/>
        </p:nvSpPr>
        <p:spPr>
          <a:xfrm>
            <a:off x="203200" y="4517906"/>
            <a:ext cx="367088" cy="16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4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6620507" y="4525526"/>
            <a:ext cx="898525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25 - Nov 8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2727418" y="4500125"/>
            <a:ext cx="228600" cy="203100"/>
          </a:xfrm>
          <a:prstGeom prst="roundRect">
            <a:avLst>
              <a:gd fmla="val 100000" name="adj"/>
            </a:avLst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1E6E6"/>
                </a:solidFill>
                <a:latin typeface="Calibri"/>
                <a:ea typeface="Calibri"/>
                <a:cs typeface="Calibri"/>
                <a:sym typeface="Calibri"/>
              </a:rPr>
              <a:t>0% </a:t>
            </a:r>
            <a:endParaRPr sz="1000">
              <a:solidFill>
                <a:srgbClr val="F1E6E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203200" y="4848106"/>
            <a:ext cx="367088" cy="16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4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7102508" y="4855726"/>
            <a:ext cx="892175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9 - Nov 23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203200" y="5178306"/>
            <a:ext cx="367088" cy="16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6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7751356" y="5185926"/>
            <a:ext cx="906463" cy="1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 24 - Dec 2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"/>
          <p:cNvSpPr txBox="1"/>
          <p:nvPr/>
        </p:nvSpPr>
        <p:spPr>
          <a:xfrm>
            <a:off x="242576" y="6362393"/>
            <a:ext cx="78867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Puedes utilizar Office Timeline para crear/editar la línea de tiempo de tu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e95790567_0_0"/>
          <p:cNvSpPr txBox="1"/>
          <p:nvPr>
            <p:ph idx="1" type="body"/>
          </p:nvPr>
        </p:nvSpPr>
        <p:spPr>
          <a:xfrm>
            <a:off x="542925" y="354550"/>
            <a:ext cx="7886700" cy="51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/>
              <a:t>Task 1 : 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Investigación y Planificación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Definir los requisitos funcionales y técnicos.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Realizar un análisis de mercado y competencia.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Crear wireframes y prototipos iniciales de la interfaz.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Task 2 : 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Desarrollo del Backend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Implementar el sistema de gestión de usuarios.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Crear las bases de datos para almacenar rutinas, estadísticas y progreso.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Desarrollar los algoritmos de recomendaciones automáticas de rutinas según las necesidades del usuario.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Task 3 : 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Desarrollo del Frontend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Crear la interfaz para la visualización de las rutinas.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Implementar la funcionalidad para que los usuarios creen sus propias rutinas.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Mostrar las estadísticas y el progreso del usuario..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e95790567_0_6"/>
          <p:cNvSpPr txBox="1"/>
          <p:nvPr>
            <p:ph idx="1" type="body"/>
          </p:nvPr>
        </p:nvSpPr>
        <p:spPr>
          <a:xfrm>
            <a:off x="295275" y="145000"/>
            <a:ext cx="7886700" cy="51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/>
              <a:t>Task 4 : 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Integración de Funcionalidades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Integrar el backend y el frontend.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Conectar la base de datos y las API necesarias.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Implementar la visualización gráfica de las estadísticas de progreso.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Task 5 : 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Pruebas y Corrección de Errores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Realizar pruebas unitarias, de integración y de usuario.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Corregir los errores identificados durante las pruebas.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Task 6 : 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Lanzamiento y Mantenimiento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Desplegar la aplicación.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Planificar actualizaciones y nuevas funciones.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Establecer un sistema de soporte y mantenimiento.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2014-05-08T21:53:54Z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eeec52bf-9cfd-41f2-943e-a50e793df6f4</vt:lpwstr>
  </property>
</Properties>
</file>