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29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8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4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8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01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4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5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3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32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5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7A55-195F-4F60-B74C-4D2DCA4594D9}" type="datetimeFigureOut">
              <a:rPr lang="es-CO" smtClean="0"/>
              <a:t>27/02/2024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4A11-67BB-4E2D-AF7B-45B4A8629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5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hyperlink" Target="https://keepcoding.io/blog/como-funcionan-los-es6-modules-en-javascri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ramacionymas.com/blog/modulos-javascript-commonjs-amd-ecmascrip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8" y="875763"/>
            <a:ext cx="11609407" cy="51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5249" y="506437"/>
            <a:ext cx="10678551" cy="5050301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Instalando dependencia de desarrollo para reiniciar el servidor cada vez que se hagan cambios en el archivo principal: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i –D </a:t>
            </a:r>
            <a:r>
              <a:rPr lang="es-ES" b="1" dirty="0" err="1" smtClean="0">
                <a:solidFill>
                  <a:srgbClr val="FFFF00"/>
                </a:solidFill>
              </a:rPr>
              <a:t>nodemon</a:t>
            </a:r>
            <a:endParaRPr lang="es-ES" b="1" dirty="0" smtClean="0">
              <a:solidFill>
                <a:srgbClr val="FFFF00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Se agrega el script a </a:t>
            </a:r>
            <a:r>
              <a:rPr lang="es-ES" dirty="0" err="1" smtClean="0">
                <a:solidFill>
                  <a:srgbClr val="00B050"/>
                </a:solidFill>
              </a:rPr>
              <a:t>package.json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Esto evita que estar ejecutando el 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Script cada que se hagan cambios en el archivo.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Solo se ejecuta </a:t>
            </a:r>
            <a:r>
              <a:rPr lang="es-ES" b="1" dirty="0" err="1" smtClean="0">
                <a:solidFill>
                  <a:srgbClr val="00B050"/>
                </a:solidFill>
              </a:rPr>
              <a:t>npm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run</a:t>
            </a:r>
            <a:r>
              <a:rPr lang="es-ES" b="1" dirty="0" smtClean="0">
                <a:solidFill>
                  <a:srgbClr val="00B050"/>
                </a:solidFill>
              </a:rPr>
              <a:t> server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7" y="3523956"/>
            <a:ext cx="306747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882" y="1069145"/>
            <a:ext cx="10915918" cy="5537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3000" dirty="0" smtClean="0">
                <a:solidFill>
                  <a:schemeClr val="bg1"/>
                </a:solidFill>
              </a:rPr>
              <a:t>Extraemos la función:</a:t>
            </a:r>
          </a:p>
          <a:p>
            <a:pPr marL="0" indent="0">
              <a:buNone/>
            </a:pPr>
            <a:endParaRPr lang="es-E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000" dirty="0" smtClean="0">
                <a:solidFill>
                  <a:schemeClr val="bg1"/>
                </a:solidFill>
              </a:rPr>
              <a:t>Llamamos la función: </a:t>
            </a:r>
          </a:p>
          <a:p>
            <a:pPr marL="0" indent="0">
              <a:buNone/>
            </a:pPr>
            <a:endParaRPr lang="es-ES" sz="3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000" dirty="0" smtClean="0">
                <a:solidFill>
                  <a:schemeClr val="bg1"/>
                </a:solidFill>
              </a:rPr>
              <a:t>Definir puerto para </a:t>
            </a:r>
            <a:r>
              <a:rPr lang="es-ES" sz="3000" dirty="0" err="1" smtClean="0">
                <a:solidFill>
                  <a:schemeClr val="bg1"/>
                </a:solidFill>
              </a:rPr>
              <a:t>app</a:t>
            </a:r>
            <a:r>
              <a:rPr lang="es-ES" sz="30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s-ES" sz="3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000" dirty="0" smtClean="0">
                <a:solidFill>
                  <a:schemeClr val="bg1"/>
                </a:solidFill>
              </a:rPr>
              <a:t>Se crea la ruta de la app: </a:t>
            </a:r>
          </a:p>
          <a:p>
            <a:pPr marL="0" indent="0">
              <a:buNone/>
            </a:pPr>
            <a:endParaRPr lang="es-ES" sz="3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000" dirty="0" smtClean="0">
                <a:solidFill>
                  <a:schemeClr val="bg1"/>
                </a:solidFill>
              </a:rPr>
              <a:t>				Ejecutamos:  </a:t>
            </a:r>
            <a:r>
              <a:rPr lang="es-ES" sz="3000" dirty="0" err="1" smtClean="0">
                <a:solidFill>
                  <a:srgbClr val="FFFF00"/>
                </a:solidFill>
              </a:rPr>
              <a:t>npm</a:t>
            </a:r>
            <a:r>
              <a:rPr lang="es-ES" sz="3000" dirty="0" smtClean="0">
                <a:solidFill>
                  <a:srgbClr val="FFFF00"/>
                </a:solidFill>
              </a:rPr>
              <a:t> </a:t>
            </a:r>
            <a:r>
              <a:rPr lang="es-ES" sz="3000" dirty="0" err="1" smtClean="0">
                <a:solidFill>
                  <a:srgbClr val="FFFF00"/>
                </a:solidFill>
              </a:rPr>
              <a:t>run</a:t>
            </a:r>
            <a:r>
              <a:rPr lang="es-ES" sz="3000" dirty="0" smtClean="0">
                <a:solidFill>
                  <a:srgbClr val="FFFF00"/>
                </a:solidFill>
              </a:rPr>
              <a:t> </a:t>
            </a:r>
            <a:r>
              <a:rPr lang="es-ES" sz="3000" dirty="0" err="1" smtClean="0">
                <a:solidFill>
                  <a:srgbClr val="FFFF00"/>
                </a:solidFill>
              </a:rPr>
              <a:t>nodemon</a:t>
            </a:r>
            <a:endParaRPr lang="es-ES" sz="3000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66" y="1116384"/>
            <a:ext cx="4115374" cy="2953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65" y="1678425"/>
            <a:ext cx="2381582" cy="5430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84" y="2355241"/>
            <a:ext cx="6773220" cy="1333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1" y="4321161"/>
            <a:ext cx="3686689" cy="11241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21673" y="156635"/>
            <a:ext cx="9662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Creando servidor con </a:t>
            </a:r>
            <a:r>
              <a:rPr lang="es-ES" sz="4000" b="1" dirty="0" smtClean="0">
                <a:solidFill>
                  <a:schemeClr val="bg1"/>
                </a:solidFill>
              </a:rPr>
              <a:t>Express en el </a:t>
            </a:r>
            <a:r>
              <a:rPr lang="es-ES" sz="4000" b="1" dirty="0" smtClean="0">
                <a:solidFill>
                  <a:srgbClr val="FFFF00"/>
                </a:solidFill>
              </a:rPr>
              <a:t>index.js</a:t>
            </a:r>
            <a:r>
              <a:rPr lang="es-ES" sz="4000" b="1" dirty="0" smtClean="0">
                <a:solidFill>
                  <a:schemeClr val="bg1"/>
                </a:solidFill>
              </a:rPr>
              <a:t>:</a:t>
            </a:r>
            <a:endParaRPr lang="es-CO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58125" y="1102419"/>
            <a:ext cx="425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Require</a:t>
            </a:r>
            <a:r>
              <a:rPr lang="es-CO" dirty="0" smtClean="0">
                <a:solidFill>
                  <a:schemeClr val="bg1"/>
                </a:solidFill>
              </a:rPr>
              <a:t>(extrae la dependencia del </a:t>
            </a:r>
            <a:r>
              <a:rPr lang="es-CO" b="1" dirty="0" err="1" smtClean="0">
                <a:solidFill>
                  <a:srgbClr val="00B050"/>
                </a:solidFill>
              </a:rPr>
              <a:t>package.json</a:t>
            </a:r>
            <a:r>
              <a:rPr lang="es-CO" dirty="0" smtClean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414" y="3870432"/>
            <a:ext cx="4395992" cy="151797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248418" y="3822743"/>
            <a:ext cx="2197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El servidor esta funcionando, para que se vea hay que crear la ruta(</a:t>
            </a:r>
            <a:r>
              <a:rPr lang="es-CO" dirty="0" err="1" smtClean="0">
                <a:solidFill>
                  <a:schemeClr val="bg1"/>
                </a:solidFill>
              </a:rPr>
              <a:t>Routing</a:t>
            </a:r>
            <a:r>
              <a:rPr lang="es-CO" dirty="0" smtClean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4151088" y="5230565"/>
            <a:ext cx="2873913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140619" y="5174470"/>
            <a:ext cx="0" cy="4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16" y="5524380"/>
            <a:ext cx="3542805" cy="15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4788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Habilitar </a:t>
            </a:r>
            <a:r>
              <a:rPr lang="es-ES" b="1" dirty="0" err="1" smtClean="0">
                <a:solidFill>
                  <a:schemeClr val="bg1"/>
                </a:solidFill>
              </a:rPr>
              <a:t>modulos</a:t>
            </a:r>
            <a:r>
              <a:rPr lang="es-ES" b="1" dirty="0" smtClean="0">
                <a:solidFill>
                  <a:schemeClr val="bg1"/>
                </a:solidFill>
              </a:rPr>
              <a:t> ES </a:t>
            </a:r>
            <a:r>
              <a:rPr lang="es-ES" b="1" dirty="0" err="1" smtClean="0">
                <a:solidFill>
                  <a:schemeClr val="bg1"/>
                </a:solidFill>
              </a:rPr>
              <a:t>modulos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node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js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</a:t>
            </a:r>
            <a:r>
              <a:rPr lang="es-ES" dirty="0" err="1" smtClean="0">
                <a:solidFill>
                  <a:schemeClr val="bg1"/>
                </a:solidFill>
              </a:rPr>
              <a:t>javascript</a:t>
            </a:r>
            <a:r>
              <a:rPr lang="es-ES" dirty="0" smtClean="0">
                <a:solidFill>
                  <a:schemeClr val="bg1"/>
                </a:solidFill>
              </a:rPr>
              <a:t>, los módulos nos permiten separar el contenido de nuestro código en unidades lógicas. 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Dentro de la línea temporal de los módulos de </a:t>
            </a:r>
            <a:r>
              <a:rPr lang="es-ES" dirty="0" err="1" smtClean="0">
                <a:solidFill>
                  <a:schemeClr val="bg1"/>
                </a:solidFill>
              </a:rPr>
              <a:t>javascript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b="1" dirty="0" smtClean="0">
                <a:solidFill>
                  <a:schemeClr val="bg1"/>
                </a:solidFill>
              </a:rPr>
              <a:t>los </a:t>
            </a:r>
            <a:r>
              <a:rPr lang="es-ES" b="1" dirty="0" err="1" smtClean="0">
                <a:solidFill>
                  <a:srgbClr val="00B050"/>
                </a:solidFill>
              </a:rPr>
              <a:t>commonjs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modules son el formato más antiguo. </a:t>
            </a:r>
            <a:r>
              <a:rPr lang="es-ES" dirty="0" smtClean="0">
                <a:solidFill>
                  <a:schemeClr val="bg1"/>
                </a:solidFill>
              </a:rPr>
              <a:t>Después de este, sigue un formato un poco más moderno, conocido como </a:t>
            </a:r>
            <a:r>
              <a:rPr lang="es-ES" b="1" dirty="0" smtClean="0">
                <a:solidFill>
                  <a:srgbClr val="00B050"/>
                </a:solidFill>
              </a:rPr>
              <a:t>AMD</a:t>
            </a:r>
            <a:r>
              <a:rPr lang="es-ES" dirty="0" smtClean="0">
                <a:solidFill>
                  <a:schemeClr val="bg1"/>
                </a:solidFill>
              </a:rPr>
              <a:t> modules, y finalmente tendríamos los </a:t>
            </a:r>
            <a:r>
              <a:rPr lang="es-ES" dirty="0" smtClean="0">
                <a:solidFill>
                  <a:schemeClr val="bg1"/>
                </a:solidFill>
                <a:hlinkClick r:id="rId2"/>
              </a:rPr>
              <a:t>ES6 modules</a:t>
            </a:r>
            <a:r>
              <a:rPr lang="es-ES" dirty="0" smtClean="0">
                <a:solidFill>
                  <a:schemeClr val="bg1"/>
                </a:solidFill>
              </a:rPr>
              <a:t>, que toman su nombre del estándar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s-ES" i="1" dirty="0" err="1" smtClean="0">
                <a:solidFill>
                  <a:schemeClr val="bg1"/>
                </a:solidFill>
                <a:hlinkClick r:id="rId3"/>
              </a:rPr>
              <a:t>ECMAScript</a:t>
            </a:r>
            <a:r>
              <a:rPr lang="es-ES" i="1" dirty="0" smtClean="0">
                <a:solidFill>
                  <a:schemeClr val="bg1"/>
                </a:solidFill>
                <a:hlinkClick r:id="rId3"/>
              </a:rPr>
              <a:t> 6.</a:t>
            </a:r>
            <a:endParaRPr lang="es-ES" i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b="1" i="1" dirty="0" smtClean="0">
              <a:solidFill>
                <a:srgbClr val="FFC000"/>
              </a:solidFill>
              <a:hlinkClick r:id="rId4"/>
            </a:endParaRPr>
          </a:p>
          <a:p>
            <a:pPr algn="just"/>
            <a:r>
              <a:rPr lang="es-ES" b="1" dirty="0" smtClean="0">
                <a:solidFill>
                  <a:srgbClr val="FFC000"/>
                </a:solidFill>
              </a:rPr>
              <a:t>¿Cómo funcionan los </a:t>
            </a:r>
            <a:r>
              <a:rPr lang="es-ES" b="1" dirty="0" err="1" smtClean="0">
                <a:solidFill>
                  <a:srgbClr val="FFC000"/>
                </a:solidFill>
              </a:rPr>
              <a:t>commonjs</a:t>
            </a:r>
            <a:r>
              <a:rPr lang="es-ES" b="1" dirty="0" smtClean="0">
                <a:solidFill>
                  <a:srgbClr val="FFC000"/>
                </a:solidFill>
              </a:rPr>
              <a:t> modules en </a:t>
            </a:r>
            <a:r>
              <a:rPr lang="es-ES" b="1" dirty="0" err="1" smtClean="0">
                <a:solidFill>
                  <a:srgbClr val="FFC000"/>
                </a:solidFill>
              </a:rPr>
              <a:t>javascript</a:t>
            </a:r>
            <a:r>
              <a:rPr lang="es-ES" b="1" dirty="0" smtClean="0">
                <a:solidFill>
                  <a:srgbClr val="FFC000"/>
                </a:solidFill>
              </a:rPr>
              <a:t>? </a:t>
            </a:r>
          </a:p>
          <a:p>
            <a:pPr algn="just"/>
            <a:r>
              <a:rPr lang="es-ES" dirty="0" smtClean="0">
                <a:solidFill>
                  <a:schemeClr val="bg1"/>
                </a:solidFill>
              </a:rPr>
              <a:t>De manera general, </a:t>
            </a:r>
            <a:r>
              <a:rPr lang="es-ES" b="1" dirty="0" smtClean="0">
                <a:solidFill>
                  <a:schemeClr val="bg1"/>
                </a:solidFill>
              </a:rPr>
              <a:t>lo que diferencia cómo funcionan los </a:t>
            </a:r>
            <a:r>
              <a:rPr lang="es-ES" b="1" dirty="0" err="1" smtClean="0">
                <a:solidFill>
                  <a:schemeClr val="bg1"/>
                </a:solidFill>
              </a:rPr>
              <a:t>commonjs</a:t>
            </a:r>
            <a:r>
              <a:rPr lang="es-ES" b="1" dirty="0" smtClean="0">
                <a:solidFill>
                  <a:schemeClr val="bg1"/>
                </a:solidFill>
              </a:rPr>
              <a:t> modules en </a:t>
            </a:r>
            <a:r>
              <a:rPr lang="es-ES" b="1" dirty="0" err="1" smtClean="0">
                <a:solidFill>
                  <a:schemeClr val="bg1"/>
                </a:solidFill>
              </a:rPr>
              <a:t>javascript</a:t>
            </a:r>
            <a:r>
              <a:rPr lang="es-ES" b="1" dirty="0" smtClean="0">
                <a:solidFill>
                  <a:schemeClr val="bg1"/>
                </a:solidFill>
              </a:rPr>
              <a:t> es que este formato se rige por la exportación y la importación. </a:t>
            </a:r>
            <a:r>
              <a:rPr lang="es-ES" dirty="0" smtClean="0">
                <a:solidFill>
                  <a:schemeClr val="bg1"/>
                </a:solidFill>
              </a:rPr>
              <a:t>Pensemos que tenemos un archivo llamado </a:t>
            </a:r>
            <a:r>
              <a:rPr lang="es-ES" b="1" i="1" dirty="0" smtClean="0">
                <a:solidFill>
                  <a:srgbClr val="00B050"/>
                </a:solidFill>
              </a:rPr>
              <a:t>square.js</a:t>
            </a:r>
            <a:r>
              <a:rPr lang="es-ES" dirty="0" smtClean="0">
                <a:solidFill>
                  <a:schemeClr val="bg1"/>
                </a:solidFill>
              </a:rPr>
              <a:t> que contiene el siguiente código:</a:t>
            </a:r>
          </a:p>
          <a:p>
            <a:pPr marL="0" indent="0" algn="just">
              <a:buNone/>
            </a:pPr>
            <a:endParaRPr lang="fr-FR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152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015" y="182880"/>
            <a:ext cx="11732456" cy="6569612"/>
          </a:xfrm>
        </p:spPr>
        <p:txBody>
          <a:bodyPr>
            <a:normAutofit/>
          </a:bodyPr>
          <a:lstStyle/>
          <a:p>
            <a:r>
              <a:rPr lang="es-CO" b="1" dirty="0" err="1">
                <a:solidFill>
                  <a:srgbClr val="00B050"/>
                </a:solidFill>
              </a:rPr>
              <a:t>module.exports</a:t>
            </a:r>
            <a:r>
              <a:rPr lang="es-CO" b="1" dirty="0">
                <a:solidFill>
                  <a:srgbClr val="00B050"/>
                </a:solidFill>
              </a:rPr>
              <a:t> </a:t>
            </a:r>
            <a:r>
              <a:rPr lang="es-CO" dirty="0">
                <a:solidFill>
                  <a:srgbClr val="00B050"/>
                </a:solidFill>
              </a:rPr>
              <a:t>= </a:t>
            </a:r>
            <a:r>
              <a:rPr lang="es-CO" dirty="0" err="1">
                <a:solidFill>
                  <a:srgbClr val="00B050"/>
                </a:solidFill>
              </a:rPr>
              <a:t>class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square</a:t>
            </a:r>
            <a:r>
              <a:rPr lang="es-CO" dirty="0">
                <a:solidFill>
                  <a:srgbClr val="00B050"/>
                </a:solidFill>
              </a:rPr>
              <a:t> {</a:t>
            </a:r>
          </a:p>
          <a:p>
            <a:r>
              <a:rPr lang="es-CO" dirty="0">
                <a:solidFill>
                  <a:srgbClr val="00B050"/>
                </a:solidFill>
              </a:rPr>
              <a:t>constructor (</a:t>
            </a:r>
            <a:r>
              <a:rPr lang="es-CO" dirty="0" err="1">
                <a:solidFill>
                  <a:srgbClr val="00B050"/>
                </a:solidFill>
              </a:rPr>
              <a:t>width</a:t>
            </a:r>
            <a:r>
              <a:rPr lang="es-CO" dirty="0">
                <a:solidFill>
                  <a:srgbClr val="00B050"/>
                </a:solidFill>
              </a:rPr>
              <a:t>) {</a:t>
            </a:r>
          </a:p>
          <a:p>
            <a:r>
              <a:rPr lang="es-CO" dirty="0" err="1">
                <a:solidFill>
                  <a:srgbClr val="00B050"/>
                </a:solidFill>
              </a:rPr>
              <a:t>this.width</a:t>
            </a:r>
            <a:r>
              <a:rPr lang="es-CO" dirty="0">
                <a:solidFill>
                  <a:srgbClr val="00B050"/>
                </a:solidFill>
              </a:rPr>
              <a:t> = </a:t>
            </a:r>
            <a:r>
              <a:rPr lang="es-CO" dirty="0" err="1">
                <a:solidFill>
                  <a:srgbClr val="00B050"/>
                </a:solidFill>
              </a:rPr>
              <a:t>width</a:t>
            </a:r>
            <a:r>
              <a:rPr lang="es-CO" dirty="0">
                <a:solidFill>
                  <a:srgbClr val="00B050"/>
                </a:solidFill>
              </a:rPr>
              <a:t>;</a:t>
            </a:r>
          </a:p>
          <a:p>
            <a:r>
              <a:rPr lang="es-CO" dirty="0">
                <a:solidFill>
                  <a:srgbClr val="00B050"/>
                </a:solidFill>
              </a:rPr>
              <a:t>}</a:t>
            </a:r>
          </a:p>
          <a:p>
            <a:r>
              <a:rPr lang="es-CO" dirty="0" err="1">
                <a:solidFill>
                  <a:srgbClr val="00B050"/>
                </a:solidFill>
              </a:rPr>
              <a:t>area</a:t>
            </a:r>
            <a:r>
              <a:rPr lang="es-CO" dirty="0">
                <a:solidFill>
                  <a:srgbClr val="00B050"/>
                </a:solidFill>
              </a:rPr>
              <a:t> ( ) {</a:t>
            </a:r>
          </a:p>
          <a:p>
            <a:r>
              <a:rPr lang="es-CO" dirty="0" err="1">
                <a:solidFill>
                  <a:srgbClr val="00B050"/>
                </a:solidFill>
              </a:rPr>
              <a:t>return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this.width</a:t>
            </a:r>
            <a:r>
              <a:rPr lang="es-CO" dirty="0">
                <a:solidFill>
                  <a:srgbClr val="00B050"/>
                </a:solidFill>
              </a:rPr>
              <a:t> ** 2;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};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b="1" dirty="0" smtClean="0">
                <a:solidFill>
                  <a:schemeClr val="bg1"/>
                </a:solidFill>
              </a:rPr>
              <a:t>Se esta asignando </a:t>
            </a:r>
            <a:r>
              <a:rPr lang="es-ES" b="1" dirty="0">
                <a:solidFill>
                  <a:schemeClr val="bg1"/>
                </a:solidFill>
              </a:rPr>
              <a:t>una clase </a:t>
            </a:r>
            <a:r>
              <a:rPr lang="es-ES" b="1" i="1" dirty="0" err="1">
                <a:solidFill>
                  <a:schemeClr val="bg1"/>
                </a:solidFill>
              </a:rPr>
              <a:t>square</a:t>
            </a:r>
            <a:r>
              <a:rPr lang="es-ES" b="1" i="1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a la propiedad </a:t>
            </a:r>
            <a:r>
              <a:rPr lang="es-ES" b="1" i="1" dirty="0" err="1">
                <a:solidFill>
                  <a:srgbClr val="FFFF00"/>
                </a:solidFill>
              </a:rPr>
              <a:t>exports</a:t>
            </a:r>
            <a:r>
              <a:rPr lang="es-ES" b="1" i="1" dirty="0">
                <a:solidFill>
                  <a:srgbClr val="FFFF00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de un objeto </a:t>
            </a:r>
            <a:r>
              <a:rPr lang="es-ES" b="1" i="1" dirty="0">
                <a:solidFill>
                  <a:schemeClr val="bg1"/>
                </a:solidFill>
              </a:rPr>
              <a:t>module.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Desde </a:t>
            </a:r>
            <a:r>
              <a:rPr lang="es-ES" dirty="0">
                <a:solidFill>
                  <a:schemeClr val="bg1"/>
                </a:solidFill>
              </a:rPr>
              <a:t>un punto de vista más abstracto, </a:t>
            </a:r>
            <a:r>
              <a:rPr lang="es-ES" dirty="0" smtClean="0">
                <a:solidFill>
                  <a:schemeClr val="bg1"/>
                </a:solidFill>
              </a:rPr>
              <a:t>esta </a:t>
            </a:r>
            <a:r>
              <a:rPr lang="es-ES" dirty="0">
                <a:solidFill>
                  <a:schemeClr val="bg1"/>
                </a:solidFill>
              </a:rPr>
              <a:t>haciendo que la clase </a:t>
            </a:r>
            <a:r>
              <a:rPr lang="es-ES" i="1" dirty="0" err="1">
                <a:solidFill>
                  <a:schemeClr val="bg1"/>
                </a:solidFill>
              </a:rPr>
              <a:t>square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esté disponible para el consumidor del archivo </a:t>
            </a:r>
            <a:r>
              <a:rPr lang="es-ES" i="1" dirty="0">
                <a:solidFill>
                  <a:schemeClr val="bg1"/>
                </a:solidFill>
              </a:rPr>
              <a:t>square.js </a:t>
            </a:r>
            <a:r>
              <a:rPr lang="es-ES" dirty="0">
                <a:solidFill>
                  <a:schemeClr val="bg1"/>
                </a:solidFill>
              </a:rPr>
              <a:t>por medio de la exportación</a:t>
            </a:r>
            <a:r>
              <a:rPr lang="es-ES" i="1" dirty="0">
                <a:solidFill>
                  <a:schemeClr val="bg1"/>
                </a:solidFill>
              </a:rPr>
              <a:t>. </a:t>
            </a:r>
            <a:r>
              <a:rPr lang="es-ES" dirty="0">
                <a:solidFill>
                  <a:schemeClr val="bg1"/>
                </a:solidFill>
              </a:rPr>
              <a:t>Por lo tanto, cuando </a:t>
            </a:r>
            <a:r>
              <a:rPr lang="es-ES" dirty="0" smtClean="0">
                <a:solidFill>
                  <a:schemeClr val="bg1"/>
                </a:solidFill>
              </a:rPr>
              <a:t>se desea </a:t>
            </a:r>
            <a:r>
              <a:rPr lang="es-ES" dirty="0">
                <a:solidFill>
                  <a:schemeClr val="bg1"/>
                </a:solidFill>
              </a:rPr>
              <a:t>utilizar la clase </a:t>
            </a:r>
            <a:r>
              <a:rPr lang="es-ES" i="1" dirty="0" err="1">
                <a:solidFill>
                  <a:schemeClr val="bg1"/>
                </a:solidFill>
              </a:rPr>
              <a:t>square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en otra sección, </a:t>
            </a:r>
            <a:r>
              <a:rPr lang="es-ES" b="1" dirty="0" smtClean="0">
                <a:solidFill>
                  <a:schemeClr val="bg1"/>
                </a:solidFill>
              </a:rPr>
              <a:t>se debe igualar </a:t>
            </a:r>
            <a:r>
              <a:rPr lang="es-ES" b="1" dirty="0">
                <a:solidFill>
                  <a:schemeClr val="bg1"/>
                </a:solidFill>
              </a:rPr>
              <a:t>la nueva variable a la palabra clave </a:t>
            </a:r>
            <a:r>
              <a:rPr lang="es-ES" b="1" i="1" dirty="0" err="1">
                <a:solidFill>
                  <a:schemeClr val="bg1"/>
                </a:solidFill>
              </a:rPr>
              <a:t>require</a:t>
            </a:r>
            <a:r>
              <a:rPr lang="es-ES" b="1" i="1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de su archivo</a:t>
            </a:r>
            <a:r>
              <a:rPr lang="es-ES" b="1" i="1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911" y="295422"/>
            <a:ext cx="11000935" cy="6260123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>
                <a:solidFill>
                  <a:srgbClr val="00B050"/>
                </a:solidFill>
              </a:rPr>
              <a:t>Cómo se escribe:</a:t>
            </a:r>
          </a:p>
          <a:p>
            <a:r>
              <a:rPr lang="es-ES" dirty="0" err="1" smtClean="0">
                <a:solidFill>
                  <a:srgbClr val="00B050"/>
                </a:solidFill>
              </a:rPr>
              <a:t>const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r>
              <a:rPr lang="es-ES" dirty="0" err="1" smtClean="0">
                <a:solidFill>
                  <a:srgbClr val="00B050"/>
                </a:solidFill>
              </a:rPr>
              <a:t>square</a:t>
            </a:r>
            <a:r>
              <a:rPr lang="es-ES" dirty="0" smtClean="0">
                <a:solidFill>
                  <a:srgbClr val="00B050"/>
                </a:solidFill>
              </a:rPr>
              <a:t> = </a:t>
            </a:r>
            <a:r>
              <a:rPr lang="es-ES" b="1" dirty="0" err="1" smtClean="0">
                <a:solidFill>
                  <a:srgbClr val="00B050"/>
                </a:solidFill>
              </a:rPr>
              <a:t>require</a:t>
            </a:r>
            <a:r>
              <a:rPr lang="es-ES" b="1" dirty="0" smtClean="0">
                <a:solidFill>
                  <a:srgbClr val="00B050"/>
                </a:solidFill>
              </a:rPr>
              <a:t>(‘./square.js’);</a:t>
            </a:r>
            <a:endParaRPr lang="es-ES" dirty="0">
              <a:solidFill>
                <a:srgbClr val="00B050"/>
              </a:solidFill>
            </a:endParaRPr>
          </a:p>
          <a:p>
            <a:r>
              <a:rPr lang="es-ES" dirty="0" err="1">
                <a:solidFill>
                  <a:srgbClr val="00B050"/>
                </a:solidFill>
              </a:rPr>
              <a:t>const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mySquare</a:t>
            </a:r>
            <a:r>
              <a:rPr lang="es-ES" dirty="0">
                <a:solidFill>
                  <a:srgbClr val="00B050"/>
                </a:solidFill>
              </a:rPr>
              <a:t> = new </a:t>
            </a:r>
            <a:r>
              <a:rPr lang="es-ES" dirty="0" err="1">
                <a:solidFill>
                  <a:srgbClr val="00B050"/>
                </a:solidFill>
              </a:rPr>
              <a:t>Square</a:t>
            </a:r>
            <a:r>
              <a:rPr lang="es-ES" dirty="0">
                <a:solidFill>
                  <a:srgbClr val="00B050"/>
                </a:solidFill>
              </a:rPr>
              <a:t> (2</a:t>
            </a:r>
            <a:r>
              <a:rPr lang="es-ES" dirty="0" smtClean="0">
                <a:solidFill>
                  <a:srgbClr val="00B050"/>
                </a:solidFill>
              </a:rPr>
              <a:t>);</a:t>
            </a:r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console.log (‘</a:t>
            </a:r>
            <a:r>
              <a:rPr lang="es-ES" dirty="0" err="1">
                <a:solidFill>
                  <a:srgbClr val="00B050"/>
                </a:solidFill>
              </a:rPr>
              <a:t>The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area</a:t>
            </a:r>
            <a:r>
              <a:rPr lang="es-ES" dirty="0">
                <a:solidFill>
                  <a:srgbClr val="00B050"/>
                </a:solidFill>
              </a:rPr>
              <a:t> of </a:t>
            </a:r>
            <a:r>
              <a:rPr lang="es-ES" dirty="0" err="1">
                <a:solidFill>
                  <a:srgbClr val="00B050"/>
                </a:solidFill>
              </a:rPr>
              <a:t>mySqaure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is</a:t>
            </a:r>
            <a:r>
              <a:rPr lang="es-ES" dirty="0">
                <a:solidFill>
                  <a:srgbClr val="00B050"/>
                </a:solidFill>
              </a:rPr>
              <a:t> ${</a:t>
            </a:r>
            <a:r>
              <a:rPr lang="es-ES" dirty="0" err="1">
                <a:solidFill>
                  <a:srgbClr val="00B050"/>
                </a:solidFill>
              </a:rPr>
              <a:t>mySquare.area</a:t>
            </a:r>
            <a:r>
              <a:rPr lang="es-ES" dirty="0">
                <a:solidFill>
                  <a:srgbClr val="00B050"/>
                </a:solidFill>
              </a:rPr>
              <a:t>()}’);</a:t>
            </a:r>
          </a:p>
          <a:p>
            <a:endParaRPr lang="es-ES" dirty="0" smtClean="0"/>
          </a:p>
          <a:p>
            <a:endParaRPr lang="es-ES" dirty="0"/>
          </a:p>
          <a:p>
            <a:pPr algn="just"/>
            <a:r>
              <a:rPr lang="es-ES" dirty="0" smtClean="0">
                <a:solidFill>
                  <a:schemeClr val="bg1"/>
                </a:solidFill>
              </a:rPr>
              <a:t>A </a:t>
            </a:r>
            <a:r>
              <a:rPr lang="es-ES" dirty="0">
                <a:solidFill>
                  <a:schemeClr val="bg1"/>
                </a:solidFill>
              </a:rPr>
              <a:t>partir del momento en el que escribimos </a:t>
            </a:r>
            <a:r>
              <a:rPr lang="es-ES" i="1" dirty="0" err="1">
                <a:solidFill>
                  <a:srgbClr val="FFFF00"/>
                </a:solidFill>
              </a:rPr>
              <a:t>require</a:t>
            </a:r>
            <a:r>
              <a:rPr lang="es-ES" i="1" dirty="0">
                <a:solidFill>
                  <a:srgbClr val="FFFF00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y le damos el archivo del que hemos exportado nuestra clase, </a:t>
            </a:r>
            <a:r>
              <a:rPr lang="es-ES" b="1" dirty="0">
                <a:solidFill>
                  <a:schemeClr val="bg1"/>
                </a:solidFill>
              </a:rPr>
              <a:t>el programa funciona como si hubiéramos escrito esta clase dentro del nuevo archivo. </a:t>
            </a:r>
            <a:r>
              <a:rPr lang="es-ES" dirty="0">
                <a:solidFill>
                  <a:schemeClr val="bg1"/>
                </a:solidFill>
              </a:rPr>
              <a:t>Por ello, podemos utilizar las propiedades de la clase, como lo es </a:t>
            </a:r>
            <a:r>
              <a:rPr lang="es-ES" i="1" dirty="0" err="1">
                <a:solidFill>
                  <a:schemeClr val="bg1"/>
                </a:solidFill>
              </a:rPr>
              <a:t>area</a:t>
            </a:r>
            <a:r>
              <a:rPr lang="es-ES" i="1" dirty="0">
                <a:solidFill>
                  <a:schemeClr val="bg1"/>
                </a:solidFill>
              </a:rPr>
              <a:t>, </a:t>
            </a:r>
            <a:r>
              <a:rPr lang="es-ES" dirty="0">
                <a:solidFill>
                  <a:schemeClr val="bg1"/>
                </a:solidFill>
              </a:rPr>
              <a:t>sin </a:t>
            </a:r>
            <a:r>
              <a:rPr lang="es-ES" dirty="0" smtClean="0">
                <a:solidFill>
                  <a:schemeClr val="bg1"/>
                </a:solidFill>
              </a:rPr>
              <a:t>problema</a:t>
            </a:r>
            <a:r>
              <a:rPr lang="es-ES" dirty="0">
                <a:solidFill>
                  <a:schemeClr val="bg1"/>
                </a:solidFill>
              </a:rPr>
              <a:t>. 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211015"/>
            <a:ext cx="11338560" cy="6499274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¿Cómo funcionan los ES6 Modules en JavaScript? </a:t>
            </a:r>
            <a:endParaRPr lang="es-ES" b="1" dirty="0" smtClean="0">
              <a:solidFill>
                <a:srgbClr val="FFC000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Los módulos ES6 en JavaScript permiten partir nuestro código en distintos archivos y reutilizarlo en diferentes sitios. Para ello,</a:t>
            </a:r>
            <a:r>
              <a:rPr lang="es-ES" b="1" dirty="0">
                <a:solidFill>
                  <a:schemeClr val="bg1"/>
                </a:solidFill>
              </a:rPr>
              <a:t> utilizan la misma lógica de importación y exportación de los </a:t>
            </a:r>
            <a:r>
              <a:rPr lang="es-ES" b="1" dirty="0" err="1">
                <a:solidFill>
                  <a:schemeClr val="bg1"/>
                </a:solidFill>
              </a:rPr>
              <a:t>CommonJS</a:t>
            </a:r>
            <a:r>
              <a:rPr lang="es-ES" b="1" dirty="0">
                <a:solidFill>
                  <a:schemeClr val="bg1"/>
                </a:solidFill>
              </a:rPr>
              <a:t> Modules, pero con las palabras clave </a:t>
            </a:r>
            <a:r>
              <a:rPr lang="es-ES" b="1" i="1" dirty="0" err="1">
                <a:solidFill>
                  <a:schemeClr val="bg1"/>
                </a:solidFill>
              </a:rPr>
              <a:t>export</a:t>
            </a:r>
            <a:r>
              <a:rPr lang="es-ES" b="1" i="1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e </a:t>
            </a:r>
            <a:r>
              <a:rPr lang="es-ES" b="1" i="1" dirty="0" err="1">
                <a:solidFill>
                  <a:schemeClr val="bg1"/>
                </a:solidFill>
              </a:rPr>
              <a:t>import</a:t>
            </a:r>
            <a:r>
              <a:rPr lang="es-ES" b="1" i="1" dirty="0">
                <a:solidFill>
                  <a:schemeClr val="bg1"/>
                </a:solidFill>
              </a:rPr>
              <a:t>.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Con ellas, podemos importar elementos de muchas maneras. </a:t>
            </a:r>
            <a:endParaRPr lang="es-ES" dirty="0" smtClean="0">
              <a:solidFill>
                <a:schemeClr val="bg1"/>
              </a:solidFill>
            </a:endParaRPr>
          </a:p>
          <a:p>
            <a:pPr algn="just"/>
            <a:r>
              <a:rPr lang="es-ES" b="1" i="1" dirty="0" err="1">
                <a:solidFill>
                  <a:srgbClr val="FFC000"/>
                </a:solidFill>
              </a:rPr>
              <a:t>Name</a:t>
            </a:r>
            <a:r>
              <a:rPr lang="es-ES" b="1" i="1" dirty="0">
                <a:solidFill>
                  <a:srgbClr val="FFC000"/>
                </a:solidFill>
              </a:rPr>
              <a:t> </a:t>
            </a:r>
            <a:r>
              <a:rPr lang="es-ES" b="1" i="1" dirty="0" err="1">
                <a:solidFill>
                  <a:srgbClr val="FFC000"/>
                </a:solidFill>
              </a:rPr>
              <a:t>export</a:t>
            </a:r>
            <a:r>
              <a:rPr lang="es-ES" b="1" i="1" dirty="0">
                <a:solidFill>
                  <a:srgbClr val="FFC000"/>
                </a:solidFill>
              </a:rPr>
              <a:t> </a:t>
            </a:r>
            <a:endParaRPr lang="es-ES" b="1" dirty="0">
              <a:solidFill>
                <a:srgbClr val="FFC000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exportar una variable de un módulo en JavaScript usando los ES6 Modules, podemos añadir la palabra clave </a:t>
            </a:r>
            <a:r>
              <a:rPr lang="es-ES" i="1" dirty="0" err="1">
                <a:solidFill>
                  <a:schemeClr val="bg1"/>
                </a:solidFill>
              </a:rPr>
              <a:t>export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y luego definir la variable. A la hora de importar, </a:t>
            </a:r>
            <a:r>
              <a:rPr lang="es-ES" b="1" dirty="0">
                <a:solidFill>
                  <a:schemeClr val="bg1"/>
                </a:solidFill>
              </a:rPr>
              <a:t>utilizaremos la palabra clave </a:t>
            </a:r>
            <a:r>
              <a:rPr lang="es-ES" b="1" i="1" dirty="0" err="1">
                <a:solidFill>
                  <a:srgbClr val="FFFF00"/>
                </a:solidFill>
              </a:rPr>
              <a:t>import</a:t>
            </a:r>
            <a:r>
              <a:rPr lang="es-ES" b="1" i="1" dirty="0">
                <a:solidFill>
                  <a:srgbClr val="FFFF00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y su nombre de objeto, por lo que deberemos insertar las llaves.</a:t>
            </a:r>
            <a:r>
              <a:rPr lang="es-ES" dirty="0">
                <a:solidFill>
                  <a:schemeClr val="bg1"/>
                </a:solidFill>
              </a:rPr>
              <a:t> A continuación, te ponemos un ejemplo</a:t>
            </a:r>
            <a:r>
              <a:rPr lang="es-ES" dirty="0" smtClean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rgbClr val="92D050"/>
                </a:solidFill>
              </a:rPr>
              <a:t>export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const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name</a:t>
            </a:r>
            <a:r>
              <a:rPr lang="es-ES" dirty="0">
                <a:solidFill>
                  <a:srgbClr val="92D050"/>
                </a:solidFill>
              </a:rPr>
              <a:t> = ‘</a:t>
            </a:r>
            <a:r>
              <a:rPr lang="es-ES" dirty="0" err="1">
                <a:solidFill>
                  <a:srgbClr val="92D050"/>
                </a:solidFill>
              </a:rPr>
              <a:t>value</a:t>
            </a:r>
            <a:r>
              <a:rPr lang="es-ES" dirty="0">
                <a:solidFill>
                  <a:srgbClr val="92D050"/>
                </a:solidFill>
              </a:rPr>
              <a:t>’</a:t>
            </a:r>
          </a:p>
          <a:p>
            <a:r>
              <a:rPr lang="es-ES" dirty="0" err="1">
                <a:solidFill>
                  <a:srgbClr val="92D050"/>
                </a:solidFill>
              </a:rPr>
              <a:t>import</a:t>
            </a:r>
            <a:r>
              <a:rPr lang="es-ES" dirty="0">
                <a:solidFill>
                  <a:srgbClr val="92D050"/>
                </a:solidFill>
              </a:rPr>
              <a:t> { </a:t>
            </a:r>
            <a:r>
              <a:rPr lang="es-ES" dirty="0" err="1">
                <a:solidFill>
                  <a:srgbClr val="92D050"/>
                </a:solidFill>
              </a:rPr>
              <a:t>name</a:t>
            </a:r>
            <a:r>
              <a:rPr lang="es-ES" dirty="0">
                <a:solidFill>
                  <a:srgbClr val="92D050"/>
                </a:solidFill>
              </a:rPr>
              <a:t> } </a:t>
            </a:r>
            <a:r>
              <a:rPr lang="es-ES" dirty="0" err="1">
                <a:solidFill>
                  <a:srgbClr val="92D050"/>
                </a:solidFill>
              </a:rPr>
              <a:t>from</a:t>
            </a:r>
            <a:r>
              <a:rPr lang="es-ES" dirty="0">
                <a:solidFill>
                  <a:srgbClr val="92D050"/>
                </a:solidFill>
              </a:rPr>
              <a:t> ‘…’</a:t>
            </a:r>
          </a:p>
          <a:p>
            <a:endParaRPr lang="es-ES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90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09" y="182880"/>
            <a:ext cx="11760591" cy="66751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 este método, </a:t>
            </a:r>
            <a:r>
              <a:rPr lang="es-ES" b="1" dirty="0">
                <a:solidFill>
                  <a:schemeClr val="bg1"/>
                </a:solidFill>
              </a:rPr>
              <a:t>puedes importar más de una variable usando su nombre dentro de las llaves y separándolas por comas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  <a:p>
            <a:r>
              <a:rPr lang="es-ES" b="1" i="1" dirty="0">
                <a:solidFill>
                  <a:srgbClr val="FFC000"/>
                </a:solidFill>
              </a:rPr>
              <a:t>Default </a:t>
            </a:r>
            <a:r>
              <a:rPr lang="es-ES" b="1" i="1" dirty="0" err="1">
                <a:solidFill>
                  <a:srgbClr val="FFC000"/>
                </a:solidFill>
              </a:rPr>
              <a:t>Export</a:t>
            </a:r>
            <a:r>
              <a:rPr lang="es-ES" b="1" dirty="0">
                <a:solidFill>
                  <a:srgbClr val="FFC000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Otra manera de exportar una variable es usando la palabra clave </a:t>
            </a:r>
            <a:r>
              <a:rPr lang="es-ES" i="1" dirty="0">
                <a:solidFill>
                  <a:schemeClr val="bg1"/>
                </a:solidFill>
              </a:rPr>
              <a:t>default. </a:t>
            </a:r>
            <a:r>
              <a:rPr lang="es-ES" dirty="0">
                <a:solidFill>
                  <a:schemeClr val="bg1"/>
                </a:solidFill>
              </a:rPr>
              <a:t>Esta nos permite hacer que, con cualquier nombre, se importe la variable que hemos exportado. A diferencia del </a:t>
            </a:r>
            <a:r>
              <a:rPr lang="es-ES" i="1" dirty="0" err="1">
                <a:solidFill>
                  <a:schemeClr val="bg1"/>
                </a:solidFill>
              </a:rPr>
              <a:t>name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export</a:t>
            </a:r>
            <a:r>
              <a:rPr lang="es-ES" i="1" dirty="0">
                <a:solidFill>
                  <a:schemeClr val="bg1"/>
                </a:solidFill>
              </a:rPr>
              <a:t>, </a:t>
            </a:r>
            <a:r>
              <a:rPr lang="es-ES" b="1" dirty="0">
                <a:solidFill>
                  <a:schemeClr val="bg1"/>
                </a:solidFill>
              </a:rPr>
              <a:t>solo podemos tener una variable </a:t>
            </a:r>
            <a:r>
              <a:rPr lang="es-ES" b="1" i="1" dirty="0">
                <a:solidFill>
                  <a:schemeClr val="bg1"/>
                </a:solidFill>
              </a:rPr>
              <a:t>default </a:t>
            </a:r>
            <a:r>
              <a:rPr lang="es-ES" b="1" dirty="0">
                <a:solidFill>
                  <a:schemeClr val="bg1"/>
                </a:solidFill>
              </a:rPr>
              <a:t>en un archivo.</a:t>
            </a:r>
            <a:r>
              <a:rPr lang="es-ES" dirty="0">
                <a:solidFill>
                  <a:schemeClr val="bg1"/>
                </a:solidFill>
              </a:rPr>
              <a:t> Puedes ver cómo funciona esto a </a:t>
            </a:r>
            <a:r>
              <a:rPr lang="es-ES" dirty="0" smtClean="0">
                <a:solidFill>
                  <a:schemeClr val="bg1"/>
                </a:solidFill>
              </a:rPr>
              <a:t>continuación:</a:t>
            </a:r>
          </a:p>
          <a:p>
            <a:endParaRPr lang="es-ES" dirty="0"/>
          </a:p>
          <a:p>
            <a:r>
              <a:rPr lang="es-ES" dirty="0" err="1">
                <a:solidFill>
                  <a:srgbClr val="92D050"/>
                </a:solidFill>
              </a:rPr>
              <a:t>const</a:t>
            </a:r>
            <a:r>
              <a:rPr lang="es-ES" dirty="0">
                <a:solidFill>
                  <a:srgbClr val="92D050"/>
                </a:solidFill>
              </a:rPr>
              <a:t> saludo = ‘hola’</a:t>
            </a:r>
          </a:p>
          <a:p>
            <a:r>
              <a:rPr lang="es-ES" dirty="0" err="1">
                <a:solidFill>
                  <a:srgbClr val="92D050"/>
                </a:solidFill>
              </a:rPr>
              <a:t>export</a:t>
            </a:r>
            <a:r>
              <a:rPr lang="es-ES" dirty="0">
                <a:solidFill>
                  <a:srgbClr val="92D050"/>
                </a:solidFill>
              </a:rPr>
              <a:t> default saludo</a:t>
            </a:r>
          </a:p>
          <a:p>
            <a:r>
              <a:rPr lang="es-ES" dirty="0" err="1">
                <a:solidFill>
                  <a:srgbClr val="92D050"/>
                </a:solidFill>
              </a:rPr>
              <a:t>import</a:t>
            </a:r>
            <a:r>
              <a:rPr lang="es-ES" dirty="0">
                <a:solidFill>
                  <a:srgbClr val="92D050"/>
                </a:solidFill>
              </a:rPr>
              <a:t> bienvenida </a:t>
            </a:r>
            <a:r>
              <a:rPr lang="es-ES" dirty="0" err="1">
                <a:solidFill>
                  <a:srgbClr val="92D050"/>
                </a:solidFill>
              </a:rPr>
              <a:t>from</a:t>
            </a:r>
            <a:r>
              <a:rPr lang="es-ES" dirty="0">
                <a:solidFill>
                  <a:srgbClr val="92D050"/>
                </a:solidFill>
              </a:rPr>
              <a:t> ‘…’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1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098" y="267286"/>
            <a:ext cx="11268222" cy="6386732"/>
          </a:xfrm>
        </p:spPr>
        <p:txBody>
          <a:bodyPr>
            <a:normAutofit/>
          </a:bodyPr>
          <a:lstStyle/>
          <a:p>
            <a:r>
              <a:rPr lang="es-ES" b="1" i="1" dirty="0" err="1">
                <a:solidFill>
                  <a:srgbClr val="FFC000"/>
                </a:solidFill>
              </a:rPr>
              <a:t>Rename</a:t>
            </a:r>
            <a:r>
              <a:rPr lang="es-ES" b="1" i="1" dirty="0">
                <a:solidFill>
                  <a:srgbClr val="FFC000"/>
                </a:solidFill>
              </a:rPr>
              <a:t> </a:t>
            </a:r>
            <a:r>
              <a:rPr lang="es-ES" b="1" i="1" dirty="0" err="1">
                <a:solidFill>
                  <a:srgbClr val="FFC000"/>
                </a:solidFill>
              </a:rPr>
              <a:t>Export</a:t>
            </a:r>
            <a:endParaRPr lang="es-ES" b="1" dirty="0">
              <a:solidFill>
                <a:srgbClr val="FFC000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Este método </a:t>
            </a:r>
            <a:r>
              <a:rPr lang="es-ES" b="1" dirty="0">
                <a:solidFill>
                  <a:schemeClr val="bg1"/>
                </a:solidFill>
              </a:rPr>
              <a:t>nos permite renombrar una variable en la exportación para que se use el nuevo nombre en la importación.</a:t>
            </a:r>
            <a:r>
              <a:rPr lang="es-ES" dirty="0">
                <a:solidFill>
                  <a:schemeClr val="bg1"/>
                </a:solidFill>
              </a:rPr>
              <a:t> Esto es muy útil cuando sabemos que habrá otra variable con el mismo nombre en el nuevo archivo. </a:t>
            </a:r>
          </a:p>
          <a:p>
            <a:r>
              <a:rPr lang="es-ES" dirty="0" err="1">
                <a:solidFill>
                  <a:srgbClr val="92D050"/>
                </a:solidFill>
              </a:rPr>
              <a:t>export</a:t>
            </a:r>
            <a:r>
              <a:rPr lang="es-ES" dirty="0">
                <a:solidFill>
                  <a:srgbClr val="92D050"/>
                </a:solidFill>
              </a:rPr>
              <a:t> {</a:t>
            </a:r>
            <a:r>
              <a:rPr lang="es-ES" dirty="0" err="1">
                <a:solidFill>
                  <a:srgbClr val="92D050"/>
                </a:solidFill>
              </a:rPr>
              <a:t>name</a:t>
            </a:r>
            <a:r>
              <a:rPr lang="es-ES" dirty="0">
                <a:solidFill>
                  <a:srgbClr val="92D050"/>
                </a:solidFill>
              </a:rPr>
              <a:t> as </a:t>
            </a:r>
            <a:r>
              <a:rPr lang="es-ES" dirty="0" err="1">
                <a:solidFill>
                  <a:srgbClr val="92D050"/>
                </a:solidFill>
              </a:rPr>
              <a:t>newName</a:t>
            </a:r>
            <a:r>
              <a:rPr lang="es-ES" dirty="0">
                <a:solidFill>
                  <a:srgbClr val="92D050"/>
                </a:solidFill>
              </a:rPr>
              <a:t> } </a:t>
            </a:r>
          </a:p>
          <a:p>
            <a:r>
              <a:rPr lang="es-ES" dirty="0" err="1">
                <a:solidFill>
                  <a:srgbClr val="92D050"/>
                </a:solidFill>
              </a:rPr>
              <a:t>import</a:t>
            </a:r>
            <a:r>
              <a:rPr lang="es-ES" dirty="0">
                <a:solidFill>
                  <a:srgbClr val="92D050"/>
                </a:solidFill>
              </a:rPr>
              <a:t> { </a:t>
            </a:r>
            <a:r>
              <a:rPr lang="es-ES" dirty="0" err="1">
                <a:solidFill>
                  <a:srgbClr val="92D050"/>
                </a:solidFill>
              </a:rPr>
              <a:t>newName</a:t>
            </a:r>
            <a:r>
              <a:rPr lang="es-ES" dirty="0">
                <a:solidFill>
                  <a:srgbClr val="92D050"/>
                </a:solidFill>
              </a:rPr>
              <a:t> } </a:t>
            </a:r>
            <a:r>
              <a:rPr lang="es-ES" dirty="0" err="1">
                <a:solidFill>
                  <a:srgbClr val="92D050"/>
                </a:solidFill>
              </a:rPr>
              <a:t>from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smtClean="0">
                <a:solidFill>
                  <a:srgbClr val="92D050"/>
                </a:solidFill>
              </a:rPr>
              <a:t>‘…’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FFC000"/>
                </a:solidFill>
              </a:rPr>
              <a:t>Rename</a:t>
            </a:r>
            <a:r>
              <a:rPr lang="es-ES" b="1" i="1" dirty="0">
                <a:solidFill>
                  <a:srgbClr val="FFC000"/>
                </a:solidFill>
              </a:rPr>
              <a:t> </a:t>
            </a:r>
            <a:r>
              <a:rPr lang="es-ES" b="1" i="1" dirty="0" err="1">
                <a:solidFill>
                  <a:srgbClr val="FFC000"/>
                </a:solidFill>
              </a:rPr>
              <a:t>Import</a:t>
            </a:r>
            <a:r>
              <a:rPr lang="es-ES" b="1" i="1" dirty="0">
                <a:solidFill>
                  <a:srgbClr val="FFC000"/>
                </a:solidFill>
              </a:rPr>
              <a:t> </a:t>
            </a:r>
            <a:endParaRPr lang="es-ES" b="1" i="1" dirty="0" smtClean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Además de poder cambiar el nombre en la exportación, podemos hacerlo en la importación de elementos. A continuación, te mostramos un ejemplo de una exportación: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0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168812"/>
            <a:ext cx="10805160" cy="6485206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92D050"/>
                </a:solidFill>
              </a:rPr>
              <a:t>export</a:t>
            </a:r>
            <a:r>
              <a:rPr lang="es-ES" dirty="0">
                <a:solidFill>
                  <a:srgbClr val="92D050"/>
                </a:solidFill>
              </a:rPr>
              <a:t> {</a:t>
            </a:r>
          </a:p>
          <a:p>
            <a:r>
              <a:rPr lang="es-ES" dirty="0" err="1">
                <a:solidFill>
                  <a:srgbClr val="92D050"/>
                </a:solidFill>
              </a:rPr>
              <a:t>name</a:t>
            </a:r>
            <a:r>
              <a:rPr lang="es-ES" dirty="0">
                <a:solidFill>
                  <a:srgbClr val="92D050"/>
                </a:solidFill>
              </a:rPr>
              <a:t> 1,</a:t>
            </a:r>
          </a:p>
          <a:p>
            <a:r>
              <a:rPr lang="es-ES" dirty="0">
                <a:solidFill>
                  <a:srgbClr val="92D050"/>
                </a:solidFill>
              </a:rPr>
              <a:t>name2 as </a:t>
            </a:r>
            <a:r>
              <a:rPr lang="es-ES" dirty="0" smtClean="0">
                <a:solidFill>
                  <a:srgbClr val="92D050"/>
                </a:solidFill>
              </a:rPr>
              <a:t>new Name2</a:t>
            </a:r>
            <a:endParaRPr lang="es-ES" dirty="0">
              <a:solidFill>
                <a:srgbClr val="92D050"/>
              </a:solidFill>
            </a:endParaRPr>
          </a:p>
          <a:p>
            <a:r>
              <a:rPr lang="es-ES" dirty="0" smtClean="0">
                <a:solidFill>
                  <a:srgbClr val="92D050"/>
                </a:solidFill>
              </a:rPr>
              <a:t>}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Ahora, </a:t>
            </a:r>
            <a:r>
              <a:rPr lang="es-ES" b="1" dirty="0">
                <a:solidFill>
                  <a:schemeClr val="bg1"/>
                </a:solidFill>
              </a:rPr>
              <a:t>podemos no solo usar el nombre dado en la exportación para las variables, sino también cambiarla en la importación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rgbClr val="92D050"/>
                </a:solidFill>
              </a:rPr>
              <a:t>import</a:t>
            </a:r>
            <a:r>
              <a:rPr lang="es-ES" dirty="0">
                <a:solidFill>
                  <a:srgbClr val="92D050"/>
                </a:solidFill>
              </a:rPr>
              <a:t> {</a:t>
            </a:r>
          </a:p>
          <a:p>
            <a:r>
              <a:rPr lang="es-ES" dirty="0">
                <a:solidFill>
                  <a:srgbClr val="92D050"/>
                </a:solidFill>
              </a:rPr>
              <a:t>name1 as </a:t>
            </a:r>
            <a:r>
              <a:rPr lang="es-ES" dirty="0" smtClean="0">
                <a:solidFill>
                  <a:srgbClr val="92D050"/>
                </a:solidFill>
              </a:rPr>
              <a:t>new Name1</a:t>
            </a:r>
            <a:r>
              <a:rPr lang="es-ES" dirty="0">
                <a:solidFill>
                  <a:srgbClr val="92D050"/>
                </a:solidFill>
              </a:rPr>
              <a:t>,</a:t>
            </a:r>
          </a:p>
          <a:p>
            <a:r>
              <a:rPr lang="es-ES" dirty="0">
                <a:solidFill>
                  <a:srgbClr val="92D050"/>
                </a:solidFill>
              </a:rPr>
              <a:t>n</a:t>
            </a:r>
            <a:r>
              <a:rPr lang="es-ES" dirty="0" smtClean="0">
                <a:solidFill>
                  <a:srgbClr val="92D050"/>
                </a:solidFill>
              </a:rPr>
              <a:t>ew Name2</a:t>
            </a:r>
            <a:endParaRPr lang="es-ES" dirty="0">
              <a:solidFill>
                <a:srgbClr val="92D050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} </a:t>
            </a:r>
            <a:r>
              <a:rPr lang="es-ES" dirty="0" err="1">
                <a:solidFill>
                  <a:srgbClr val="92D050"/>
                </a:solidFill>
              </a:rPr>
              <a:t>from</a:t>
            </a:r>
            <a:r>
              <a:rPr lang="es-ES" dirty="0">
                <a:solidFill>
                  <a:srgbClr val="92D050"/>
                </a:solidFill>
              </a:rPr>
              <a:t> ‘…’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5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2300" cy="80249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Habilitar </a:t>
            </a:r>
            <a:r>
              <a:rPr lang="es-ES" b="1" dirty="0" err="1">
                <a:solidFill>
                  <a:schemeClr val="bg1"/>
                </a:solidFill>
              </a:rPr>
              <a:t>modulos</a:t>
            </a:r>
            <a:r>
              <a:rPr lang="es-ES" b="1" dirty="0">
                <a:solidFill>
                  <a:schemeClr val="bg1"/>
                </a:solidFill>
              </a:rPr>
              <a:t> ES </a:t>
            </a:r>
            <a:r>
              <a:rPr lang="es-ES" b="1" dirty="0" err="1">
                <a:solidFill>
                  <a:schemeClr val="bg1"/>
                </a:solidFill>
              </a:rPr>
              <a:t>modulos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js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57" y="2109361"/>
            <a:ext cx="8192643" cy="1848108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445004"/>
            <a:ext cx="10515600" cy="52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En el </a:t>
            </a:r>
            <a:r>
              <a:rPr lang="es-ES" dirty="0" err="1" smtClean="0">
                <a:solidFill>
                  <a:schemeClr val="bg1"/>
                </a:solidFill>
              </a:rPr>
              <a:t>package.json</a:t>
            </a:r>
            <a:r>
              <a:rPr lang="es-ES" dirty="0" smtClean="0">
                <a:solidFill>
                  <a:schemeClr val="bg1"/>
                </a:solidFill>
              </a:rPr>
              <a:t> se agrega la siguiente línea “</a:t>
            </a:r>
            <a:r>
              <a:rPr lang="es-ES" dirty="0" err="1" smtClean="0">
                <a:solidFill>
                  <a:schemeClr val="bg1"/>
                </a:solidFill>
              </a:rPr>
              <a:t>type</a:t>
            </a:r>
            <a:r>
              <a:rPr lang="es-ES" dirty="0" smtClean="0">
                <a:solidFill>
                  <a:schemeClr val="bg1"/>
                </a:solidFill>
              </a:rPr>
              <a:t>”: “module”,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4528505"/>
            <a:ext cx="10515600" cy="95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En el </a:t>
            </a:r>
            <a:r>
              <a:rPr lang="es-ES" dirty="0" smtClean="0">
                <a:solidFill>
                  <a:srgbClr val="FFFF00"/>
                </a:solidFill>
              </a:rPr>
              <a:t>index.js</a:t>
            </a:r>
            <a:r>
              <a:rPr lang="es-ES" dirty="0" smtClean="0">
                <a:solidFill>
                  <a:schemeClr val="bg1"/>
                </a:solidFill>
              </a:rPr>
              <a:t> se agrega la siguiente línea </a:t>
            </a:r>
            <a:r>
              <a:rPr lang="es-ES" dirty="0" err="1" smtClean="0">
                <a:solidFill>
                  <a:srgbClr val="FFFF00"/>
                </a:solidFill>
              </a:rPr>
              <a:t>import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express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from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‘</a:t>
            </a:r>
            <a:r>
              <a:rPr lang="es-ES" dirty="0" err="1" smtClean="0">
                <a:solidFill>
                  <a:srgbClr val="FFFF00"/>
                </a:solidFill>
              </a:rPr>
              <a:t>express</a:t>
            </a:r>
            <a:r>
              <a:rPr lang="es-ES" dirty="0" smtClean="0">
                <a:solidFill>
                  <a:schemeClr val="bg1"/>
                </a:solidFill>
              </a:rPr>
              <a:t>’, seguidamente se abre la terminar y se corre el servidor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8" y="5488283"/>
            <a:ext cx="7621064" cy="971686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10800000">
            <a:off x="6993228" y="3580327"/>
            <a:ext cx="824248" cy="128788"/>
          </a:xfrm>
          <a:prstGeom prst="rightArrow">
            <a:avLst/>
          </a:prstGeom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5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561575"/>
            <a:ext cx="12022228" cy="57348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10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499653"/>
            <a:ext cx="12098438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4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437732"/>
            <a:ext cx="1176501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Proyecto </a:t>
            </a:r>
            <a:r>
              <a:rPr lang="es-ES" dirty="0" err="1" smtClean="0">
                <a:solidFill>
                  <a:schemeClr val="bg1"/>
                </a:solidFill>
              </a:rPr>
              <a:t>AFincaRaiz</a:t>
            </a:r>
            <a:r>
              <a:rPr lang="es-ES" dirty="0" smtClean="0">
                <a:solidFill>
                  <a:schemeClr val="bg1"/>
                </a:solidFill>
              </a:rPr>
              <a:t>: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1. Crear carpeta en escritorio </a:t>
            </a:r>
            <a:r>
              <a:rPr lang="es-ES" dirty="0" err="1" smtClean="0">
                <a:solidFill>
                  <a:schemeClr val="bg1"/>
                </a:solidFill>
              </a:rPr>
              <a:t>bienesraices_mvc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2. Abrir con Visual </a:t>
            </a:r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3. Abrir terminal del Visual </a:t>
            </a:r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, crear archivo </a:t>
            </a:r>
            <a:r>
              <a:rPr lang="es-ES" dirty="0" err="1" smtClean="0">
                <a:solidFill>
                  <a:schemeClr val="bg1"/>
                </a:solidFill>
              </a:rPr>
              <a:t>package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npm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init</a:t>
            </a:r>
            <a:r>
              <a:rPr lang="es-ES" dirty="0" smtClean="0">
                <a:solidFill>
                  <a:schemeClr val="bg1"/>
                </a:solidFill>
              </a:rPr>
              <a:t> (</a:t>
            </a:r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rgbClr val="FFFF00"/>
                </a:solidFill>
              </a:rPr>
              <a:t>init</a:t>
            </a:r>
            <a:r>
              <a:rPr lang="es-ES" b="1" dirty="0" smtClean="0">
                <a:solidFill>
                  <a:srgbClr val="FFFF00"/>
                </a:solidFill>
              </a:rPr>
              <a:t> –y</a:t>
            </a:r>
            <a:r>
              <a:rPr lang="es-ES" dirty="0" smtClean="0">
                <a:solidFill>
                  <a:schemeClr val="bg1"/>
                </a:solidFill>
              </a:rPr>
              <a:t>, esto acepta default automático).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7153"/>
            <a:ext cx="588727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2" y="1456518"/>
            <a:ext cx="8934450" cy="526732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89292" y="280719"/>
            <a:ext cx="10515600" cy="92910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Abriendo </a:t>
            </a:r>
            <a:r>
              <a:rPr lang="es-ES" dirty="0" err="1" smtClean="0">
                <a:solidFill>
                  <a:schemeClr val="bg1"/>
                </a:solidFill>
              </a:rPr>
              <a:t>Json</a:t>
            </a:r>
            <a:r>
              <a:rPr lang="es-ES" dirty="0" smtClean="0">
                <a:solidFill>
                  <a:schemeClr val="bg1"/>
                </a:solidFill>
              </a:rPr>
              <a:t>: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594761" y="1456518"/>
            <a:ext cx="222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Los scripts, nos ayudan a crear las dependencias las cuales serán usadas en todo el proyecto y todas las versiones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0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201541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Instalando Dependencias: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2214"/>
            <a:ext cx="10515600" cy="4351338"/>
          </a:xfrm>
          <a:solidFill>
            <a:schemeClr val="tx1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Existen algunos tipos de dependencias, entre ellas están las de </a:t>
            </a:r>
            <a:r>
              <a:rPr lang="es-ES" dirty="0" smtClean="0">
                <a:solidFill>
                  <a:srgbClr val="FFFF00"/>
                </a:solidFill>
              </a:rPr>
              <a:t>desarrollo(locales</a:t>
            </a:r>
            <a:r>
              <a:rPr lang="es-ES" dirty="0" smtClean="0">
                <a:solidFill>
                  <a:schemeClr val="bg1"/>
                </a:solidFill>
              </a:rPr>
              <a:t>) o las normales(producción a nivel de </a:t>
            </a:r>
            <a:r>
              <a:rPr lang="es-ES" dirty="0" smtClean="0">
                <a:solidFill>
                  <a:srgbClr val="FFFF00"/>
                </a:solidFill>
              </a:rPr>
              <a:t>servidor</a:t>
            </a:r>
            <a:r>
              <a:rPr lang="es-ES" dirty="0" smtClean="0">
                <a:solidFill>
                  <a:schemeClr val="bg1"/>
                </a:solidFill>
              </a:rPr>
              <a:t>):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Las de desarrollo pueden ser locales, las normales son a nivel de servidor.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Dependencias desarrollo podrían ser cuando se esta codificando </a:t>
            </a:r>
            <a:r>
              <a:rPr lang="es-ES" dirty="0" smtClean="0">
                <a:solidFill>
                  <a:srgbClr val="FFFF00"/>
                </a:solidFill>
              </a:rPr>
              <a:t>JavaScript</a:t>
            </a:r>
            <a:r>
              <a:rPr lang="es-ES" dirty="0" smtClean="0">
                <a:solidFill>
                  <a:schemeClr val="bg1"/>
                </a:solidFill>
              </a:rPr>
              <a:t>, compilando </a:t>
            </a:r>
            <a:r>
              <a:rPr lang="es-ES" dirty="0" err="1" smtClean="0">
                <a:solidFill>
                  <a:srgbClr val="FFFF00"/>
                </a:solidFill>
              </a:rPr>
              <a:t>css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ect</a:t>
            </a:r>
            <a:r>
              <a:rPr lang="es-ES" dirty="0" smtClean="0">
                <a:solidFill>
                  <a:schemeClr val="bg1"/>
                </a:solidFill>
              </a:rPr>
              <a:t>..(estos al subirse compilados ya no se modifican)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 servidor podrían ser peticiones al servidor de la BD, pagos en línea </a:t>
            </a:r>
            <a:r>
              <a:rPr lang="es-ES" dirty="0" err="1" smtClean="0">
                <a:solidFill>
                  <a:schemeClr val="bg1"/>
                </a:solidFill>
              </a:rPr>
              <a:t>ect</a:t>
            </a:r>
            <a:r>
              <a:rPr lang="es-ES" dirty="0" smtClean="0">
                <a:solidFill>
                  <a:schemeClr val="bg1"/>
                </a:solidFill>
              </a:rPr>
              <a:t>..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3748"/>
            <a:ext cx="10515600" cy="132556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Instalación dependencia Express: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9311"/>
            <a:ext cx="10669172" cy="598625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En la terminal </a:t>
            </a:r>
            <a:r>
              <a:rPr lang="es-ES" b="1" dirty="0" err="1" smtClean="0">
                <a:solidFill>
                  <a:srgbClr val="00B050"/>
                </a:solidFill>
              </a:rPr>
              <a:t>npm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install</a:t>
            </a:r>
            <a:r>
              <a:rPr lang="es-ES" b="1" dirty="0" smtClean="0">
                <a:solidFill>
                  <a:srgbClr val="00B050"/>
                </a:solidFill>
              </a:rPr>
              <a:t> (i) </a:t>
            </a:r>
            <a:r>
              <a:rPr lang="es-ES" b="1" dirty="0" err="1" smtClean="0">
                <a:solidFill>
                  <a:srgbClr val="00B050"/>
                </a:solidFill>
              </a:rPr>
              <a:t>express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8" y="2117936"/>
            <a:ext cx="8460545" cy="45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99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Instalación dependencias de Desarrollo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1160"/>
          </a:xfrm>
        </p:spPr>
        <p:txBody>
          <a:bodyPr/>
          <a:lstStyle/>
          <a:p>
            <a:r>
              <a:rPr lang="es-ES" dirty="0" err="1" smtClean="0">
                <a:solidFill>
                  <a:srgbClr val="FFFF00"/>
                </a:solidFill>
              </a:rPr>
              <a:t>Npm</a:t>
            </a:r>
            <a:r>
              <a:rPr lang="es-ES" dirty="0" smtClean="0">
                <a:solidFill>
                  <a:srgbClr val="FFFF00"/>
                </a:solidFill>
              </a:rPr>
              <a:t> i –D </a:t>
            </a:r>
            <a:r>
              <a:rPr lang="es-ES" dirty="0" err="1" smtClean="0">
                <a:solidFill>
                  <a:srgbClr val="FFFF00"/>
                </a:solidFill>
              </a:rPr>
              <a:t>express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(--</a:t>
            </a:r>
            <a:r>
              <a:rPr lang="es-ES" dirty="0" err="1" smtClean="0">
                <a:solidFill>
                  <a:schemeClr val="bg1"/>
                </a:solidFill>
              </a:rPr>
              <a:t>save-devp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express</a:t>
            </a:r>
            <a:r>
              <a:rPr lang="es-E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Volver a crear la dependencia </a:t>
            </a:r>
            <a:r>
              <a:rPr lang="es-CO" dirty="0" err="1" smtClean="0">
                <a:solidFill>
                  <a:srgbClr val="00B050"/>
                </a:solidFill>
              </a:rPr>
              <a:t>express</a:t>
            </a:r>
            <a:r>
              <a:rPr lang="es-CO" dirty="0" smtClean="0">
                <a:solidFill>
                  <a:srgbClr val="00B050"/>
                </a:solidFill>
              </a:rPr>
              <a:t> (</a:t>
            </a:r>
            <a:r>
              <a:rPr lang="es-CO" dirty="0" err="1" smtClean="0">
                <a:solidFill>
                  <a:srgbClr val="00B050"/>
                </a:solidFill>
              </a:rPr>
              <a:t>npm</a:t>
            </a:r>
            <a:r>
              <a:rPr lang="es-CO" dirty="0" smtClean="0">
                <a:solidFill>
                  <a:srgbClr val="00B050"/>
                </a:solidFill>
              </a:rPr>
              <a:t> i </a:t>
            </a:r>
            <a:r>
              <a:rPr lang="es-CO" dirty="0" err="1" smtClean="0">
                <a:solidFill>
                  <a:srgbClr val="00B050"/>
                </a:solidFill>
              </a:rPr>
              <a:t>express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3033318"/>
            <a:ext cx="6731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Creación de archivo principal</a:t>
            </a:r>
            <a:endParaRPr lang="es-CO" sz="44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03385" y="3802759"/>
            <a:ext cx="8904849" cy="2176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Dentro de la carpeta del proyecto se crea nuevo archivo.</a:t>
            </a:r>
          </a:p>
          <a:p>
            <a:r>
              <a:rPr lang="es-ES" b="1" dirty="0" smtClean="0">
                <a:solidFill>
                  <a:srgbClr val="00B050"/>
                </a:solidFill>
              </a:rPr>
              <a:t>Index.js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Dentro del archivo </a:t>
            </a:r>
            <a:r>
              <a:rPr lang="es-ES" b="1" dirty="0" smtClean="0">
                <a:solidFill>
                  <a:srgbClr val="00B050"/>
                </a:solidFill>
              </a:rPr>
              <a:t>index.js (Console.log(‘Hola mundo’)).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En el archivo </a:t>
            </a:r>
            <a:r>
              <a:rPr lang="es-ES" dirty="0" err="1" smtClean="0">
                <a:solidFill>
                  <a:schemeClr val="bg1"/>
                </a:solidFill>
              </a:rPr>
              <a:t>package.json</a:t>
            </a:r>
            <a:r>
              <a:rPr lang="es-ES" dirty="0" smtClean="0">
                <a:solidFill>
                  <a:schemeClr val="bg1"/>
                </a:solidFill>
              </a:rPr>
              <a:t> sesión de </a:t>
            </a:r>
            <a:r>
              <a:rPr lang="es-ES" b="1" dirty="0" smtClean="0">
                <a:solidFill>
                  <a:srgbClr val="00B050"/>
                </a:solidFill>
              </a:rPr>
              <a:t>Script</a:t>
            </a:r>
            <a:r>
              <a:rPr lang="es-ES" dirty="0" smtClean="0">
                <a:solidFill>
                  <a:schemeClr val="bg1"/>
                </a:solidFill>
              </a:rPr>
              <a:t> se llama el archivo.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Llamando el Script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306" y="4848561"/>
            <a:ext cx="2540201" cy="6839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76" y="5532462"/>
            <a:ext cx="1539005" cy="3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1033</Words>
  <Application>Microsoft Office PowerPoint</Application>
  <PresentationFormat>Panorámica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Proyecto AFincaRaiz:</vt:lpstr>
      <vt:lpstr>Abriendo Json:</vt:lpstr>
      <vt:lpstr>Instalando Dependencias:</vt:lpstr>
      <vt:lpstr>Instalación dependencia Express:</vt:lpstr>
      <vt:lpstr>Instalación dependencias de Desarrollo</vt:lpstr>
      <vt:lpstr>Presentación de PowerPoint</vt:lpstr>
      <vt:lpstr>Presentación de PowerPoint</vt:lpstr>
      <vt:lpstr>Habilitar modulos ES modulos node js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Habilitar modulos ES modulos node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Usuario</cp:lastModifiedBy>
  <cp:revision>66</cp:revision>
  <dcterms:created xsi:type="dcterms:W3CDTF">2023-03-21T15:58:17Z</dcterms:created>
  <dcterms:modified xsi:type="dcterms:W3CDTF">2024-02-27T15:51:19Z</dcterms:modified>
</cp:coreProperties>
</file>