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86" r:id="rId2"/>
    <p:sldId id="275" r:id="rId3"/>
    <p:sldId id="293" r:id="rId4"/>
    <p:sldId id="276" r:id="rId5"/>
    <p:sldId id="277" r:id="rId6"/>
    <p:sldId id="259" r:id="rId7"/>
    <p:sldId id="260" r:id="rId8"/>
    <p:sldId id="261" r:id="rId9"/>
    <p:sldId id="262" r:id="rId10"/>
    <p:sldId id="279" r:id="rId11"/>
    <p:sldId id="285" r:id="rId12"/>
    <p:sldId id="278" r:id="rId13"/>
    <p:sldId id="267" r:id="rId14"/>
    <p:sldId id="289" r:id="rId15"/>
    <p:sldId id="290" r:id="rId16"/>
    <p:sldId id="291" r:id="rId17"/>
    <p:sldId id="292" r:id="rId18"/>
    <p:sldId id="272" r:id="rId19"/>
    <p:sldId id="273" r:id="rId20"/>
    <p:sldId id="294" r:id="rId21"/>
    <p:sldId id="295" r:id="rId22"/>
    <p:sldId id="280" r:id="rId23"/>
    <p:sldId id="296" r:id="rId24"/>
    <p:sldId id="297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6C"/>
    <a:srgbClr val="FF9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/>
    <p:restoredTop sz="93407"/>
  </p:normalViewPr>
  <p:slideViewPr>
    <p:cSldViewPr snapToGrid="0" snapToObjects="1">
      <p:cViewPr>
        <p:scale>
          <a:sx n="100" d="100"/>
          <a:sy n="100" d="100"/>
        </p:scale>
        <p:origin x="144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33EB-FC67-AA45-8E74-4132D907A821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ECE7-2026-3341-8EBB-67E29467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Event-driven systems</a:t>
            </a:r>
            <a:r>
              <a:rPr lang="en-US" baseline="0" dirty="0" smtClean="0"/>
              <a:t> have been existing for a while, and nowadays they are more and more popular. These systems include billions of mobile platforms running Android,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and windows, and we also have many web applications like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docs and Microsoft office writing in the new HTML5 standard, which incorporate a event-driven model. In the era of big data, we also have many data centers running asynchronous tasks every second.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But there’s a lack of tools for debugging the unique class of concurrency errors that manifest in these systems.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baseline="0" dirty="0" smtClean="0"/>
              <a:t> spend more time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1EEEF-34BD-9C4B-8072-81DCA9465C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EventRacer</a:t>
            </a:r>
            <a:r>
              <a:rPr lang="en-US" dirty="0" smtClean="0"/>
              <a:t> in our experiment because</a:t>
            </a:r>
            <a:r>
              <a:rPr lang="en-US" baseline="0" dirty="0" smtClean="0"/>
              <a:t> it is end-to-end system with affordable overhead and better race filtering techniques.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8ECE7-2026-3341-8EBB-67E2946727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457D-38D9-6F42-B06F-DCCCA5F80412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7093-4B6D-2F4C-A55E-0C19E81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Automatically Verifying and Reproducing Event-Based Races in Android Apps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43000" y="4180114"/>
            <a:ext cx="6858000" cy="1077686"/>
          </a:xfrm>
        </p:spPr>
        <p:txBody>
          <a:bodyPr/>
          <a:lstStyle/>
          <a:p>
            <a:pPr algn="l"/>
            <a:r>
              <a:rPr lang="en-US" dirty="0" smtClean="0"/>
              <a:t>Yongjian Hu	      Iulian </a:t>
            </a:r>
            <a:r>
              <a:rPr lang="en-US" dirty="0" err="1" smtClean="0"/>
              <a:t>Neamtiu</a:t>
            </a:r>
            <a:r>
              <a:rPr lang="en-US" dirty="0" smtClean="0"/>
              <a:t>	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Alavi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11" y="4595495"/>
            <a:ext cx="1403498" cy="754380"/>
          </a:xfrm>
          <a:prstGeom prst="rect">
            <a:avLst/>
          </a:prstGeom>
        </p:spPr>
      </p:pic>
      <p:pic>
        <p:nvPicPr>
          <p:cNvPr id="6" name="Picture 5" descr="ucr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24" y="4595495"/>
            <a:ext cx="1552754" cy="548640"/>
          </a:xfrm>
          <a:prstGeom prst="rect">
            <a:avLst/>
          </a:prstGeom>
        </p:spPr>
      </p:pic>
      <p:pic>
        <p:nvPicPr>
          <p:cNvPr id="7" name="Picture 6" descr="ucr_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17" y="4595495"/>
            <a:ext cx="155275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325105" y="3402753"/>
            <a:ext cx="1677605" cy="900628"/>
            <a:chOff x="1766807" y="3212767"/>
            <a:chExt cx="2236806" cy="1200837"/>
          </a:xfrm>
        </p:grpSpPr>
        <p:sp>
          <p:nvSpPr>
            <p:cNvPr id="72" name="Rectangle 71"/>
            <p:cNvSpPr/>
            <p:nvPr/>
          </p:nvSpPr>
          <p:spPr>
            <a:xfrm>
              <a:off x="1766807" y="3212767"/>
              <a:ext cx="1534332" cy="203919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66807" y="3476325"/>
              <a:ext cx="2236806" cy="157338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81200" y="4209685"/>
              <a:ext cx="1534332" cy="203919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272" cy="13258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Benign Race Type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Ad-hoc </a:t>
            </a:r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6891"/>
            <a:ext cx="7886700" cy="36330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race reported in Volley HTTP library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3661" y="2424834"/>
            <a:ext cx="2998922" cy="30469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ImageLoader</a:t>
            </a:r>
            <a:r>
              <a:rPr lang="en-US" sz="1200" dirty="0"/>
              <a:t> {</a:t>
            </a:r>
          </a:p>
          <a:p>
            <a:r>
              <a:rPr lang="en-US" sz="1200" dirty="0"/>
              <a:t>    private Handler </a:t>
            </a:r>
            <a:r>
              <a:rPr lang="en-US" sz="1200" dirty="0" err="1"/>
              <a:t>mHandler</a:t>
            </a:r>
            <a:r>
              <a:rPr lang="en-US" sz="1200" dirty="0"/>
              <a:t> = new Handler();</a:t>
            </a:r>
          </a:p>
          <a:p>
            <a:r>
              <a:rPr lang="en-US" sz="1200" dirty="0"/>
              <a:t>    private Runnable </a:t>
            </a:r>
            <a:r>
              <a:rPr lang="en-US" sz="1200" dirty="0" err="1"/>
              <a:t>mRunnable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private void </a:t>
            </a:r>
            <a:r>
              <a:rPr lang="en-US" sz="1200" dirty="0" err="1"/>
              <a:t>batchResponse</a:t>
            </a:r>
            <a:r>
              <a:rPr lang="en-US" sz="1200" dirty="0"/>
              <a:t>(…) {</a:t>
            </a:r>
          </a:p>
          <a:p>
            <a:r>
              <a:rPr lang="en-US" sz="1200" dirty="0"/>
              <a:t>        if (</a:t>
            </a:r>
            <a:r>
              <a:rPr lang="en-US" sz="1200" dirty="0" err="1"/>
              <a:t>mRunnable</a:t>
            </a:r>
            <a:r>
              <a:rPr lang="en-US" sz="1200" dirty="0"/>
              <a:t> == null)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mRunnable</a:t>
            </a:r>
            <a:r>
              <a:rPr lang="en-US" sz="1200" dirty="0"/>
              <a:t> = new Runnable() {</a:t>
            </a:r>
          </a:p>
          <a:p>
            <a:r>
              <a:rPr lang="en-US" sz="1200" dirty="0"/>
              <a:t>                public void run() {</a:t>
            </a:r>
          </a:p>
          <a:p>
            <a:r>
              <a:rPr lang="en-US" sz="1200" dirty="0"/>
              <a:t>                    // deliver batched request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mRunnable</a:t>
            </a:r>
            <a:r>
              <a:rPr lang="en-US" sz="1200" dirty="0"/>
              <a:t> = null;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mHandler.post</a:t>
            </a:r>
            <a:r>
              <a:rPr lang="en-US" sz="1200" dirty="0"/>
              <a:t>(</a:t>
            </a:r>
            <a:r>
              <a:rPr lang="en-US" sz="1200" dirty="0" err="1"/>
              <a:t>mRunnable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17073" y="2777779"/>
            <a:ext cx="0" cy="2504555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33040" y="2424834"/>
            <a:ext cx="121315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 err="1"/>
              <a:t>Looper</a:t>
            </a:r>
            <a:r>
              <a:rPr lang="en-US" sz="1350" dirty="0"/>
              <a:t> Thread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70726" y="3096874"/>
            <a:ext cx="1288516" cy="3058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batchResponse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70726" y="3936786"/>
            <a:ext cx="1288092" cy="334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Runnable.run</a:t>
            </a:r>
            <a:r>
              <a:rPr lang="en-US" sz="135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3" name="Curved Connector 62"/>
          <p:cNvCxnSpPr>
            <a:stCxn id="60" idx="3"/>
            <a:endCxn id="61" idx="3"/>
          </p:cNvCxnSpPr>
          <p:nvPr/>
        </p:nvCxnSpPr>
        <p:spPr>
          <a:xfrm flipH="1">
            <a:off x="5758818" y="3249813"/>
            <a:ext cx="424" cy="854155"/>
          </a:xfrm>
          <a:prstGeom prst="curvedConnector3">
            <a:avLst>
              <a:gd name="adj1" fmla="val -40460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470726" y="4736578"/>
            <a:ext cx="1288516" cy="3058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batchResponse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>
            <a:stCxn id="61" idx="3"/>
            <a:endCxn id="71" idx="3"/>
          </p:cNvCxnSpPr>
          <p:nvPr/>
        </p:nvCxnSpPr>
        <p:spPr>
          <a:xfrm>
            <a:off x="5758818" y="4103968"/>
            <a:ext cx="424" cy="785549"/>
          </a:xfrm>
          <a:prstGeom prst="curvedConnector3">
            <a:avLst>
              <a:gd name="adj1" fmla="val 40560177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36193" y="3523496"/>
            <a:ext cx="284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Benign race: read/write access protected by the </a:t>
            </a:r>
            <a:r>
              <a:rPr lang="en-US" b="1">
                <a:solidFill>
                  <a:srgbClr val="00B050"/>
                </a:solidFill>
              </a:rPr>
              <a:t>control flow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982042" y="3829442"/>
            <a:ext cx="1209836" cy="1518617"/>
            <a:chOff x="1309389" y="3798162"/>
            <a:chExt cx="1613114" cy="2024823"/>
          </a:xfrm>
        </p:grpSpPr>
        <p:sp>
          <p:nvSpPr>
            <p:cNvPr id="53" name="Rectangle 52"/>
            <p:cNvSpPr/>
            <p:nvPr/>
          </p:nvSpPr>
          <p:spPr>
            <a:xfrm>
              <a:off x="1317356" y="3798162"/>
              <a:ext cx="1394410" cy="182880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28093" y="4015138"/>
              <a:ext cx="1394410" cy="182880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09389" y="5423129"/>
              <a:ext cx="1394410" cy="182880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8093" y="5640105"/>
              <a:ext cx="1394410" cy="182880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13258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Benign Race Type 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</a:t>
            </a:r>
            <a:r>
              <a:rPr lang="en-US" dirty="0"/>
              <a:t>External Visible State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6891"/>
            <a:ext cx="7886700" cy="36330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race reported in </a:t>
            </a:r>
            <a:r>
              <a:rPr lang="en-US" sz="2000" dirty="0" err="1" smtClean="0"/>
              <a:t>AnyMemo</a:t>
            </a:r>
            <a:r>
              <a:rPr lang="en-US" sz="2000" dirty="0" smtClean="0"/>
              <a:t> app’s </a:t>
            </a:r>
            <a:r>
              <a:rPr lang="en-US" sz="2000" dirty="0" err="1" smtClean="0"/>
              <a:t>QACardActivity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3662" y="2412477"/>
            <a:ext cx="2499102" cy="10618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startLoading</a:t>
            </a:r>
            <a:r>
              <a:rPr lang="en-US" sz="1050" dirty="0"/>
              <a:t>() {</a:t>
            </a:r>
          </a:p>
          <a:p>
            <a:r>
              <a:rPr lang="en-US" sz="1050" dirty="0"/>
              <a:t>    for (Loader loader : </a:t>
            </a:r>
            <a:r>
              <a:rPr lang="en-US" sz="1050" dirty="0" err="1"/>
              <a:t>mLoaders</a:t>
            </a:r>
            <a:r>
              <a:rPr lang="en-US" sz="1050" dirty="0"/>
              <a:t>)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loaderManager.initLoader</a:t>
            </a:r>
            <a:r>
              <a:rPr lang="en-US" sz="1050" dirty="0"/>
              <a:t>(loader);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nRunningLoader</a:t>
            </a:r>
            <a:r>
              <a:rPr lang="en-US" sz="1050" dirty="0"/>
              <a:t>++;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725" y="3628366"/>
            <a:ext cx="2499103" cy="10618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checkAllLoaderCompleted</a:t>
            </a:r>
            <a:r>
              <a:rPr lang="en-US" sz="1050" dirty="0"/>
              <a:t>()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nRunningLoader</a:t>
            </a:r>
            <a:r>
              <a:rPr lang="en-US" sz="1050" dirty="0"/>
              <a:t>--;</a:t>
            </a:r>
          </a:p>
          <a:p>
            <a:r>
              <a:rPr lang="en-US" sz="1050" dirty="0"/>
              <a:t>    if (</a:t>
            </a:r>
            <a:r>
              <a:rPr lang="en-US" sz="1050" dirty="0" err="1"/>
              <a:t>nRunningLoader</a:t>
            </a:r>
            <a:r>
              <a:rPr lang="en-US" sz="1050" dirty="0"/>
              <a:t> &lt;= 0)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onAllLoaderComplete</a:t>
            </a:r>
            <a:r>
              <a:rPr lang="en-US" sz="1050" dirty="0"/>
              <a:t>();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790" y="4823673"/>
            <a:ext cx="2499103" cy="10618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checkAllLoaderCompleted</a:t>
            </a:r>
            <a:r>
              <a:rPr lang="en-US" sz="1050" dirty="0"/>
              <a:t>()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nRunningLoader</a:t>
            </a:r>
            <a:r>
              <a:rPr lang="en-US" sz="1050" dirty="0"/>
              <a:t>--;</a:t>
            </a:r>
          </a:p>
          <a:p>
            <a:r>
              <a:rPr lang="en-US" sz="1050" dirty="0"/>
              <a:t>    if (</a:t>
            </a:r>
            <a:r>
              <a:rPr lang="en-US" sz="1050" dirty="0" err="1"/>
              <a:t>nRunningLoader</a:t>
            </a:r>
            <a:r>
              <a:rPr lang="en-US" sz="1050" dirty="0"/>
              <a:t> &lt;= 0)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onAllLoaderComplete</a:t>
            </a:r>
            <a:r>
              <a:rPr lang="en-US" sz="1050" dirty="0"/>
              <a:t>();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81966" y="3084716"/>
            <a:ext cx="11624" cy="945546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2718649"/>
            <a:ext cx="852616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Thread-1</a:t>
            </a:r>
            <a:endParaRPr lang="en-US" sz="135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481" y="3248399"/>
            <a:ext cx="11624" cy="945546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31516" y="2859085"/>
            <a:ext cx="862302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50" smtClean="0"/>
              <a:t>Thread-2</a:t>
            </a:r>
            <a:endParaRPr lang="en-US" sz="1350" dirty="0"/>
          </a:p>
        </p:txBody>
      </p:sp>
      <p:sp>
        <p:nvSpPr>
          <p:cNvPr id="10" name="Rounded Rectangle 9"/>
          <p:cNvSpPr/>
          <p:nvPr/>
        </p:nvSpPr>
        <p:spPr>
          <a:xfrm>
            <a:off x="4788977" y="3195501"/>
            <a:ext cx="209227" cy="71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ounded Rectangle 31"/>
          <p:cNvSpPr/>
          <p:nvPr/>
        </p:nvSpPr>
        <p:spPr>
          <a:xfrm>
            <a:off x="6348492" y="3366462"/>
            <a:ext cx="209227" cy="71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Curved Connector 12"/>
          <p:cNvCxnSpPr>
            <a:stCxn id="4" idx="3"/>
            <a:endCxn id="10" idx="0"/>
          </p:cNvCxnSpPr>
          <p:nvPr/>
        </p:nvCxnSpPr>
        <p:spPr>
          <a:xfrm>
            <a:off x="3312764" y="2943392"/>
            <a:ext cx="1580827" cy="25210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2"/>
            <a:endCxn id="5" idx="3"/>
          </p:cNvCxnSpPr>
          <p:nvPr/>
        </p:nvCxnSpPr>
        <p:spPr>
          <a:xfrm rot="5400000">
            <a:off x="3977570" y="3243259"/>
            <a:ext cx="249281" cy="158276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3"/>
            <a:endCxn id="32" idx="0"/>
          </p:cNvCxnSpPr>
          <p:nvPr/>
        </p:nvCxnSpPr>
        <p:spPr>
          <a:xfrm>
            <a:off x="3312764" y="2943392"/>
            <a:ext cx="3140342" cy="42307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2" idx="2"/>
            <a:endCxn id="24" idx="3"/>
          </p:cNvCxnSpPr>
          <p:nvPr/>
        </p:nvCxnSpPr>
        <p:spPr>
          <a:xfrm rot="5400000">
            <a:off x="4244187" y="3145668"/>
            <a:ext cx="1273627" cy="314421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" idx="3"/>
            <a:endCxn id="24" idx="3"/>
          </p:cNvCxnSpPr>
          <p:nvPr/>
        </p:nvCxnSpPr>
        <p:spPr>
          <a:xfrm flipH="1">
            <a:off x="3308893" y="4159281"/>
            <a:ext cx="1935" cy="1195307"/>
          </a:xfrm>
          <a:prstGeom prst="curvedConnector3">
            <a:avLst>
              <a:gd name="adj1" fmla="val -11813953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8726" y="3829441"/>
            <a:ext cx="1293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onLoadFinished</a:t>
            </a:r>
            <a:endParaRPr lang="en-US" sz="1350" dirty="0"/>
          </a:p>
        </p:txBody>
      </p:sp>
      <p:sp>
        <p:nvSpPr>
          <p:cNvPr id="51" name="TextBox 50"/>
          <p:cNvSpPr txBox="1"/>
          <p:nvPr/>
        </p:nvSpPr>
        <p:spPr>
          <a:xfrm>
            <a:off x="3751227" y="5296033"/>
            <a:ext cx="1293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onLoadFinished</a:t>
            </a:r>
            <a:endParaRPr lang="en-US" sz="1350" dirty="0"/>
          </a:p>
        </p:txBody>
      </p:sp>
      <p:sp>
        <p:nvSpPr>
          <p:cNvPr id="52" name="TextBox 51"/>
          <p:cNvSpPr txBox="1"/>
          <p:nvPr/>
        </p:nvSpPr>
        <p:spPr>
          <a:xfrm>
            <a:off x="5671822" y="5116747"/>
            <a:ext cx="320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Benign race: no state difference</a:t>
            </a:r>
          </a:p>
        </p:txBody>
      </p:sp>
    </p:spTree>
    <p:extLst>
      <p:ext uri="{BB962C8B-B14F-4D97-AF65-F5344CB8AC3E}">
        <p14:creationId xmlns:p14="http://schemas.microsoft.com/office/powerpoint/2010/main" val="20753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65760"/>
            <a:ext cx="7891272" cy="132588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Our </a:t>
            </a:r>
            <a:r>
              <a:rPr lang="en-US" sz="4000" dirty="0" smtClean="0"/>
              <a:t>Approach ERVA: </a:t>
            </a:r>
            <a:r>
              <a:rPr lang="en-US" sz="4000" u="sng" dirty="0"/>
              <a:t>E</a:t>
            </a:r>
            <a:r>
              <a:rPr lang="en-US" sz="4000" dirty="0"/>
              <a:t>vent-race </a:t>
            </a:r>
            <a:r>
              <a:rPr lang="en-US" sz="4000" u="sng" dirty="0"/>
              <a:t>R</a:t>
            </a:r>
            <a:r>
              <a:rPr lang="en-US" sz="4000" dirty="0"/>
              <a:t>eproducer and </a:t>
            </a:r>
            <a:r>
              <a:rPr lang="en-US" sz="4000" u="sng" dirty="0"/>
              <a:t>V</a:t>
            </a:r>
            <a:r>
              <a:rPr lang="en-US" sz="4000" dirty="0"/>
              <a:t>erifier for </a:t>
            </a:r>
            <a:r>
              <a:rPr lang="en-US" sz="4000" u="sng" dirty="0"/>
              <a:t>A</a:t>
            </a:r>
            <a:r>
              <a:rPr lang="en-US" sz="4000" dirty="0"/>
              <a:t>ndroid</a:t>
            </a:r>
          </a:p>
        </p:txBody>
      </p:sp>
      <p:sp>
        <p:nvSpPr>
          <p:cNvPr id="67" name="Snip Single Corner Rectangle 66"/>
          <p:cNvSpPr/>
          <p:nvPr/>
        </p:nvSpPr>
        <p:spPr>
          <a:xfrm>
            <a:off x="4667386" y="5084338"/>
            <a:ext cx="568332" cy="405082"/>
          </a:xfrm>
          <a:prstGeom prst="snip1Rect">
            <a:avLst/>
          </a:prstGeom>
          <a:noFill/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60885" y="3718188"/>
            <a:ext cx="891468" cy="450810"/>
          </a:xfrm>
          <a:prstGeom prst="rect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capture</a:t>
            </a:r>
          </a:p>
        </p:txBody>
      </p:sp>
      <p:sp>
        <p:nvSpPr>
          <p:cNvPr id="69" name="Vertical Scroll 68"/>
          <p:cNvSpPr/>
          <p:nvPr/>
        </p:nvSpPr>
        <p:spPr>
          <a:xfrm>
            <a:off x="3436325" y="2255789"/>
            <a:ext cx="1014049" cy="412635"/>
          </a:xfrm>
          <a:prstGeom prst="verticalScroll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i="1" dirty="0">
                <a:solidFill>
                  <a:srgbClr val="000000"/>
                </a:solidFill>
              </a:rPr>
              <a:t>Race Report</a:t>
            </a:r>
          </a:p>
        </p:txBody>
      </p:sp>
      <p:cxnSp>
        <p:nvCxnSpPr>
          <p:cNvPr id="70" name="Straight Arrow Connector 69"/>
          <p:cNvCxnSpPr>
            <a:endCxn id="67" idx="3"/>
          </p:cNvCxnSpPr>
          <p:nvPr/>
        </p:nvCxnSpPr>
        <p:spPr>
          <a:xfrm>
            <a:off x="2358897" y="4677749"/>
            <a:ext cx="2592655" cy="406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L-Shape 70"/>
          <p:cNvSpPr/>
          <p:nvPr/>
        </p:nvSpPr>
        <p:spPr>
          <a:xfrm>
            <a:off x="885229" y="3659317"/>
            <a:ext cx="2580408" cy="1016914"/>
          </a:xfrm>
          <a:prstGeom prst="corner">
            <a:avLst>
              <a:gd name="adj1" fmla="val 42522"/>
              <a:gd name="adj2" fmla="val 77504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Instrumented platform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(emulator)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27002" y="3716992"/>
            <a:ext cx="656469" cy="4431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Event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Racer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709254" y="3722943"/>
            <a:ext cx="727071" cy="45081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Event capture</a:t>
            </a:r>
          </a:p>
        </p:txBody>
      </p:sp>
      <p:sp>
        <p:nvSpPr>
          <p:cNvPr id="74" name="Vertical Scroll 73"/>
          <p:cNvSpPr/>
          <p:nvPr/>
        </p:nvSpPr>
        <p:spPr>
          <a:xfrm>
            <a:off x="3729925" y="3037451"/>
            <a:ext cx="727776" cy="449574"/>
          </a:xfrm>
          <a:prstGeom prst="verticalScroll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i="1" dirty="0">
                <a:solidFill>
                  <a:srgbClr val="000000"/>
                </a:solidFill>
              </a:rPr>
              <a:t>Input log</a:t>
            </a:r>
          </a:p>
        </p:txBody>
      </p:sp>
      <p:sp>
        <p:nvSpPr>
          <p:cNvPr id="75" name="Vertical Scroll 74"/>
          <p:cNvSpPr/>
          <p:nvPr/>
        </p:nvSpPr>
        <p:spPr>
          <a:xfrm>
            <a:off x="3744578" y="3747555"/>
            <a:ext cx="727776" cy="412635"/>
          </a:xfrm>
          <a:prstGeom prst="verticalScroll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i="1" dirty="0">
                <a:solidFill>
                  <a:srgbClr val="000000"/>
                </a:solidFill>
              </a:rPr>
              <a:t>EDG</a:t>
            </a:r>
          </a:p>
        </p:txBody>
      </p:sp>
      <p:cxnSp>
        <p:nvCxnSpPr>
          <p:cNvPr id="76" name="Elbow Connector 75"/>
          <p:cNvCxnSpPr>
            <a:stCxn id="71" idx="3"/>
            <a:endCxn id="69" idx="1"/>
          </p:cNvCxnSpPr>
          <p:nvPr/>
        </p:nvCxnSpPr>
        <p:spPr>
          <a:xfrm rot="5400000" flipH="1" flipV="1">
            <a:off x="1784999" y="1956412"/>
            <a:ext cx="1197210" cy="2208600"/>
          </a:xfrm>
          <a:prstGeom prst="bentConnector4">
            <a:avLst>
              <a:gd name="adj1" fmla="val 41383"/>
              <a:gd name="adj2" fmla="val 132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flipV="1">
            <a:off x="2267475" y="3259237"/>
            <a:ext cx="1506411" cy="422060"/>
          </a:xfrm>
          <a:prstGeom prst="bentConnector3">
            <a:avLst>
              <a:gd name="adj1" fmla="val -9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03" idx="3"/>
          </p:cNvCxnSpPr>
          <p:nvPr/>
        </p:nvCxnSpPr>
        <p:spPr>
          <a:xfrm>
            <a:off x="3436326" y="3948348"/>
            <a:ext cx="359833" cy="55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14117" y="4214566"/>
            <a:ext cx="1935391" cy="46166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Replay platform</a:t>
            </a:r>
            <a:br>
              <a:rPr lang="en-US" sz="1200" dirty="0"/>
            </a:br>
            <a:r>
              <a:rPr lang="en-US" sz="1200" dirty="0"/>
              <a:t>(emulator or phone)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21063" y="3659317"/>
            <a:ext cx="942243" cy="478467"/>
          </a:xfrm>
          <a:prstGeom prst="rect">
            <a:avLst/>
          </a:prstGeom>
          <a:noFill/>
          <a:ln w="952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Input replay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207264" y="3657002"/>
            <a:ext cx="942243" cy="478467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Event flipping</a:t>
            </a:r>
          </a:p>
        </p:txBody>
      </p:sp>
      <p:cxnSp>
        <p:nvCxnSpPr>
          <p:cNvPr id="82" name="Straight Arrow Connector 81"/>
          <p:cNvCxnSpPr>
            <a:stCxn id="67" idx="3"/>
          </p:cNvCxnSpPr>
          <p:nvPr/>
        </p:nvCxnSpPr>
        <p:spPr>
          <a:xfrm flipV="1">
            <a:off x="4951552" y="4677749"/>
            <a:ext cx="420549" cy="406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030852" y="1981445"/>
            <a:ext cx="0" cy="2557097"/>
          </a:xfrm>
          <a:prstGeom prst="straightConnector1">
            <a:avLst/>
          </a:prstGeom>
          <a:ln w="3175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973717" y="1915503"/>
            <a:ext cx="16936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Race detection phase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35718" y="1915503"/>
            <a:ext cx="1812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Race verification phase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4498732" y="2170523"/>
            <a:ext cx="491087" cy="57920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Vertical Scroll 86"/>
          <p:cNvSpPr/>
          <p:nvPr/>
        </p:nvSpPr>
        <p:spPr>
          <a:xfrm>
            <a:off x="5074908" y="2282605"/>
            <a:ext cx="861164" cy="412635"/>
          </a:xfrm>
          <a:prstGeom prst="verticalScroll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i="1" dirty="0">
                <a:solidFill>
                  <a:srgbClr val="000000"/>
                </a:solidFill>
              </a:rPr>
              <a:t>False positive</a:t>
            </a:r>
          </a:p>
        </p:txBody>
      </p:sp>
      <p:sp>
        <p:nvSpPr>
          <p:cNvPr id="88" name="Vertical Scroll 87"/>
          <p:cNvSpPr/>
          <p:nvPr/>
        </p:nvSpPr>
        <p:spPr>
          <a:xfrm>
            <a:off x="6030058" y="2293220"/>
            <a:ext cx="812438" cy="412635"/>
          </a:xfrm>
          <a:prstGeom prst="verticalScroll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i="1">
                <a:solidFill>
                  <a:srgbClr val="000000"/>
                </a:solidFill>
              </a:rPr>
              <a:t>Benign </a:t>
            </a:r>
            <a:endParaRPr lang="en-US" sz="1350" i="1" smtClean="0">
              <a:solidFill>
                <a:srgbClr val="000000"/>
              </a:solidFill>
            </a:endParaRPr>
          </a:p>
          <a:p>
            <a:pPr algn="ctr"/>
            <a:r>
              <a:rPr lang="en-US" sz="1350" i="1" dirty="0" smtClean="0">
                <a:solidFill>
                  <a:srgbClr val="000000"/>
                </a:solidFill>
              </a:rPr>
              <a:t>race</a:t>
            </a:r>
            <a:endParaRPr lang="en-US" sz="1350" i="1" dirty="0">
              <a:solidFill>
                <a:srgbClr val="000000"/>
              </a:solidFill>
            </a:endParaRPr>
          </a:p>
        </p:txBody>
      </p:sp>
      <p:sp>
        <p:nvSpPr>
          <p:cNvPr id="89" name="Vertical Scroll 88"/>
          <p:cNvSpPr/>
          <p:nvPr/>
        </p:nvSpPr>
        <p:spPr>
          <a:xfrm>
            <a:off x="6936482" y="2293220"/>
            <a:ext cx="959486" cy="412635"/>
          </a:xfrm>
          <a:prstGeom prst="verticalScroll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i="1" dirty="0" smtClean="0">
                <a:solidFill>
                  <a:srgbClr val="000000"/>
                </a:solidFill>
              </a:rPr>
              <a:t>Harmful</a:t>
            </a:r>
          </a:p>
          <a:p>
            <a:pPr algn="ctr"/>
            <a:r>
              <a:rPr lang="en-US" sz="1350" i="1" dirty="0" smtClean="0">
                <a:solidFill>
                  <a:srgbClr val="000000"/>
                </a:solidFill>
              </a:rPr>
              <a:t>race</a:t>
            </a:r>
            <a:endParaRPr lang="en-US" sz="1350" i="1" dirty="0">
              <a:solidFill>
                <a:srgbClr val="000000"/>
              </a:solidFill>
            </a:endParaRPr>
          </a:p>
        </p:txBody>
      </p:sp>
      <p:cxnSp>
        <p:nvCxnSpPr>
          <p:cNvPr id="90" name="Curved Connector 89"/>
          <p:cNvCxnSpPr/>
          <p:nvPr/>
        </p:nvCxnSpPr>
        <p:spPr>
          <a:xfrm flipV="1">
            <a:off x="6403263" y="2705855"/>
            <a:ext cx="781235" cy="50835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10800000">
            <a:off x="5483562" y="2695242"/>
            <a:ext cx="906225" cy="51896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/>
          <p:nvPr/>
        </p:nvCxnSpPr>
        <p:spPr>
          <a:xfrm rot="16200000" flipV="1">
            <a:off x="6148931" y="2959874"/>
            <a:ext cx="508350" cy="3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ight Arrow 92"/>
          <p:cNvSpPr/>
          <p:nvPr/>
        </p:nvSpPr>
        <p:spPr>
          <a:xfrm rot="1694103">
            <a:off x="4487168" y="3243106"/>
            <a:ext cx="563388" cy="459881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4" name="Right Arrow 93"/>
          <p:cNvSpPr/>
          <p:nvPr/>
        </p:nvSpPr>
        <p:spPr>
          <a:xfrm rot="2015339">
            <a:off x="4495698" y="3878275"/>
            <a:ext cx="545224" cy="459881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TextBox 94"/>
          <p:cNvSpPr txBox="1"/>
          <p:nvPr/>
        </p:nvSpPr>
        <p:spPr>
          <a:xfrm rot="565964">
            <a:off x="3119138" y="4875577"/>
            <a:ext cx="1189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single execution</a:t>
            </a:r>
          </a:p>
        </p:txBody>
      </p:sp>
      <p:cxnSp>
        <p:nvCxnSpPr>
          <p:cNvPr id="96" name="Straight Arrow Connector 95"/>
          <p:cNvCxnSpPr>
            <a:stCxn id="67" idx="3"/>
          </p:cNvCxnSpPr>
          <p:nvPr/>
        </p:nvCxnSpPr>
        <p:spPr>
          <a:xfrm flipV="1">
            <a:off x="4951552" y="4677749"/>
            <a:ext cx="820599" cy="406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7" idx="3"/>
          </p:cNvCxnSpPr>
          <p:nvPr/>
        </p:nvCxnSpPr>
        <p:spPr>
          <a:xfrm flipV="1">
            <a:off x="4951552" y="4677750"/>
            <a:ext cx="1277799" cy="406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3"/>
          </p:cNvCxnSpPr>
          <p:nvPr/>
        </p:nvCxnSpPr>
        <p:spPr>
          <a:xfrm flipV="1">
            <a:off x="4951552" y="4677749"/>
            <a:ext cx="1963599" cy="406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20877002">
            <a:off x="5484782" y="4859504"/>
            <a:ext cx="140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multiple executions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5909561" y="3248893"/>
            <a:ext cx="672046" cy="364148"/>
            <a:chOff x="3993288" y="5082930"/>
            <a:chExt cx="1132019" cy="742462"/>
          </a:xfrm>
        </p:grpSpPr>
        <p:sp>
          <p:nvSpPr>
            <p:cNvPr id="101" name="Rectangle 100"/>
            <p:cNvSpPr/>
            <p:nvPr/>
          </p:nvSpPr>
          <p:spPr>
            <a:xfrm>
              <a:off x="4288569" y="5082930"/>
              <a:ext cx="836738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63703" y="5187461"/>
              <a:ext cx="836738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071926" y="5330092"/>
              <a:ext cx="836738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93288" y="5444392"/>
              <a:ext cx="836738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698030" y="3150824"/>
            <a:ext cx="107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state comparison</a:t>
            </a:r>
          </a:p>
        </p:txBody>
      </p:sp>
    </p:spTree>
    <p:extLst>
      <p:ext uri="{BB962C8B-B14F-4D97-AF65-F5344CB8AC3E}">
        <p14:creationId xmlns:p14="http://schemas.microsoft.com/office/powerpoint/2010/main" val="18098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132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ERVA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91640"/>
            <a:ext cx="8204200" cy="4658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Capture and Replay</a:t>
            </a:r>
          </a:p>
          <a:p>
            <a:pPr lvl="1"/>
            <a:r>
              <a:rPr lang="en-US" dirty="0" smtClean="0"/>
              <a:t>Input, sensors, IPC, threading events are captured by VALERA(OOPSLA’15)</a:t>
            </a:r>
          </a:p>
          <a:p>
            <a:r>
              <a:rPr lang="en-US" dirty="0" smtClean="0"/>
              <a:t>Event Dependency Graph(EDG)</a:t>
            </a:r>
          </a:p>
          <a:p>
            <a:pPr lvl="1"/>
            <a:r>
              <a:rPr lang="en-US" dirty="0" smtClean="0"/>
              <a:t>Causal relationship between </a:t>
            </a:r>
            <a:r>
              <a:rPr lang="en-US" dirty="0" smtClean="0"/>
              <a:t>events (strong HB relations)</a:t>
            </a:r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 smtClean="0"/>
              <a:t>Flipping</a:t>
            </a:r>
          </a:p>
          <a:p>
            <a:pPr lvl="1"/>
            <a:r>
              <a:rPr lang="en-US" dirty="0" smtClean="0"/>
              <a:t>Leverage VALERA’s deterministic schedule replay</a:t>
            </a:r>
            <a:endParaRPr lang="en-US" dirty="0" smtClean="0"/>
          </a:p>
          <a:p>
            <a:pPr lvl="1"/>
            <a:r>
              <a:rPr lang="en-US" dirty="0" smtClean="0"/>
              <a:t>User defined order of event execution which is allowed by EDG</a:t>
            </a:r>
          </a:p>
          <a:p>
            <a:r>
              <a:rPr lang="en-US" dirty="0" smtClean="0"/>
              <a:t>State Recording and Comparison</a:t>
            </a:r>
          </a:p>
          <a:p>
            <a:pPr lvl="1"/>
            <a:r>
              <a:rPr lang="en-US" dirty="0" smtClean="0"/>
              <a:t>Externally visible state(EVS)</a:t>
            </a:r>
          </a:p>
          <a:p>
            <a:pPr lvl="1"/>
            <a:r>
              <a:rPr lang="en-US" dirty="0" smtClean="0"/>
              <a:t>EVS = All GUI states(layout </a:t>
            </a:r>
            <a:r>
              <a:rPr lang="en-US" dirty="0" smtClean="0"/>
              <a:t>&amp; contents</a:t>
            </a:r>
            <a:r>
              <a:rPr lang="en-US" dirty="0" smtClean="0"/>
              <a:t>) + shared preference data</a:t>
            </a:r>
          </a:p>
          <a:p>
            <a:pPr lvl="1"/>
            <a:r>
              <a:rPr lang="en-US" dirty="0" smtClean="0"/>
              <a:t>EVS is extensible to dump customized state</a:t>
            </a:r>
          </a:p>
          <a:p>
            <a:r>
              <a:rPr lang="en-US" dirty="0" smtClean="0"/>
              <a:t>Race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664684" y="3561122"/>
            <a:ext cx="1263823" cy="494009"/>
            <a:chOff x="1939489" y="4401519"/>
            <a:chExt cx="1685097" cy="658678"/>
          </a:xfrm>
        </p:grpSpPr>
        <p:sp>
          <p:nvSpPr>
            <p:cNvPr id="32" name="Rectangle 31"/>
            <p:cNvSpPr/>
            <p:nvPr/>
          </p:nvSpPr>
          <p:spPr>
            <a:xfrm>
              <a:off x="1939489" y="4401519"/>
              <a:ext cx="1501701" cy="201478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2885" y="4858719"/>
              <a:ext cx="1501701" cy="201478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113316" y="2044586"/>
            <a:ext cx="1957039" cy="168184"/>
          </a:xfrm>
          <a:prstGeom prst="rect">
            <a:avLst/>
          </a:prstGeom>
          <a:solidFill>
            <a:srgbClr val="FF9A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272" cy="13258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Race Verification: FP Race Type 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79434" y="2044585"/>
            <a:ext cx="30765" cy="3797415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95401" y="1691640"/>
            <a:ext cx="121315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 err="1"/>
              <a:t>Looper</a:t>
            </a:r>
            <a:r>
              <a:rPr lang="en-US" sz="1350" dirty="0"/>
              <a:t>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3729" y="1691640"/>
            <a:ext cx="2499102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onCreateView</a:t>
            </a:r>
            <a:r>
              <a:rPr lang="en-US" sz="1050" dirty="0"/>
              <a:t>()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mHandler</a:t>
            </a:r>
            <a:r>
              <a:rPr lang="en-US" sz="1050" dirty="0"/>
              <a:t> = new Handler();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mAdapter</a:t>
            </a:r>
            <a:r>
              <a:rPr lang="en-US" sz="1050" dirty="0"/>
              <a:t> = new </a:t>
            </a:r>
            <a:r>
              <a:rPr lang="en-US" sz="1050" dirty="0" err="1"/>
              <a:t>ArrayAdapter</a:t>
            </a:r>
            <a:r>
              <a:rPr lang="en-US" sz="1050" dirty="0"/>
              <a:t>();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3728" y="2567769"/>
            <a:ext cx="2499103" cy="25160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onResume</a:t>
            </a:r>
            <a:r>
              <a:rPr lang="en-US" sz="1050" dirty="0"/>
              <a:t>() {</a:t>
            </a:r>
          </a:p>
          <a:p>
            <a:r>
              <a:rPr lang="en-US" sz="1050" dirty="0"/>
              <a:t>    Thread </a:t>
            </a:r>
            <a:r>
              <a:rPr lang="en-US" sz="1050" dirty="0" err="1"/>
              <a:t>thrd</a:t>
            </a:r>
            <a:r>
              <a:rPr lang="en-US" sz="1050" dirty="0"/>
              <a:t> = new Thread() {</a:t>
            </a:r>
          </a:p>
          <a:p>
            <a:r>
              <a:rPr lang="en-US" sz="1050" dirty="0"/>
              <a:t>        public void run() {</a:t>
            </a:r>
          </a:p>
          <a:p>
            <a:r>
              <a:rPr lang="en-US" sz="1050" dirty="0"/>
              <a:t>            // query database operation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mHandler.post</a:t>
            </a:r>
            <a:r>
              <a:rPr lang="en-US" sz="1050" dirty="0"/>
              <a:t>(new Runnable() {</a:t>
            </a:r>
          </a:p>
          <a:p>
            <a:r>
              <a:rPr lang="en-US" sz="1050" dirty="0"/>
              <a:t>                public void run() {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mAdapter.clear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        for (</a:t>
            </a:r>
            <a:r>
              <a:rPr lang="en-US" sz="1050" dirty="0" err="1"/>
              <a:t>RecentItem</a:t>
            </a:r>
            <a:r>
              <a:rPr lang="en-US" sz="1050" dirty="0"/>
              <a:t> </a:t>
            </a:r>
            <a:r>
              <a:rPr lang="en-US" sz="1050" dirty="0" err="1"/>
              <a:t>ri</a:t>
            </a:r>
            <a:r>
              <a:rPr lang="en-US" sz="1050" dirty="0"/>
              <a:t> : database)</a:t>
            </a:r>
          </a:p>
          <a:p>
            <a:r>
              <a:rPr lang="en-US" sz="1050" dirty="0"/>
              <a:t>                        </a:t>
            </a:r>
            <a:r>
              <a:rPr lang="en-US" sz="1050" dirty="0" err="1"/>
              <a:t>mAdapter.insert</a:t>
            </a:r>
            <a:r>
              <a:rPr lang="en-US" sz="1050" dirty="0"/>
              <a:t>(</a:t>
            </a:r>
            <a:r>
              <a:rPr lang="en-US" sz="1050" dirty="0" err="1"/>
              <a:t>ri</a:t>
            </a:r>
            <a:r>
              <a:rPr lang="en-US" sz="1050" dirty="0"/>
              <a:t>);</a:t>
            </a:r>
          </a:p>
          <a:p>
            <a:r>
              <a:rPr lang="en-US" sz="1050" dirty="0"/>
              <a:t>                }</a:t>
            </a:r>
          </a:p>
          <a:p>
            <a:r>
              <a:rPr lang="en-US" sz="1050" dirty="0"/>
              <a:t>            });</a:t>
            </a:r>
          </a:p>
          <a:p>
            <a:r>
              <a:rPr lang="en-US" sz="1050" dirty="0"/>
              <a:t>        }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thrd.start</a:t>
            </a:r>
            <a:r>
              <a:rPr lang="en-US" sz="1050" dirty="0"/>
              <a:t>();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9915" y="1691640"/>
            <a:ext cx="680956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/>
              <a:t>Thread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4917679" y="2212770"/>
            <a:ext cx="895025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onCreateView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17679" y="2954099"/>
            <a:ext cx="948623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onResume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09948" y="3561123"/>
            <a:ext cx="6802" cy="2280877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83400" y="3561123"/>
            <a:ext cx="266700" cy="568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0"/>
          </p:cNvCxnSpPr>
          <p:nvPr/>
        </p:nvCxnSpPr>
        <p:spPr>
          <a:xfrm>
            <a:off x="5866302" y="3192386"/>
            <a:ext cx="1150448" cy="3687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35888" y="4130024"/>
            <a:ext cx="948623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Runnable</a:t>
            </a:r>
          </a:p>
        </p:txBody>
      </p:sp>
      <p:cxnSp>
        <p:nvCxnSpPr>
          <p:cNvPr id="38" name="Straight Arrow Connector 37"/>
          <p:cNvCxnSpPr>
            <a:stCxn id="18" idx="2"/>
            <a:endCxn id="28" idx="3"/>
          </p:cNvCxnSpPr>
          <p:nvPr/>
        </p:nvCxnSpPr>
        <p:spPr>
          <a:xfrm flipH="1">
            <a:off x="5884511" y="4130024"/>
            <a:ext cx="1132239" cy="238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2957" y="2692249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Dead lock!!!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Curved Connector 38"/>
          <p:cNvCxnSpPr>
            <a:stCxn id="11" idx="1"/>
            <a:endCxn id="28" idx="1"/>
          </p:cNvCxnSpPr>
          <p:nvPr/>
        </p:nvCxnSpPr>
        <p:spPr>
          <a:xfrm rot="10800000" flipH="1" flipV="1">
            <a:off x="4917678" y="2451057"/>
            <a:ext cx="18209" cy="1917254"/>
          </a:xfrm>
          <a:prstGeom prst="curvedConnector3">
            <a:avLst>
              <a:gd name="adj1" fmla="val -2162118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-0.08889 0.10671 C -0.10938 0.1294 -0.12032 0.16296 -0.12032 0.19791 C -0.12032 0.23796 -0.10938 0.2699 -0.08889 0.29259 L -0.00018 0.4 " pathEditMode="relative" rAng="5400000" ptsTypes="AAA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272" cy="132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Race Verification: FP </a:t>
            </a:r>
            <a:r>
              <a:rPr lang="en-US" dirty="0"/>
              <a:t>Type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162" y="1984107"/>
            <a:ext cx="2594222" cy="17081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CoolReaderActivity.java</a:t>
            </a:r>
            <a:r>
              <a:rPr lang="en-US" sz="1050" dirty="0"/>
              <a:t>]</a:t>
            </a:r>
          </a:p>
          <a:p>
            <a:r>
              <a:rPr lang="en-US" sz="1050" dirty="0" err="1"/>
              <a:t>onStart</a:t>
            </a:r>
            <a:r>
              <a:rPr lang="en-US" sz="1050" dirty="0"/>
              <a:t>()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waitForCRDService</a:t>
            </a:r>
            <a:r>
              <a:rPr lang="en-US" sz="1050" dirty="0"/>
              <a:t>(new Runnable() {</a:t>
            </a:r>
          </a:p>
          <a:p>
            <a:r>
              <a:rPr lang="en-US" sz="1050" dirty="0"/>
              <a:t>        public void run() </a:t>
            </a:r>
            <a:r>
              <a:rPr lang="en-US" sz="1050" dirty="0" smtClean="0"/>
              <a:t>{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   </a:t>
            </a:r>
            <a:r>
              <a:rPr lang="en-US" sz="1050" dirty="0" err="1" smtClean="0"/>
              <a:t>Service.getHistory</a:t>
            </a:r>
            <a:r>
              <a:rPr lang="en-US" sz="1050" dirty="0"/>
              <a:t>().</a:t>
            </a:r>
            <a:r>
              <a:rPr lang="en-US" sz="1050" dirty="0" err="1"/>
              <a:t>loadFromDB</a:t>
            </a:r>
            <a:r>
              <a:rPr lang="en-US" sz="1050" dirty="0"/>
              <a:t>(…);</a:t>
            </a:r>
          </a:p>
          <a:p>
            <a:r>
              <a:rPr lang="en-US" sz="1050" dirty="0"/>
              <a:t>            ……</a:t>
            </a:r>
          </a:p>
          <a:p>
            <a:r>
              <a:rPr lang="en-US" sz="1050" dirty="0"/>
              <a:t>            new </a:t>
            </a:r>
            <a:r>
              <a:rPr lang="en-US" sz="1050" dirty="0" err="1"/>
              <a:t>CRRootView</a:t>
            </a:r>
            <a:r>
              <a:rPr lang="en-US" sz="1050" dirty="0"/>
              <a:t>(…);</a:t>
            </a:r>
          </a:p>
          <a:p>
            <a:r>
              <a:rPr lang="en-US" sz="1050" dirty="0"/>
              <a:t>        }</a:t>
            </a:r>
          </a:p>
          <a:p>
            <a:r>
              <a:rPr lang="en-US" sz="1050" dirty="0"/>
              <a:t>    });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160" y="3766888"/>
            <a:ext cx="2596896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History.java</a:t>
            </a:r>
            <a:r>
              <a:rPr lang="en-US" sz="1050" dirty="0"/>
              <a:t>]</a:t>
            </a:r>
          </a:p>
          <a:p>
            <a:r>
              <a:rPr lang="en-US" sz="1050" dirty="0" err="1"/>
              <a:t>onRecentBookListLoaded</a:t>
            </a:r>
            <a:r>
              <a:rPr lang="en-US" sz="1050" dirty="0"/>
              <a:t>(List list)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mBooks</a:t>
            </a:r>
            <a:r>
              <a:rPr lang="en-US" sz="1050" dirty="0"/>
              <a:t> = list;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2225" y="4601862"/>
            <a:ext cx="2596896" cy="90024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History.java</a:t>
            </a:r>
            <a:r>
              <a:rPr lang="en-US" sz="1050" dirty="0"/>
              <a:t>]</a:t>
            </a:r>
          </a:p>
          <a:p>
            <a:r>
              <a:rPr lang="en-US" sz="1050" dirty="0" err="1"/>
              <a:t>getOrLoadRecentBooks</a:t>
            </a:r>
            <a:r>
              <a:rPr lang="en-US" sz="1050" dirty="0"/>
              <a:t>(…) {</a:t>
            </a:r>
          </a:p>
          <a:p>
            <a:r>
              <a:rPr lang="en-US" sz="1050" dirty="0"/>
              <a:t>    if (</a:t>
            </a:r>
            <a:r>
              <a:rPr lang="en-US" sz="1050" dirty="0" err="1"/>
              <a:t>mBooks</a:t>
            </a:r>
            <a:r>
              <a:rPr lang="en-US" sz="1050" dirty="0"/>
              <a:t> != null &amp;&amp; </a:t>
            </a:r>
            <a:r>
              <a:rPr lang="en-US" sz="1050" dirty="0" err="1"/>
              <a:t>mBooks.size</a:t>
            </a:r>
            <a:r>
              <a:rPr lang="en-US" sz="1050" dirty="0"/>
              <a:t>() &gt; 0)</a:t>
            </a:r>
          </a:p>
          <a:p>
            <a:r>
              <a:rPr lang="en-US" sz="1050" dirty="0"/>
              <a:t>        // update </a:t>
            </a:r>
            <a:r>
              <a:rPr lang="en-US" sz="1050" dirty="0" err="1"/>
              <a:t>mBooks</a:t>
            </a:r>
            <a:r>
              <a:rPr lang="en-US" sz="1050" dirty="0"/>
              <a:t>.</a:t>
            </a:r>
          </a:p>
          <a:p>
            <a:r>
              <a:rPr lang="en-US" sz="1050" dirty="0"/>
              <a:t>}</a:t>
            </a:r>
          </a:p>
        </p:txBody>
      </p:sp>
      <p:cxnSp>
        <p:nvCxnSpPr>
          <p:cNvPr id="8" name="Elbow Connector 7"/>
          <p:cNvCxnSpPr>
            <a:endCxn id="5" idx="3"/>
          </p:cNvCxnSpPr>
          <p:nvPr/>
        </p:nvCxnSpPr>
        <p:spPr>
          <a:xfrm rot="16200000" flipH="1">
            <a:off x="2800597" y="3335761"/>
            <a:ext cx="1398510" cy="202407"/>
          </a:xfrm>
          <a:prstGeom prst="bentConnector4">
            <a:avLst>
              <a:gd name="adj1" fmla="val 1453"/>
              <a:gd name="adj2" fmla="val 6586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6" idx="3"/>
          </p:cNvCxnSpPr>
          <p:nvPr/>
        </p:nvCxnSpPr>
        <p:spPr>
          <a:xfrm rot="16200000" flipH="1">
            <a:off x="2109273" y="3562137"/>
            <a:ext cx="1942316" cy="1037380"/>
          </a:xfrm>
          <a:prstGeom prst="bentConnector4">
            <a:avLst>
              <a:gd name="adj1" fmla="val -1031"/>
              <a:gd name="adj2" fmla="val 1815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45143" y="2483796"/>
            <a:ext cx="2025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post1(Runnable r1, delay1=0)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90066" y="3077207"/>
            <a:ext cx="2025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post2(Runnable r2, delay2=0)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54894" y="2501721"/>
            <a:ext cx="0" cy="2504555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0861" y="2148775"/>
            <a:ext cx="121315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 err="1"/>
              <a:t>Looper</a:t>
            </a:r>
            <a:r>
              <a:rPr lang="en-US" sz="1350" dirty="0"/>
              <a:t> Thread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8493" y="2689492"/>
            <a:ext cx="948623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onStart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4640" y="3501086"/>
            <a:ext cx="2051499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onRecentBookListLoaded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8147" y="4331423"/>
            <a:ext cx="1909313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getOrLoadRecentBooks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20" idx="3"/>
            <a:endCxn id="21" idx="3"/>
          </p:cNvCxnSpPr>
          <p:nvPr/>
        </p:nvCxnSpPr>
        <p:spPr>
          <a:xfrm>
            <a:off x="6727116" y="2927779"/>
            <a:ext cx="559023" cy="811594"/>
          </a:xfrm>
          <a:prstGeom prst="curvedConnector3">
            <a:avLst>
              <a:gd name="adj1" fmla="val 1408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3"/>
            <a:endCxn id="22" idx="3"/>
          </p:cNvCxnSpPr>
          <p:nvPr/>
        </p:nvCxnSpPr>
        <p:spPr>
          <a:xfrm>
            <a:off x="6727116" y="2927778"/>
            <a:ext cx="480344" cy="1641932"/>
          </a:xfrm>
          <a:prstGeom prst="curvedConnector3">
            <a:avLst>
              <a:gd name="adj1" fmla="val 2951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1" idx="3"/>
            <a:endCxn id="22" idx="3"/>
          </p:cNvCxnSpPr>
          <p:nvPr/>
        </p:nvCxnSpPr>
        <p:spPr>
          <a:xfrm flipH="1">
            <a:off x="7207460" y="3739373"/>
            <a:ext cx="78679" cy="830337"/>
          </a:xfrm>
          <a:prstGeom prst="curvedConnector3">
            <a:avLst>
              <a:gd name="adj1" fmla="val -419680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7207459" y="3817298"/>
            <a:ext cx="53598" cy="741329"/>
          </a:xfrm>
          <a:prstGeom prst="curvedConnector3">
            <a:avLst>
              <a:gd name="adj1" fmla="val 419881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6199" y="1563890"/>
            <a:ext cx="183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Analyze the trace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5793" y="5502107"/>
            <a:ext cx="1902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post1 &lt; post2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16510" y="5502108"/>
            <a:ext cx="282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&amp;&amp; </a:t>
            </a:r>
            <a:r>
              <a:rPr lang="en-US" dirty="0" smtClean="0"/>
              <a:t>delay1 </a:t>
            </a:r>
            <a:r>
              <a:rPr lang="en-US" dirty="0"/>
              <a:t>== </a:t>
            </a:r>
            <a:r>
              <a:rPr lang="en-US" dirty="0" smtClean="0"/>
              <a:t>delay2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14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325105" y="3402753"/>
            <a:ext cx="1677605" cy="900628"/>
            <a:chOff x="1766807" y="3212767"/>
            <a:chExt cx="2236806" cy="1200837"/>
          </a:xfrm>
        </p:grpSpPr>
        <p:sp>
          <p:nvSpPr>
            <p:cNvPr id="72" name="Rectangle 71"/>
            <p:cNvSpPr/>
            <p:nvPr/>
          </p:nvSpPr>
          <p:spPr>
            <a:xfrm>
              <a:off x="1766807" y="3212767"/>
              <a:ext cx="1534332" cy="203919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66807" y="3476325"/>
              <a:ext cx="2236806" cy="157338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81200" y="4209685"/>
              <a:ext cx="1534332" cy="203919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272" cy="132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Race Verification: Benign Type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6891"/>
            <a:ext cx="7886700" cy="36330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race reported in Volley HTTP library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3661" y="2424834"/>
            <a:ext cx="2998922" cy="30469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ImageLoader</a:t>
            </a:r>
            <a:r>
              <a:rPr lang="en-US" sz="1200" dirty="0"/>
              <a:t> {</a:t>
            </a:r>
          </a:p>
          <a:p>
            <a:r>
              <a:rPr lang="en-US" sz="1200" dirty="0"/>
              <a:t>    private Handler </a:t>
            </a:r>
            <a:r>
              <a:rPr lang="en-US" sz="1200" dirty="0" err="1"/>
              <a:t>mHandler</a:t>
            </a:r>
            <a:r>
              <a:rPr lang="en-US" sz="1200" dirty="0"/>
              <a:t> = new Handler();</a:t>
            </a:r>
          </a:p>
          <a:p>
            <a:r>
              <a:rPr lang="en-US" sz="1200" dirty="0"/>
              <a:t>    private Runnable </a:t>
            </a:r>
            <a:r>
              <a:rPr lang="en-US" sz="1200" dirty="0" err="1"/>
              <a:t>mRunnable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private void </a:t>
            </a:r>
            <a:r>
              <a:rPr lang="en-US" sz="1200" dirty="0" err="1"/>
              <a:t>batchResponse</a:t>
            </a:r>
            <a:r>
              <a:rPr lang="en-US" sz="1200" dirty="0"/>
              <a:t>(…) {</a:t>
            </a:r>
          </a:p>
          <a:p>
            <a:r>
              <a:rPr lang="en-US" sz="1200" dirty="0"/>
              <a:t>        if (</a:t>
            </a:r>
            <a:r>
              <a:rPr lang="en-US" sz="1200" dirty="0" err="1"/>
              <a:t>mRunnable</a:t>
            </a:r>
            <a:r>
              <a:rPr lang="en-US" sz="1200" dirty="0"/>
              <a:t> == null)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mRunnable</a:t>
            </a:r>
            <a:r>
              <a:rPr lang="en-US" sz="1200" dirty="0"/>
              <a:t> = new Runnable() {</a:t>
            </a:r>
          </a:p>
          <a:p>
            <a:r>
              <a:rPr lang="en-US" sz="1200" dirty="0"/>
              <a:t>                public void run() {</a:t>
            </a:r>
          </a:p>
          <a:p>
            <a:r>
              <a:rPr lang="en-US" sz="1200" dirty="0"/>
              <a:t>                    // deliver batched request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mRunnable</a:t>
            </a:r>
            <a:r>
              <a:rPr lang="en-US" sz="1200" dirty="0"/>
              <a:t> = null;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mHandler.post</a:t>
            </a:r>
            <a:r>
              <a:rPr lang="en-US" sz="1200" dirty="0"/>
              <a:t>(</a:t>
            </a:r>
            <a:r>
              <a:rPr lang="en-US" sz="1200" dirty="0" err="1"/>
              <a:t>mRunnable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17073" y="2777779"/>
            <a:ext cx="0" cy="2504555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33040" y="2424834"/>
            <a:ext cx="121315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 err="1"/>
              <a:t>Looper</a:t>
            </a:r>
            <a:r>
              <a:rPr lang="en-US" sz="1350" dirty="0"/>
              <a:t> Thread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70726" y="3096874"/>
            <a:ext cx="1288516" cy="3058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batchResponse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70726" y="3936786"/>
            <a:ext cx="1288092" cy="334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Runnable.run</a:t>
            </a:r>
            <a:r>
              <a:rPr lang="en-US" sz="135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63" name="Curved Connector 62"/>
          <p:cNvCxnSpPr>
            <a:stCxn id="60" idx="3"/>
            <a:endCxn id="61" idx="3"/>
          </p:cNvCxnSpPr>
          <p:nvPr/>
        </p:nvCxnSpPr>
        <p:spPr>
          <a:xfrm flipH="1">
            <a:off x="5758818" y="3249813"/>
            <a:ext cx="424" cy="854155"/>
          </a:xfrm>
          <a:prstGeom prst="curvedConnector3">
            <a:avLst>
              <a:gd name="adj1" fmla="val -404601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470726" y="4736578"/>
            <a:ext cx="1288516" cy="3058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batchResponse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6" name="Curved Connector 75"/>
          <p:cNvCxnSpPr>
            <a:stCxn id="61" idx="3"/>
            <a:endCxn id="71" idx="3"/>
          </p:cNvCxnSpPr>
          <p:nvPr/>
        </p:nvCxnSpPr>
        <p:spPr>
          <a:xfrm>
            <a:off x="5758818" y="4103968"/>
            <a:ext cx="424" cy="785549"/>
          </a:xfrm>
          <a:prstGeom prst="curvedConnector3">
            <a:avLst>
              <a:gd name="adj1" fmla="val 40560177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38783" y="4265909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Flippable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3122" y="5654292"/>
            <a:ext cx="5964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Different branch condition executed in flipped schedule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acy read write disappear in new schedule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17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982042" y="3829442"/>
            <a:ext cx="1209836" cy="1518617"/>
            <a:chOff x="1309389" y="3798162"/>
            <a:chExt cx="1613114" cy="2024823"/>
          </a:xfrm>
        </p:grpSpPr>
        <p:sp>
          <p:nvSpPr>
            <p:cNvPr id="53" name="Rectangle 52"/>
            <p:cNvSpPr/>
            <p:nvPr/>
          </p:nvSpPr>
          <p:spPr>
            <a:xfrm>
              <a:off x="1317356" y="3798162"/>
              <a:ext cx="1394410" cy="182880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28093" y="4015138"/>
              <a:ext cx="1394410" cy="182880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09389" y="5423129"/>
              <a:ext cx="1394410" cy="182880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8093" y="5640105"/>
              <a:ext cx="1394410" cy="182880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132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Race Verification: Benign Type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6891"/>
            <a:ext cx="7886700" cy="36330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race reported in </a:t>
            </a:r>
            <a:r>
              <a:rPr lang="en-US" sz="2000" dirty="0" err="1" smtClean="0"/>
              <a:t>AnyMemo</a:t>
            </a:r>
            <a:r>
              <a:rPr lang="en-US" sz="2000" dirty="0" smtClean="0"/>
              <a:t> app’s </a:t>
            </a:r>
            <a:r>
              <a:rPr lang="en-US" sz="2000" dirty="0" err="1" smtClean="0"/>
              <a:t>QACardActivity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3662" y="2412477"/>
            <a:ext cx="2499102" cy="10618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startLoading</a:t>
            </a:r>
            <a:r>
              <a:rPr lang="en-US" sz="1050" dirty="0"/>
              <a:t>() {</a:t>
            </a:r>
          </a:p>
          <a:p>
            <a:r>
              <a:rPr lang="en-US" sz="1050" dirty="0"/>
              <a:t>    for (Loader loader : </a:t>
            </a:r>
            <a:r>
              <a:rPr lang="en-US" sz="1050" dirty="0" err="1"/>
              <a:t>mLoaders</a:t>
            </a:r>
            <a:r>
              <a:rPr lang="en-US" sz="1050" dirty="0"/>
              <a:t>)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loaderManager.initLoader</a:t>
            </a:r>
            <a:r>
              <a:rPr lang="en-US" sz="1050" dirty="0"/>
              <a:t>(loader);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nRunningLoader</a:t>
            </a:r>
            <a:r>
              <a:rPr lang="en-US" sz="1050" dirty="0"/>
              <a:t>++;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725" y="3628366"/>
            <a:ext cx="2499103" cy="10618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checkAllLoaderCompleted</a:t>
            </a:r>
            <a:r>
              <a:rPr lang="en-US" sz="1050" dirty="0"/>
              <a:t>()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nRunningLoader</a:t>
            </a:r>
            <a:r>
              <a:rPr lang="en-US" sz="1050" dirty="0"/>
              <a:t>--;</a:t>
            </a:r>
          </a:p>
          <a:p>
            <a:r>
              <a:rPr lang="en-US" sz="1050" dirty="0"/>
              <a:t>    if (</a:t>
            </a:r>
            <a:r>
              <a:rPr lang="en-US" sz="1050" dirty="0" err="1"/>
              <a:t>nRunningLoader</a:t>
            </a:r>
            <a:r>
              <a:rPr lang="en-US" sz="1050" dirty="0"/>
              <a:t> &lt;= 0)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onAllLoaderComplete</a:t>
            </a:r>
            <a:r>
              <a:rPr lang="en-US" sz="1050" dirty="0"/>
              <a:t>();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9790" y="4823673"/>
            <a:ext cx="2499103" cy="10618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checkAllLoaderCompleted</a:t>
            </a:r>
            <a:r>
              <a:rPr lang="en-US" sz="1050" dirty="0"/>
              <a:t>()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nRunningLoader</a:t>
            </a:r>
            <a:r>
              <a:rPr lang="en-US" sz="1050" dirty="0"/>
              <a:t>--;</a:t>
            </a:r>
          </a:p>
          <a:p>
            <a:r>
              <a:rPr lang="en-US" sz="1050" dirty="0"/>
              <a:t>    if (</a:t>
            </a:r>
            <a:r>
              <a:rPr lang="en-US" sz="1050" dirty="0" err="1"/>
              <a:t>nRunningLoader</a:t>
            </a:r>
            <a:r>
              <a:rPr lang="en-US" sz="1050" dirty="0"/>
              <a:t> &lt;= 0) {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onAllLoaderComplete</a:t>
            </a:r>
            <a:r>
              <a:rPr lang="en-US" sz="1050" dirty="0"/>
              <a:t>();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}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81966" y="3084716"/>
            <a:ext cx="11624" cy="945546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2718649"/>
            <a:ext cx="852616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Thread-1</a:t>
            </a:r>
            <a:endParaRPr lang="en-US" sz="135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1481" y="3248399"/>
            <a:ext cx="11624" cy="945546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31516" y="2859085"/>
            <a:ext cx="862302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50" smtClean="0"/>
              <a:t>Thread-2</a:t>
            </a:r>
            <a:endParaRPr lang="en-US" sz="1350" dirty="0"/>
          </a:p>
        </p:txBody>
      </p:sp>
      <p:sp>
        <p:nvSpPr>
          <p:cNvPr id="10" name="Rounded Rectangle 9"/>
          <p:cNvSpPr/>
          <p:nvPr/>
        </p:nvSpPr>
        <p:spPr>
          <a:xfrm>
            <a:off x="4788977" y="3195501"/>
            <a:ext cx="209227" cy="71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ounded Rectangle 31"/>
          <p:cNvSpPr/>
          <p:nvPr/>
        </p:nvSpPr>
        <p:spPr>
          <a:xfrm>
            <a:off x="6348492" y="3366462"/>
            <a:ext cx="209227" cy="71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Curved Connector 12"/>
          <p:cNvCxnSpPr>
            <a:stCxn id="4" idx="3"/>
            <a:endCxn id="10" idx="0"/>
          </p:cNvCxnSpPr>
          <p:nvPr/>
        </p:nvCxnSpPr>
        <p:spPr>
          <a:xfrm>
            <a:off x="3312764" y="2943392"/>
            <a:ext cx="1580827" cy="252109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0" idx="2"/>
            <a:endCxn id="5" idx="3"/>
          </p:cNvCxnSpPr>
          <p:nvPr/>
        </p:nvCxnSpPr>
        <p:spPr>
          <a:xfrm rot="5400000">
            <a:off x="3977570" y="3243259"/>
            <a:ext cx="249281" cy="158276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3"/>
            <a:endCxn id="32" idx="0"/>
          </p:cNvCxnSpPr>
          <p:nvPr/>
        </p:nvCxnSpPr>
        <p:spPr>
          <a:xfrm>
            <a:off x="3312764" y="2943392"/>
            <a:ext cx="3140342" cy="423070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2" idx="2"/>
            <a:endCxn id="24" idx="3"/>
          </p:cNvCxnSpPr>
          <p:nvPr/>
        </p:nvCxnSpPr>
        <p:spPr>
          <a:xfrm rot="5400000">
            <a:off x="4244187" y="3145668"/>
            <a:ext cx="1273627" cy="314421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" idx="3"/>
            <a:endCxn id="24" idx="3"/>
          </p:cNvCxnSpPr>
          <p:nvPr/>
        </p:nvCxnSpPr>
        <p:spPr>
          <a:xfrm flipH="1">
            <a:off x="3308893" y="4159281"/>
            <a:ext cx="1935" cy="1195307"/>
          </a:xfrm>
          <a:prstGeom prst="curvedConnector3">
            <a:avLst>
              <a:gd name="adj1" fmla="val -11813953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8726" y="3829441"/>
            <a:ext cx="1293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onLoadFinished</a:t>
            </a:r>
            <a:endParaRPr lang="en-US" sz="1350" dirty="0"/>
          </a:p>
        </p:txBody>
      </p:sp>
      <p:sp>
        <p:nvSpPr>
          <p:cNvPr id="51" name="TextBox 50"/>
          <p:cNvSpPr txBox="1"/>
          <p:nvPr/>
        </p:nvSpPr>
        <p:spPr>
          <a:xfrm>
            <a:off x="3751227" y="5296033"/>
            <a:ext cx="1293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onLoadFinished</a:t>
            </a:r>
            <a:endParaRPr lang="en-US" sz="1350" dirty="0"/>
          </a:p>
        </p:txBody>
      </p:sp>
      <p:sp>
        <p:nvSpPr>
          <p:cNvPr id="52" name="TextBox 51"/>
          <p:cNvSpPr txBox="1"/>
          <p:nvPr/>
        </p:nvSpPr>
        <p:spPr>
          <a:xfrm>
            <a:off x="3724367" y="45577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Flippable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8726" y="5858294"/>
            <a:ext cx="503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External visible state dumping and comparison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671822" y="5116747"/>
            <a:ext cx="320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Benign race: no state difference</a:t>
            </a:r>
          </a:p>
        </p:txBody>
      </p:sp>
    </p:spTree>
    <p:extLst>
      <p:ext uri="{BB962C8B-B14F-4D97-AF65-F5344CB8AC3E}">
        <p14:creationId xmlns:p14="http://schemas.microsoft.com/office/powerpoint/2010/main" val="11390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8" y="1563689"/>
            <a:ext cx="7825082" cy="3799284"/>
          </a:xfrm>
        </p:spPr>
      </p:pic>
      <p:sp>
        <p:nvSpPr>
          <p:cNvPr id="3" name="TextBox 2"/>
          <p:cNvSpPr txBox="1"/>
          <p:nvPr/>
        </p:nvSpPr>
        <p:spPr>
          <a:xfrm>
            <a:off x="1769085" y="5549900"/>
            <a:ext cx="560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priority: races in app code</a:t>
            </a:r>
          </a:p>
          <a:p>
            <a:r>
              <a:rPr lang="en-US" dirty="0" smtClean="0"/>
              <a:t>Normal priority: races in framework but invoked from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2200" y="4927600"/>
            <a:ext cx="2006600" cy="4353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00418" y="4927600"/>
            <a:ext cx="649582" cy="4353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7400" y="4927600"/>
            <a:ext cx="1377950" cy="4353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272" cy="1325880"/>
          </a:xfrm>
        </p:spPr>
        <p:txBody>
          <a:bodyPr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0140"/>
            <a:ext cx="7886700" cy="4419060"/>
          </a:xfrm>
        </p:spPr>
        <p:txBody>
          <a:bodyPr>
            <a:normAutofit/>
          </a:bodyPr>
          <a:lstStyle/>
          <a:p>
            <a:r>
              <a:rPr lang="en-US" dirty="0" smtClean="0"/>
              <a:t>Race Detection</a:t>
            </a:r>
          </a:p>
          <a:p>
            <a:pPr lvl="1"/>
            <a:r>
              <a:rPr lang="en-US" dirty="0" smtClean="0"/>
              <a:t>Multi-threaded races</a:t>
            </a:r>
          </a:p>
          <a:p>
            <a:pPr lvl="2"/>
            <a:r>
              <a:rPr lang="en-US" dirty="0" smtClean="0"/>
              <a:t>Various works: static, dynamic or hybrid approaches</a:t>
            </a:r>
          </a:p>
          <a:p>
            <a:pPr lvl="1"/>
            <a:r>
              <a:rPr lang="en-US" dirty="0" smtClean="0"/>
              <a:t>Event-based races</a:t>
            </a:r>
          </a:p>
          <a:p>
            <a:pPr lvl="2"/>
            <a:r>
              <a:rPr lang="en-US" dirty="0" smtClean="0"/>
              <a:t>Web apps: </a:t>
            </a:r>
            <a:r>
              <a:rPr lang="en-US" dirty="0" err="1" smtClean="0"/>
              <a:t>WebRacer</a:t>
            </a:r>
            <a:r>
              <a:rPr lang="en-US" dirty="0" smtClean="0"/>
              <a:t>, </a:t>
            </a:r>
            <a:r>
              <a:rPr lang="en-US" dirty="0" err="1" smtClean="0"/>
              <a:t>EventRacer</a:t>
            </a:r>
            <a:endParaRPr lang="en-US" dirty="0" smtClean="0"/>
          </a:p>
          <a:p>
            <a:pPr lvl="2"/>
            <a:r>
              <a:rPr lang="en-US" dirty="0" smtClean="0"/>
              <a:t>Mobile apps: </a:t>
            </a:r>
            <a:r>
              <a:rPr lang="en-US" dirty="0" err="1" smtClean="0"/>
              <a:t>DroidRacer</a:t>
            </a:r>
            <a:r>
              <a:rPr lang="en-US" dirty="0" smtClean="0"/>
              <a:t>, CAFA, </a:t>
            </a:r>
            <a:r>
              <a:rPr lang="en-US" dirty="0" err="1" smtClean="0"/>
              <a:t>EventRacer</a:t>
            </a:r>
            <a:r>
              <a:rPr lang="en-US" dirty="0" smtClean="0"/>
              <a:t> Android</a:t>
            </a:r>
            <a:endParaRPr lang="en-US" dirty="0" smtClean="0"/>
          </a:p>
          <a:p>
            <a:r>
              <a:rPr lang="en-US" dirty="0" smtClean="0"/>
              <a:t>Race Classification</a:t>
            </a:r>
          </a:p>
          <a:p>
            <a:pPr lvl="1"/>
            <a:r>
              <a:rPr lang="en-US" dirty="0" smtClean="0"/>
              <a:t>Multi-threaded races</a:t>
            </a:r>
          </a:p>
          <a:p>
            <a:pPr lvl="2"/>
            <a:r>
              <a:rPr lang="en-US" dirty="0" smtClean="0"/>
              <a:t>Instruction-level replay, </a:t>
            </a:r>
            <a:r>
              <a:rPr lang="en-US" dirty="0" err="1" smtClean="0"/>
              <a:t>Narayanasamy</a:t>
            </a:r>
            <a:r>
              <a:rPr lang="en-US" dirty="0" smtClean="0"/>
              <a:t> et al., PLDI’07</a:t>
            </a:r>
          </a:p>
          <a:p>
            <a:pPr lvl="2"/>
            <a:r>
              <a:rPr lang="en-US" dirty="0" smtClean="0"/>
              <a:t>Symbolic execution, </a:t>
            </a:r>
            <a:r>
              <a:rPr lang="en-US" dirty="0" err="1" smtClean="0"/>
              <a:t>Kasikci</a:t>
            </a:r>
            <a:r>
              <a:rPr lang="en-US" dirty="0" smtClean="0"/>
              <a:t> et al., ASPLOS’12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Rise of Event-Driven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06178"/>
            <a:ext cx="6172200" cy="37373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Mobile apps</a:t>
            </a:r>
          </a:p>
          <a:p>
            <a:pPr lvl="2">
              <a:spcAft>
                <a:spcPts val="2700"/>
              </a:spcAft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 apps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2155-D8D2-1C46-AD4C-D23A8C0266C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andro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43" y="2114550"/>
            <a:ext cx="990600" cy="742950"/>
          </a:xfrm>
          <a:prstGeom prst="rect">
            <a:avLst/>
          </a:prstGeom>
        </p:spPr>
      </p:pic>
      <p:pic>
        <p:nvPicPr>
          <p:cNvPr id="5" name="Picture 4" descr="ios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43" y="2057400"/>
            <a:ext cx="857250" cy="857250"/>
          </a:xfrm>
          <a:prstGeom prst="rect">
            <a:avLst/>
          </a:prstGeom>
        </p:spPr>
      </p:pic>
      <p:pic>
        <p:nvPicPr>
          <p:cNvPr id="9" name="Picture 8" descr="HTML5_Logo_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404" y="3834234"/>
            <a:ext cx="876300" cy="876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85900" y="5219220"/>
            <a:ext cx="6057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B20000"/>
                </a:solidFill>
              </a:rPr>
              <a:t>Event-based races are prevalent and may cause harmful </a:t>
            </a:r>
            <a:r>
              <a:rPr lang="en-US" sz="2100" dirty="0" smtClean="0">
                <a:solidFill>
                  <a:srgbClr val="B20000"/>
                </a:solidFill>
              </a:rPr>
              <a:t>result: crash, incorrect results, etc.</a:t>
            </a:r>
            <a:endParaRPr lang="en-US" sz="2100" dirty="0">
              <a:solidFill>
                <a:srgbClr val="B2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36" y="2057400"/>
            <a:ext cx="852650" cy="852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1" y="3896678"/>
            <a:ext cx="879239" cy="879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43" y="3896679"/>
            <a:ext cx="879239" cy="8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272" cy="1325880"/>
          </a:xfrm>
        </p:spPr>
        <p:txBody>
          <a:bodyPr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0140"/>
            <a:ext cx="7886700" cy="36098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Model checking for event driven systems</a:t>
            </a:r>
          </a:p>
          <a:p>
            <a:pPr lvl="1"/>
            <a:r>
              <a:rPr lang="en-US" dirty="0" smtClean="0"/>
              <a:t>Systematically explore all schedules for find concurrency errors</a:t>
            </a:r>
          </a:p>
          <a:p>
            <a:pPr lvl="1"/>
            <a:r>
              <a:rPr lang="en-US" dirty="0" smtClean="0"/>
              <a:t>R4: OOPSLA’16, for web applications</a:t>
            </a:r>
          </a:p>
          <a:p>
            <a:pPr lvl="2"/>
            <a:r>
              <a:rPr lang="en-US" dirty="0" smtClean="0"/>
              <a:t>Dynamic partial order reduction + bounded conflict reversal</a:t>
            </a:r>
          </a:p>
          <a:p>
            <a:pPr lvl="1"/>
            <a:r>
              <a:rPr lang="en-US" dirty="0" err="1" smtClean="0"/>
              <a:t>AsyncDroid</a:t>
            </a:r>
            <a:r>
              <a:rPr lang="en-US" dirty="0" smtClean="0"/>
              <a:t>: CAV’15, for Android applications</a:t>
            </a:r>
          </a:p>
          <a:p>
            <a:pPr lvl="2"/>
            <a:r>
              <a:rPr lang="en-US" dirty="0" smtClean="0"/>
              <a:t>Delay-bounded prioritized systematic exploration</a:t>
            </a:r>
          </a:p>
          <a:p>
            <a:r>
              <a:rPr lang="en-US" dirty="0" smtClean="0"/>
              <a:t>Model checking may have scalability problems</a:t>
            </a:r>
          </a:p>
          <a:p>
            <a:pPr lvl="1"/>
            <a:r>
              <a:rPr lang="en-US" dirty="0" smtClean="0"/>
              <a:t>Huge number of events, exponential schedules</a:t>
            </a:r>
          </a:p>
          <a:p>
            <a:r>
              <a:rPr lang="en-US" dirty="0" smtClean="0"/>
              <a:t>EVRA can help model checkers</a:t>
            </a:r>
          </a:p>
          <a:p>
            <a:pPr lvl="1"/>
            <a:r>
              <a:rPr lang="en-US" dirty="0" smtClean="0"/>
              <a:t>Use EDG to filter unreachable schedules</a:t>
            </a:r>
          </a:p>
          <a:p>
            <a:pPr lvl="1"/>
            <a:r>
              <a:rPr lang="en-US" dirty="0" smtClean="0"/>
              <a:t>Use EVS to verify harmful and benign 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Event-based races</a:t>
            </a:r>
          </a:p>
          <a:p>
            <a:pPr lvl="1"/>
            <a:r>
              <a:rPr lang="en-US" dirty="0" smtClean="0"/>
              <a:t>Most prevalent concurrency errors</a:t>
            </a:r>
          </a:p>
          <a:p>
            <a:r>
              <a:rPr lang="en-US" dirty="0" smtClean="0"/>
              <a:t>Prior works on event-based race detectors</a:t>
            </a:r>
          </a:p>
          <a:p>
            <a:pPr lvl="1"/>
            <a:r>
              <a:rPr lang="en-US" dirty="0" smtClean="0"/>
              <a:t>Imprecise, mostly false positives &amp; benign races</a:t>
            </a:r>
          </a:p>
          <a:p>
            <a:pPr lvl="1"/>
            <a:r>
              <a:rPr lang="en-US" dirty="0" smtClean="0"/>
              <a:t>Not able to reproduce races</a:t>
            </a:r>
          </a:p>
          <a:p>
            <a:r>
              <a:rPr lang="en-US" dirty="0" smtClean="0"/>
              <a:t>Our approach: ERVA</a:t>
            </a:r>
          </a:p>
          <a:p>
            <a:pPr lvl="1"/>
            <a:r>
              <a:rPr lang="en-US" dirty="0"/>
              <a:t>Replay based approach to verify race</a:t>
            </a:r>
          </a:p>
          <a:p>
            <a:pPr lvl="1"/>
            <a:r>
              <a:rPr lang="en-US" dirty="0"/>
              <a:t>Event flipping to alternate schedule</a:t>
            </a:r>
          </a:p>
          <a:p>
            <a:pPr lvl="1"/>
            <a:r>
              <a:rPr lang="en-US" dirty="0"/>
              <a:t>Filter benign races by state </a:t>
            </a:r>
            <a:r>
              <a:rPr lang="en-US" dirty="0" smtClean="0"/>
              <a:t>comparison</a:t>
            </a:r>
          </a:p>
          <a:p>
            <a:r>
              <a:rPr lang="en-US" dirty="0" smtClean="0"/>
              <a:t>Experiment result</a:t>
            </a:r>
          </a:p>
          <a:p>
            <a:pPr lvl="1"/>
            <a:r>
              <a:rPr lang="en-US" dirty="0" smtClean="0"/>
              <a:t>3% true positive harmful 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45" y="2746793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97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5397" y="359649"/>
            <a:ext cx="6610234" cy="102991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Android Event Handling</a:t>
            </a:r>
            <a:endParaRPr lang="en-US" sz="4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66386" y="2925443"/>
            <a:ext cx="3574304" cy="1687448"/>
            <a:chOff x="555037" y="4082816"/>
            <a:chExt cx="4684889" cy="19849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555037" y="4082816"/>
              <a:ext cx="4684889" cy="1984962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r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UI Thread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67926" y="4967111"/>
              <a:ext cx="1241778" cy="5456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Looper</a:t>
              </a:r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75176" y="4967111"/>
              <a:ext cx="470371" cy="54563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25" dirty="0" err="1"/>
                <a:t>msg</a:t>
              </a:r>
              <a:endParaRPr lang="en-US" sz="825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13279" y="4967111"/>
              <a:ext cx="470371" cy="54563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25" dirty="0" err="1" smtClean="0"/>
                <a:t>evt</a:t>
              </a:r>
              <a:endParaRPr lang="en-US" sz="825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13946" y="4967111"/>
              <a:ext cx="470371" cy="54563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/>
            <p:cNvCxnSpPr>
              <a:stCxn id="5" idx="3"/>
            </p:cNvCxnSpPr>
            <p:nvPr/>
          </p:nvCxnSpPr>
          <p:spPr>
            <a:xfrm>
              <a:off x="1909704" y="5239926"/>
              <a:ext cx="865472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04343" y="4346224"/>
              <a:ext cx="1958612" cy="3529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Message Queue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927139" y="1865418"/>
            <a:ext cx="1511556" cy="3900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927139" y="3287153"/>
            <a:ext cx="1511556" cy="3900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28" name="Straight Arrow Connector 27"/>
          <p:cNvCxnSpPr>
            <a:stCxn id="17" idx="1"/>
            <a:endCxn id="6" idx="0"/>
          </p:cNvCxnSpPr>
          <p:nvPr/>
        </p:nvCxnSpPr>
        <p:spPr>
          <a:xfrm rot="10800000" flipV="1">
            <a:off x="3439659" y="2060440"/>
            <a:ext cx="2487480" cy="16167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18" idx="2"/>
          </p:cNvCxnSpPr>
          <p:nvPr/>
        </p:nvCxnSpPr>
        <p:spPr>
          <a:xfrm rot="5400000">
            <a:off x="5239173" y="2693291"/>
            <a:ext cx="459838" cy="2427650"/>
          </a:xfrm>
          <a:prstGeom prst="curvedConnector3">
            <a:avLst>
              <a:gd name="adj1" fmla="val 1902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21975" y="2173077"/>
            <a:ext cx="947406" cy="463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375469" y="4141047"/>
            <a:ext cx="947406" cy="4638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75834" y="3673186"/>
            <a:ext cx="358866" cy="463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 err="1"/>
              <a:t>msg</a:t>
            </a:r>
            <a:endParaRPr lang="en-US" sz="825" dirty="0"/>
          </a:p>
        </p:txBody>
      </p:sp>
      <p:sp>
        <p:nvSpPr>
          <p:cNvPr id="15" name="Rounded Rectangle 14"/>
          <p:cNvSpPr/>
          <p:nvPr/>
        </p:nvSpPr>
        <p:spPr>
          <a:xfrm>
            <a:off x="2879464" y="5267074"/>
            <a:ext cx="2085022" cy="5805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Hardware Events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15" idx="0"/>
            <a:endCxn id="7" idx="2"/>
          </p:cNvCxnSpPr>
          <p:nvPr/>
        </p:nvCxnSpPr>
        <p:spPr>
          <a:xfrm flipH="1" flipV="1">
            <a:off x="3850201" y="4141045"/>
            <a:ext cx="71774" cy="112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559979" y="3065650"/>
            <a:ext cx="3513667" cy="2729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UI Thread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44646" y="3376496"/>
            <a:ext cx="3162293" cy="1376602"/>
            <a:chOff x="667926" y="4346223"/>
            <a:chExt cx="4216391" cy="1166518"/>
          </a:xfrm>
        </p:grpSpPr>
        <p:sp>
          <p:nvSpPr>
            <p:cNvPr id="4" name="Rounded Rectangle 3"/>
            <p:cNvSpPr/>
            <p:nvPr/>
          </p:nvSpPr>
          <p:spPr>
            <a:xfrm>
              <a:off x="667926" y="4967111"/>
              <a:ext cx="1241778" cy="5456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Looper</a:t>
              </a:r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5176" y="4967111"/>
              <a:ext cx="470371" cy="5456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13279" y="4967111"/>
              <a:ext cx="470371" cy="5456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68316" y="4967111"/>
              <a:ext cx="470371" cy="5456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3946" y="4967111"/>
              <a:ext cx="470371" cy="5456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1909704" y="5239926"/>
              <a:ext cx="865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04344" y="4346223"/>
              <a:ext cx="1958613" cy="254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Message Queue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17327" y="4151076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2070" y="4159269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4237" y="4165757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53460" y="4170363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49059" y="3893775"/>
            <a:ext cx="11500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Event 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3187" y="4619381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78695" y="4620509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3242" y="4617119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67321" y="4618250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982133" y="30979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Deterministic Event Schedule: Recording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90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3.7037E-6 L 0.33837 0.0055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35486 0.00579 " pathEditMode="relative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371 0.005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39132 0.00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6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59979" y="3065651"/>
            <a:ext cx="3513667" cy="2729993"/>
            <a:chOff x="555037" y="4082814"/>
            <a:chExt cx="4684889" cy="2313366"/>
          </a:xfrm>
        </p:grpSpPr>
        <p:sp>
          <p:nvSpPr>
            <p:cNvPr id="3" name="Rounded Rectangle 2"/>
            <p:cNvSpPr/>
            <p:nvPr/>
          </p:nvSpPr>
          <p:spPr>
            <a:xfrm>
              <a:off x="555037" y="4082814"/>
              <a:ext cx="4684889" cy="23133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0" rIns="0" rtlCol="0" anchor="t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UI Thread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67926" y="4967111"/>
              <a:ext cx="1241778" cy="5456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Looper</a:t>
              </a:r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5176" y="4967111"/>
              <a:ext cx="470371" cy="5456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13279" y="4967111"/>
              <a:ext cx="470371" cy="5456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68316" y="4967111"/>
              <a:ext cx="470371" cy="5456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3946" y="4967111"/>
              <a:ext cx="470371" cy="5456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>
              <a:off x="1909704" y="5239926"/>
              <a:ext cx="865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04344" y="4346223"/>
              <a:ext cx="1958613" cy="254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Message Queue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31179" y="4810243"/>
            <a:ext cx="1581856" cy="643895"/>
            <a:chOff x="3231179" y="4810243"/>
            <a:chExt cx="1581856" cy="643895"/>
          </a:xfrm>
        </p:grpSpPr>
        <p:sp>
          <p:nvSpPr>
            <p:cNvPr id="43" name="Rectangle 42"/>
            <p:cNvSpPr/>
            <p:nvPr/>
          </p:nvSpPr>
          <p:spPr>
            <a:xfrm>
              <a:off x="3231179" y="4810243"/>
              <a:ext cx="352778" cy="6438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34757" y="4810243"/>
              <a:ext cx="352778" cy="6438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51034" y="4810243"/>
              <a:ext cx="352778" cy="6438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60257" y="4810243"/>
              <a:ext cx="352778" cy="64389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46958" y="5495562"/>
            <a:ext cx="1468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Pending Queue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75976" y="4431152"/>
            <a:ext cx="649104" cy="807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46248" y="4211859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29349" y="4211859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66103" y="4211988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5325" y="4211988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82133" y="309798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Deterministic Event </a:t>
            </a:r>
            <a:r>
              <a:rPr lang="en-US" sz="3000" b="1" dirty="0"/>
              <a:t>Schedule: Replaying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38613" y="4183767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08231" y="4183638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1613" y="4183638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2745" y="4178537"/>
            <a:ext cx="33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49059" y="3893775"/>
            <a:ext cx="11500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Event Log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5055" y="4619381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0563" y="4620509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45110" y="4617119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9189" y="4618250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0504" y="2892527"/>
            <a:ext cx="147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18111" y="2902511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25171" y="2906567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33645" y="2899582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6467" y="2899582"/>
            <a:ext cx="25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4959" y="1771603"/>
            <a:ext cx="593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Reconciling different event orders between record and replay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74 L -2.77778E-7 0.1027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023 " pathEditMode="relative" ptsTypes="AA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0462 L 0.0467 0.10462 " pathEditMode="relative" ptsTypes="AA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-0.04757 0.1046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-0.45469 -0.0828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0277 L -0.28733 -0.0798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74 0.10023 L -0.34288 -0.0798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7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 0.10462 L -0.2658 -0.0798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1" grpId="2"/>
      <p:bldP spid="32" grpId="0"/>
      <p:bldP spid="32" grpId="1"/>
      <p:bldP spid="32" grpId="2"/>
      <p:bldP spid="32" grpId="3"/>
      <p:bldP spid="33" grpId="0"/>
      <p:bldP spid="33" grpId="1"/>
      <p:bldP spid="33" grpId="2"/>
      <p:bldP spid="34" grpId="0"/>
      <p:bldP spid="34" grpId="1"/>
      <p:bldP spid="35" grpId="0"/>
      <p:bldP spid="35" grpId="1"/>
      <p:bldP spid="36" grpId="0"/>
      <p:bldP spid="36" grpId="1"/>
      <p:bldP spid="39" grpId="0"/>
      <p:bldP spid="40" grpId="0"/>
      <p:bldP spid="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498600"/>
            <a:ext cx="7239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Motivation of Event-Based Race</a:t>
            </a:r>
            <a:endParaRPr lang="en-US" dirty="0" smtClean="0"/>
          </a:p>
          <a:p>
            <a:pPr lvl="1"/>
            <a:r>
              <a:rPr lang="en-US" dirty="0" smtClean="0"/>
              <a:t>Most </a:t>
            </a:r>
            <a:r>
              <a:rPr lang="en-US" dirty="0"/>
              <a:t>prevalent concurrency </a:t>
            </a:r>
            <a:r>
              <a:rPr lang="en-US" dirty="0" smtClean="0"/>
              <a:t>errors </a:t>
            </a:r>
            <a:r>
              <a:rPr lang="en-US" dirty="0"/>
              <a:t>in Android [Maya et al., PLDI’14, etc.]</a:t>
            </a:r>
            <a:endParaRPr lang="en-US" dirty="0" smtClean="0"/>
          </a:p>
          <a:p>
            <a:r>
              <a:rPr lang="en-US" dirty="0" smtClean="0"/>
              <a:t>Prior </a:t>
            </a:r>
            <a:r>
              <a:rPr lang="en-US" dirty="0" smtClean="0"/>
              <a:t>Work of Event-Based Race Detectors</a:t>
            </a:r>
            <a:endParaRPr lang="en-US" dirty="0" smtClean="0"/>
          </a:p>
          <a:p>
            <a:pPr lvl="1"/>
            <a:r>
              <a:rPr lang="en-US" dirty="0" smtClean="0"/>
              <a:t>Imprecise: mostly false positives &amp; benign races</a:t>
            </a:r>
          </a:p>
          <a:p>
            <a:pPr lvl="1"/>
            <a:r>
              <a:rPr lang="en-US" dirty="0" smtClean="0"/>
              <a:t>Not able to reproduce the race</a:t>
            </a:r>
            <a:endParaRPr lang="en-US" dirty="0" smtClean="0"/>
          </a:p>
          <a:p>
            <a:r>
              <a:rPr lang="en-US" dirty="0" smtClean="0"/>
              <a:t>Our Approach: </a:t>
            </a:r>
            <a:r>
              <a:rPr lang="en-US" dirty="0" smtClean="0"/>
              <a:t>ERVA</a:t>
            </a:r>
          </a:p>
          <a:p>
            <a:pPr lvl="1"/>
            <a:r>
              <a:rPr lang="en-US" dirty="0" smtClean="0"/>
              <a:t>Replay based approach to verify race</a:t>
            </a:r>
          </a:p>
          <a:p>
            <a:pPr lvl="1"/>
            <a:r>
              <a:rPr lang="en-US" dirty="0" smtClean="0"/>
              <a:t>Event flipping to alternate schedule</a:t>
            </a:r>
          </a:p>
          <a:p>
            <a:pPr lvl="1"/>
            <a:r>
              <a:rPr lang="en-US" dirty="0" smtClean="0"/>
              <a:t>Filter benign races by state comparison</a:t>
            </a:r>
            <a:endParaRPr lang="en-US" dirty="0" smtClean="0"/>
          </a:p>
          <a:p>
            <a:r>
              <a:rPr lang="en-US" dirty="0" smtClean="0"/>
              <a:t>Experiment </a:t>
            </a:r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% true positive harmful races in out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Event-Based Race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94799" y="2046997"/>
            <a:ext cx="2011680" cy="3540474"/>
            <a:chOff x="1694799" y="2046997"/>
            <a:chExt cx="2011680" cy="35404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799" y="2046997"/>
              <a:ext cx="2011680" cy="3540474"/>
            </a:xfrm>
            <a:prstGeom prst="rect">
              <a:avLst/>
            </a:prstGeom>
          </p:spPr>
        </p:pic>
        <p:pic>
          <p:nvPicPr>
            <p:cNvPr id="5" name="Picture 4" descr="tomdroid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717" y="2402246"/>
              <a:ext cx="1728785" cy="259317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116414" y="2034297"/>
            <a:ext cx="2011680" cy="3540474"/>
            <a:chOff x="5116414" y="2034297"/>
            <a:chExt cx="2011680" cy="35404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414" y="2034297"/>
              <a:ext cx="2011680" cy="3540474"/>
            </a:xfrm>
            <a:prstGeom prst="rect">
              <a:avLst/>
            </a:prstGeom>
          </p:spPr>
        </p:pic>
        <p:pic>
          <p:nvPicPr>
            <p:cNvPr id="6" name="Picture 5" descr="tomdroid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8419" y="2402246"/>
              <a:ext cx="1728785" cy="2593178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802" y="2886916"/>
            <a:ext cx="1036754" cy="737067"/>
          </a:xfrm>
          <a:prstGeom prst="rect">
            <a:avLst/>
          </a:prstGeom>
        </p:spPr>
      </p:pic>
      <p:pic>
        <p:nvPicPr>
          <p:cNvPr id="8" name="Picture 7" descr="Screen Shot 2014-05-21 at 12.05.42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52" y="2717856"/>
            <a:ext cx="233120" cy="338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41056" y="3151500"/>
            <a:ext cx="66675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Syncing…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1056" y="3151500"/>
            <a:ext cx="66675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Done!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59926" y="5165053"/>
            <a:ext cx="544369" cy="440583"/>
            <a:chOff x="921925" y="5894403"/>
            <a:chExt cx="967767" cy="783258"/>
          </a:xfrm>
        </p:grpSpPr>
        <p:pic>
          <p:nvPicPr>
            <p:cNvPr id="12" name="Picture 11" descr="Screen Shot 2014-05-21 at 12.05.42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257" y="6076559"/>
              <a:ext cx="414435" cy="6011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1925" y="5894403"/>
              <a:ext cx="82785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95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Event-Based Race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94799" y="2046997"/>
            <a:ext cx="2011680" cy="3540474"/>
            <a:chOff x="1694799" y="2046997"/>
            <a:chExt cx="2011680" cy="35404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799" y="2046997"/>
              <a:ext cx="2011680" cy="3540474"/>
            </a:xfrm>
            <a:prstGeom prst="rect">
              <a:avLst/>
            </a:prstGeom>
          </p:spPr>
        </p:pic>
        <p:pic>
          <p:nvPicPr>
            <p:cNvPr id="5" name="Picture 4" descr="tomdroid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717" y="2402245"/>
              <a:ext cx="1728785" cy="2593178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802" y="2886915"/>
            <a:ext cx="1036754" cy="737067"/>
          </a:xfrm>
          <a:prstGeom prst="rect">
            <a:avLst/>
          </a:prstGeom>
        </p:spPr>
      </p:pic>
      <p:pic>
        <p:nvPicPr>
          <p:cNvPr id="7" name="Picture 6" descr="Screen Shot 2014-05-21 at 12.05.4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52" y="2717855"/>
            <a:ext cx="233120" cy="338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1056" y="3151499"/>
            <a:ext cx="666750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Syncing…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25717" y="5134188"/>
            <a:ext cx="544369" cy="440583"/>
            <a:chOff x="921925" y="5894403"/>
            <a:chExt cx="967767" cy="783258"/>
          </a:xfrm>
        </p:grpSpPr>
        <p:pic>
          <p:nvPicPr>
            <p:cNvPr id="10" name="Picture 9" descr="Screen Shot 2014-05-21 at 12.05.42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257" y="6076559"/>
              <a:ext cx="414435" cy="60110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1925" y="5894403"/>
              <a:ext cx="82785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Back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16414" y="2034297"/>
            <a:ext cx="2011680" cy="3540474"/>
            <a:chOff x="5116414" y="2034297"/>
            <a:chExt cx="2011680" cy="35404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414" y="2034297"/>
              <a:ext cx="2011680" cy="3540474"/>
            </a:xfrm>
            <a:prstGeom prst="rect">
              <a:avLst/>
            </a:prstGeom>
          </p:spPr>
        </p:pic>
        <p:pic>
          <p:nvPicPr>
            <p:cNvPr id="14" name="Picture 13" descr="tomdroid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8419" y="2402246"/>
              <a:ext cx="1728785" cy="25931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266944" y="3975100"/>
              <a:ext cx="1682496" cy="1020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 rot="19569522">
            <a:off x="5473479" y="3678767"/>
            <a:ext cx="1123193" cy="51943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51435" tIns="25718" rIns="51435" bIns="25718">
            <a:spAutoFit/>
          </a:bodyPr>
          <a:lstStyle/>
          <a:p>
            <a:pPr algn="ctr"/>
            <a:r>
              <a:rPr lang="en-US" sz="3038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Crash!</a:t>
            </a:r>
          </a:p>
        </p:txBody>
      </p:sp>
    </p:spTree>
    <p:extLst>
      <p:ext uri="{BB962C8B-B14F-4D97-AF65-F5344CB8AC3E}">
        <p14:creationId xmlns:p14="http://schemas.microsoft.com/office/powerpoint/2010/main" val="19606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State-of-art Race Detectors for Event Driven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err="1" smtClean="0"/>
              <a:t>WebRacer</a:t>
            </a:r>
            <a:r>
              <a:rPr lang="en-US" dirty="0" smtClean="0"/>
              <a:t>, PLDI’12</a:t>
            </a:r>
          </a:p>
          <a:p>
            <a:pPr lvl="1"/>
            <a:r>
              <a:rPr lang="en-US" dirty="0" err="1" smtClean="0"/>
              <a:t>EventRacer</a:t>
            </a:r>
            <a:r>
              <a:rPr lang="en-US" dirty="0" smtClean="0"/>
              <a:t> for JavaScript, OOPSLA’13</a:t>
            </a:r>
          </a:p>
          <a:p>
            <a:r>
              <a:rPr lang="en-US" dirty="0" smtClean="0"/>
              <a:t>Mobile Applications(Android)</a:t>
            </a:r>
          </a:p>
          <a:p>
            <a:pPr lvl="1"/>
            <a:r>
              <a:rPr lang="en-US" dirty="0" err="1"/>
              <a:t>DroidRacer</a:t>
            </a:r>
            <a:r>
              <a:rPr lang="en-US" dirty="0"/>
              <a:t>, PLDI’14</a:t>
            </a:r>
          </a:p>
          <a:p>
            <a:pPr lvl="1"/>
            <a:r>
              <a:rPr lang="en-US" dirty="0"/>
              <a:t>CAFA, PLDI’14</a:t>
            </a:r>
          </a:p>
          <a:p>
            <a:pPr lvl="1"/>
            <a:r>
              <a:rPr lang="en-US" dirty="0" err="1"/>
              <a:t>EventRacer</a:t>
            </a:r>
            <a:r>
              <a:rPr lang="en-US" dirty="0"/>
              <a:t> for Android, OOPSLA’15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5363302"/>
            <a:ext cx="1347384" cy="81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Instrumented </a:t>
            </a:r>
            <a:r>
              <a:rPr lang="en-US" sz="1650" dirty="0" smtClean="0"/>
              <a:t>Framework</a:t>
            </a:r>
            <a:endParaRPr lang="en-US" sz="1650" dirty="0"/>
          </a:p>
        </p:txBody>
      </p:sp>
      <p:sp>
        <p:nvSpPr>
          <p:cNvPr id="9" name="Rectangle 8"/>
          <p:cNvSpPr/>
          <p:nvPr/>
        </p:nvSpPr>
        <p:spPr>
          <a:xfrm>
            <a:off x="2230787" y="5363302"/>
            <a:ext cx="1347384" cy="81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App Execution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3437" y="5363301"/>
            <a:ext cx="1347384" cy="81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Happens Before Graph Building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8822" y="5363301"/>
            <a:ext cx="1347384" cy="81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Race Detection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21472" y="5363300"/>
            <a:ext cx="1347384" cy="81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Report Filtering </a:t>
            </a:r>
            <a:r>
              <a:rPr lang="en-US" sz="1650"/>
              <a:t>and Generation</a:t>
            </a:r>
            <a:endParaRPr lang="en-US" sz="1650" dirty="0"/>
          </a:p>
        </p:txBody>
      </p:sp>
      <p:sp>
        <p:nvSpPr>
          <p:cNvPr id="13" name="Right Arrow 12"/>
          <p:cNvSpPr/>
          <p:nvPr/>
        </p:nvSpPr>
        <p:spPr>
          <a:xfrm>
            <a:off x="1976033" y="5677142"/>
            <a:ext cx="254754" cy="220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3589792" y="5675207"/>
            <a:ext cx="254754" cy="220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>
            <a:off x="5216624" y="5671799"/>
            <a:ext cx="254754" cy="220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>
            <a:off x="6847092" y="5671801"/>
            <a:ext cx="254754" cy="220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537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Limitation of State-of-art Race Detector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 positives</a:t>
            </a:r>
          </a:p>
          <a:p>
            <a:pPr lvl="1"/>
            <a:r>
              <a:rPr lang="en-US" dirty="0" err="1" smtClean="0"/>
              <a:t>DroidRacer</a:t>
            </a:r>
            <a:r>
              <a:rPr lang="en-US" dirty="0" smtClean="0"/>
              <a:t>: FP rate is 63%</a:t>
            </a:r>
          </a:p>
          <a:p>
            <a:pPr lvl="1"/>
            <a:r>
              <a:rPr lang="en-US" dirty="0" smtClean="0"/>
              <a:t>CAFA: FP rate is 21.7%, </a:t>
            </a:r>
            <a:r>
              <a:rPr lang="en-US" smtClean="0"/>
              <a:t>benign rate 27.8%</a:t>
            </a:r>
            <a:endParaRPr lang="en-US" dirty="0" smtClean="0"/>
          </a:p>
          <a:p>
            <a:pPr lvl="1"/>
            <a:r>
              <a:rPr lang="en-US" dirty="0" err="1" smtClean="0"/>
              <a:t>EventRacer</a:t>
            </a:r>
            <a:r>
              <a:rPr lang="en-US" dirty="0" smtClean="0"/>
              <a:t> reduces FP by race coverage, but still have FPs in our experiment </a:t>
            </a:r>
          </a:p>
          <a:p>
            <a:r>
              <a:rPr lang="en-US" dirty="0" smtClean="0"/>
              <a:t>Cannot distinguish between harmful &amp;benign races</a:t>
            </a:r>
          </a:p>
          <a:p>
            <a:pPr lvl="1"/>
            <a:r>
              <a:rPr lang="en-US" dirty="0" smtClean="0"/>
              <a:t>Manual efforts to check the race report</a:t>
            </a:r>
          </a:p>
          <a:p>
            <a:r>
              <a:rPr lang="en-US" dirty="0" smtClean="0"/>
              <a:t>Cannot reproducing 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664684" y="4405527"/>
            <a:ext cx="1263823" cy="494009"/>
            <a:chOff x="1939489" y="4401519"/>
            <a:chExt cx="1685097" cy="658678"/>
          </a:xfrm>
        </p:grpSpPr>
        <p:sp>
          <p:nvSpPr>
            <p:cNvPr id="32" name="Rectangle 31"/>
            <p:cNvSpPr/>
            <p:nvPr/>
          </p:nvSpPr>
          <p:spPr>
            <a:xfrm>
              <a:off x="1939489" y="4401519"/>
              <a:ext cx="1501701" cy="201478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22885" y="4858719"/>
              <a:ext cx="1501701" cy="201478"/>
            </a:xfrm>
            <a:prstGeom prst="rect">
              <a:avLst/>
            </a:prstGeom>
            <a:solidFill>
              <a:srgbClr val="FF9A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113316" y="2888991"/>
            <a:ext cx="1957039" cy="168184"/>
          </a:xfrm>
          <a:prstGeom prst="rect">
            <a:avLst/>
          </a:prstGeom>
          <a:solidFill>
            <a:srgbClr val="FF9A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272" cy="13258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False Positive Type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Imprecise </a:t>
            </a:r>
            <a:r>
              <a:rPr lang="en-US" dirty="0"/>
              <a:t>Android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2117"/>
            <a:ext cx="7886700" cy="363785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EventRacer</a:t>
            </a:r>
            <a:r>
              <a:rPr lang="en-US" sz="2000" dirty="0" smtClean="0"/>
              <a:t> reports a harmful race in </a:t>
            </a:r>
            <a:r>
              <a:rPr lang="en-US" sz="2000" dirty="0" err="1" smtClean="0"/>
              <a:t>AnyMemo’s</a:t>
            </a:r>
            <a:r>
              <a:rPr lang="en-US" sz="2000" dirty="0" smtClean="0"/>
              <a:t> </a:t>
            </a:r>
            <a:r>
              <a:rPr lang="en-US" sz="2000" dirty="0" err="1" smtClean="0"/>
              <a:t>RecentListFragment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79434" y="2888990"/>
            <a:ext cx="30766" cy="3143510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95401" y="2536045"/>
            <a:ext cx="121315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 err="1"/>
              <a:t>Looper</a:t>
            </a:r>
            <a:r>
              <a:rPr lang="en-US" sz="1350" dirty="0"/>
              <a:t>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3729" y="2536045"/>
            <a:ext cx="2499102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onCreateView</a:t>
            </a:r>
            <a:r>
              <a:rPr lang="en-US" sz="1050" dirty="0"/>
              <a:t>()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mHandler</a:t>
            </a:r>
            <a:r>
              <a:rPr lang="en-US" sz="1050" dirty="0"/>
              <a:t> = new Handler();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mAdapter</a:t>
            </a:r>
            <a:r>
              <a:rPr lang="en-US" sz="1050" dirty="0"/>
              <a:t> = new </a:t>
            </a:r>
            <a:r>
              <a:rPr lang="en-US" sz="1050" dirty="0" err="1"/>
              <a:t>ArrayAdapter</a:t>
            </a:r>
            <a:r>
              <a:rPr lang="en-US" sz="1050" dirty="0"/>
              <a:t>();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3728" y="3412174"/>
            <a:ext cx="2499103" cy="25160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onResume</a:t>
            </a:r>
            <a:r>
              <a:rPr lang="en-US" sz="1050" dirty="0"/>
              <a:t>() {</a:t>
            </a:r>
          </a:p>
          <a:p>
            <a:r>
              <a:rPr lang="en-US" sz="1050" dirty="0"/>
              <a:t>    Thread </a:t>
            </a:r>
            <a:r>
              <a:rPr lang="en-US" sz="1050" dirty="0" err="1"/>
              <a:t>thrd</a:t>
            </a:r>
            <a:r>
              <a:rPr lang="en-US" sz="1050" dirty="0"/>
              <a:t> = new Thread() {</a:t>
            </a:r>
          </a:p>
          <a:p>
            <a:r>
              <a:rPr lang="en-US" sz="1050" dirty="0"/>
              <a:t>        public void run() {</a:t>
            </a:r>
          </a:p>
          <a:p>
            <a:r>
              <a:rPr lang="en-US" sz="1050" dirty="0"/>
              <a:t>            // query database operation</a:t>
            </a:r>
          </a:p>
          <a:p>
            <a:r>
              <a:rPr lang="en-US" sz="1050" dirty="0"/>
              <a:t>            </a:t>
            </a:r>
            <a:r>
              <a:rPr lang="en-US" sz="1050" dirty="0" err="1"/>
              <a:t>mHandler.post</a:t>
            </a:r>
            <a:r>
              <a:rPr lang="en-US" sz="1050" dirty="0"/>
              <a:t>(new Runnable() {</a:t>
            </a:r>
          </a:p>
          <a:p>
            <a:r>
              <a:rPr lang="en-US" sz="1050" dirty="0"/>
              <a:t>                public void run() {</a:t>
            </a:r>
          </a:p>
          <a:p>
            <a:r>
              <a:rPr lang="en-US" sz="1050" dirty="0"/>
              <a:t>                    </a:t>
            </a:r>
            <a:r>
              <a:rPr lang="en-US" sz="1050" dirty="0" err="1"/>
              <a:t>mAdapter.clear</a:t>
            </a:r>
            <a:r>
              <a:rPr lang="en-US" sz="1050" dirty="0"/>
              <a:t>();</a:t>
            </a:r>
          </a:p>
          <a:p>
            <a:r>
              <a:rPr lang="en-US" sz="1050" dirty="0"/>
              <a:t>                    for (</a:t>
            </a:r>
            <a:r>
              <a:rPr lang="en-US" sz="1050" dirty="0" err="1"/>
              <a:t>RecentItem</a:t>
            </a:r>
            <a:r>
              <a:rPr lang="en-US" sz="1050" dirty="0"/>
              <a:t> </a:t>
            </a:r>
            <a:r>
              <a:rPr lang="en-US" sz="1050" dirty="0" err="1"/>
              <a:t>ri</a:t>
            </a:r>
            <a:r>
              <a:rPr lang="en-US" sz="1050" dirty="0"/>
              <a:t> : database)</a:t>
            </a:r>
          </a:p>
          <a:p>
            <a:r>
              <a:rPr lang="en-US" sz="1050" dirty="0"/>
              <a:t>                        </a:t>
            </a:r>
            <a:r>
              <a:rPr lang="en-US" sz="1050" dirty="0" err="1"/>
              <a:t>mAdapter.insert</a:t>
            </a:r>
            <a:r>
              <a:rPr lang="en-US" sz="1050" dirty="0"/>
              <a:t>(</a:t>
            </a:r>
            <a:r>
              <a:rPr lang="en-US" sz="1050" dirty="0" err="1"/>
              <a:t>ri</a:t>
            </a:r>
            <a:r>
              <a:rPr lang="en-US" sz="1050" dirty="0"/>
              <a:t>);</a:t>
            </a:r>
          </a:p>
          <a:p>
            <a:r>
              <a:rPr lang="en-US" sz="1050" dirty="0"/>
              <a:t>                }</a:t>
            </a:r>
          </a:p>
          <a:p>
            <a:r>
              <a:rPr lang="en-US" sz="1050" dirty="0"/>
              <a:t>            });</a:t>
            </a:r>
          </a:p>
          <a:p>
            <a:r>
              <a:rPr lang="en-US" sz="1050" dirty="0"/>
              <a:t>        }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thrd.start</a:t>
            </a:r>
            <a:r>
              <a:rPr lang="en-US" sz="1050" dirty="0"/>
              <a:t>();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9915" y="2536045"/>
            <a:ext cx="680956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/>
              <a:t>Thread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4917679" y="3057175"/>
            <a:ext cx="895025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onCreateView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17679" y="3798504"/>
            <a:ext cx="948623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onResume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09948" y="4405528"/>
            <a:ext cx="0" cy="1626972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83400" y="4405528"/>
            <a:ext cx="266700" cy="5689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0"/>
          </p:cNvCxnSpPr>
          <p:nvPr/>
        </p:nvCxnSpPr>
        <p:spPr>
          <a:xfrm>
            <a:off x="5866302" y="4036791"/>
            <a:ext cx="1150448" cy="3687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1"/>
            <a:endCxn id="28" idx="1"/>
          </p:cNvCxnSpPr>
          <p:nvPr/>
        </p:nvCxnSpPr>
        <p:spPr>
          <a:xfrm rot="10800000" flipH="1" flipV="1">
            <a:off x="4917678" y="3295462"/>
            <a:ext cx="18209" cy="1917254"/>
          </a:xfrm>
          <a:prstGeom prst="curvedConnector3">
            <a:avLst>
              <a:gd name="adj1" fmla="val -2720083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264226" y="4339226"/>
            <a:ext cx="225048" cy="283710"/>
            <a:chOff x="1450240" y="4473591"/>
            <a:chExt cx="228600" cy="28257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450240" y="4473591"/>
              <a:ext cx="228600" cy="28257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450240" y="4473591"/>
              <a:ext cx="228600" cy="28257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urved Connector 29"/>
          <p:cNvCxnSpPr>
            <a:stCxn id="11" idx="3"/>
            <a:endCxn id="13" idx="3"/>
          </p:cNvCxnSpPr>
          <p:nvPr/>
        </p:nvCxnSpPr>
        <p:spPr>
          <a:xfrm>
            <a:off x="5812704" y="3295462"/>
            <a:ext cx="53598" cy="741329"/>
          </a:xfrm>
          <a:prstGeom prst="curvedConnector3">
            <a:avLst>
              <a:gd name="adj1" fmla="val 526508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35888" y="4974429"/>
            <a:ext cx="948623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Runnable</a:t>
            </a:r>
          </a:p>
        </p:txBody>
      </p:sp>
      <p:cxnSp>
        <p:nvCxnSpPr>
          <p:cNvPr id="38" name="Straight Arrow Connector 37"/>
          <p:cNvCxnSpPr>
            <a:stCxn id="18" idx="2"/>
            <a:endCxn id="28" idx="3"/>
          </p:cNvCxnSpPr>
          <p:nvPr/>
        </p:nvCxnSpPr>
        <p:spPr>
          <a:xfrm flipH="1">
            <a:off x="5884511" y="4974429"/>
            <a:ext cx="1132239" cy="238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30711" y="4441020"/>
            <a:ext cx="1941089" cy="1013367"/>
            <a:chOff x="1030711" y="4441020"/>
            <a:chExt cx="1941089" cy="1013367"/>
          </a:xfrm>
        </p:grpSpPr>
        <p:sp>
          <p:nvSpPr>
            <p:cNvPr id="26" name="Rectangle 25"/>
            <p:cNvSpPr/>
            <p:nvPr/>
          </p:nvSpPr>
          <p:spPr>
            <a:xfrm>
              <a:off x="1030711" y="4441020"/>
              <a:ext cx="810789" cy="195203"/>
            </a:xfrm>
            <a:prstGeom prst="rect">
              <a:avLst/>
            </a:prstGeom>
            <a:solidFill>
              <a:srgbClr val="FF5D6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86089" y="5228223"/>
              <a:ext cx="1785711" cy="226164"/>
            </a:xfrm>
            <a:prstGeom prst="rect">
              <a:avLst/>
            </a:prstGeom>
            <a:solidFill>
              <a:srgbClr val="FF5D6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91272" cy="13258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False Positive Type 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Implicit </a:t>
            </a:r>
            <a:r>
              <a:rPr lang="en-US" dirty="0"/>
              <a:t>Happens-Before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6891"/>
            <a:ext cx="7886700" cy="36330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One race reported in </a:t>
            </a:r>
            <a:r>
              <a:rPr lang="en-US" sz="2000" dirty="0" err="1" smtClean="0"/>
              <a:t>CoolReader</a:t>
            </a:r>
            <a:r>
              <a:rPr lang="en-US" sz="2000" dirty="0" smtClean="0"/>
              <a:t> app’s </a:t>
            </a:r>
            <a:r>
              <a:rPr lang="en-US" sz="2000" dirty="0" err="1" smtClean="0"/>
              <a:t>CoolReaderActivity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3662" y="2288907"/>
            <a:ext cx="2594222" cy="17081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CoolReaderActivity.java</a:t>
            </a:r>
            <a:r>
              <a:rPr lang="en-US" sz="1050" dirty="0"/>
              <a:t>]</a:t>
            </a:r>
          </a:p>
          <a:p>
            <a:r>
              <a:rPr lang="en-US" sz="1050" dirty="0" err="1"/>
              <a:t>onStart</a:t>
            </a:r>
            <a:r>
              <a:rPr lang="en-US" sz="1050" dirty="0"/>
              <a:t>()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waitForCRDService</a:t>
            </a:r>
            <a:r>
              <a:rPr lang="en-US" sz="1050" dirty="0"/>
              <a:t>(new Runnable() {</a:t>
            </a:r>
          </a:p>
          <a:p>
            <a:r>
              <a:rPr lang="en-US" sz="1050" dirty="0"/>
              <a:t>        public void run() </a:t>
            </a:r>
            <a:r>
              <a:rPr lang="en-US" sz="1050" dirty="0" smtClean="0"/>
              <a:t>{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   </a:t>
            </a:r>
            <a:r>
              <a:rPr lang="en-US" sz="1050" dirty="0" err="1" smtClean="0"/>
              <a:t>Service.getHistory</a:t>
            </a:r>
            <a:r>
              <a:rPr lang="en-US" sz="1050" dirty="0"/>
              <a:t>().</a:t>
            </a:r>
            <a:r>
              <a:rPr lang="en-US" sz="1050" dirty="0" err="1"/>
              <a:t>loadFromDB</a:t>
            </a:r>
            <a:r>
              <a:rPr lang="en-US" sz="1050" dirty="0"/>
              <a:t>(…);</a:t>
            </a:r>
          </a:p>
          <a:p>
            <a:r>
              <a:rPr lang="en-US" sz="1050" dirty="0"/>
              <a:t>            ……</a:t>
            </a:r>
          </a:p>
          <a:p>
            <a:r>
              <a:rPr lang="en-US" sz="1050" dirty="0"/>
              <a:t>            new </a:t>
            </a:r>
            <a:r>
              <a:rPr lang="en-US" sz="1050" dirty="0" err="1"/>
              <a:t>CRRootView</a:t>
            </a:r>
            <a:r>
              <a:rPr lang="en-US" sz="1050" dirty="0"/>
              <a:t>(…);</a:t>
            </a:r>
          </a:p>
          <a:p>
            <a:r>
              <a:rPr lang="en-US" sz="1050" dirty="0"/>
              <a:t>        }</a:t>
            </a:r>
          </a:p>
          <a:p>
            <a:r>
              <a:rPr lang="en-US" sz="1050" dirty="0"/>
              <a:t>    });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660" y="4071688"/>
            <a:ext cx="2596896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History.java</a:t>
            </a:r>
            <a:r>
              <a:rPr lang="en-US" sz="1050" dirty="0"/>
              <a:t>]</a:t>
            </a:r>
          </a:p>
          <a:p>
            <a:r>
              <a:rPr lang="en-US" sz="1050" dirty="0" err="1"/>
              <a:t>onRecentBookListLoaded</a:t>
            </a:r>
            <a:r>
              <a:rPr lang="en-US" sz="1050" dirty="0"/>
              <a:t>(List list) {</a:t>
            </a:r>
          </a:p>
          <a:p>
            <a:r>
              <a:rPr lang="en-US" sz="1050" dirty="0"/>
              <a:t>    </a:t>
            </a:r>
            <a:r>
              <a:rPr lang="en-US" sz="1050" dirty="0" err="1"/>
              <a:t>mBooks</a:t>
            </a:r>
            <a:r>
              <a:rPr lang="en-US" sz="1050" dirty="0"/>
              <a:t> = list;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725" y="4906662"/>
            <a:ext cx="2596896" cy="90024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</a:t>
            </a:r>
            <a:r>
              <a:rPr lang="en-US" sz="1050" dirty="0" err="1"/>
              <a:t>History.java</a:t>
            </a:r>
            <a:r>
              <a:rPr lang="en-US" sz="1050" dirty="0"/>
              <a:t>]</a:t>
            </a:r>
          </a:p>
          <a:p>
            <a:r>
              <a:rPr lang="en-US" sz="1050" dirty="0" err="1"/>
              <a:t>getOrLoadRecentBooks</a:t>
            </a:r>
            <a:r>
              <a:rPr lang="en-US" sz="1050" dirty="0"/>
              <a:t>(…) {</a:t>
            </a:r>
          </a:p>
          <a:p>
            <a:r>
              <a:rPr lang="en-US" sz="1050" dirty="0"/>
              <a:t>    if (</a:t>
            </a:r>
            <a:r>
              <a:rPr lang="en-US" sz="1050" dirty="0" err="1"/>
              <a:t>mBooks</a:t>
            </a:r>
            <a:r>
              <a:rPr lang="en-US" sz="1050" dirty="0"/>
              <a:t> != null &amp;&amp; </a:t>
            </a:r>
            <a:r>
              <a:rPr lang="en-US" sz="1050" dirty="0" err="1"/>
              <a:t>mBooks.size</a:t>
            </a:r>
            <a:r>
              <a:rPr lang="en-US" sz="1050" dirty="0"/>
              <a:t>() &gt; 0)</a:t>
            </a:r>
          </a:p>
          <a:p>
            <a:r>
              <a:rPr lang="en-US" sz="1050" dirty="0"/>
              <a:t>        // update </a:t>
            </a:r>
            <a:r>
              <a:rPr lang="en-US" sz="1050" dirty="0" err="1"/>
              <a:t>mBooks</a:t>
            </a:r>
            <a:r>
              <a:rPr lang="en-US" sz="1050" dirty="0"/>
              <a:t>.</a:t>
            </a:r>
          </a:p>
          <a:p>
            <a:r>
              <a:rPr lang="en-US" sz="1050" dirty="0"/>
              <a:t>}</a:t>
            </a:r>
          </a:p>
        </p:txBody>
      </p:sp>
      <p:cxnSp>
        <p:nvCxnSpPr>
          <p:cNvPr id="8" name="Elbow Connector 7"/>
          <p:cNvCxnSpPr>
            <a:endCxn id="5" idx="3"/>
          </p:cNvCxnSpPr>
          <p:nvPr/>
        </p:nvCxnSpPr>
        <p:spPr>
          <a:xfrm rot="16200000" flipH="1">
            <a:off x="2610097" y="3640561"/>
            <a:ext cx="1398510" cy="202407"/>
          </a:xfrm>
          <a:prstGeom prst="bentConnector4">
            <a:avLst>
              <a:gd name="adj1" fmla="val 1453"/>
              <a:gd name="adj2" fmla="val 6586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6" idx="3"/>
          </p:cNvCxnSpPr>
          <p:nvPr/>
        </p:nvCxnSpPr>
        <p:spPr>
          <a:xfrm rot="16200000" flipH="1">
            <a:off x="1918773" y="3866937"/>
            <a:ext cx="1942316" cy="1037380"/>
          </a:xfrm>
          <a:prstGeom prst="bentConnector4">
            <a:avLst>
              <a:gd name="adj1" fmla="val -1031"/>
              <a:gd name="adj2" fmla="val 1815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54643" y="2788596"/>
            <a:ext cx="1228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post(Runnable r)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7866" y="3343907"/>
            <a:ext cx="1228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post(Runnable r)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64394" y="2806521"/>
            <a:ext cx="0" cy="2504555"/>
          </a:xfrm>
          <a:prstGeom prst="straightConnector1">
            <a:avLst/>
          </a:prstGeom>
          <a:ln cap="rnd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80361" y="2453575"/>
            <a:ext cx="1213153" cy="30008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 err="1"/>
              <a:t>Looper</a:t>
            </a:r>
            <a:r>
              <a:rPr lang="en-US" sz="1350" dirty="0"/>
              <a:t> Thread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87993" y="2994292"/>
            <a:ext cx="948623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onStart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5824" y="3820512"/>
            <a:ext cx="2168137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onRecentBookListLoaded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7647" y="4636223"/>
            <a:ext cx="1909313" cy="4765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getOrLoadRecentBooks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20" idx="3"/>
            <a:endCxn id="21" idx="3"/>
          </p:cNvCxnSpPr>
          <p:nvPr/>
        </p:nvCxnSpPr>
        <p:spPr>
          <a:xfrm>
            <a:off x="6536616" y="3232579"/>
            <a:ext cx="607345" cy="826220"/>
          </a:xfrm>
          <a:prstGeom prst="curvedConnector3">
            <a:avLst>
              <a:gd name="adj1" fmla="val 1376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3"/>
            <a:endCxn id="22" idx="3"/>
          </p:cNvCxnSpPr>
          <p:nvPr/>
        </p:nvCxnSpPr>
        <p:spPr>
          <a:xfrm>
            <a:off x="6536616" y="3232578"/>
            <a:ext cx="480344" cy="1641932"/>
          </a:xfrm>
          <a:prstGeom prst="curvedConnector3">
            <a:avLst>
              <a:gd name="adj1" fmla="val 2607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1" idx="3"/>
            <a:endCxn id="22" idx="3"/>
          </p:cNvCxnSpPr>
          <p:nvPr/>
        </p:nvCxnSpPr>
        <p:spPr>
          <a:xfrm flipH="1">
            <a:off x="7016960" y="4058799"/>
            <a:ext cx="127001" cy="815711"/>
          </a:xfrm>
          <a:prstGeom prst="curvedConnector3">
            <a:avLst>
              <a:gd name="adj1" fmla="val -179999"/>
            </a:avLst>
          </a:prstGeom>
          <a:ln w="571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7016959" y="4122098"/>
            <a:ext cx="53598" cy="741329"/>
          </a:xfrm>
          <a:prstGeom prst="curvedConnector3">
            <a:avLst>
              <a:gd name="adj1" fmla="val 419881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8381422">
            <a:off x="47389" y="2936890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Atomicity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572746" y="2516864"/>
            <a:ext cx="2572624" cy="1297824"/>
            <a:chOff x="3430327" y="2212818"/>
            <a:chExt cx="3430166" cy="1730432"/>
          </a:xfrm>
        </p:grpSpPr>
        <p:sp>
          <p:nvSpPr>
            <p:cNvPr id="49" name="TextBox 48"/>
            <p:cNvSpPr txBox="1"/>
            <p:nvPr/>
          </p:nvSpPr>
          <p:spPr>
            <a:xfrm>
              <a:off x="4546098" y="2212818"/>
              <a:ext cx="231439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FF0000"/>
                  </a:solidFill>
                </a:rPr>
                <a:t>Delayed post time = 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30327" y="3543141"/>
              <a:ext cx="231439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>
                  <a:solidFill>
                    <a:srgbClr val="FF0000"/>
                  </a:solidFill>
                </a:rPr>
                <a:t>Delayed post time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1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1516</Words>
  <Application>Microsoft Macintosh PowerPoint</Application>
  <PresentationFormat>On-screen Show (4:3)</PresentationFormat>
  <Paragraphs>393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Arial</vt:lpstr>
      <vt:lpstr>Office Theme</vt:lpstr>
      <vt:lpstr>Automatically Verifying and Reproducing Event-Based Races in Android Apps</vt:lpstr>
      <vt:lpstr>Rise of Event-Driven Systems</vt:lpstr>
      <vt:lpstr>Outline</vt:lpstr>
      <vt:lpstr>Example of Event-Based Race</vt:lpstr>
      <vt:lpstr>Example of Event-Based Race</vt:lpstr>
      <vt:lpstr>State-of-art Race Detectors for Event Driven Systems</vt:lpstr>
      <vt:lpstr>Limitation of State-of-art Race Detector</vt:lpstr>
      <vt:lpstr>False Positive Type 1:  Imprecise Android Model</vt:lpstr>
      <vt:lpstr>False Positive Type 2:  Implicit Happens-Before Relation</vt:lpstr>
      <vt:lpstr>Benign Race Type 1:  Ad-hoc Synchronization</vt:lpstr>
      <vt:lpstr>Benign Race Type 2:  No External Visible State Difference</vt:lpstr>
      <vt:lpstr>Our Approach ERVA: Event-race Reproducer and Verifier for Android</vt:lpstr>
      <vt:lpstr>ERVA Details</vt:lpstr>
      <vt:lpstr>Race Verification: FP Race Type 1</vt:lpstr>
      <vt:lpstr>Race Verification: FP Type 2</vt:lpstr>
      <vt:lpstr>Race Verification: Benign Type 1</vt:lpstr>
      <vt:lpstr>Race Verification: Benign Type 2</vt:lpstr>
      <vt:lpstr>Experimental Result</vt:lpstr>
      <vt:lpstr>Related Work</vt:lpstr>
      <vt:lpstr>Related Work</vt:lpstr>
      <vt:lpstr>Conclusions</vt:lpstr>
      <vt:lpstr>Thanks!</vt:lpstr>
      <vt:lpstr>Android Event Handling</vt:lpstr>
      <vt:lpstr>PowerPoint Presentation</vt:lpstr>
      <vt:lpstr>Deterministic Event Schedule: Replaying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Verifying and Reproducing Event-Based Races in Android Apps</dc:title>
  <dc:creator>Yongjian Hu</dc:creator>
  <cp:lastModifiedBy>Yongjian Hu</cp:lastModifiedBy>
  <cp:revision>128</cp:revision>
  <dcterms:created xsi:type="dcterms:W3CDTF">2016-07-17T19:24:23Z</dcterms:created>
  <dcterms:modified xsi:type="dcterms:W3CDTF">2016-07-20T08:26:20Z</dcterms:modified>
</cp:coreProperties>
</file>