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322" r:id="rId3"/>
    <p:sldId id="357" r:id="rId4"/>
    <p:sldId id="358" r:id="rId5"/>
    <p:sldId id="338" r:id="rId6"/>
    <p:sldId id="360" r:id="rId7"/>
    <p:sldId id="361" r:id="rId8"/>
    <p:sldId id="359" r:id="rId9"/>
    <p:sldId id="351" r:id="rId10"/>
    <p:sldId id="349"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37" autoAdjust="0"/>
  </p:normalViewPr>
  <p:slideViewPr>
    <p:cSldViewPr snapToGrid="0" snapToObjects="1">
      <p:cViewPr varScale="1">
        <p:scale>
          <a:sx n="69" d="100"/>
          <a:sy n="69" d="100"/>
        </p:scale>
        <p:origin x="-2576" y="-96"/>
      </p:cViewPr>
      <p:guideLst>
        <p:guide orient="horz" pos="2160"/>
        <p:guide pos="2880"/>
      </p:guideLst>
    </p:cSldViewPr>
  </p:slideViewPr>
  <p:notesTextViewPr>
    <p:cViewPr>
      <p:scale>
        <a:sx n="100" d="100"/>
        <a:sy n="100" d="100"/>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487223-BC1E-C944-BAA6-D523D120B10A}" type="datetimeFigureOut">
              <a:rPr lang="en-US" smtClean="0"/>
              <a:t>10/22/15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B3CFD7-481A-D540-BDA9-8A93F1FCD935}" type="slidenum">
              <a:rPr lang="en-US" smtClean="0"/>
              <a:t>‹#›</a:t>
            </a:fld>
            <a:endParaRPr lang="en-US"/>
          </a:p>
        </p:txBody>
      </p:sp>
    </p:spTree>
    <p:extLst>
      <p:ext uri="{BB962C8B-B14F-4D97-AF65-F5344CB8AC3E}">
        <p14:creationId xmlns:p14="http://schemas.microsoft.com/office/powerpoint/2010/main" val="30082063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Software Analysis for Android: Infrastructure for Security, Verification, and Reliability</a:t>
            </a:r>
            <a:endParaRPr lang="en-US" dirty="0" smtClean="0"/>
          </a:p>
          <a:p>
            <a:endParaRPr lang="en-US" dirty="0" smtClean="0"/>
          </a:p>
          <a:p>
            <a:r>
              <a:rPr lang="en-US" dirty="0" smtClean="0"/>
              <a:t>Users are increasingly relying on smartphones, hence concerns such as mobile app security, privacy, and correctness have become increasingly pressing. Software analysis has been successful in tackling many such concerns, albeit on other platforms, such as desktop and server.  To fill this gap, my group has been developing infrastructural tools that permit a wide range of software analyses for the Android smartphone platform. Developing these tools has required surmounting many challenges unique to the smartphone platform: dealing with input non-determinism in sensor-oriented apps, non-standard control flow, low-overhead yet high-fidelity record-and-replay. Our tools can analyze substantial, widely-popular apps running directly on smartphones, and do not require access to the app's source code. I will begin by presenting three such tools we have developed for dynamic analysis, automatic exploration, and custom static analysis. Next, I will present two main applications of our infrastructure. First, Android security: finding deceitful practices in free apps, and Moving Target Defense for thwarting attacks. Second, Android verification and reliability techniques (automated test case generation, finding data loss bugs, failure detection and recovery) that have helped us find, reproduce, and recover from bugs in popular apps.</a:t>
            </a:r>
            <a:endParaRPr lang="en-US" dirty="0"/>
          </a:p>
        </p:txBody>
      </p:sp>
      <p:sp>
        <p:nvSpPr>
          <p:cNvPr id="4" name="Slide Number Placeholder 3"/>
          <p:cNvSpPr>
            <a:spLocks noGrp="1"/>
          </p:cNvSpPr>
          <p:nvPr>
            <p:ph type="sldNum" sz="quarter" idx="10"/>
          </p:nvPr>
        </p:nvSpPr>
        <p:spPr/>
        <p:txBody>
          <a:bodyPr/>
          <a:lstStyle/>
          <a:p>
            <a:fld id="{62B3CFD7-481A-D540-BDA9-8A93F1FCD935}" type="slidenum">
              <a:rPr lang="en-US" smtClean="0"/>
              <a:t>1</a:t>
            </a:fld>
            <a:endParaRPr lang="en-US"/>
          </a:p>
        </p:txBody>
      </p:sp>
    </p:spTree>
    <p:extLst>
      <p:ext uri="{BB962C8B-B14F-4D97-AF65-F5344CB8AC3E}">
        <p14:creationId xmlns:p14="http://schemas.microsoft.com/office/powerpoint/2010/main" val="3881237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39ADCF-B920-4ECD-BC99-C3E91AAD3B89}" type="slidenum">
              <a:rPr lang="en-US" smtClean="0"/>
              <a:t>2</a:t>
            </a:fld>
            <a:endParaRPr lang="en-US"/>
          </a:p>
        </p:txBody>
      </p:sp>
    </p:spTree>
    <p:extLst>
      <p:ext uri="{BB962C8B-B14F-4D97-AF65-F5344CB8AC3E}">
        <p14:creationId xmlns:p14="http://schemas.microsoft.com/office/powerpoint/2010/main" val="3402711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 try”: VALERA</a:t>
            </a:r>
            <a:endParaRPr lang="en-US" dirty="0"/>
          </a:p>
        </p:txBody>
      </p:sp>
      <p:sp>
        <p:nvSpPr>
          <p:cNvPr id="4" name="Slide Number Placeholder 3"/>
          <p:cNvSpPr>
            <a:spLocks noGrp="1"/>
          </p:cNvSpPr>
          <p:nvPr>
            <p:ph type="sldNum" sz="quarter" idx="10"/>
          </p:nvPr>
        </p:nvSpPr>
        <p:spPr/>
        <p:txBody>
          <a:bodyPr/>
          <a:lstStyle/>
          <a:p>
            <a:fld id="{6FCCDA07-C5DC-5140-8596-51C9F32309AE}" type="slidenum">
              <a:rPr lang="en-US" smtClean="0"/>
              <a:t>4</a:t>
            </a:fld>
            <a:endParaRPr lang="en-US"/>
          </a:p>
        </p:txBody>
      </p:sp>
    </p:spTree>
    <p:extLst>
      <p:ext uri="{BB962C8B-B14F-4D97-AF65-F5344CB8AC3E}">
        <p14:creationId xmlns:p14="http://schemas.microsoft.com/office/powerpoint/2010/main" val="2835817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895563" eaLnBrk="0" fontAlgn="base" hangingPunct="0">
              <a:spcBef>
                <a:spcPct val="30000"/>
              </a:spcBef>
              <a:spcAft>
                <a:spcPct val="0"/>
              </a:spcAft>
              <a:defRPr/>
            </a:pPr>
            <a:r>
              <a:rPr lang="en-US" sz="2000" b="1" dirty="0">
                <a:solidFill>
                  <a:srgbClr val="000000"/>
                </a:solidFill>
              </a:rPr>
              <a:t>Successful replay: </a:t>
            </a:r>
            <a:r>
              <a:rPr lang="en-US" sz="2000" dirty="0">
                <a:solidFill>
                  <a:srgbClr val="000000"/>
                </a:solidFill>
              </a:rPr>
              <a:t>screen looks the same as during record</a:t>
            </a:r>
            <a:br>
              <a:rPr lang="en-US" sz="2000" dirty="0">
                <a:solidFill>
                  <a:srgbClr val="000000"/>
                </a:solidFill>
              </a:rPr>
            </a:br>
            <a:r>
              <a:rPr lang="en-US" sz="2000" b="1" dirty="0">
                <a:solidFill>
                  <a:srgbClr val="000000"/>
                </a:solidFill>
              </a:rPr>
              <a:t>Limitations</a:t>
            </a:r>
            <a:r>
              <a:rPr lang="en-US" sz="2000" dirty="0">
                <a:solidFill>
                  <a:srgbClr val="000000"/>
                </a:solidFill>
              </a:rPr>
              <a:t>: network non-determinism, dynamic layout</a:t>
            </a:r>
            <a:endParaRPr lang="en-US" sz="2000" i="1" dirty="0"/>
          </a:p>
          <a:p>
            <a:endParaRPr lang="en-US" dirty="0" smtClean="0"/>
          </a:p>
          <a:p>
            <a:pPr algn="l" fontAlgn="b"/>
            <a:r>
              <a:rPr lang="en-US" sz="700" i="1" dirty="0">
                <a:solidFill>
                  <a:srgbClr val="000000"/>
                </a:solidFill>
              </a:rPr>
              <a:t>Adobe Reader                                   </a:t>
            </a:r>
          </a:p>
          <a:p>
            <a:pPr algn="l" fontAlgn="b"/>
            <a:r>
              <a:rPr lang="en-US" sz="700" i="1" dirty="0">
                <a:solidFill>
                  <a:srgbClr val="000000"/>
                </a:solidFill>
              </a:rPr>
              <a:t>Amazon Mobile             </a:t>
            </a:r>
          </a:p>
          <a:p>
            <a:pPr algn="l" fontAlgn="b"/>
            <a:r>
              <a:rPr lang="en-US" sz="700" i="1" dirty="0">
                <a:solidFill>
                  <a:srgbClr val="000000"/>
                </a:solidFill>
              </a:rPr>
              <a:t>Angry Birds Rio           </a:t>
            </a:r>
          </a:p>
          <a:p>
            <a:pPr algn="l" fontAlgn="b"/>
            <a:r>
              <a:rPr lang="en-US" sz="700" i="1" dirty="0">
                <a:solidFill>
                  <a:srgbClr val="000000"/>
                </a:solidFill>
              </a:rPr>
              <a:t>Angry Birds Seasons       </a:t>
            </a:r>
          </a:p>
          <a:p>
            <a:pPr algn="l" fontAlgn="b"/>
            <a:r>
              <a:rPr lang="en-US" sz="700" i="1" dirty="0">
                <a:solidFill>
                  <a:srgbClr val="000000"/>
                </a:solidFill>
              </a:rPr>
              <a:t>Angry Birds Space         </a:t>
            </a:r>
          </a:p>
          <a:p>
            <a:pPr algn="l" fontAlgn="b"/>
            <a:r>
              <a:rPr lang="en-US" sz="700" i="1" dirty="0">
                <a:solidFill>
                  <a:srgbClr val="000000"/>
                </a:solidFill>
              </a:rPr>
              <a:t>Background HD Wallpapers  </a:t>
            </a:r>
          </a:p>
          <a:p>
            <a:pPr algn="l" fontAlgn="b"/>
            <a:r>
              <a:rPr lang="en-US" sz="700" i="1" dirty="0">
                <a:solidFill>
                  <a:srgbClr val="000000"/>
                </a:solidFill>
              </a:rPr>
              <a:t>Baseball Superstars 2012  </a:t>
            </a:r>
          </a:p>
          <a:p>
            <a:pPr algn="l" fontAlgn="b"/>
            <a:r>
              <a:rPr lang="en-US" sz="700" i="1" dirty="0">
                <a:solidFill>
                  <a:srgbClr val="000000"/>
                </a:solidFill>
              </a:rPr>
              <a:t>BBC News                  </a:t>
            </a:r>
          </a:p>
          <a:p>
            <a:pPr algn="l" fontAlgn="b"/>
            <a:r>
              <a:rPr lang="en-US" sz="700" i="1" dirty="0">
                <a:solidFill>
                  <a:srgbClr val="000000"/>
                </a:solidFill>
              </a:rPr>
              <a:t>Bible                     </a:t>
            </a:r>
          </a:p>
          <a:p>
            <a:pPr algn="l" fontAlgn="b"/>
            <a:r>
              <a:rPr lang="en-US" sz="700" i="1" dirty="0">
                <a:solidFill>
                  <a:srgbClr val="000000"/>
                </a:solidFill>
              </a:rPr>
              <a:t>BMX Boy                     </a:t>
            </a:r>
          </a:p>
          <a:p>
            <a:pPr algn="l" fontAlgn="b"/>
            <a:r>
              <a:rPr lang="en-US" sz="700" i="1" dirty="0">
                <a:solidFill>
                  <a:srgbClr val="000000"/>
                </a:solidFill>
              </a:rPr>
              <a:t>Boxing game                </a:t>
            </a:r>
          </a:p>
          <a:p>
            <a:pPr algn="l" fontAlgn="b"/>
            <a:r>
              <a:rPr lang="en-US" sz="700" i="1" dirty="0">
                <a:solidFill>
                  <a:srgbClr val="000000"/>
                </a:solidFill>
              </a:rPr>
              <a:t>Brightest Flashlight                          </a:t>
            </a:r>
          </a:p>
          <a:p>
            <a:pPr algn="l" fontAlgn="b"/>
            <a:r>
              <a:rPr lang="en-US" sz="700" i="1" dirty="0">
                <a:solidFill>
                  <a:srgbClr val="000000"/>
                </a:solidFill>
              </a:rPr>
              <a:t>Bubble Shoot                                  </a:t>
            </a:r>
          </a:p>
          <a:p>
            <a:pPr algn="l" fontAlgn="b"/>
            <a:r>
              <a:rPr lang="en-US" sz="700" i="1" dirty="0">
                <a:solidFill>
                  <a:srgbClr val="000000"/>
                </a:solidFill>
              </a:rPr>
              <a:t>Color Note                                    </a:t>
            </a:r>
          </a:p>
          <a:p>
            <a:pPr algn="l" fontAlgn="b"/>
            <a:r>
              <a:rPr lang="en-US" sz="700" i="1" dirty="0">
                <a:solidFill>
                  <a:srgbClr val="000000"/>
                </a:solidFill>
              </a:rPr>
              <a:t>Craigslist Mobile                          </a:t>
            </a:r>
          </a:p>
          <a:p>
            <a:pPr algn="l" fontAlgn="b"/>
            <a:r>
              <a:rPr lang="en-US" sz="700" i="1" dirty="0">
                <a:solidFill>
                  <a:srgbClr val="000000"/>
                </a:solidFill>
              </a:rPr>
              <a:t>Crime City               </a:t>
            </a:r>
          </a:p>
          <a:p>
            <a:pPr algn="l" fontAlgn="b"/>
            <a:r>
              <a:rPr lang="en-US" sz="700" i="1" dirty="0">
                <a:solidFill>
                  <a:srgbClr val="000000"/>
                </a:solidFill>
              </a:rPr>
              <a:t>Daily Horoscope          </a:t>
            </a:r>
          </a:p>
          <a:p>
            <a:pPr algn="l" fontAlgn="b"/>
            <a:r>
              <a:rPr lang="en-US" sz="700" i="1" dirty="0">
                <a:solidFill>
                  <a:srgbClr val="000000"/>
                </a:solidFill>
              </a:rPr>
              <a:t>Dance Legend             </a:t>
            </a:r>
          </a:p>
          <a:p>
            <a:pPr algn="l" fontAlgn="b"/>
            <a:r>
              <a:rPr lang="en-US" sz="700" i="1" dirty="0">
                <a:solidFill>
                  <a:srgbClr val="000000"/>
                </a:solidFill>
              </a:rPr>
              <a:t>Death Rally Free         </a:t>
            </a:r>
          </a:p>
          <a:p>
            <a:pPr algn="l" fontAlgn="b"/>
            <a:r>
              <a:rPr lang="en-US" sz="700" i="1" dirty="0">
                <a:solidFill>
                  <a:srgbClr val="000000"/>
                </a:solidFill>
              </a:rPr>
              <a:t>Dictionary               </a:t>
            </a:r>
          </a:p>
          <a:p>
            <a:pPr algn="l" fontAlgn="b"/>
            <a:r>
              <a:rPr lang="en-US" sz="700" i="1" dirty="0">
                <a:solidFill>
                  <a:srgbClr val="000000"/>
                </a:solidFill>
              </a:rPr>
              <a:t>Drag Racing              </a:t>
            </a:r>
          </a:p>
          <a:p>
            <a:pPr algn="l" fontAlgn="b"/>
            <a:r>
              <a:rPr lang="en-US" sz="700" i="1" dirty="0">
                <a:solidFill>
                  <a:srgbClr val="000000"/>
                </a:solidFill>
              </a:rPr>
              <a:t>Drag Racing- Bike Racing </a:t>
            </a:r>
          </a:p>
          <a:p>
            <a:pPr algn="l" fontAlgn="b"/>
            <a:r>
              <a:rPr lang="en-US" sz="700" i="1" dirty="0">
                <a:solidFill>
                  <a:srgbClr val="000000"/>
                </a:solidFill>
              </a:rPr>
              <a:t>Draw Something           </a:t>
            </a:r>
          </a:p>
          <a:p>
            <a:pPr algn="l" fontAlgn="b"/>
            <a:r>
              <a:rPr lang="en-US" sz="700" i="1" dirty="0">
                <a:solidFill>
                  <a:srgbClr val="000000"/>
                </a:solidFill>
              </a:rPr>
              <a:t>Easy Battery Saver       </a:t>
            </a:r>
          </a:p>
          <a:p>
            <a:pPr algn="l" fontAlgn="b"/>
            <a:r>
              <a:rPr lang="en-US" sz="700" i="1" dirty="0">
                <a:solidFill>
                  <a:srgbClr val="000000"/>
                </a:solidFill>
              </a:rPr>
              <a:t>eBay                     </a:t>
            </a:r>
          </a:p>
          <a:p>
            <a:pPr algn="l" fontAlgn="b"/>
            <a:r>
              <a:rPr lang="en-US" sz="700" i="1" dirty="0" err="1">
                <a:solidFill>
                  <a:srgbClr val="000000"/>
                </a:solidFill>
              </a:rPr>
              <a:t>Espn</a:t>
            </a:r>
            <a:r>
              <a:rPr lang="en-US" sz="700" i="1" dirty="0">
                <a:solidFill>
                  <a:srgbClr val="000000"/>
                </a:solidFill>
              </a:rPr>
              <a:t> Score Center        </a:t>
            </a:r>
          </a:p>
          <a:p>
            <a:pPr algn="l" fontAlgn="b"/>
            <a:r>
              <a:rPr lang="en-US" sz="700" i="1" dirty="0" err="1">
                <a:solidFill>
                  <a:srgbClr val="000000"/>
                </a:solidFill>
              </a:rPr>
              <a:t>Evernote</a:t>
            </a:r>
            <a:r>
              <a:rPr lang="en-US" sz="700" i="1" dirty="0">
                <a:solidFill>
                  <a:srgbClr val="000000"/>
                </a:solidFill>
              </a:rPr>
              <a:t>                 </a:t>
            </a:r>
          </a:p>
          <a:p>
            <a:pPr algn="l" fontAlgn="b"/>
            <a:r>
              <a:rPr lang="en-US" sz="700" i="1" dirty="0">
                <a:solidFill>
                  <a:srgbClr val="000000"/>
                </a:solidFill>
              </a:rPr>
              <a:t>Facebook                 </a:t>
            </a:r>
          </a:p>
          <a:p>
            <a:pPr algn="l" fontAlgn="b"/>
            <a:r>
              <a:rPr lang="en-US" sz="700" i="1" dirty="0">
                <a:solidFill>
                  <a:srgbClr val="000000"/>
                </a:solidFill>
              </a:rPr>
              <a:t>Feed Your Dino Free      </a:t>
            </a:r>
          </a:p>
          <a:p>
            <a:pPr algn="l" fontAlgn="b"/>
            <a:r>
              <a:rPr lang="en-US" sz="700" i="1" dirty="0">
                <a:solidFill>
                  <a:srgbClr val="000000"/>
                </a:solidFill>
              </a:rPr>
              <a:t>Fruit Ninja              </a:t>
            </a:r>
          </a:p>
          <a:p>
            <a:pPr algn="l" fontAlgn="b"/>
            <a:r>
              <a:rPr lang="en-US" sz="700" i="1" dirty="0">
                <a:solidFill>
                  <a:srgbClr val="000000"/>
                </a:solidFill>
              </a:rPr>
              <a:t>Gas Buddy              </a:t>
            </a:r>
          </a:p>
          <a:p>
            <a:pPr algn="l" fontAlgn="b"/>
            <a:r>
              <a:rPr lang="en-US" sz="700" i="1" dirty="0">
                <a:solidFill>
                  <a:srgbClr val="000000"/>
                </a:solidFill>
              </a:rPr>
              <a:t>Google Earth           </a:t>
            </a:r>
          </a:p>
          <a:p>
            <a:pPr algn="l" fontAlgn="b"/>
            <a:r>
              <a:rPr lang="en-US" sz="700" i="1" dirty="0">
                <a:solidFill>
                  <a:srgbClr val="000000"/>
                </a:solidFill>
              </a:rPr>
              <a:t>Google Play Books      </a:t>
            </a:r>
          </a:p>
          <a:p>
            <a:pPr algn="l" fontAlgn="b"/>
            <a:r>
              <a:rPr lang="en-US" sz="700" i="1" dirty="0">
                <a:solidFill>
                  <a:srgbClr val="000000"/>
                </a:solidFill>
              </a:rPr>
              <a:t>Google Play Movies     </a:t>
            </a:r>
          </a:p>
          <a:p>
            <a:pPr algn="l" fontAlgn="b"/>
            <a:r>
              <a:rPr lang="en-US" sz="700" i="1" dirty="0">
                <a:solidFill>
                  <a:srgbClr val="000000"/>
                </a:solidFill>
              </a:rPr>
              <a:t>Google Plus            </a:t>
            </a:r>
          </a:p>
          <a:p>
            <a:pPr algn="l" fontAlgn="b"/>
            <a:r>
              <a:rPr lang="en-US" sz="700" i="1" dirty="0">
                <a:solidFill>
                  <a:srgbClr val="000000"/>
                </a:solidFill>
              </a:rPr>
              <a:t>Google Search          </a:t>
            </a:r>
          </a:p>
          <a:p>
            <a:pPr algn="l" fontAlgn="b"/>
            <a:r>
              <a:rPr lang="en-US" sz="700" i="1" dirty="0">
                <a:solidFill>
                  <a:srgbClr val="000000"/>
                </a:solidFill>
              </a:rPr>
              <a:t>Google Translate       </a:t>
            </a:r>
          </a:p>
          <a:p>
            <a:pPr algn="l" fontAlgn="b"/>
            <a:r>
              <a:rPr lang="en-US" sz="700" i="1" dirty="0" err="1">
                <a:solidFill>
                  <a:srgbClr val="000000"/>
                </a:solidFill>
              </a:rPr>
              <a:t>Groupon</a:t>
            </a:r>
            <a:r>
              <a:rPr lang="en-US" sz="700" i="1" dirty="0">
                <a:solidFill>
                  <a:srgbClr val="000000"/>
                </a:solidFill>
              </a:rPr>
              <a:t>                </a:t>
            </a:r>
          </a:p>
          <a:p>
            <a:pPr algn="l" fontAlgn="b"/>
            <a:r>
              <a:rPr lang="en-US" sz="700" i="1" dirty="0" err="1">
                <a:solidFill>
                  <a:srgbClr val="000000"/>
                </a:solidFill>
              </a:rPr>
              <a:t>HeartRadio</a:t>
            </a:r>
            <a:r>
              <a:rPr lang="en-US" sz="700" i="1" dirty="0">
                <a:solidFill>
                  <a:srgbClr val="000000"/>
                </a:solidFill>
              </a:rPr>
              <a:t>             </a:t>
            </a:r>
          </a:p>
          <a:p>
            <a:pPr algn="l" fontAlgn="b"/>
            <a:r>
              <a:rPr lang="en-US" sz="700" i="1" dirty="0">
                <a:solidFill>
                  <a:srgbClr val="000000"/>
                </a:solidFill>
              </a:rPr>
              <a:t>How to Read Thoughts   </a:t>
            </a:r>
          </a:p>
          <a:p>
            <a:pPr algn="l" fontAlgn="b"/>
            <a:r>
              <a:rPr lang="en-US" sz="700" i="1" dirty="0" err="1">
                <a:solidFill>
                  <a:srgbClr val="000000"/>
                </a:solidFill>
              </a:rPr>
              <a:t>iFunny</a:t>
            </a:r>
            <a:r>
              <a:rPr lang="en-US" sz="700" i="1" dirty="0">
                <a:solidFill>
                  <a:srgbClr val="000000"/>
                </a:solidFill>
              </a:rPr>
              <a:t>                 </a:t>
            </a:r>
          </a:p>
          <a:p>
            <a:pPr algn="l" fontAlgn="b"/>
            <a:r>
              <a:rPr lang="en-US" sz="700" i="1" dirty="0">
                <a:solidFill>
                  <a:srgbClr val="000000"/>
                </a:solidFill>
              </a:rPr>
              <a:t>IMDB                   </a:t>
            </a:r>
          </a:p>
          <a:p>
            <a:pPr algn="l" fontAlgn="b"/>
            <a:r>
              <a:rPr lang="en-US" sz="700" i="1" dirty="0" err="1">
                <a:solidFill>
                  <a:srgbClr val="000000"/>
                </a:solidFill>
              </a:rPr>
              <a:t>Instagram</a:t>
            </a:r>
            <a:r>
              <a:rPr lang="en-US" sz="700" i="1" dirty="0">
                <a:solidFill>
                  <a:srgbClr val="000000"/>
                </a:solidFill>
              </a:rPr>
              <a:t>              </a:t>
            </a:r>
          </a:p>
          <a:p>
            <a:pPr algn="l" fontAlgn="b"/>
            <a:r>
              <a:rPr lang="en-US" sz="700" i="1" dirty="0">
                <a:solidFill>
                  <a:srgbClr val="000000"/>
                </a:solidFill>
              </a:rPr>
              <a:t>Jewels Star            </a:t>
            </a:r>
          </a:p>
          <a:p>
            <a:pPr algn="l" fontAlgn="b"/>
            <a:r>
              <a:rPr lang="en-US" sz="700" i="1" dirty="0">
                <a:solidFill>
                  <a:srgbClr val="000000"/>
                </a:solidFill>
              </a:rPr>
              <a:t>Kindle                 </a:t>
            </a:r>
          </a:p>
          <a:p>
            <a:pPr algn="l" fontAlgn="b"/>
            <a:r>
              <a:rPr lang="en-US" sz="700" i="1" dirty="0">
                <a:solidFill>
                  <a:srgbClr val="000000"/>
                </a:solidFill>
              </a:rPr>
              <a:t>Maps                 </a:t>
            </a:r>
          </a:p>
          <a:p>
            <a:pPr algn="l" fontAlgn="b"/>
            <a:r>
              <a:rPr lang="en-US" sz="700" i="1" dirty="0">
                <a:solidFill>
                  <a:srgbClr val="000000"/>
                </a:solidFill>
              </a:rPr>
              <a:t>Movies by </a:t>
            </a:r>
            <a:r>
              <a:rPr lang="en-US" sz="700" i="1" dirty="0" err="1">
                <a:solidFill>
                  <a:srgbClr val="000000"/>
                </a:solidFill>
              </a:rPr>
              <a:t>Flixster</a:t>
            </a:r>
            <a:r>
              <a:rPr lang="en-US" sz="700" i="1" dirty="0">
                <a:solidFill>
                  <a:srgbClr val="000000"/>
                </a:solidFill>
              </a:rPr>
              <a:t>   </a:t>
            </a:r>
          </a:p>
          <a:p>
            <a:pPr algn="l" fontAlgn="b"/>
            <a:r>
              <a:rPr lang="en-US" sz="700" i="1" dirty="0">
                <a:solidFill>
                  <a:srgbClr val="000000"/>
                </a:solidFill>
              </a:rPr>
              <a:t>MP3 Ringtone Maker   </a:t>
            </a:r>
          </a:p>
          <a:p>
            <a:pPr algn="l" fontAlgn="b"/>
            <a:r>
              <a:rPr lang="en-US" sz="700" i="1" dirty="0" err="1">
                <a:solidFill>
                  <a:srgbClr val="000000"/>
                </a:solidFill>
              </a:rPr>
              <a:t>Myxer</a:t>
            </a:r>
            <a:r>
              <a:rPr lang="en-US" sz="700" i="1" dirty="0">
                <a:solidFill>
                  <a:srgbClr val="000000"/>
                </a:solidFill>
              </a:rPr>
              <a:t>                </a:t>
            </a:r>
          </a:p>
          <a:p>
            <a:pPr algn="l" fontAlgn="b"/>
            <a:r>
              <a:rPr lang="en-US" sz="700" i="1" dirty="0">
                <a:solidFill>
                  <a:srgbClr val="000000"/>
                </a:solidFill>
              </a:rPr>
              <a:t>NBA </a:t>
            </a:r>
            <a:r>
              <a:rPr lang="en-US" sz="700" i="1" dirty="0" err="1">
                <a:solidFill>
                  <a:srgbClr val="000000"/>
                </a:solidFill>
              </a:rPr>
              <a:t>Gametime</a:t>
            </a:r>
            <a:r>
              <a:rPr lang="en-US" sz="700" i="1" dirty="0">
                <a:solidFill>
                  <a:srgbClr val="000000"/>
                </a:solidFill>
              </a:rPr>
              <a:t>         </a:t>
            </a:r>
          </a:p>
          <a:p>
            <a:pPr algn="l" fontAlgn="b"/>
            <a:r>
              <a:rPr lang="en-US" sz="700" i="1" dirty="0">
                <a:solidFill>
                  <a:srgbClr val="000000"/>
                </a:solidFill>
              </a:rPr>
              <a:t>One Touch Drawing    </a:t>
            </a:r>
          </a:p>
          <a:p>
            <a:pPr algn="l" fontAlgn="b"/>
            <a:r>
              <a:rPr lang="en-US" sz="700" i="1" dirty="0">
                <a:solidFill>
                  <a:srgbClr val="000000"/>
                </a:solidFill>
              </a:rPr>
              <a:t>Pandora              </a:t>
            </a:r>
          </a:p>
          <a:p>
            <a:pPr algn="l" fontAlgn="b"/>
            <a:r>
              <a:rPr lang="en-US" sz="700" i="1" dirty="0" err="1">
                <a:solidFill>
                  <a:srgbClr val="000000"/>
                </a:solidFill>
              </a:rPr>
              <a:t>Picsart</a:t>
            </a:r>
            <a:r>
              <a:rPr lang="en-US" sz="700" i="1" dirty="0">
                <a:solidFill>
                  <a:srgbClr val="000000"/>
                </a:solidFill>
              </a:rPr>
              <a:t>              </a:t>
            </a:r>
          </a:p>
          <a:p>
            <a:pPr algn="l" fontAlgn="b"/>
            <a:r>
              <a:rPr lang="en-US" sz="700" i="1" dirty="0">
                <a:solidFill>
                  <a:srgbClr val="000000"/>
                </a:solidFill>
              </a:rPr>
              <a:t>Pool Master Pro      </a:t>
            </a:r>
          </a:p>
          <a:p>
            <a:pPr algn="l" fontAlgn="b"/>
            <a:r>
              <a:rPr lang="en-US" sz="700" i="1" dirty="0" err="1">
                <a:solidFill>
                  <a:srgbClr val="000000"/>
                </a:solidFill>
              </a:rPr>
              <a:t>PulseNews</a:t>
            </a:r>
            <a:r>
              <a:rPr lang="en-US" sz="700" i="1" dirty="0">
                <a:solidFill>
                  <a:srgbClr val="000000"/>
                </a:solidFill>
              </a:rPr>
              <a:t>            </a:t>
            </a:r>
          </a:p>
          <a:p>
            <a:pPr algn="l" fontAlgn="b"/>
            <a:r>
              <a:rPr lang="en-US" sz="700" i="1" dirty="0">
                <a:solidFill>
                  <a:srgbClr val="000000"/>
                </a:solidFill>
              </a:rPr>
              <a:t>Recipe Search        </a:t>
            </a:r>
          </a:p>
          <a:p>
            <a:pPr algn="l" fontAlgn="b"/>
            <a:r>
              <a:rPr lang="en-US" sz="700" i="1" dirty="0">
                <a:solidFill>
                  <a:srgbClr val="000000"/>
                </a:solidFill>
              </a:rPr>
              <a:t>Running Fred         </a:t>
            </a:r>
          </a:p>
          <a:p>
            <a:pPr algn="l" fontAlgn="b"/>
            <a:r>
              <a:rPr lang="en-US" sz="700" i="1" dirty="0">
                <a:solidFill>
                  <a:srgbClr val="000000"/>
                </a:solidFill>
              </a:rPr>
              <a:t>Shoot Bubble Deluxe  </a:t>
            </a:r>
          </a:p>
          <a:p>
            <a:pPr algn="l" fontAlgn="b"/>
            <a:r>
              <a:rPr lang="en-US" sz="700" i="1" dirty="0">
                <a:solidFill>
                  <a:srgbClr val="000000"/>
                </a:solidFill>
              </a:rPr>
              <a:t>Sincerely Ink Cards  </a:t>
            </a:r>
          </a:p>
          <a:p>
            <a:pPr algn="l" fontAlgn="b"/>
            <a:r>
              <a:rPr lang="en-US" sz="700" i="1" dirty="0">
                <a:solidFill>
                  <a:srgbClr val="000000"/>
                </a:solidFill>
              </a:rPr>
              <a:t>Sky Map              </a:t>
            </a:r>
          </a:p>
          <a:p>
            <a:pPr algn="l" fontAlgn="b"/>
            <a:r>
              <a:rPr lang="en-US" sz="700" i="1" dirty="0">
                <a:solidFill>
                  <a:srgbClr val="000000"/>
                </a:solidFill>
              </a:rPr>
              <a:t>Slacker Radio                </a:t>
            </a:r>
          </a:p>
          <a:p>
            <a:pPr algn="l" fontAlgn="b"/>
            <a:r>
              <a:rPr lang="en-US" sz="700" i="1" dirty="0">
                <a:solidFill>
                  <a:srgbClr val="000000"/>
                </a:solidFill>
              </a:rPr>
              <a:t>Slot City Machines           </a:t>
            </a:r>
          </a:p>
          <a:p>
            <a:pPr algn="l" fontAlgn="b"/>
            <a:r>
              <a:rPr lang="en-US" sz="700" i="1" dirty="0">
                <a:solidFill>
                  <a:srgbClr val="000000"/>
                </a:solidFill>
              </a:rPr>
              <a:t>Solitaire                    </a:t>
            </a:r>
          </a:p>
          <a:p>
            <a:pPr algn="l" fontAlgn="b"/>
            <a:r>
              <a:rPr lang="en-US" sz="700" i="1" dirty="0">
                <a:solidFill>
                  <a:srgbClr val="000000"/>
                </a:solidFill>
              </a:rPr>
              <a:t>Stick Man BMX Stunts Bike    </a:t>
            </a:r>
          </a:p>
          <a:p>
            <a:pPr algn="l" fontAlgn="b"/>
            <a:r>
              <a:rPr lang="en-US" sz="700" i="1" dirty="0">
                <a:solidFill>
                  <a:srgbClr val="000000"/>
                </a:solidFill>
              </a:rPr>
              <a:t>Talking Tom 2                </a:t>
            </a:r>
          </a:p>
          <a:p>
            <a:pPr algn="l" fontAlgn="b"/>
            <a:r>
              <a:rPr lang="en-US" sz="700" i="1" dirty="0">
                <a:solidFill>
                  <a:srgbClr val="000000"/>
                </a:solidFill>
              </a:rPr>
              <a:t>TED                          </a:t>
            </a:r>
          </a:p>
          <a:p>
            <a:pPr algn="l" fontAlgn="b"/>
            <a:r>
              <a:rPr lang="en-US" sz="700" i="1" dirty="0">
                <a:solidFill>
                  <a:srgbClr val="000000"/>
                </a:solidFill>
              </a:rPr>
              <a:t>Temple Run                   </a:t>
            </a:r>
          </a:p>
          <a:p>
            <a:pPr algn="l" fontAlgn="b"/>
            <a:r>
              <a:rPr lang="en-US" sz="700" i="1" dirty="0">
                <a:solidFill>
                  <a:srgbClr val="000000"/>
                </a:solidFill>
              </a:rPr>
              <a:t>Tetris                       </a:t>
            </a:r>
          </a:p>
          <a:p>
            <a:pPr algn="l" fontAlgn="b"/>
            <a:r>
              <a:rPr lang="en-US" sz="700" i="1" dirty="0" err="1">
                <a:solidFill>
                  <a:srgbClr val="000000"/>
                </a:solidFill>
              </a:rPr>
              <a:t>Textgram</a:t>
            </a:r>
            <a:r>
              <a:rPr lang="en-US" sz="700" i="1" dirty="0">
                <a:solidFill>
                  <a:srgbClr val="000000"/>
                </a:solidFill>
              </a:rPr>
              <a:t>                     </a:t>
            </a:r>
          </a:p>
          <a:p>
            <a:pPr algn="l" fontAlgn="b"/>
            <a:r>
              <a:rPr lang="en-US" sz="700" i="1" dirty="0" err="1">
                <a:solidFill>
                  <a:srgbClr val="000000"/>
                </a:solidFill>
              </a:rPr>
              <a:t>TouchNote</a:t>
            </a:r>
            <a:r>
              <a:rPr lang="en-US" sz="700" i="1" dirty="0">
                <a:solidFill>
                  <a:srgbClr val="000000"/>
                </a:solidFill>
              </a:rPr>
              <a:t> </a:t>
            </a:r>
            <a:r>
              <a:rPr lang="en-US" sz="700" i="1" dirty="0" err="1">
                <a:solidFill>
                  <a:srgbClr val="000000"/>
                </a:solidFill>
              </a:rPr>
              <a:t>PostCards</a:t>
            </a:r>
            <a:r>
              <a:rPr lang="en-US" sz="700" i="1" dirty="0">
                <a:solidFill>
                  <a:srgbClr val="000000"/>
                </a:solidFill>
              </a:rPr>
              <a:t>          </a:t>
            </a:r>
          </a:p>
          <a:p>
            <a:pPr algn="l" fontAlgn="b"/>
            <a:r>
              <a:rPr lang="en-US" sz="700" i="1" dirty="0" err="1">
                <a:solidFill>
                  <a:srgbClr val="000000"/>
                </a:solidFill>
              </a:rPr>
              <a:t>Tunewiki</a:t>
            </a:r>
            <a:r>
              <a:rPr lang="en-US" sz="700" i="1" dirty="0">
                <a:solidFill>
                  <a:srgbClr val="000000"/>
                </a:solidFill>
              </a:rPr>
              <a:t>                     </a:t>
            </a:r>
          </a:p>
          <a:p>
            <a:pPr algn="l" fontAlgn="b"/>
            <a:r>
              <a:rPr lang="en-US" sz="700" i="1" dirty="0">
                <a:solidFill>
                  <a:srgbClr val="000000"/>
                </a:solidFill>
              </a:rPr>
              <a:t>Twitter                      </a:t>
            </a:r>
          </a:p>
          <a:p>
            <a:pPr algn="l" fontAlgn="b"/>
            <a:r>
              <a:rPr lang="en-US" sz="700" i="1" dirty="0">
                <a:solidFill>
                  <a:srgbClr val="000000"/>
                </a:solidFill>
              </a:rPr>
              <a:t>Unblock me Free              </a:t>
            </a:r>
          </a:p>
          <a:p>
            <a:pPr algn="l" fontAlgn="b"/>
            <a:r>
              <a:rPr lang="en-US" sz="700" i="1" dirty="0">
                <a:solidFill>
                  <a:srgbClr val="000000"/>
                </a:solidFill>
              </a:rPr>
              <a:t>Unicorn Dash                 </a:t>
            </a:r>
          </a:p>
          <a:p>
            <a:pPr algn="l" fontAlgn="b"/>
            <a:r>
              <a:rPr lang="en-US" sz="700" i="1" dirty="0">
                <a:solidFill>
                  <a:srgbClr val="000000"/>
                </a:solidFill>
              </a:rPr>
              <a:t>Uno Free                     </a:t>
            </a:r>
          </a:p>
          <a:p>
            <a:pPr algn="l" fontAlgn="b"/>
            <a:r>
              <a:rPr lang="en-US" sz="700" i="1" dirty="0">
                <a:solidFill>
                  <a:srgbClr val="000000"/>
                </a:solidFill>
              </a:rPr>
              <a:t>Visual Anatomy     </a:t>
            </a:r>
          </a:p>
          <a:p>
            <a:pPr algn="l" fontAlgn="b"/>
            <a:r>
              <a:rPr lang="en-US" sz="700" i="1" dirty="0">
                <a:solidFill>
                  <a:srgbClr val="000000"/>
                </a:solidFill>
              </a:rPr>
              <a:t>Weather Bug        </a:t>
            </a:r>
          </a:p>
          <a:p>
            <a:pPr algn="l" fontAlgn="b"/>
            <a:r>
              <a:rPr lang="en-US" sz="700" i="1" dirty="0">
                <a:solidFill>
                  <a:srgbClr val="000000"/>
                </a:solidFill>
              </a:rPr>
              <a:t>Weather Channel    </a:t>
            </a:r>
          </a:p>
          <a:p>
            <a:pPr algn="l" fontAlgn="b"/>
            <a:r>
              <a:rPr lang="en-US" sz="700" i="1" dirty="0">
                <a:solidFill>
                  <a:srgbClr val="000000"/>
                </a:solidFill>
              </a:rPr>
              <a:t>Where's my water   </a:t>
            </a:r>
          </a:p>
          <a:p>
            <a:pPr algn="l" fontAlgn="b"/>
            <a:r>
              <a:rPr lang="en-US" sz="700" i="1" dirty="0">
                <a:solidFill>
                  <a:srgbClr val="000000"/>
                </a:solidFill>
              </a:rPr>
              <a:t>Word Search        </a:t>
            </a:r>
          </a:p>
          <a:p>
            <a:pPr algn="l" fontAlgn="b"/>
            <a:r>
              <a:rPr lang="en-US" sz="700" i="1" dirty="0">
                <a:solidFill>
                  <a:srgbClr val="000000"/>
                </a:solidFill>
              </a:rPr>
              <a:t>Words with Friends </a:t>
            </a:r>
          </a:p>
          <a:p>
            <a:pPr algn="l" fontAlgn="b"/>
            <a:r>
              <a:rPr lang="en-US" sz="700" i="1" dirty="0">
                <a:solidFill>
                  <a:srgbClr val="000000"/>
                </a:solidFill>
              </a:rPr>
              <a:t>Yellow Pages       </a:t>
            </a:r>
          </a:p>
          <a:p>
            <a:pPr algn="l" fontAlgn="b"/>
            <a:r>
              <a:rPr lang="en-US" sz="700" i="1" dirty="0">
                <a:solidFill>
                  <a:srgbClr val="000000"/>
                </a:solidFill>
              </a:rPr>
              <a:t>Yelp               </a:t>
            </a:r>
          </a:p>
          <a:p>
            <a:pPr algn="l" fontAlgn="b"/>
            <a:r>
              <a:rPr lang="en-US" sz="700" i="1" dirty="0" err="1">
                <a:solidFill>
                  <a:srgbClr val="000000"/>
                </a:solidFill>
              </a:rPr>
              <a:t>Youtube</a:t>
            </a:r>
            <a:r>
              <a:rPr lang="en-US" sz="700" i="1" dirty="0">
                <a:solidFill>
                  <a:srgbClr val="000000"/>
                </a:solidFill>
              </a:rPr>
              <a:t>            </a:t>
            </a:r>
          </a:p>
          <a:p>
            <a:pPr algn="l" fontAlgn="b"/>
            <a:r>
              <a:rPr lang="en-US" sz="700" i="1" dirty="0" err="1">
                <a:solidFill>
                  <a:srgbClr val="000000"/>
                </a:solidFill>
              </a:rPr>
              <a:t>Zedge</a:t>
            </a:r>
            <a:r>
              <a:rPr lang="en-US" sz="700" i="1" dirty="0">
                <a:solidFill>
                  <a:srgbClr val="000000"/>
                </a:solidFill>
              </a:rPr>
              <a:t>              </a:t>
            </a:r>
          </a:p>
          <a:p>
            <a:pPr algn="l" fontAlgn="b"/>
            <a:r>
              <a:rPr lang="en-US" sz="700" i="1" dirty="0" err="1">
                <a:solidFill>
                  <a:srgbClr val="000000"/>
                </a:solidFill>
              </a:rPr>
              <a:t>Zinio</a:t>
            </a:r>
            <a:r>
              <a:rPr lang="en-US" sz="700" i="1" dirty="0">
                <a:solidFill>
                  <a:srgbClr val="000000"/>
                </a:solidFill>
              </a:rPr>
              <a:t>              </a:t>
            </a:r>
          </a:p>
          <a:p>
            <a:pPr algn="l" fontAlgn="b"/>
            <a:r>
              <a:rPr lang="en-US" sz="700" i="1" dirty="0" err="1">
                <a:solidFill>
                  <a:srgbClr val="000000"/>
                </a:solidFill>
              </a:rPr>
              <a:t>Sygic</a:t>
            </a:r>
            <a:r>
              <a:rPr lang="en-US" sz="700" i="1" dirty="0">
                <a:solidFill>
                  <a:srgbClr val="000000"/>
                </a:solidFill>
              </a:rPr>
              <a:t>: GPS </a:t>
            </a:r>
            <a:r>
              <a:rPr lang="en-US" sz="700" i="1" dirty="0" err="1">
                <a:solidFill>
                  <a:srgbClr val="000000"/>
                </a:solidFill>
              </a:rPr>
              <a:t>Nav&amp;Maps</a:t>
            </a:r>
            <a:r>
              <a:rPr lang="en-US" sz="700" i="1" dirty="0">
                <a:solidFill>
                  <a:srgbClr val="000000"/>
                </a:solidFill>
              </a:rPr>
              <a:t>    </a:t>
            </a:r>
          </a:p>
          <a:p>
            <a:pPr algn="l" fontAlgn="b"/>
            <a:r>
              <a:rPr lang="en-US" sz="700" i="1" dirty="0" err="1">
                <a:solidFill>
                  <a:srgbClr val="000000"/>
                </a:solidFill>
              </a:rPr>
              <a:t>TripAdvisor</a:t>
            </a:r>
            <a:r>
              <a:rPr lang="en-US" sz="700" i="1" dirty="0">
                <a:solidFill>
                  <a:srgbClr val="000000"/>
                </a:solidFill>
              </a:rPr>
              <a:t>          </a:t>
            </a:r>
          </a:p>
          <a:p>
            <a:pPr algn="l" fontAlgn="b"/>
            <a:r>
              <a:rPr lang="en-US" sz="700" i="1" dirty="0" err="1">
                <a:solidFill>
                  <a:srgbClr val="000000"/>
                </a:solidFill>
              </a:rPr>
              <a:t>Waze</a:t>
            </a:r>
            <a:r>
              <a:rPr lang="en-US" sz="700" i="1" dirty="0">
                <a:solidFill>
                  <a:srgbClr val="000000"/>
                </a:solidFill>
              </a:rPr>
              <a:t> Social GPS      </a:t>
            </a:r>
          </a:p>
          <a:p>
            <a:pPr algn="l" fontAlgn="b"/>
            <a:r>
              <a:rPr lang="en-US" sz="700" i="1" dirty="0" err="1">
                <a:solidFill>
                  <a:srgbClr val="000000"/>
                </a:solidFill>
              </a:rPr>
              <a:t>Flixster</a:t>
            </a:r>
            <a:r>
              <a:rPr lang="en-US" sz="700" i="1" dirty="0">
                <a:solidFill>
                  <a:srgbClr val="000000"/>
                </a:solidFill>
              </a:rPr>
              <a:t>        </a:t>
            </a:r>
          </a:p>
          <a:p>
            <a:pPr algn="l" fontAlgn="b"/>
            <a:r>
              <a:rPr lang="en-US" sz="700" i="1" dirty="0">
                <a:solidFill>
                  <a:srgbClr val="000000"/>
                </a:solidFill>
              </a:rPr>
              <a:t>Scout GPS Nav.     </a:t>
            </a:r>
          </a:p>
          <a:p>
            <a:pPr algn="l" fontAlgn="b"/>
            <a:r>
              <a:rPr lang="en-US" sz="700" i="1" dirty="0">
                <a:solidFill>
                  <a:srgbClr val="000000"/>
                </a:solidFill>
              </a:rPr>
              <a:t>Route 66 Maps        </a:t>
            </a:r>
          </a:p>
          <a:p>
            <a:pPr algn="l" fontAlgn="b"/>
            <a:r>
              <a:rPr lang="en-US" sz="700" i="1" dirty="0" err="1">
                <a:solidFill>
                  <a:srgbClr val="000000"/>
                </a:solidFill>
              </a:rPr>
              <a:t>GPSNavig</a:t>
            </a:r>
            <a:r>
              <a:rPr lang="en-US" sz="700" i="1" dirty="0">
                <a:solidFill>
                  <a:srgbClr val="000000"/>
                </a:solidFill>
              </a:rPr>
              <a:t>.&amp;Maps      </a:t>
            </a:r>
          </a:p>
          <a:p>
            <a:pPr algn="l" fontAlgn="b"/>
            <a:r>
              <a:rPr lang="en-US" sz="700" i="1" dirty="0" err="1">
                <a:solidFill>
                  <a:srgbClr val="000000"/>
                </a:solidFill>
              </a:rPr>
              <a:t>NavFreeUSA</a:t>
            </a:r>
            <a:r>
              <a:rPr lang="en-US" sz="700" i="1" dirty="0">
                <a:solidFill>
                  <a:srgbClr val="000000"/>
                </a:solidFill>
              </a:rPr>
              <a:t>           </a:t>
            </a:r>
          </a:p>
          <a:p>
            <a:pPr algn="l" fontAlgn="b"/>
            <a:r>
              <a:rPr lang="en-US" sz="700" i="1" dirty="0">
                <a:solidFill>
                  <a:srgbClr val="000000"/>
                </a:solidFill>
              </a:rPr>
              <a:t>Barcode Scanner      </a:t>
            </a:r>
          </a:p>
          <a:p>
            <a:pPr algn="l" fontAlgn="b"/>
            <a:r>
              <a:rPr lang="en-US" sz="700" i="1" dirty="0">
                <a:solidFill>
                  <a:srgbClr val="000000"/>
                </a:solidFill>
              </a:rPr>
              <a:t>Google Goggles       </a:t>
            </a:r>
          </a:p>
          <a:p>
            <a:pPr algn="l" fontAlgn="b"/>
            <a:r>
              <a:rPr lang="en-US" sz="700" i="1" dirty="0">
                <a:solidFill>
                  <a:srgbClr val="000000"/>
                </a:solidFill>
              </a:rPr>
              <a:t>Pudding Camera       </a:t>
            </a:r>
          </a:p>
          <a:p>
            <a:pPr algn="l" fontAlgn="b"/>
            <a:r>
              <a:rPr lang="en-US" sz="700" i="1" dirty="0">
                <a:solidFill>
                  <a:srgbClr val="000000"/>
                </a:solidFill>
              </a:rPr>
              <a:t>QR Droid             </a:t>
            </a:r>
          </a:p>
          <a:p>
            <a:pPr algn="l" fontAlgn="b"/>
            <a:r>
              <a:rPr lang="en-US" sz="700" i="1" dirty="0" err="1">
                <a:solidFill>
                  <a:srgbClr val="000000"/>
                </a:solidFill>
              </a:rPr>
              <a:t>CamScanner</a:t>
            </a:r>
            <a:r>
              <a:rPr lang="en-US" sz="700" i="1" dirty="0">
                <a:solidFill>
                  <a:srgbClr val="000000"/>
                </a:solidFill>
              </a:rPr>
              <a:t>           </a:t>
            </a:r>
          </a:p>
          <a:p>
            <a:pPr algn="l" fontAlgn="b"/>
            <a:r>
              <a:rPr lang="en-US" sz="700" i="1" dirty="0" err="1">
                <a:solidFill>
                  <a:srgbClr val="000000"/>
                </a:solidFill>
              </a:rPr>
              <a:t>CamCard</a:t>
            </a:r>
            <a:r>
              <a:rPr lang="en-US" sz="700" i="1" dirty="0">
                <a:solidFill>
                  <a:srgbClr val="000000"/>
                </a:solidFill>
              </a:rPr>
              <a:t> Free         </a:t>
            </a:r>
          </a:p>
          <a:p>
            <a:pPr algn="l" fontAlgn="b"/>
            <a:r>
              <a:rPr lang="en-US" sz="700" i="1" dirty="0" err="1">
                <a:solidFill>
                  <a:srgbClr val="000000"/>
                </a:solidFill>
              </a:rPr>
              <a:t>RedLaser</a:t>
            </a:r>
            <a:r>
              <a:rPr lang="en-US" sz="700" i="1" dirty="0">
                <a:solidFill>
                  <a:srgbClr val="000000"/>
                </a:solidFill>
              </a:rPr>
              <a:t> Barcode     </a:t>
            </a:r>
          </a:p>
          <a:p>
            <a:pPr algn="l" fontAlgn="b"/>
            <a:r>
              <a:rPr lang="en-US" sz="700" i="1" dirty="0" err="1">
                <a:solidFill>
                  <a:srgbClr val="000000"/>
                </a:solidFill>
              </a:rPr>
              <a:t>Walmart</a:t>
            </a:r>
            <a:r>
              <a:rPr lang="en-US" sz="700" i="1" dirty="0">
                <a:solidFill>
                  <a:srgbClr val="000000"/>
                </a:solidFill>
              </a:rPr>
              <a:t>              </a:t>
            </a:r>
          </a:p>
          <a:p>
            <a:pPr algn="l" fontAlgn="b"/>
            <a:r>
              <a:rPr lang="en-US" sz="700" i="1" dirty="0" err="1">
                <a:solidFill>
                  <a:srgbClr val="000000"/>
                </a:solidFill>
              </a:rPr>
              <a:t>Shazam</a:t>
            </a:r>
            <a:r>
              <a:rPr lang="en-US" sz="700" i="1" dirty="0">
                <a:solidFill>
                  <a:srgbClr val="000000"/>
                </a:solidFill>
              </a:rPr>
              <a:t>               </a:t>
            </a:r>
          </a:p>
          <a:p>
            <a:pPr algn="l" fontAlgn="b"/>
            <a:r>
              <a:rPr lang="en-US" sz="700" i="1" dirty="0" err="1">
                <a:solidFill>
                  <a:srgbClr val="000000"/>
                </a:solidFill>
              </a:rPr>
              <a:t>SoundCloud</a:t>
            </a:r>
            <a:r>
              <a:rPr lang="en-US" sz="700" i="1" dirty="0">
                <a:solidFill>
                  <a:srgbClr val="000000"/>
                </a:solidFill>
              </a:rPr>
              <a:t>           </a:t>
            </a:r>
          </a:p>
          <a:p>
            <a:pPr algn="l" fontAlgn="b"/>
            <a:r>
              <a:rPr lang="en-US" sz="700" i="1" dirty="0" err="1">
                <a:solidFill>
                  <a:srgbClr val="000000"/>
                </a:solidFill>
              </a:rPr>
              <a:t>musiXmatch</a:t>
            </a:r>
            <a:r>
              <a:rPr lang="en-US" sz="700" i="1" dirty="0">
                <a:solidFill>
                  <a:srgbClr val="000000"/>
                </a:solidFill>
              </a:rPr>
              <a:t>           </a:t>
            </a:r>
          </a:p>
          <a:p>
            <a:pPr algn="l" fontAlgn="b"/>
            <a:r>
              <a:rPr lang="en-US" sz="700" i="1" dirty="0">
                <a:solidFill>
                  <a:srgbClr val="000000"/>
                </a:solidFill>
              </a:rPr>
              <a:t>Best Voice Changer   </a:t>
            </a:r>
          </a:p>
          <a:p>
            <a:pPr algn="l" fontAlgn="b"/>
            <a:r>
              <a:rPr lang="en-US" sz="700" i="1" dirty="0">
                <a:solidFill>
                  <a:srgbClr val="000000"/>
                </a:solidFill>
              </a:rPr>
              <a:t>Smart Voice Recorder </a:t>
            </a:r>
          </a:p>
          <a:p>
            <a:pPr algn="l" fontAlgn="b"/>
            <a:r>
              <a:rPr lang="en-US" sz="700" i="1" dirty="0">
                <a:solidFill>
                  <a:srgbClr val="000000"/>
                </a:solidFill>
              </a:rPr>
              <a:t>PCM Recorder         </a:t>
            </a:r>
          </a:p>
          <a:p>
            <a:pPr algn="l" fontAlgn="b"/>
            <a:r>
              <a:rPr lang="en-US" sz="700" i="1" dirty="0" err="1">
                <a:solidFill>
                  <a:srgbClr val="000000"/>
                </a:solidFill>
              </a:rPr>
              <a:t>RoboVox</a:t>
            </a:r>
            <a:r>
              <a:rPr lang="en-US" sz="700" i="1" dirty="0">
                <a:solidFill>
                  <a:srgbClr val="000000"/>
                </a:solidFill>
              </a:rPr>
              <a:t> Lite         </a:t>
            </a:r>
          </a:p>
          <a:p>
            <a:pPr algn="l" fontAlgn="b"/>
            <a:r>
              <a:rPr lang="en-US" sz="700" i="1" dirty="0">
                <a:solidFill>
                  <a:srgbClr val="000000"/>
                </a:solidFill>
              </a:rPr>
              <a:t>Voice Search </a:t>
            </a:r>
            <a:r>
              <a:rPr lang="en-US" sz="700" i="1" dirty="0" err="1">
                <a:solidFill>
                  <a:srgbClr val="000000"/>
                </a:solidFill>
              </a:rPr>
              <a:t>Lnch</a:t>
            </a:r>
            <a:r>
              <a:rPr lang="en-US" sz="700" i="1" dirty="0">
                <a:solidFill>
                  <a:srgbClr val="000000"/>
                </a:solidFill>
              </a:rPr>
              <a:t>. </a:t>
            </a:r>
          </a:p>
          <a:p>
            <a:endParaRPr lang="en-US" dirty="0" smtClean="0"/>
          </a:p>
          <a:p>
            <a:endParaRPr lang="en-US" dirty="0"/>
          </a:p>
          <a:p>
            <a:r>
              <a:rPr lang="en-US" dirty="0"/>
              <a:t>----- Meeting Notes (11/28/12 11:27) -----</a:t>
            </a:r>
          </a:p>
          <a:p>
            <a:r>
              <a:rPr lang="en-US" dirty="0"/>
              <a:t>say will discuss why we </a:t>
            </a:r>
            <a:r>
              <a:rPr lang="en-US" dirty="0" err="1"/>
              <a:t>couldnt</a:t>
            </a:r>
            <a:r>
              <a:rPr lang="en-US" dirty="0"/>
              <a:t> replay the 14</a:t>
            </a:r>
          </a:p>
        </p:txBody>
      </p:sp>
      <p:sp>
        <p:nvSpPr>
          <p:cNvPr id="4" name="Slide Number Placeholder 3"/>
          <p:cNvSpPr>
            <a:spLocks noGrp="1"/>
          </p:cNvSpPr>
          <p:nvPr>
            <p:ph type="sldNum" sz="quarter" idx="10"/>
          </p:nvPr>
        </p:nvSpPr>
        <p:spPr/>
        <p:txBody>
          <a:bodyPr/>
          <a:lstStyle/>
          <a:p>
            <a:fld id="{FA023148-4C3E-438B-A294-902A2E748851}" type="slidenum">
              <a:rPr lang="en-US" smtClean="0"/>
              <a:t>5</a:t>
            </a:fld>
            <a:endParaRPr lang="en-US"/>
          </a:p>
        </p:txBody>
      </p:sp>
    </p:spTree>
    <p:extLst>
      <p:ext uri="{BB962C8B-B14F-4D97-AF65-F5344CB8AC3E}">
        <p14:creationId xmlns:p14="http://schemas.microsoft.com/office/powerpoint/2010/main" val="3374337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(11/28/12 11:27) -----</a:t>
            </a:r>
          </a:p>
          <a:p>
            <a:r>
              <a:rPr lang="en-US"/>
              <a:t>bug reposities have steps to reproduce</a:t>
            </a:r>
          </a:p>
          <a:p>
            <a:r>
              <a:rPr lang="en-US"/>
              <a:t>and version number of buggy app</a:t>
            </a:r>
          </a:p>
          <a:p>
            <a:endParaRPr lang="en-US"/>
          </a:p>
          <a:p>
            <a:r>
              <a:rPr lang="en-US"/>
              <a:t>add npr in list</a:t>
            </a:r>
          </a:p>
          <a:p>
            <a:endParaRPr lang="en-US"/>
          </a:p>
          <a:p>
            <a:r>
              <a:rPr lang="en-US"/>
              <a:t>DONT NEED TRACE</a:t>
            </a:r>
          </a:p>
          <a:p>
            <a:endParaRPr lang="en-US"/>
          </a:p>
          <a:p>
            <a:r>
              <a:rPr lang="en-US"/>
              <a:t>what experient was</a:t>
            </a:r>
          </a:p>
          <a:p>
            <a:r>
              <a:rPr lang="en-US"/>
              <a:t>	how was scientific</a:t>
            </a:r>
          </a:p>
        </p:txBody>
      </p:sp>
      <p:sp>
        <p:nvSpPr>
          <p:cNvPr id="4" name="Slide Number Placeholder 3"/>
          <p:cNvSpPr>
            <a:spLocks noGrp="1"/>
          </p:cNvSpPr>
          <p:nvPr>
            <p:ph type="sldNum" sz="quarter" idx="10"/>
          </p:nvPr>
        </p:nvSpPr>
        <p:spPr/>
        <p:txBody>
          <a:bodyPr/>
          <a:lstStyle/>
          <a:p>
            <a:fld id="{FA023148-4C3E-438B-A294-902A2E748851}" type="slidenum">
              <a:rPr lang="en-US" smtClean="0"/>
              <a:t>6</a:t>
            </a:fld>
            <a:endParaRPr lang="en-US"/>
          </a:p>
        </p:txBody>
      </p:sp>
    </p:spTree>
    <p:extLst>
      <p:ext uri="{BB962C8B-B14F-4D97-AF65-F5344CB8AC3E}">
        <p14:creationId xmlns:p14="http://schemas.microsoft.com/office/powerpoint/2010/main" val="3267614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(11/28/12 11:27) -----</a:t>
            </a:r>
          </a:p>
          <a:p>
            <a:r>
              <a:rPr lang="en-US"/>
              <a:t>bug reposities have steps to reproduce</a:t>
            </a:r>
          </a:p>
          <a:p>
            <a:r>
              <a:rPr lang="en-US"/>
              <a:t>and version number of buggy app</a:t>
            </a:r>
          </a:p>
          <a:p>
            <a:endParaRPr lang="en-US"/>
          </a:p>
          <a:p>
            <a:r>
              <a:rPr lang="en-US"/>
              <a:t>add npr in list</a:t>
            </a:r>
          </a:p>
          <a:p>
            <a:endParaRPr lang="en-US"/>
          </a:p>
          <a:p>
            <a:r>
              <a:rPr lang="en-US"/>
              <a:t>DONT NEED TRACE</a:t>
            </a:r>
          </a:p>
          <a:p>
            <a:endParaRPr lang="en-US"/>
          </a:p>
          <a:p>
            <a:r>
              <a:rPr lang="en-US"/>
              <a:t>what experient was</a:t>
            </a:r>
          </a:p>
          <a:p>
            <a:r>
              <a:rPr lang="en-US"/>
              <a:t>	how was scientific</a:t>
            </a:r>
          </a:p>
        </p:txBody>
      </p:sp>
      <p:sp>
        <p:nvSpPr>
          <p:cNvPr id="4" name="Slide Number Placeholder 3"/>
          <p:cNvSpPr>
            <a:spLocks noGrp="1"/>
          </p:cNvSpPr>
          <p:nvPr>
            <p:ph type="sldNum" sz="quarter" idx="10"/>
          </p:nvPr>
        </p:nvSpPr>
        <p:spPr/>
        <p:txBody>
          <a:bodyPr/>
          <a:lstStyle/>
          <a:p>
            <a:fld id="{FA023148-4C3E-438B-A294-902A2E748851}" type="slidenum">
              <a:rPr lang="en-US" smtClean="0"/>
              <a:t>7</a:t>
            </a:fld>
            <a:endParaRPr lang="en-US"/>
          </a:p>
        </p:txBody>
      </p:sp>
    </p:spTree>
    <p:extLst>
      <p:ext uri="{BB962C8B-B14F-4D97-AF65-F5344CB8AC3E}">
        <p14:creationId xmlns:p14="http://schemas.microsoft.com/office/powerpoint/2010/main" val="3267614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(11/28/12 11:27) -----</a:t>
            </a:r>
          </a:p>
          <a:p>
            <a:r>
              <a:rPr lang="en-US"/>
              <a:t>bug reposities have steps to reproduce</a:t>
            </a:r>
          </a:p>
          <a:p>
            <a:r>
              <a:rPr lang="en-US"/>
              <a:t>and version number of buggy app</a:t>
            </a:r>
          </a:p>
          <a:p>
            <a:endParaRPr lang="en-US"/>
          </a:p>
          <a:p>
            <a:r>
              <a:rPr lang="en-US"/>
              <a:t>add npr in list</a:t>
            </a:r>
          </a:p>
          <a:p>
            <a:endParaRPr lang="en-US"/>
          </a:p>
          <a:p>
            <a:r>
              <a:rPr lang="en-US"/>
              <a:t>DONT NEED TRACE</a:t>
            </a:r>
          </a:p>
          <a:p>
            <a:endParaRPr lang="en-US"/>
          </a:p>
          <a:p>
            <a:r>
              <a:rPr lang="en-US"/>
              <a:t>what experient was</a:t>
            </a:r>
          </a:p>
          <a:p>
            <a:r>
              <a:rPr lang="en-US"/>
              <a:t>	how was scientific</a:t>
            </a:r>
          </a:p>
        </p:txBody>
      </p:sp>
      <p:sp>
        <p:nvSpPr>
          <p:cNvPr id="4" name="Slide Number Placeholder 3"/>
          <p:cNvSpPr>
            <a:spLocks noGrp="1"/>
          </p:cNvSpPr>
          <p:nvPr>
            <p:ph type="sldNum" sz="quarter" idx="10"/>
          </p:nvPr>
        </p:nvSpPr>
        <p:spPr/>
        <p:txBody>
          <a:bodyPr/>
          <a:lstStyle/>
          <a:p>
            <a:fld id="{FA023148-4C3E-438B-A294-902A2E748851}" type="slidenum">
              <a:rPr lang="en-US" smtClean="0"/>
              <a:t>8</a:t>
            </a:fld>
            <a:endParaRPr lang="en-US"/>
          </a:p>
        </p:txBody>
      </p:sp>
    </p:spTree>
    <p:extLst>
      <p:ext uri="{BB962C8B-B14F-4D97-AF65-F5344CB8AC3E}">
        <p14:creationId xmlns:p14="http://schemas.microsoft.com/office/powerpoint/2010/main" val="3267614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359E3E-EDD2-8F45-82FB-63208CA36EAB}" type="datetimeFigureOut">
              <a:rPr lang="en-US" smtClean="0"/>
              <a:t>10/22/15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815A1-A9E8-0C4F-924E-19E5BFC8181F}" type="slidenum">
              <a:rPr lang="en-US" smtClean="0"/>
              <a:t>‹#›</a:t>
            </a:fld>
            <a:endParaRPr lang="en-US"/>
          </a:p>
        </p:txBody>
      </p:sp>
    </p:spTree>
    <p:extLst>
      <p:ext uri="{BB962C8B-B14F-4D97-AF65-F5344CB8AC3E}">
        <p14:creationId xmlns:p14="http://schemas.microsoft.com/office/powerpoint/2010/main" val="2675401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359E3E-EDD2-8F45-82FB-63208CA36EAB}" type="datetimeFigureOut">
              <a:rPr lang="en-US" smtClean="0"/>
              <a:t>10/22/15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815A1-A9E8-0C4F-924E-19E5BFC8181F}" type="slidenum">
              <a:rPr lang="en-US" smtClean="0"/>
              <a:t>‹#›</a:t>
            </a:fld>
            <a:endParaRPr lang="en-US"/>
          </a:p>
        </p:txBody>
      </p:sp>
    </p:spTree>
    <p:extLst>
      <p:ext uri="{BB962C8B-B14F-4D97-AF65-F5344CB8AC3E}">
        <p14:creationId xmlns:p14="http://schemas.microsoft.com/office/powerpoint/2010/main" val="4202458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359E3E-EDD2-8F45-82FB-63208CA36EAB}" type="datetimeFigureOut">
              <a:rPr lang="en-US" smtClean="0"/>
              <a:t>10/22/15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815A1-A9E8-0C4F-924E-19E5BFC8181F}" type="slidenum">
              <a:rPr lang="en-US" smtClean="0"/>
              <a:t>‹#›</a:t>
            </a:fld>
            <a:endParaRPr lang="en-US"/>
          </a:p>
        </p:txBody>
      </p:sp>
    </p:spTree>
    <p:extLst>
      <p:ext uri="{BB962C8B-B14F-4D97-AF65-F5344CB8AC3E}">
        <p14:creationId xmlns:p14="http://schemas.microsoft.com/office/powerpoint/2010/main" val="866475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C08C448-FAE6-46BB-963C-6B0D055B8554}" type="datetime1">
              <a:rPr lang="zh-CN" altLang="en-US" smtClean="0"/>
              <a:t>10/22/15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298659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243"/>
            <a:ext cx="9144000" cy="660193"/>
          </a:xfrm>
          <a:solidFill>
            <a:srgbClr val="000090"/>
          </a:solidFill>
        </p:spPr>
        <p:txBody>
          <a:bodyPr>
            <a:noAutofit/>
          </a:bodyPr>
          <a:lstStyle>
            <a:lvl1pPr>
              <a:defRPr sz="4000">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359E3E-EDD2-8F45-82FB-63208CA36EAB}" type="datetimeFigureOut">
              <a:rPr lang="en-US" smtClean="0"/>
              <a:t>10/22/15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815A1-A9E8-0C4F-924E-19E5BFC8181F}" type="slidenum">
              <a:rPr lang="en-US" smtClean="0"/>
              <a:t>‹#›</a:t>
            </a:fld>
            <a:endParaRPr lang="en-US"/>
          </a:p>
        </p:txBody>
      </p:sp>
    </p:spTree>
    <p:extLst>
      <p:ext uri="{BB962C8B-B14F-4D97-AF65-F5344CB8AC3E}">
        <p14:creationId xmlns:p14="http://schemas.microsoft.com/office/powerpoint/2010/main" val="3604922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359E3E-EDD2-8F45-82FB-63208CA36EAB}" type="datetimeFigureOut">
              <a:rPr lang="en-US" smtClean="0"/>
              <a:t>10/22/15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815A1-A9E8-0C4F-924E-19E5BFC8181F}" type="slidenum">
              <a:rPr lang="en-US" smtClean="0"/>
              <a:t>‹#›</a:t>
            </a:fld>
            <a:endParaRPr lang="en-US"/>
          </a:p>
        </p:txBody>
      </p:sp>
    </p:spTree>
    <p:extLst>
      <p:ext uri="{BB962C8B-B14F-4D97-AF65-F5344CB8AC3E}">
        <p14:creationId xmlns:p14="http://schemas.microsoft.com/office/powerpoint/2010/main" val="159511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359E3E-EDD2-8F45-82FB-63208CA36EAB}" type="datetimeFigureOut">
              <a:rPr lang="en-US" smtClean="0"/>
              <a:t>10/22/15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6815A1-A9E8-0C4F-924E-19E5BFC8181F}" type="slidenum">
              <a:rPr lang="en-US" smtClean="0"/>
              <a:t>‹#›</a:t>
            </a:fld>
            <a:endParaRPr lang="en-US"/>
          </a:p>
        </p:txBody>
      </p:sp>
    </p:spTree>
    <p:extLst>
      <p:ext uri="{BB962C8B-B14F-4D97-AF65-F5344CB8AC3E}">
        <p14:creationId xmlns:p14="http://schemas.microsoft.com/office/powerpoint/2010/main" val="2259004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359E3E-EDD2-8F45-82FB-63208CA36EAB}" type="datetimeFigureOut">
              <a:rPr lang="en-US" smtClean="0"/>
              <a:t>10/22/15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6815A1-A9E8-0C4F-924E-19E5BFC8181F}" type="slidenum">
              <a:rPr lang="en-US" smtClean="0"/>
              <a:t>‹#›</a:t>
            </a:fld>
            <a:endParaRPr lang="en-US"/>
          </a:p>
        </p:txBody>
      </p:sp>
    </p:spTree>
    <p:extLst>
      <p:ext uri="{BB962C8B-B14F-4D97-AF65-F5344CB8AC3E}">
        <p14:creationId xmlns:p14="http://schemas.microsoft.com/office/powerpoint/2010/main" val="1991997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9359E3E-EDD2-8F45-82FB-63208CA36EAB}" type="datetimeFigureOut">
              <a:rPr lang="en-US" smtClean="0"/>
              <a:t>10/22/15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6815A1-A9E8-0C4F-924E-19E5BFC8181F}" type="slidenum">
              <a:rPr lang="en-US" smtClean="0"/>
              <a:t>‹#›</a:t>
            </a:fld>
            <a:endParaRPr lang="en-US"/>
          </a:p>
        </p:txBody>
      </p:sp>
      <p:sp>
        <p:nvSpPr>
          <p:cNvPr id="6" name="Title 1"/>
          <p:cNvSpPr>
            <a:spLocks noGrp="1"/>
          </p:cNvSpPr>
          <p:nvPr>
            <p:ph type="title"/>
          </p:nvPr>
        </p:nvSpPr>
        <p:spPr>
          <a:xfrm>
            <a:off x="0" y="1243"/>
            <a:ext cx="9144000" cy="660193"/>
          </a:xfrm>
          <a:solidFill>
            <a:srgbClr val="000090"/>
          </a:solidFill>
        </p:spPr>
        <p:txBody>
          <a:bodyPr>
            <a:noAutofit/>
          </a:bodyPr>
          <a:lstStyle>
            <a:lvl1pPr>
              <a:defRPr sz="4000">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4000591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359E3E-EDD2-8F45-82FB-63208CA36EAB}" type="datetimeFigureOut">
              <a:rPr lang="en-US" smtClean="0"/>
              <a:t>10/22/15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6815A1-A9E8-0C4F-924E-19E5BFC8181F}" type="slidenum">
              <a:rPr lang="en-US" smtClean="0"/>
              <a:t>‹#›</a:t>
            </a:fld>
            <a:endParaRPr lang="en-US"/>
          </a:p>
        </p:txBody>
      </p:sp>
    </p:spTree>
    <p:extLst>
      <p:ext uri="{BB962C8B-B14F-4D97-AF65-F5344CB8AC3E}">
        <p14:creationId xmlns:p14="http://schemas.microsoft.com/office/powerpoint/2010/main" val="175732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359E3E-EDD2-8F45-82FB-63208CA36EAB}" type="datetimeFigureOut">
              <a:rPr lang="en-US" smtClean="0"/>
              <a:t>10/22/15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6815A1-A9E8-0C4F-924E-19E5BFC8181F}" type="slidenum">
              <a:rPr lang="en-US" smtClean="0"/>
              <a:t>‹#›</a:t>
            </a:fld>
            <a:endParaRPr lang="en-US"/>
          </a:p>
        </p:txBody>
      </p:sp>
    </p:spTree>
    <p:extLst>
      <p:ext uri="{BB962C8B-B14F-4D97-AF65-F5344CB8AC3E}">
        <p14:creationId xmlns:p14="http://schemas.microsoft.com/office/powerpoint/2010/main" val="761498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359E3E-EDD2-8F45-82FB-63208CA36EAB}" type="datetimeFigureOut">
              <a:rPr lang="en-US" smtClean="0"/>
              <a:t>10/22/15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6815A1-A9E8-0C4F-924E-19E5BFC8181F}" type="slidenum">
              <a:rPr lang="en-US" smtClean="0"/>
              <a:t>‹#›</a:t>
            </a:fld>
            <a:endParaRPr lang="en-US"/>
          </a:p>
        </p:txBody>
      </p:sp>
    </p:spTree>
    <p:extLst>
      <p:ext uri="{BB962C8B-B14F-4D97-AF65-F5344CB8AC3E}">
        <p14:creationId xmlns:p14="http://schemas.microsoft.com/office/powerpoint/2010/main" val="336233719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59E3E-EDD2-8F45-82FB-63208CA36EAB}" type="datetimeFigureOut">
              <a:rPr lang="en-US" smtClean="0"/>
              <a:t>10/22/15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6815A1-A9E8-0C4F-924E-19E5BFC8181F}" type="slidenum">
              <a:rPr lang="en-US" smtClean="0"/>
              <a:t>‹#›</a:t>
            </a:fld>
            <a:endParaRPr lang="en-US"/>
          </a:p>
        </p:txBody>
      </p:sp>
    </p:spTree>
    <p:extLst>
      <p:ext uri="{BB962C8B-B14F-4D97-AF65-F5344CB8AC3E}">
        <p14:creationId xmlns:p14="http://schemas.microsoft.com/office/powerpoint/2010/main" val="2520881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gi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png"/><Relationship Id="rId6" Type="http://schemas.openxmlformats.org/officeDocument/2006/relationships/image" Target="../media/image6.jpeg"/><Relationship Id="rId7" Type="http://schemas.openxmlformats.org/officeDocument/2006/relationships/image" Target="../media/image7.png"/><Relationship Id="rId8" Type="http://schemas.openxmlformats.org/officeDocument/2006/relationships/image" Target="../media/image8.jpeg"/><Relationship Id="rId9"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1" Type="http://schemas.openxmlformats.org/officeDocument/2006/relationships/image" Target="../media/image22.png"/><Relationship Id="rId12" Type="http://schemas.openxmlformats.org/officeDocument/2006/relationships/image" Target="../media/image23.png"/><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20.png"/><Relationship Id="rId10"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46752" y="4795910"/>
            <a:ext cx="7450496" cy="676672"/>
          </a:xfrm>
        </p:spPr>
        <p:txBody>
          <a:bodyPr>
            <a:normAutofit fontScale="77500" lnSpcReduction="20000"/>
          </a:bodyPr>
          <a:lstStyle/>
          <a:p>
            <a:r>
              <a:rPr lang="en-US" dirty="0" err="1">
                <a:solidFill>
                  <a:srgbClr val="000000"/>
                </a:solidFill>
              </a:rPr>
              <a:t>Yongjian</a:t>
            </a:r>
            <a:r>
              <a:rPr lang="en-US" dirty="0">
                <a:solidFill>
                  <a:srgbClr val="000000"/>
                </a:solidFill>
              </a:rPr>
              <a:t> </a:t>
            </a:r>
            <a:r>
              <a:rPr lang="en-US" dirty="0" smtClean="0">
                <a:solidFill>
                  <a:srgbClr val="000000"/>
                </a:solidFill>
              </a:rPr>
              <a:t>Hu		</a:t>
            </a:r>
            <a:r>
              <a:rPr lang="en-US" dirty="0" err="1" smtClean="0">
                <a:solidFill>
                  <a:srgbClr val="000000"/>
                </a:solidFill>
              </a:rPr>
              <a:t>Tanzirul</a:t>
            </a:r>
            <a:r>
              <a:rPr lang="en-US" dirty="0" smtClean="0">
                <a:solidFill>
                  <a:srgbClr val="000000"/>
                </a:solidFill>
              </a:rPr>
              <a:t> </a:t>
            </a:r>
            <a:r>
              <a:rPr lang="en-US" dirty="0" err="1" smtClean="0">
                <a:solidFill>
                  <a:srgbClr val="000000"/>
                </a:solidFill>
              </a:rPr>
              <a:t>Azim</a:t>
            </a:r>
            <a:r>
              <a:rPr lang="en-US" dirty="0" smtClean="0">
                <a:solidFill>
                  <a:srgbClr val="000000"/>
                </a:solidFill>
              </a:rPr>
              <a:t> 		Iulian </a:t>
            </a:r>
            <a:r>
              <a:rPr lang="en-US" dirty="0">
                <a:solidFill>
                  <a:srgbClr val="000000"/>
                </a:solidFill>
              </a:rPr>
              <a:t>Neamtiu</a:t>
            </a:r>
            <a:endParaRPr lang="en-US" dirty="0">
              <a:solidFill>
                <a:srgbClr val="000000"/>
              </a:solidFill>
            </a:endParaRPr>
          </a:p>
        </p:txBody>
      </p:sp>
      <p:sp>
        <p:nvSpPr>
          <p:cNvPr id="4" name="Title 3"/>
          <p:cNvSpPr>
            <a:spLocks noGrp="1"/>
          </p:cNvSpPr>
          <p:nvPr>
            <p:ph type="ctrTitle"/>
          </p:nvPr>
        </p:nvSpPr>
        <p:spPr>
          <a:xfrm>
            <a:off x="685800" y="1554955"/>
            <a:ext cx="7772400" cy="2045495"/>
          </a:xfrm>
          <a:solidFill>
            <a:schemeClr val="tx2">
              <a:lumMod val="60000"/>
              <a:lumOff val="40000"/>
            </a:schemeClr>
          </a:solidFill>
        </p:spPr>
        <p:txBody>
          <a:bodyPr>
            <a:normAutofit/>
          </a:bodyPr>
          <a:lstStyle/>
          <a:p>
            <a:r>
              <a:rPr lang="en-US" sz="3600" dirty="0"/>
              <a:t>Improving the Android Development Lifecycle with the VALERA Record-and-replay Approach</a:t>
            </a:r>
            <a:endParaRPr lang="en-US" sz="3600" dirty="0"/>
          </a:p>
        </p:txBody>
      </p:sp>
      <p:pic>
        <p:nvPicPr>
          <p:cNvPr id="6" name="Picture 5"/>
          <p:cNvPicPr>
            <a:picLocks noChangeAspect="1"/>
          </p:cNvPicPr>
          <p:nvPr/>
        </p:nvPicPr>
        <p:blipFill>
          <a:blip r:embed="rId3"/>
          <a:stretch>
            <a:fillRect/>
          </a:stretch>
        </p:blipFill>
        <p:spPr>
          <a:xfrm>
            <a:off x="5772384" y="5228304"/>
            <a:ext cx="3048000" cy="1638300"/>
          </a:xfrm>
          <a:prstGeom prst="rect">
            <a:avLst/>
          </a:prstGeom>
        </p:spPr>
      </p:pic>
      <p:pic>
        <p:nvPicPr>
          <p:cNvPr id="5" name="Picture 4" descr="ucr_logo.gif"/>
          <p:cNvPicPr>
            <a:picLocks noChangeAspect="1"/>
          </p:cNvPicPr>
          <p:nvPr/>
        </p:nvPicPr>
        <p:blipFill>
          <a:blip r:embed="rId4"/>
          <a:stretch>
            <a:fillRect/>
          </a:stretch>
        </p:blipFill>
        <p:spPr>
          <a:xfrm>
            <a:off x="1482126" y="5214912"/>
            <a:ext cx="3561578" cy="1258424"/>
          </a:xfrm>
          <a:prstGeom prst="rect">
            <a:avLst/>
          </a:prstGeom>
        </p:spPr>
      </p:pic>
    </p:spTree>
    <p:extLst>
      <p:ext uri="{BB962C8B-B14F-4D97-AF65-F5344CB8AC3E}">
        <p14:creationId xmlns:p14="http://schemas.microsoft.com/office/powerpoint/2010/main" val="201088038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Conclusions</a:t>
            </a:r>
            <a:endParaRPr lang="en-US" dirty="0"/>
          </a:p>
        </p:txBody>
      </p:sp>
      <p:sp>
        <p:nvSpPr>
          <p:cNvPr id="8" name="Content Placeholder 7"/>
          <p:cNvSpPr>
            <a:spLocks noGrp="1"/>
          </p:cNvSpPr>
          <p:nvPr>
            <p:ph idx="1"/>
          </p:nvPr>
        </p:nvSpPr>
        <p:spPr>
          <a:xfrm>
            <a:off x="205267" y="1159488"/>
            <a:ext cx="8800819" cy="5628694"/>
          </a:xfrm>
        </p:spPr>
        <p:txBody>
          <a:bodyPr>
            <a:normAutofit/>
          </a:bodyPr>
          <a:lstStyle/>
          <a:p>
            <a:r>
              <a:rPr lang="en-US" dirty="0" smtClean="0"/>
              <a:t>Mobile bugs, bug-fixing processes differ from desktop bugs/processes</a:t>
            </a:r>
          </a:p>
          <a:p>
            <a:pPr lvl="1"/>
            <a:r>
              <a:rPr lang="en-US" dirty="0" smtClean="0"/>
              <a:t>How to find, reproduce fix them?</a:t>
            </a:r>
          </a:p>
          <a:p>
            <a:pPr lvl="1"/>
            <a:endParaRPr lang="en-US" dirty="0" smtClean="0"/>
          </a:p>
          <a:p>
            <a:r>
              <a:rPr lang="en-US" dirty="0" smtClean="0"/>
              <a:t>Record-and-replay</a:t>
            </a:r>
          </a:p>
          <a:p>
            <a:pPr lvl="1"/>
            <a:r>
              <a:rPr lang="en-US" dirty="0" smtClean="0"/>
              <a:t>Challenging on Android</a:t>
            </a:r>
            <a:endParaRPr lang="en-US" dirty="0" smtClean="0"/>
          </a:p>
          <a:p>
            <a:pPr lvl="1"/>
            <a:r>
              <a:rPr lang="en-US" dirty="0" smtClean="0"/>
              <a:t>Applications</a:t>
            </a:r>
          </a:p>
          <a:p>
            <a:pPr lvl="2"/>
            <a:r>
              <a:rPr lang="en-US" dirty="0" smtClean="0"/>
              <a:t>Debugging, reproducing bugs</a:t>
            </a:r>
          </a:p>
          <a:p>
            <a:pPr lvl="2"/>
            <a:r>
              <a:rPr lang="en-US" dirty="0" smtClean="0"/>
              <a:t>Finding new bugs</a:t>
            </a:r>
          </a:p>
          <a:p>
            <a:pPr lvl="2"/>
            <a:r>
              <a:rPr lang="en-US" dirty="0" smtClean="0"/>
              <a:t>Profiling</a:t>
            </a:r>
            <a:endParaRPr lang="en-US" sz="2800" dirty="0" smtClean="0"/>
          </a:p>
        </p:txBody>
      </p:sp>
    </p:spTree>
    <p:extLst>
      <p:ext uri="{BB962C8B-B14F-4D97-AF65-F5344CB8AC3E}">
        <p14:creationId xmlns:p14="http://schemas.microsoft.com/office/powerpoint/2010/main" val="64067325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Characterizing mobile </a:t>
            </a:r>
            <a:r>
              <a:rPr lang="en-US" altLang="zh-CN" dirty="0" smtClean="0"/>
              <a:t>bugs</a:t>
            </a:r>
            <a:endParaRPr lang="zh-CN" altLang="en-US" dirty="0"/>
          </a:p>
        </p:txBody>
      </p:sp>
      <p:sp>
        <p:nvSpPr>
          <p:cNvPr id="3" name="内容占位符 2"/>
          <p:cNvSpPr>
            <a:spLocks noGrp="1"/>
          </p:cNvSpPr>
          <p:nvPr>
            <p:ph idx="1"/>
          </p:nvPr>
        </p:nvSpPr>
        <p:spPr>
          <a:xfrm>
            <a:off x="457200" y="1077216"/>
            <a:ext cx="8229600" cy="3652755"/>
          </a:xfrm>
        </p:spPr>
        <p:txBody>
          <a:bodyPr>
            <a:normAutofit fontScale="77500" lnSpcReduction="20000"/>
          </a:bodyPr>
          <a:lstStyle/>
          <a:p>
            <a:r>
              <a:rPr lang="en-US" altLang="zh-CN" dirty="0" smtClean="0">
                <a:solidFill>
                  <a:srgbClr val="000000"/>
                </a:solidFill>
              </a:rPr>
              <a:t>Mobile bugs study</a:t>
            </a:r>
          </a:p>
          <a:p>
            <a:pPr lvl="1"/>
            <a:r>
              <a:rPr lang="en-US" altLang="zh-CN" dirty="0" smtClean="0">
                <a:solidFill>
                  <a:srgbClr val="000000"/>
                </a:solidFill>
              </a:rPr>
              <a:t>3</a:t>
            </a:r>
            <a:r>
              <a:rPr lang="en-US" altLang="zh-CN" dirty="0" smtClean="0">
                <a:solidFill>
                  <a:srgbClr val="000000"/>
                </a:solidFill>
              </a:rPr>
              <a:t>8 Android, 16 </a:t>
            </a:r>
            <a:r>
              <a:rPr lang="en-US" altLang="zh-CN" dirty="0" err="1" smtClean="0">
                <a:solidFill>
                  <a:srgbClr val="000000"/>
                </a:solidFill>
              </a:rPr>
              <a:t>iOS</a:t>
            </a:r>
            <a:r>
              <a:rPr lang="en-US" altLang="zh-CN" dirty="0" smtClean="0"/>
              <a:t> apps</a:t>
            </a:r>
          </a:p>
          <a:p>
            <a:pPr lvl="1"/>
            <a:r>
              <a:rPr lang="en-US" altLang="zh-CN" dirty="0"/>
              <a:t>Popular, large user </a:t>
            </a:r>
            <a:r>
              <a:rPr lang="en-US" altLang="zh-CN" dirty="0" smtClean="0"/>
              <a:t>base, </a:t>
            </a:r>
            <a:br>
              <a:rPr lang="en-US" altLang="zh-CN" dirty="0" smtClean="0"/>
            </a:br>
            <a:r>
              <a:rPr lang="en-US" altLang="zh-CN" dirty="0" smtClean="0"/>
              <a:t>long </a:t>
            </a:r>
            <a:r>
              <a:rPr lang="en-US" altLang="zh-CN" dirty="0"/>
              <a:t>evolution </a:t>
            </a:r>
            <a:r>
              <a:rPr lang="en-US" altLang="zh-CN" dirty="0" smtClean="0"/>
              <a:t>history</a:t>
            </a:r>
            <a:endParaRPr lang="en-US" altLang="zh-CN" dirty="0" smtClean="0"/>
          </a:p>
          <a:p>
            <a:pPr lvl="1"/>
            <a:r>
              <a:rPr lang="en-US" altLang="zh-CN" dirty="0" smtClean="0"/>
              <a:t>Bugs reports (fixed and closed): 18,579 Android; 2,967 </a:t>
            </a:r>
            <a:r>
              <a:rPr lang="en-US" altLang="zh-CN" dirty="0" err="1" smtClean="0"/>
              <a:t>iOS</a:t>
            </a:r>
            <a:endParaRPr lang="en-US" altLang="zh-CN" dirty="0" smtClean="0"/>
          </a:p>
          <a:p>
            <a:r>
              <a:rPr lang="en-US" altLang="zh-CN" dirty="0" smtClean="0"/>
              <a:t>Findings</a:t>
            </a:r>
          </a:p>
          <a:p>
            <a:pPr lvl="1"/>
            <a:r>
              <a:rPr lang="en-US" altLang="zh-CN" dirty="0" smtClean="0"/>
              <a:t>Mobile bugs fixed faster than desktop bugs (26 days </a:t>
            </a:r>
            <a:r>
              <a:rPr lang="en-US" altLang="zh-CN" dirty="0" err="1" smtClean="0"/>
              <a:t>vs</a:t>
            </a:r>
            <a:r>
              <a:rPr lang="en-US" altLang="zh-CN" dirty="0" smtClean="0"/>
              <a:t> 99 days)</a:t>
            </a:r>
          </a:p>
          <a:p>
            <a:pPr lvl="1"/>
            <a:r>
              <a:rPr lang="en-US" altLang="zh-CN" dirty="0" smtClean="0"/>
              <a:t>Mobile bugs have higher severity that desktop bugs</a:t>
            </a:r>
          </a:p>
          <a:p>
            <a:pPr lvl="1"/>
            <a:r>
              <a:rPr lang="en-US" altLang="zh-CN" dirty="0" smtClean="0"/>
              <a:t>Bug causes</a:t>
            </a:r>
            <a:endParaRPr lang="en-US" altLang="zh-CN" dirty="0" smtClean="0"/>
          </a:p>
          <a:p>
            <a:pPr marL="457200" lvl="1" indent="0">
              <a:buNone/>
            </a:pPr>
            <a:endParaRPr lang="en-US" altLang="zh-CN" dirty="0"/>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7252" y="864462"/>
            <a:ext cx="675000" cy="675000"/>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57252" y="1201962"/>
            <a:ext cx="675000" cy="675000"/>
          </a:xfrm>
          <a:prstGeom prst="rect">
            <a:avLst/>
          </a:prstGeom>
        </p:spPr>
      </p:pic>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82252" y="1539462"/>
            <a:ext cx="675000" cy="675000"/>
          </a:xfrm>
          <a:prstGeom prst="rect">
            <a:avLst/>
          </a:prstGeom>
        </p:spPr>
      </p:pic>
      <p:pic>
        <p:nvPicPr>
          <p:cNvPr id="16" name="图片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98660" y="1539462"/>
            <a:ext cx="675000" cy="675000"/>
          </a:xfrm>
          <a:prstGeom prst="rect">
            <a:avLst/>
          </a:prstGeom>
        </p:spPr>
      </p:pic>
      <p:pic>
        <p:nvPicPr>
          <p:cNvPr id="17" name="图片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07252" y="1539462"/>
            <a:ext cx="675000" cy="675000"/>
          </a:xfrm>
          <a:prstGeom prst="rect">
            <a:avLst/>
          </a:prstGeom>
        </p:spPr>
      </p:pic>
      <p:pic>
        <p:nvPicPr>
          <p:cNvPr id="18" name="图片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82252" y="864462"/>
            <a:ext cx="675000" cy="675000"/>
          </a:xfrm>
          <a:prstGeom prst="rect">
            <a:avLst/>
          </a:prstGeom>
        </p:spPr>
      </p:pic>
      <p:pic>
        <p:nvPicPr>
          <p:cNvPr id="2052" name="Picture 4" descr="https://lh6.ggpht.com/65Wt0V6OUxbqSVVlHOhOdjon6OYGUq8RWSZdEOovZ5K6kXiZqPN3Ms-Luqa9KQkg9w=w30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98660" y="864462"/>
            <a:ext cx="675000" cy="675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6816" y="6289947"/>
            <a:ext cx="8832252" cy="523220"/>
          </a:xfrm>
          <a:prstGeom prst="rect">
            <a:avLst/>
          </a:prstGeom>
          <a:noFill/>
        </p:spPr>
        <p:txBody>
          <a:bodyPr wrap="square" rtlCol="0">
            <a:spAutoFit/>
          </a:bodyPr>
          <a:lstStyle/>
          <a:p>
            <a:r>
              <a:rPr lang="en-US" sz="1400" dirty="0">
                <a:solidFill>
                  <a:schemeClr val="tx2"/>
                </a:solidFill>
              </a:rPr>
              <a:t>"A Cross-platform Analysis of Bugs and Bug-fixing in Open Source Projects: Desktop vs</a:t>
            </a:r>
            <a:r>
              <a:rPr lang="en-US" sz="1400" dirty="0" smtClean="0">
                <a:solidFill>
                  <a:schemeClr val="tx2"/>
                </a:solidFill>
              </a:rPr>
              <a:t>. </a:t>
            </a:r>
            <a:r>
              <a:rPr lang="en-US" sz="1400" dirty="0">
                <a:solidFill>
                  <a:schemeClr val="tx2"/>
                </a:solidFill>
              </a:rPr>
              <a:t>Android vs. </a:t>
            </a:r>
            <a:r>
              <a:rPr lang="en-US" sz="1400" dirty="0" err="1" smtClean="0">
                <a:solidFill>
                  <a:schemeClr val="tx2"/>
                </a:solidFill>
              </a:rPr>
              <a:t>iOS</a:t>
            </a:r>
            <a:r>
              <a:rPr lang="en-US" sz="1400" dirty="0" smtClean="0">
                <a:solidFill>
                  <a:schemeClr val="tx2"/>
                </a:solidFill>
              </a:rPr>
              <a:t>” </a:t>
            </a:r>
            <a:br>
              <a:rPr lang="en-US" sz="1400" dirty="0" smtClean="0">
                <a:solidFill>
                  <a:schemeClr val="tx2"/>
                </a:solidFill>
              </a:rPr>
            </a:br>
            <a:r>
              <a:rPr lang="en-US" sz="1400" dirty="0" smtClean="0">
                <a:solidFill>
                  <a:schemeClr val="tx2"/>
                </a:solidFill>
              </a:rPr>
              <a:t>B</a:t>
            </a:r>
            <a:r>
              <a:rPr lang="en-US" sz="1400" dirty="0">
                <a:solidFill>
                  <a:schemeClr val="tx2"/>
                </a:solidFill>
              </a:rPr>
              <a:t>. Zhou, I. Neamtiu, R. Gupta; in EASE 2015</a:t>
            </a:r>
          </a:p>
        </p:txBody>
      </p:sp>
      <p:graphicFrame>
        <p:nvGraphicFramePr>
          <p:cNvPr id="23" name="Table 22"/>
          <p:cNvGraphicFramePr>
            <a:graphicFrameLocks noGrp="1"/>
          </p:cNvGraphicFramePr>
          <p:nvPr>
            <p:extLst>
              <p:ext uri="{D42A27DB-BD31-4B8C-83A1-F6EECF244321}">
                <p14:modId xmlns:p14="http://schemas.microsoft.com/office/powerpoint/2010/main" val="3361398822"/>
              </p:ext>
            </p:extLst>
          </p:nvPr>
        </p:nvGraphicFramePr>
        <p:xfrm>
          <a:off x="1898245" y="4472308"/>
          <a:ext cx="5361040" cy="1740083"/>
        </p:xfrm>
        <a:graphic>
          <a:graphicData uri="http://schemas.openxmlformats.org/drawingml/2006/table">
            <a:tbl>
              <a:tblPr firstRow="1" bandRow="1">
                <a:tableStyleId>{5C22544A-7EE6-4342-B048-85BDC9FD1C3A}</a:tableStyleId>
              </a:tblPr>
              <a:tblGrid>
                <a:gridCol w="2836529"/>
                <a:gridCol w="2524511"/>
              </a:tblGrid>
              <a:tr h="425615">
                <a:tc>
                  <a:txBody>
                    <a:bodyPr/>
                    <a:lstStyle/>
                    <a:p>
                      <a:pPr algn="r"/>
                      <a:r>
                        <a:rPr lang="en-US" sz="2800" dirty="0" smtClean="0"/>
                        <a:t>Android</a:t>
                      </a:r>
                      <a:endParaRPr lang="en-US" sz="2800" dirty="0"/>
                    </a:p>
                  </a:txBody>
                  <a:tcPr marL="68580" marR="68580" marT="34290" marB="34290"/>
                </a:tc>
                <a:tc>
                  <a:txBody>
                    <a:bodyPr/>
                    <a:lstStyle/>
                    <a:p>
                      <a:pPr algn="r"/>
                      <a:r>
                        <a:rPr lang="en-US" sz="2800" dirty="0" err="1" smtClean="0"/>
                        <a:t>iOS</a:t>
                      </a:r>
                      <a:endParaRPr lang="en-US" sz="2800" dirty="0"/>
                    </a:p>
                  </a:txBody>
                  <a:tcPr marL="68580" marR="68580" marT="34290" marB="34290"/>
                </a:tc>
              </a:tr>
              <a:tr h="407201">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FF0000"/>
                          </a:solidFill>
                        </a:rPr>
                        <a:t>Concurrency:</a:t>
                      </a:r>
                      <a:r>
                        <a:rPr lang="en-US" sz="2000" b="1" baseline="0" dirty="0" smtClean="0">
                          <a:solidFill>
                            <a:srgbClr val="FF0000"/>
                          </a:solidFill>
                        </a:rPr>
                        <a:t> </a:t>
                      </a:r>
                      <a:r>
                        <a:rPr lang="en-US" sz="2000" b="1" dirty="0" smtClean="0">
                          <a:solidFill>
                            <a:srgbClr val="FF0000"/>
                          </a:solidFill>
                        </a:rPr>
                        <a:t>66%</a:t>
                      </a:r>
                    </a:p>
                  </a:txBody>
                  <a:tcPr marL="68580" marR="68580" marT="34290" marB="34290"/>
                </a:tc>
                <a:tc>
                  <a:txBody>
                    <a:bodyPr/>
                    <a:lstStyle/>
                    <a:p>
                      <a:pPr algn="r"/>
                      <a:r>
                        <a:rPr lang="en-US" sz="2000" dirty="0" smtClean="0"/>
                        <a:t>Crash:</a:t>
                      </a:r>
                      <a:r>
                        <a:rPr lang="en-US" sz="2000" baseline="0" dirty="0" smtClean="0"/>
                        <a:t> </a:t>
                      </a:r>
                      <a:r>
                        <a:rPr lang="en-US" sz="2000" dirty="0" smtClean="0"/>
                        <a:t>52%</a:t>
                      </a:r>
                    </a:p>
                  </a:txBody>
                  <a:tcPr marL="68580" marR="68580" marT="34290" marB="34290"/>
                </a:tc>
              </a:tr>
              <a:tr h="430382">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FF0000"/>
                          </a:solidFill>
                        </a:rPr>
                        <a:t>Crash:</a:t>
                      </a:r>
                      <a:r>
                        <a:rPr lang="en-US" sz="2000" b="1" baseline="0" dirty="0" smtClean="0">
                          <a:solidFill>
                            <a:srgbClr val="FF0000"/>
                          </a:solidFill>
                        </a:rPr>
                        <a:t> </a:t>
                      </a:r>
                      <a:r>
                        <a:rPr lang="en-US" sz="2000" b="1" dirty="0" smtClean="0">
                          <a:solidFill>
                            <a:srgbClr val="FF0000"/>
                          </a:solidFill>
                        </a:rPr>
                        <a:t>23%</a:t>
                      </a:r>
                    </a:p>
                  </a:txBody>
                  <a:tcPr marL="68580" marR="68580" marT="34290" marB="34290"/>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2000" dirty="0" smtClean="0"/>
                        <a:t>App. logic:</a:t>
                      </a:r>
                      <a:r>
                        <a:rPr lang="en-US" sz="2000" baseline="0" dirty="0" smtClean="0"/>
                        <a:t> </a:t>
                      </a:r>
                      <a:r>
                        <a:rPr lang="en-US" sz="2000" dirty="0" smtClean="0"/>
                        <a:t>32%</a:t>
                      </a:r>
                    </a:p>
                  </a:txBody>
                  <a:tcPr marL="68580" marR="68580" marT="34290" marB="34290"/>
                </a:tc>
              </a:tr>
              <a:tr h="407201">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FF0000"/>
                          </a:solidFill>
                        </a:rPr>
                        <a:t>Security: 5%</a:t>
                      </a:r>
                    </a:p>
                  </a:txBody>
                  <a:tcPr marL="68580" marR="68580" marT="34290" marB="34290"/>
                </a:tc>
                <a:tc>
                  <a:txBody>
                    <a:bodyPr/>
                    <a:lstStyle/>
                    <a:p>
                      <a:pPr algn="r"/>
                      <a:r>
                        <a:rPr lang="en-US" sz="2000" dirty="0" smtClean="0"/>
                        <a:t>Build:12%</a:t>
                      </a:r>
                    </a:p>
                  </a:txBody>
                  <a:tcPr marL="68580" marR="68580" marT="34290" marB="34290"/>
                </a:tc>
              </a:tr>
            </a:tbl>
          </a:graphicData>
        </a:graphic>
      </p:graphicFrame>
      <p:sp>
        <p:nvSpPr>
          <p:cNvPr id="5" name="Rectangular Callout 4"/>
          <p:cNvSpPr/>
          <p:nvPr/>
        </p:nvSpPr>
        <p:spPr>
          <a:xfrm>
            <a:off x="5276174" y="4472308"/>
            <a:ext cx="2794971" cy="1707209"/>
          </a:xfrm>
          <a:prstGeom prst="wedgeRectCallout">
            <a:avLst>
              <a:gd name="adj1" fmla="val -70228"/>
              <a:gd name="adj2" fmla="val -804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tx1"/>
                </a:solidFill>
              </a:rPr>
              <a:t>How to reproduce these?</a:t>
            </a:r>
            <a:endParaRPr lang="en-US" sz="2800" b="1" dirty="0">
              <a:solidFill>
                <a:schemeClr val="tx1"/>
              </a:solidFill>
            </a:endParaRPr>
          </a:p>
        </p:txBody>
      </p:sp>
    </p:spTree>
    <p:extLst>
      <p:ext uri="{BB962C8B-B14F-4D97-AF65-F5344CB8AC3E}">
        <p14:creationId xmlns:p14="http://schemas.microsoft.com/office/powerpoint/2010/main" val="23330656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03043" y="252583"/>
            <a:ext cx="4552146" cy="1200329"/>
          </a:xfrm>
          <a:prstGeom prst="rect">
            <a:avLst/>
          </a:prstGeom>
          <a:noFill/>
        </p:spPr>
        <p:txBody>
          <a:bodyPr wrap="square" rtlCol="0">
            <a:spAutoFit/>
          </a:bodyPr>
          <a:lstStyle/>
          <a:p>
            <a:pPr algn="ctr"/>
            <a:r>
              <a:rPr lang="en-US" sz="3600" b="1" i="1" dirty="0" smtClean="0"/>
              <a:t>Goal: replay Android executions</a:t>
            </a:r>
            <a:endParaRPr lang="en-US" sz="3600" dirty="0"/>
          </a:p>
        </p:txBody>
      </p:sp>
      <p:sp>
        <p:nvSpPr>
          <p:cNvPr id="19" name="Rounded Rectangle 18"/>
          <p:cNvSpPr/>
          <p:nvPr/>
        </p:nvSpPr>
        <p:spPr>
          <a:xfrm>
            <a:off x="235843" y="4938920"/>
            <a:ext cx="4267200" cy="1805971"/>
          </a:xfrm>
          <a:prstGeom prst="roundRect">
            <a:avLst/>
          </a:prstGeom>
          <a:solidFill>
            <a:srgbClr val="FFCC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1"/>
            <a:r>
              <a:rPr lang="en-US" sz="2000" b="1" dirty="0" smtClean="0">
                <a:solidFill>
                  <a:schemeClr val="tx1"/>
                </a:solidFill>
              </a:rPr>
              <a:t>Where is replay useful?</a:t>
            </a:r>
          </a:p>
          <a:p>
            <a:pPr lvl="2"/>
            <a:r>
              <a:rPr lang="en-US" sz="2000" dirty="0" smtClean="0">
                <a:solidFill>
                  <a:schemeClr val="tx1"/>
                </a:solidFill>
              </a:rPr>
              <a:t>Debugging</a:t>
            </a:r>
          </a:p>
          <a:p>
            <a:pPr lvl="2"/>
            <a:r>
              <a:rPr lang="en-US" sz="2000" dirty="0" smtClean="0">
                <a:solidFill>
                  <a:schemeClr val="tx1"/>
                </a:solidFill>
              </a:rPr>
              <a:t>Profiling</a:t>
            </a:r>
          </a:p>
          <a:p>
            <a:pPr lvl="2"/>
            <a:r>
              <a:rPr lang="en-US" sz="2000" dirty="0" smtClean="0">
                <a:solidFill>
                  <a:schemeClr val="tx1"/>
                </a:solidFill>
              </a:rPr>
              <a:t>[Regression] Testing</a:t>
            </a:r>
          </a:p>
          <a:p>
            <a:pPr lvl="2"/>
            <a:r>
              <a:rPr lang="en-US" sz="2000" dirty="0" smtClean="0">
                <a:solidFill>
                  <a:schemeClr val="tx1"/>
                </a:solidFill>
              </a:rPr>
              <a:t>Repeatability</a:t>
            </a:r>
            <a:endParaRPr lang="en-US" sz="2000" dirty="0" smtClean="0">
              <a:solidFill>
                <a:srgbClr val="000000"/>
              </a:solidFill>
            </a:endParaRPr>
          </a:p>
        </p:txBody>
      </p:sp>
      <p:pic>
        <p:nvPicPr>
          <p:cNvPr id="30" name="Picture 29" descr="ShazamFai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5281"/>
            <a:ext cx="2228850" cy="3962400"/>
          </a:xfrm>
          <a:prstGeom prst="rect">
            <a:avLst/>
          </a:prstGeom>
        </p:spPr>
      </p:pic>
      <p:pic>
        <p:nvPicPr>
          <p:cNvPr id="29" name="Picture 28"/>
          <p:cNvPicPr>
            <a:picLocks noChangeAspect="1"/>
          </p:cNvPicPr>
          <p:nvPr/>
        </p:nvPicPr>
        <p:blipFill>
          <a:blip r:embed="rId3"/>
          <a:stretch>
            <a:fillRect/>
          </a:stretch>
        </p:blipFill>
        <p:spPr>
          <a:xfrm>
            <a:off x="1182796" y="1616968"/>
            <a:ext cx="4949539" cy="3065136"/>
          </a:xfrm>
          <a:prstGeom prst="rect">
            <a:avLst/>
          </a:prstGeom>
        </p:spPr>
      </p:pic>
      <p:pic>
        <p:nvPicPr>
          <p:cNvPr id="28" name="Picture 27"/>
          <p:cNvPicPr>
            <a:picLocks noChangeAspect="1"/>
          </p:cNvPicPr>
          <p:nvPr/>
        </p:nvPicPr>
        <p:blipFill>
          <a:blip r:embed="rId4">
            <a:alphaModFix amt="91000"/>
          </a:blip>
          <a:stretch>
            <a:fillRect/>
          </a:stretch>
        </p:blipFill>
        <p:spPr>
          <a:xfrm>
            <a:off x="4770906" y="2279813"/>
            <a:ext cx="4166712" cy="2777808"/>
          </a:xfrm>
          <a:prstGeom prst="rect">
            <a:avLst/>
          </a:prstGeom>
        </p:spPr>
      </p:pic>
      <p:sp>
        <p:nvSpPr>
          <p:cNvPr id="9" name="Rounded Rectangle 8"/>
          <p:cNvSpPr/>
          <p:nvPr/>
        </p:nvSpPr>
        <p:spPr>
          <a:xfrm>
            <a:off x="4648200" y="4477395"/>
            <a:ext cx="4343400" cy="1828800"/>
          </a:xfrm>
          <a:prstGeom prst="roundRect">
            <a:avLst/>
          </a:prstGeom>
          <a:solidFill>
            <a:srgbClr val="FFCC99"/>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rgbClr val="FF0000"/>
                </a:solidFill>
              </a:rPr>
              <a:t>Challenges</a:t>
            </a:r>
          </a:p>
          <a:p>
            <a:r>
              <a:rPr lang="en-US" dirty="0">
                <a:solidFill>
                  <a:schemeClr val="tx1"/>
                </a:solidFill>
              </a:rPr>
              <a:t>	complex sensor input</a:t>
            </a:r>
          </a:p>
          <a:p>
            <a:r>
              <a:rPr lang="en-US" dirty="0">
                <a:solidFill>
                  <a:schemeClr val="tx1"/>
                </a:solidFill>
              </a:rPr>
              <a:t>	</a:t>
            </a:r>
            <a:r>
              <a:rPr lang="en-US" dirty="0" smtClean="0">
                <a:solidFill>
                  <a:schemeClr val="tx1"/>
                </a:solidFill>
              </a:rPr>
              <a:t>no source code</a:t>
            </a:r>
            <a:endParaRPr lang="en-US" dirty="0">
              <a:solidFill>
                <a:schemeClr val="tx1"/>
              </a:solidFill>
            </a:endParaRPr>
          </a:p>
          <a:p>
            <a:r>
              <a:rPr lang="en-US" dirty="0">
                <a:solidFill>
                  <a:schemeClr val="tx1"/>
                </a:solidFill>
              </a:rPr>
              <a:t>	</a:t>
            </a:r>
            <a:r>
              <a:rPr lang="en-US" dirty="0">
                <a:solidFill>
                  <a:schemeClr val="tx1"/>
                </a:solidFill>
              </a:rPr>
              <a:t>run on real </a:t>
            </a:r>
            <a:r>
              <a:rPr lang="en-US" dirty="0" smtClean="0">
                <a:solidFill>
                  <a:schemeClr val="tx1"/>
                </a:solidFill>
              </a:rPr>
              <a:t>phones</a:t>
            </a:r>
            <a:r>
              <a:rPr lang="en-US" dirty="0">
                <a:solidFill>
                  <a:schemeClr val="tx1"/>
                </a:solidFill>
              </a:rPr>
              <a:t>	</a:t>
            </a:r>
          </a:p>
          <a:p>
            <a:r>
              <a:rPr lang="en-US" dirty="0" smtClean="0">
                <a:solidFill>
                  <a:schemeClr val="tx1"/>
                </a:solidFill>
              </a:rPr>
              <a:t>	high-throughput concurrent</a:t>
            </a:r>
          </a:p>
          <a:p>
            <a:r>
              <a:rPr lang="en-US" dirty="0">
                <a:solidFill>
                  <a:schemeClr val="tx1"/>
                </a:solidFill>
              </a:rPr>
              <a:t>	</a:t>
            </a:r>
            <a:r>
              <a:rPr lang="en-US" dirty="0" smtClean="0">
                <a:solidFill>
                  <a:schemeClr val="tx1"/>
                </a:solidFill>
              </a:rPr>
              <a:t>events</a:t>
            </a:r>
            <a:endParaRPr lang="en-US" dirty="0">
              <a:solidFill>
                <a:schemeClr val="tx1"/>
              </a:solidFill>
            </a:endParaRPr>
          </a:p>
          <a:p>
            <a:r>
              <a:rPr lang="en-US" dirty="0">
                <a:solidFill>
                  <a:schemeClr val="tx1"/>
                </a:solidFill>
              </a:rPr>
              <a:t>	</a:t>
            </a:r>
          </a:p>
        </p:txBody>
      </p:sp>
      <p:pic>
        <p:nvPicPr>
          <p:cNvPr id="10" name="Picture 9"/>
          <p:cNvPicPr>
            <a:picLocks noChangeAspect="1"/>
          </p:cNvPicPr>
          <p:nvPr/>
        </p:nvPicPr>
        <p:blipFill>
          <a:blip r:embed="rId5"/>
          <a:stretch>
            <a:fillRect/>
          </a:stretch>
        </p:blipFill>
        <p:spPr>
          <a:xfrm>
            <a:off x="8121214" y="4698868"/>
            <a:ext cx="336985" cy="387925"/>
          </a:xfrm>
          <a:prstGeom prst="rect">
            <a:avLst/>
          </a:prstGeom>
        </p:spPr>
      </p:pic>
      <p:pic>
        <p:nvPicPr>
          <p:cNvPr id="11" name="Picture 10"/>
          <p:cNvPicPr>
            <a:picLocks noChangeAspect="1"/>
          </p:cNvPicPr>
          <p:nvPr/>
        </p:nvPicPr>
        <p:blipFill>
          <a:blip r:embed="rId5"/>
          <a:stretch>
            <a:fillRect/>
          </a:stretch>
        </p:blipFill>
        <p:spPr>
          <a:xfrm>
            <a:off x="8121214" y="5003668"/>
            <a:ext cx="336985" cy="387925"/>
          </a:xfrm>
          <a:prstGeom prst="rect">
            <a:avLst/>
          </a:prstGeom>
        </p:spPr>
      </p:pic>
      <p:pic>
        <p:nvPicPr>
          <p:cNvPr id="12" name="Picture 11"/>
          <p:cNvPicPr>
            <a:picLocks noChangeAspect="1"/>
          </p:cNvPicPr>
          <p:nvPr/>
        </p:nvPicPr>
        <p:blipFill>
          <a:blip r:embed="rId5"/>
          <a:stretch>
            <a:fillRect/>
          </a:stretch>
        </p:blipFill>
        <p:spPr>
          <a:xfrm>
            <a:off x="8121214" y="5232268"/>
            <a:ext cx="336985" cy="387925"/>
          </a:xfrm>
          <a:prstGeom prst="rect">
            <a:avLst/>
          </a:prstGeom>
        </p:spPr>
      </p:pic>
      <p:pic>
        <p:nvPicPr>
          <p:cNvPr id="14" name="Picture 13"/>
          <p:cNvPicPr>
            <a:picLocks noChangeAspect="1"/>
          </p:cNvPicPr>
          <p:nvPr/>
        </p:nvPicPr>
        <p:blipFill>
          <a:blip r:embed="rId5"/>
          <a:stretch>
            <a:fillRect/>
          </a:stretch>
        </p:blipFill>
        <p:spPr>
          <a:xfrm>
            <a:off x="8121214" y="5841868"/>
            <a:ext cx="336985" cy="387925"/>
          </a:xfrm>
          <a:prstGeom prst="rect">
            <a:avLst/>
          </a:prstGeom>
        </p:spPr>
      </p:pic>
    </p:spTree>
    <p:extLst>
      <p:ext uri="{BB962C8B-B14F-4D97-AF65-F5344CB8AC3E}">
        <p14:creationId xmlns:p14="http://schemas.microsoft.com/office/powerpoint/2010/main" val="32332921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9" presetClass="emph" presetSubtype="0" nodeType="withEffect">
                                  <p:stCondLst>
                                    <p:cond delay="0"/>
                                  </p:stCondLst>
                                  <p:childTnLst>
                                    <p:set>
                                      <p:cBhvr rctx="PPT">
                                        <p:cTn id="12" dur="indefinite"/>
                                        <p:tgtEl>
                                          <p:spTgt spid="30"/>
                                        </p:tgtEl>
                                        <p:attrNameLst>
                                          <p:attrName>style.opacity</p:attrName>
                                        </p:attrNameLst>
                                      </p:cBhvr>
                                      <p:to>
                                        <p:strVal val="0.5"/>
                                      </p:to>
                                    </p:set>
                                    <p:animEffect filter="image" prLst="opacity: 0.5">
                                      <p:cBhvr rctx="IE">
                                        <p:cTn id="13" dur="indefinite"/>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8"/>
                                        </p:tgtEl>
                                        <p:attrNameLst>
                                          <p:attrName>style.visibility</p:attrName>
                                        </p:attrNameLst>
                                      </p:cBhvr>
                                      <p:to>
                                        <p:strVal val="visible"/>
                                      </p:to>
                                    </p:set>
                                  </p:childTnLst>
                                </p:cTn>
                              </p:par>
                              <p:par>
                                <p:cTn id="18" presetID="9" presetClass="emph" presetSubtype="0" nodeType="withEffect">
                                  <p:stCondLst>
                                    <p:cond delay="0"/>
                                  </p:stCondLst>
                                  <p:childTnLst>
                                    <p:set>
                                      <p:cBhvr rctx="PPT">
                                        <p:cTn id="19" dur="indefinite"/>
                                        <p:tgtEl>
                                          <p:spTgt spid="29"/>
                                        </p:tgtEl>
                                        <p:attrNameLst>
                                          <p:attrName>style.opacity</p:attrName>
                                        </p:attrNameLst>
                                      </p:cBhvr>
                                      <p:to>
                                        <p:strVal val="0.5"/>
                                      </p:to>
                                    </p:set>
                                    <p:animEffect filter="image" prLst="opacity: 0.5">
                                      <p:cBhvr rctx="IE">
                                        <p:cTn id="20" dur="indefinite"/>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2394580" y="1124744"/>
            <a:ext cx="6749419" cy="3846905"/>
          </a:xfrm>
          <a:custGeom>
            <a:avLst/>
            <a:gdLst>
              <a:gd name="connsiteX0" fmla="*/ 6223830 w 6349563"/>
              <a:gd name="connsiteY0" fmla="*/ 25150 h 4690413"/>
              <a:gd name="connsiteX1" fmla="*/ 1370500 w 6349563"/>
              <a:gd name="connsiteY1" fmla="*/ 12575 h 4690413"/>
              <a:gd name="connsiteX2" fmla="*/ 1370500 w 6349563"/>
              <a:gd name="connsiteY2" fmla="*/ 767065 h 4690413"/>
              <a:gd name="connsiteX3" fmla="*/ 0 w 6349563"/>
              <a:gd name="connsiteY3" fmla="*/ 767065 h 4690413"/>
              <a:gd name="connsiteX4" fmla="*/ 0 w 6349563"/>
              <a:gd name="connsiteY4" fmla="*/ 1986824 h 4690413"/>
              <a:gd name="connsiteX5" fmla="*/ 1244766 w 6349563"/>
              <a:gd name="connsiteY5" fmla="*/ 1986824 h 4690413"/>
              <a:gd name="connsiteX6" fmla="*/ 1219619 w 6349563"/>
              <a:gd name="connsiteY6" fmla="*/ 3269457 h 4690413"/>
              <a:gd name="connsiteX7" fmla="*/ 1823142 w 6349563"/>
              <a:gd name="connsiteY7" fmla="*/ 3269457 h 4690413"/>
              <a:gd name="connsiteX8" fmla="*/ 1797995 w 6349563"/>
              <a:gd name="connsiteY8" fmla="*/ 4690413 h 4690413"/>
              <a:gd name="connsiteX9" fmla="*/ 6349563 w 6349563"/>
              <a:gd name="connsiteY9" fmla="*/ 4652689 h 4690413"/>
              <a:gd name="connsiteX10" fmla="*/ 6324417 w 6349563"/>
              <a:gd name="connsiteY10" fmla="*/ 0 h 4690413"/>
              <a:gd name="connsiteX11" fmla="*/ 6223830 w 6349563"/>
              <a:gd name="connsiteY11" fmla="*/ 25150 h 4690413"/>
              <a:gd name="connsiteX0" fmla="*/ 6223830 w 6349563"/>
              <a:gd name="connsiteY0" fmla="*/ 25150 h 4690413"/>
              <a:gd name="connsiteX1" fmla="*/ 1370500 w 6349563"/>
              <a:gd name="connsiteY1" fmla="*/ 12575 h 4690413"/>
              <a:gd name="connsiteX2" fmla="*/ 1370500 w 6349563"/>
              <a:gd name="connsiteY2" fmla="*/ 767065 h 4690413"/>
              <a:gd name="connsiteX3" fmla="*/ 0 w 6349563"/>
              <a:gd name="connsiteY3" fmla="*/ 767065 h 4690413"/>
              <a:gd name="connsiteX4" fmla="*/ 0 w 6349563"/>
              <a:gd name="connsiteY4" fmla="*/ 1986824 h 4690413"/>
              <a:gd name="connsiteX5" fmla="*/ 1244766 w 6349563"/>
              <a:gd name="connsiteY5" fmla="*/ 1986824 h 4690413"/>
              <a:gd name="connsiteX6" fmla="*/ 1513842 w 6349563"/>
              <a:gd name="connsiteY6" fmla="*/ 3283568 h 4690413"/>
              <a:gd name="connsiteX7" fmla="*/ 1823142 w 6349563"/>
              <a:gd name="connsiteY7" fmla="*/ 3269457 h 4690413"/>
              <a:gd name="connsiteX8" fmla="*/ 1797995 w 6349563"/>
              <a:gd name="connsiteY8" fmla="*/ 4690413 h 4690413"/>
              <a:gd name="connsiteX9" fmla="*/ 6349563 w 6349563"/>
              <a:gd name="connsiteY9" fmla="*/ 4652689 h 4690413"/>
              <a:gd name="connsiteX10" fmla="*/ 6324417 w 6349563"/>
              <a:gd name="connsiteY10" fmla="*/ 0 h 4690413"/>
              <a:gd name="connsiteX11" fmla="*/ 6223830 w 6349563"/>
              <a:gd name="connsiteY11" fmla="*/ 25150 h 4690413"/>
              <a:gd name="connsiteX0" fmla="*/ 6223830 w 6349563"/>
              <a:gd name="connsiteY0" fmla="*/ 25150 h 4690413"/>
              <a:gd name="connsiteX1" fmla="*/ 1370500 w 6349563"/>
              <a:gd name="connsiteY1" fmla="*/ 12575 h 4690413"/>
              <a:gd name="connsiteX2" fmla="*/ 1370500 w 6349563"/>
              <a:gd name="connsiteY2" fmla="*/ 767065 h 4690413"/>
              <a:gd name="connsiteX3" fmla="*/ 0 w 6349563"/>
              <a:gd name="connsiteY3" fmla="*/ 767065 h 4690413"/>
              <a:gd name="connsiteX4" fmla="*/ 0 w 6349563"/>
              <a:gd name="connsiteY4" fmla="*/ 1986824 h 4690413"/>
              <a:gd name="connsiteX5" fmla="*/ 1512242 w 6349563"/>
              <a:gd name="connsiteY5" fmla="*/ 2007991 h 4690413"/>
              <a:gd name="connsiteX6" fmla="*/ 1513842 w 6349563"/>
              <a:gd name="connsiteY6" fmla="*/ 3283568 h 4690413"/>
              <a:gd name="connsiteX7" fmla="*/ 1823142 w 6349563"/>
              <a:gd name="connsiteY7" fmla="*/ 3269457 h 4690413"/>
              <a:gd name="connsiteX8" fmla="*/ 1797995 w 6349563"/>
              <a:gd name="connsiteY8" fmla="*/ 4690413 h 4690413"/>
              <a:gd name="connsiteX9" fmla="*/ 6349563 w 6349563"/>
              <a:gd name="connsiteY9" fmla="*/ 4652689 h 4690413"/>
              <a:gd name="connsiteX10" fmla="*/ 6324417 w 6349563"/>
              <a:gd name="connsiteY10" fmla="*/ 0 h 4690413"/>
              <a:gd name="connsiteX11" fmla="*/ 6223830 w 6349563"/>
              <a:gd name="connsiteY11" fmla="*/ 25150 h 4690413"/>
              <a:gd name="connsiteX0" fmla="*/ 6223830 w 6349563"/>
              <a:gd name="connsiteY0" fmla="*/ 25150 h 4690413"/>
              <a:gd name="connsiteX1" fmla="*/ 1370500 w 6349563"/>
              <a:gd name="connsiteY1" fmla="*/ 12575 h 4690413"/>
              <a:gd name="connsiteX2" fmla="*/ 1370500 w 6349563"/>
              <a:gd name="connsiteY2" fmla="*/ 767065 h 4690413"/>
              <a:gd name="connsiteX3" fmla="*/ 0 w 6349563"/>
              <a:gd name="connsiteY3" fmla="*/ 767065 h 4690413"/>
              <a:gd name="connsiteX4" fmla="*/ 0 w 6349563"/>
              <a:gd name="connsiteY4" fmla="*/ 1986824 h 4690413"/>
              <a:gd name="connsiteX5" fmla="*/ 1512242 w 6349563"/>
              <a:gd name="connsiteY5" fmla="*/ 2007991 h 4690413"/>
              <a:gd name="connsiteX6" fmla="*/ 1513842 w 6349563"/>
              <a:gd name="connsiteY6" fmla="*/ 3283568 h 4690413"/>
              <a:gd name="connsiteX7" fmla="*/ 1803082 w 6349563"/>
              <a:gd name="connsiteY7" fmla="*/ 3297679 h 4690413"/>
              <a:gd name="connsiteX8" fmla="*/ 1797995 w 6349563"/>
              <a:gd name="connsiteY8" fmla="*/ 4690413 h 4690413"/>
              <a:gd name="connsiteX9" fmla="*/ 6349563 w 6349563"/>
              <a:gd name="connsiteY9" fmla="*/ 4652689 h 4690413"/>
              <a:gd name="connsiteX10" fmla="*/ 6324417 w 6349563"/>
              <a:gd name="connsiteY10" fmla="*/ 0 h 4690413"/>
              <a:gd name="connsiteX11" fmla="*/ 6223830 w 6349563"/>
              <a:gd name="connsiteY11" fmla="*/ 25150 h 4690413"/>
              <a:gd name="connsiteX0" fmla="*/ 6223830 w 6349563"/>
              <a:gd name="connsiteY0" fmla="*/ 25150 h 4652689"/>
              <a:gd name="connsiteX1" fmla="*/ 1370500 w 6349563"/>
              <a:gd name="connsiteY1" fmla="*/ 12575 h 4652689"/>
              <a:gd name="connsiteX2" fmla="*/ 1370500 w 6349563"/>
              <a:gd name="connsiteY2" fmla="*/ 767065 h 4652689"/>
              <a:gd name="connsiteX3" fmla="*/ 0 w 6349563"/>
              <a:gd name="connsiteY3" fmla="*/ 767065 h 4652689"/>
              <a:gd name="connsiteX4" fmla="*/ 0 w 6349563"/>
              <a:gd name="connsiteY4" fmla="*/ 1986824 h 4652689"/>
              <a:gd name="connsiteX5" fmla="*/ 1512242 w 6349563"/>
              <a:gd name="connsiteY5" fmla="*/ 2007991 h 4652689"/>
              <a:gd name="connsiteX6" fmla="*/ 1513842 w 6349563"/>
              <a:gd name="connsiteY6" fmla="*/ 3283568 h 4652689"/>
              <a:gd name="connsiteX7" fmla="*/ 1803082 w 6349563"/>
              <a:gd name="connsiteY7" fmla="*/ 3297679 h 4652689"/>
              <a:gd name="connsiteX8" fmla="*/ 1818056 w 6349563"/>
              <a:gd name="connsiteY8" fmla="*/ 4121033 h 4652689"/>
              <a:gd name="connsiteX9" fmla="*/ 6349563 w 6349563"/>
              <a:gd name="connsiteY9" fmla="*/ 4652689 h 4652689"/>
              <a:gd name="connsiteX10" fmla="*/ 6324417 w 6349563"/>
              <a:gd name="connsiteY10" fmla="*/ 0 h 4652689"/>
              <a:gd name="connsiteX11" fmla="*/ 6223830 w 6349563"/>
              <a:gd name="connsiteY11" fmla="*/ 25150 h 4652689"/>
              <a:gd name="connsiteX0" fmla="*/ 6223830 w 6349563"/>
              <a:gd name="connsiteY0" fmla="*/ 25150 h 4144863"/>
              <a:gd name="connsiteX1" fmla="*/ 1370500 w 6349563"/>
              <a:gd name="connsiteY1" fmla="*/ 12575 h 4144863"/>
              <a:gd name="connsiteX2" fmla="*/ 1370500 w 6349563"/>
              <a:gd name="connsiteY2" fmla="*/ 767065 h 4144863"/>
              <a:gd name="connsiteX3" fmla="*/ 0 w 6349563"/>
              <a:gd name="connsiteY3" fmla="*/ 767065 h 4144863"/>
              <a:gd name="connsiteX4" fmla="*/ 0 w 6349563"/>
              <a:gd name="connsiteY4" fmla="*/ 1986824 h 4144863"/>
              <a:gd name="connsiteX5" fmla="*/ 1512242 w 6349563"/>
              <a:gd name="connsiteY5" fmla="*/ 2007991 h 4144863"/>
              <a:gd name="connsiteX6" fmla="*/ 1513842 w 6349563"/>
              <a:gd name="connsiteY6" fmla="*/ 3283568 h 4144863"/>
              <a:gd name="connsiteX7" fmla="*/ 1803082 w 6349563"/>
              <a:gd name="connsiteY7" fmla="*/ 3297679 h 4144863"/>
              <a:gd name="connsiteX8" fmla="*/ 1818056 w 6349563"/>
              <a:gd name="connsiteY8" fmla="*/ 4121033 h 4144863"/>
              <a:gd name="connsiteX9" fmla="*/ 6349563 w 6349563"/>
              <a:gd name="connsiteY9" fmla="*/ 4144863 h 4144863"/>
              <a:gd name="connsiteX10" fmla="*/ 6324417 w 6349563"/>
              <a:gd name="connsiteY10" fmla="*/ 0 h 4144863"/>
              <a:gd name="connsiteX11" fmla="*/ 6223830 w 6349563"/>
              <a:gd name="connsiteY11" fmla="*/ 25150 h 4144863"/>
              <a:gd name="connsiteX0" fmla="*/ 6223830 w 6349563"/>
              <a:gd name="connsiteY0" fmla="*/ 25150 h 4144863"/>
              <a:gd name="connsiteX1" fmla="*/ 1370500 w 6349563"/>
              <a:gd name="connsiteY1" fmla="*/ 12575 h 4144863"/>
              <a:gd name="connsiteX2" fmla="*/ 1370500 w 6349563"/>
              <a:gd name="connsiteY2" fmla="*/ 767065 h 4144863"/>
              <a:gd name="connsiteX3" fmla="*/ 0 w 6349563"/>
              <a:gd name="connsiteY3" fmla="*/ 767065 h 4144863"/>
              <a:gd name="connsiteX4" fmla="*/ 0 w 6349563"/>
              <a:gd name="connsiteY4" fmla="*/ 1986824 h 4144863"/>
              <a:gd name="connsiteX5" fmla="*/ 1512242 w 6349563"/>
              <a:gd name="connsiteY5" fmla="*/ 2007991 h 4144863"/>
              <a:gd name="connsiteX6" fmla="*/ 1513842 w 6349563"/>
              <a:gd name="connsiteY6" fmla="*/ 3283568 h 4144863"/>
              <a:gd name="connsiteX7" fmla="*/ 1829830 w 6349563"/>
              <a:gd name="connsiteY7" fmla="*/ 3536203 h 4144863"/>
              <a:gd name="connsiteX8" fmla="*/ 1818056 w 6349563"/>
              <a:gd name="connsiteY8" fmla="*/ 4121033 h 4144863"/>
              <a:gd name="connsiteX9" fmla="*/ 6349563 w 6349563"/>
              <a:gd name="connsiteY9" fmla="*/ 4144863 h 4144863"/>
              <a:gd name="connsiteX10" fmla="*/ 6324417 w 6349563"/>
              <a:gd name="connsiteY10" fmla="*/ 0 h 4144863"/>
              <a:gd name="connsiteX11" fmla="*/ 6223830 w 6349563"/>
              <a:gd name="connsiteY11" fmla="*/ 25150 h 4144863"/>
              <a:gd name="connsiteX0" fmla="*/ 6223830 w 6349563"/>
              <a:gd name="connsiteY0" fmla="*/ 25150 h 4144863"/>
              <a:gd name="connsiteX1" fmla="*/ 1370500 w 6349563"/>
              <a:gd name="connsiteY1" fmla="*/ 12575 h 4144863"/>
              <a:gd name="connsiteX2" fmla="*/ 1370500 w 6349563"/>
              <a:gd name="connsiteY2" fmla="*/ 767065 h 4144863"/>
              <a:gd name="connsiteX3" fmla="*/ 0 w 6349563"/>
              <a:gd name="connsiteY3" fmla="*/ 767065 h 4144863"/>
              <a:gd name="connsiteX4" fmla="*/ 0 w 6349563"/>
              <a:gd name="connsiteY4" fmla="*/ 1986824 h 4144863"/>
              <a:gd name="connsiteX5" fmla="*/ 1512242 w 6349563"/>
              <a:gd name="connsiteY5" fmla="*/ 2007991 h 4144863"/>
              <a:gd name="connsiteX6" fmla="*/ 1533903 w 6349563"/>
              <a:gd name="connsiteY6" fmla="*/ 3529787 h 4144863"/>
              <a:gd name="connsiteX7" fmla="*/ 1829830 w 6349563"/>
              <a:gd name="connsiteY7" fmla="*/ 3536203 h 4144863"/>
              <a:gd name="connsiteX8" fmla="*/ 1818056 w 6349563"/>
              <a:gd name="connsiteY8" fmla="*/ 4121033 h 4144863"/>
              <a:gd name="connsiteX9" fmla="*/ 6349563 w 6349563"/>
              <a:gd name="connsiteY9" fmla="*/ 4144863 h 4144863"/>
              <a:gd name="connsiteX10" fmla="*/ 6324417 w 6349563"/>
              <a:gd name="connsiteY10" fmla="*/ 0 h 4144863"/>
              <a:gd name="connsiteX11" fmla="*/ 6223830 w 6349563"/>
              <a:gd name="connsiteY11" fmla="*/ 25150 h 4144863"/>
              <a:gd name="connsiteX0" fmla="*/ 6223830 w 6349563"/>
              <a:gd name="connsiteY0" fmla="*/ 25150 h 4144863"/>
              <a:gd name="connsiteX1" fmla="*/ 1370500 w 6349563"/>
              <a:gd name="connsiteY1" fmla="*/ 12575 h 4144863"/>
              <a:gd name="connsiteX2" fmla="*/ 1370500 w 6349563"/>
              <a:gd name="connsiteY2" fmla="*/ 767065 h 4144863"/>
              <a:gd name="connsiteX3" fmla="*/ 0 w 6349563"/>
              <a:gd name="connsiteY3" fmla="*/ 767065 h 4144863"/>
              <a:gd name="connsiteX4" fmla="*/ 0 w 6349563"/>
              <a:gd name="connsiteY4" fmla="*/ 1986824 h 4144863"/>
              <a:gd name="connsiteX5" fmla="*/ 1512242 w 6349563"/>
              <a:gd name="connsiteY5" fmla="*/ 2007991 h 4144863"/>
              <a:gd name="connsiteX6" fmla="*/ 1533903 w 6349563"/>
              <a:gd name="connsiteY6" fmla="*/ 3529787 h 4144863"/>
              <a:gd name="connsiteX7" fmla="*/ 1829830 w 6349563"/>
              <a:gd name="connsiteY7" fmla="*/ 3536203 h 4144863"/>
              <a:gd name="connsiteX8" fmla="*/ 1844803 w 6349563"/>
              <a:gd name="connsiteY8" fmla="*/ 4121033 h 4144863"/>
              <a:gd name="connsiteX9" fmla="*/ 6349563 w 6349563"/>
              <a:gd name="connsiteY9" fmla="*/ 4144863 h 4144863"/>
              <a:gd name="connsiteX10" fmla="*/ 6324417 w 6349563"/>
              <a:gd name="connsiteY10" fmla="*/ 0 h 4144863"/>
              <a:gd name="connsiteX11" fmla="*/ 6223830 w 6349563"/>
              <a:gd name="connsiteY11" fmla="*/ 25150 h 4144863"/>
              <a:gd name="connsiteX0" fmla="*/ 6223830 w 6349563"/>
              <a:gd name="connsiteY0" fmla="*/ 25150 h 4144863"/>
              <a:gd name="connsiteX1" fmla="*/ 1370500 w 6349563"/>
              <a:gd name="connsiteY1" fmla="*/ 12575 h 4144863"/>
              <a:gd name="connsiteX2" fmla="*/ 1370500 w 6349563"/>
              <a:gd name="connsiteY2" fmla="*/ 767065 h 4144863"/>
              <a:gd name="connsiteX3" fmla="*/ 47203 w 6349563"/>
              <a:gd name="connsiteY3" fmla="*/ 1120131 h 4144863"/>
              <a:gd name="connsiteX4" fmla="*/ 0 w 6349563"/>
              <a:gd name="connsiteY4" fmla="*/ 1986824 h 4144863"/>
              <a:gd name="connsiteX5" fmla="*/ 1512242 w 6349563"/>
              <a:gd name="connsiteY5" fmla="*/ 2007991 h 4144863"/>
              <a:gd name="connsiteX6" fmla="*/ 1533903 w 6349563"/>
              <a:gd name="connsiteY6" fmla="*/ 3529787 h 4144863"/>
              <a:gd name="connsiteX7" fmla="*/ 1829830 w 6349563"/>
              <a:gd name="connsiteY7" fmla="*/ 3536203 h 4144863"/>
              <a:gd name="connsiteX8" fmla="*/ 1844803 w 6349563"/>
              <a:gd name="connsiteY8" fmla="*/ 4121033 h 4144863"/>
              <a:gd name="connsiteX9" fmla="*/ 6349563 w 6349563"/>
              <a:gd name="connsiteY9" fmla="*/ 4144863 h 4144863"/>
              <a:gd name="connsiteX10" fmla="*/ 6324417 w 6349563"/>
              <a:gd name="connsiteY10" fmla="*/ 0 h 4144863"/>
              <a:gd name="connsiteX11" fmla="*/ 6223830 w 6349563"/>
              <a:gd name="connsiteY11" fmla="*/ 25150 h 4144863"/>
              <a:gd name="connsiteX0" fmla="*/ 6223830 w 6349563"/>
              <a:gd name="connsiteY0" fmla="*/ 25150 h 4144863"/>
              <a:gd name="connsiteX1" fmla="*/ 1370500 w 6349563"/>
              <a:gd name="connsiteY1" fmla="*/ 12575 h 4144863"/>
              <a:gd name="connsiteX2" fmla="*/ 1358699 w 6349563"/>
              <a:gd name="connsiteY2" fmla="*/ 1065814 h 4144863"/>
              <a:gd name="connsiteX3" fmla="*/ 47203 w 6349563"/>
              <a:gd name="connsiteY3" fmla="*/ 1120131 h 4144863"/>
              <a:gd name="connsiteX4" fmla="*/ 0 w 6349563"/>
              <a:gd name="connsiteY4" fmla="*/ 1986824 h 4144863"/>
              <a:gd name="connsiteX5" fmla="*/ 1512242 w 6349563"/>
              <a:gd name="connsiteY5" fmla="*/ 2007991 h 4144863"/>
              <a:gd name="connsiteX6" fmla="*/ 1533903 w 6349563"/>
              <a:gd name="connsiteY6" fmla="*/ 3529787 h 4144863"/>
              <a:gd name="connsiteX7" fmla="*/ 1829830 w 6349563"/>
              <a:gd name="connsiteY7" fmla="*/ 3536203 h 4144863"/>
              <a:gd name="connsiteX8" fmla="*/ 1844803 w 6349563"/>
              <a:gd name="connsiteY8" fmla="*/ 4121033 h 4144863"/>
              <a:gd name="connsiteX9" fmla="*/ 6349563 w 6349563"/>
              <a:gd name="connsiteY9" fmla="*/ 4144863 h 4144863"/>
              <a:gd name="connsiteX10" fmla="*/ 6324417 w 6349563"/>
              <a:gd name="connsiteY10" fmla="*/ 0 h 4144863"/>
              <a:gd name="connsiteX11" fmla="*/ 6223830 w 6349563"/>
              <a:gd name="connsiteY11" fmla="*/ 25150 h 4144863"/>
              <a:gd name="connsiteX0" fmla="*/ 6259233 w 6384966"/>
              <a:gd name="connsiteY0" fmla="*/ 25150 h 4144863"/>
              <a:gd name="connsiteX1" fmla="*/ 1405903 w 6384966"/>
              <a:gd name="connsiteY1" fmla="*/ 12575 h 4144863"/>
              <a:gd name="connsiteX2" fmla="*/ 1394102 w 6384966"/>
              <a:gd name="connsiteY2" fmla="*/ 1065814 h 4144863"/>
              <a:gd name="connsiteX3" fmla="*/ 0 w 6384966"/>
              <a:gd name="connsiteY3" fmla="*/ 1079393 h 4144863"/>
              <a:gd name="connsiteX4" fmla="*/ 35403 w 6384966"/>
              <a:gd name="connsiteY4" fmla="*/ 1986824 h 4144863"/>
              <a:gd name="connsiteX5" fmla="*/ 1547645 w 6384966"/>
              <a:gd name="connsiteY5" fmla="*/ 2007991 h 4144863"/>
              <a:gd name="connsiteX6" fmla="*/ 1569306 w 6384966"/>
              <a:gd name="connsiteY6" fmla="*/ 3529787 h 4144863"/>
              <a:gd name="connsiteX7" fmla="*/ 1865233 w 6384966"/>
              <a:gd name="connsiteY7" fmla="*/ 3536203 h 4144863"/>
              <a:gd name="connsiteX8" fmla="*/ 1880206 w 6384966"/>
              <a:gd name="connsiteY8" fmla="*/ 4121033 h 4144863"/>
              <a:gd name="connsiteX9" fmla="*/ 6384966 w 6384966"/>
              <a:gd name="connsiteY9" fmla="*/ 4144863 h 4144863"/>
              <a:gd name="connsiteX10" fmla="*/ 6359820 w 6384966"/>
              <a:gd name="connsiteY10" fmla="*/ 0 h 4144863"/>
              <a:gd name="connsiteX11" fmla="*/ 6259233 w 6384966"/>
              <a:gd name="connsiteY11" fmla="*/ 25150 h 4144863"/>
              <a:gd name="connsiteX0" fmla="*/ 6271033 w 6396766"/>
              <a:gd name="connsiteY0" fmla="*/ 25150 h 4144863"/>
              <a:gd name="connsiteX1" fmla="*/ 1417703 w 6396766"/>
              <a:gd name="connsiteY1" fmla="*/ 12575 h 4144863"/>
              <a:gd name="connsiteX2" fmla="*/ 1405902 w 6396766"/>
              <a:gd name="connsiteY2" fmla="*/ 1065814 h 4144863"/>
              <a:gd name="connsiteX3" fmla="*/ 11800 w 6396766"/>
              <a:gd name="connsiteY3" fmla="*/ 1079393 h 4144863"/>
              <a:gd name="connsiteX4" fmla="*/ 0 w 6396766"/>
              <a:gd name="connsiteY4" fmla="*/ 2217675 h 4144863"/>
              <a:gd name="connsiteX5" fmla="*/ 1559445 w 6396766"/>
              <a:gd name="connsiteY5" fmla="*/ 2007991 h 4144863"/>
              <a:gd name="connsiteX6" fmla="*/ 1581106 w 6396766"/>
              <a:gd name="connsiteY6" fmla="*/ 3529787 h 4144863"/>
              <a:gd name="connsiteX7" fmla="*/ 1877033 w 6396766"/>
              <a:gd name="connsiteY7" fmla="*/ 3536203 h 4144863"/>
              <a:gd name="connsiteX8" fmla="*/ 1892006 w 6396766"/>
              <a:gd name="connsiteY8" fmla="*/ 4121033 h 4144863"/>
              <a:gd name="connsiteX9" fmla="*/ 6396766 w 6396766"/>
              <a:gd name="connsiteY9" fmla="*/ 4144863 h 4144863"/>
              <a:gd name="connsiteX10" fmla="*/ 6371620 w 6396766"/>
              <a:gd name="connsiteY10" fmla="*/ 0 h 4144863"/>
              <a:gd name="connsiteX11" fmla="*/ 6271033 w 6396766"/>
              <a:gd name="connsiteY11" fmla="*/ 25150 h 4144863"/>
              <a:gd name="connsiteX0" fmla="*/ 6271033 w 6396766"/>
              <a:gd name="connsiteY0" fmla="*/ 25150 h 4144863"/>
              <a:gd name="connsiteX1" fmla="*/ 1417703 w 6396766"/>
              <a:gd name="connsiteY1" fmla="*/ 12575 h 4144863"/>
              <a:gd name="connsiteX2" fmla="*/ 1405902 w 6396766"/>
              <a:gd name="connsiteY2" fmla="*/ 1065814 h 4144863"/>
              <a:gd name="connsiteX3" fmla="*/ 11800 w 6396766"/>
              <a:gd name="connsiteY3" fmla="*/ 1079393 h 4144863"/>
              <a:gd name="connsiteX4" fmla="*/ 0 w 6396766"/>
              <a:gd name="connsiteY4" fmla="*/ 2217675 h 4144863"/>
              <a:gd name="connsiteX5" fmla="*/ 1594847 w 6396766"/>
              <a:gd name="connsiteY5" fmla="*/ 2252421 h 4144863"/>
              <a:gd name="connsiteX6" fmla="*/ 1581106 w 6396766"/>
              <a:gd name="connsiteY6" fmla="*/ 3529787 h 4144863"/>
              <a:gd name="connsiteX7" fmla="*/ 1877033 w 6396766"/>
              <a:gd name="connsiteY7" fmla="*/ 3536203 h 4144863"/>
              <a:gd name="connsiteX8" fmla="*/ 1892006 w 6396766"/>
              <a:gd name="connsiteY8" fmla="*/ 4121033 h 4144863"/>
              <a:gd name="connsiteX9" fmla="*/ 6396766 w 6396766"/>
              <a:gd name="connsiteY9" fmla="*/ 4144863 h 4144863"/>
              <a:gd name="connsiteX10" fmla="*/ 6371620 w 6396766"/>
              <a:gd name="connsiteY10" fmla="*/ 0 h 4144863"/>
              <a:gd name="connsiteX11" fmla="*/ 6271033 w 6396766"/>
              <a:gd name="connsiteY11" fmla="*/ 25150 h 4144863"/>
              <a:gd name="connsiteX0" fmla="*/ 6271033 w 6396766"/>
              <a:gd name="connsiteY0" fmla="*/ 25150 h 4144863"/>
              <a:gd name="connsiteX1" fmla="*/ 1417703 w 6396766"/>
              <a:gd name="connsiteY1" fmla="*/ 12575 h 4144863"/>
              <a:gd name="connsiteX2" fmla="*/ 1405902 w 6396766"/>
              <a:gd name="connsiteY2" fmla="*/ 1065814 h 4144863"/>
              <a:gd name="connsiteX3" fmla="*/ 11800 w 6396766"/>
              <a:gd name="connsiteY3" fmla="*/ 1079393 h 4144863"/>
              <a:gd name="connsiteX4" fmla="*/ 0 w 6396766"/>
              <a:gd name="connsiteY4" fmla="*/ 2217675 h 4144863"/>
              <a:gd name="connsiteX5" fmla="*/ 1335229 w 6396766"/>
              <a:gd name="connsiteY5" fmla="*/ 2252421 h 4144863"/>
              <a:gd name="connsiteX6" fmla="*/ 1581106 w 6396766"/>
              <a:gd name="connsiteY6" fmla="*/ 3529787 h 4144863"/>
              <a:gd name="connsiteX7" fmla="*/ 1877033 w 6396766"/>
              <a:gd name="connsiteY7" fmla="*/ 3536203 h 4144863"/>
              <a:gd name="connsiteX8" fmla="*/ 1892006 w 6396766"/>
              <a:gd name="connsiteY8" fmla="*/ 4121033 h 4144863"/>
              <a:gd name="connsiteX9" fmla="*/ 6396766 w 6396766"/>
              <a:gd name="connsiteY9" fmla="*/ 4144863 h 4144863"/>
              <a:gd name="connsiteX10" fmla="*/ 6371620 w 6396766"/>
              <a:gd name="connsiteY10" fmla="*/ 0 h 4144863"/>
              <a:gd name="connsiteX11" fmla="*/ 6271033 w 6396766"/>
              <a:gd name="connsiteY11" fmla="*/ 25150 h 4144863"/>
              <a:gd name="connsiteX0" fmla="*/ 6271033 w 6396766"/>
              <a:gd name="connsiteY0" fmla="*/ 25150 h 4195180"/>
              <a:gd name="connsiteX1" fmla="*/ 1417703 w 6396766"/>
              <a:gd name="connsiteY1" fmla="*/ 12575 h 4195180"/>
              <a:gd name="connsiteX2" fmla="*/ 1405902 w 6396766"/>
              <a:gd name="connsiteY2" fmla="*/ 1065814 h 4195180"/>
              <a:gd name="connsiteX3" fmla="*/ 11800 w 6396766"/>
              <a:gd name="connsiteY3" fmla="*/ 1079393 h 4195180"/>
              <a:gd name="connsiteX4" fmla="*/ 0 w 6396766"/>
              <a:gd name="connsiteY4" fmla="*/ 2217675 h 4195180"/>
              <a:gd name="connsiteX5" fmla="*/ 1335229 w 6396766"/>
              <a:gd name="connsiteY5" fmla="*/ 2252421 h 4195180"/>
              <a:gd name="connsiteX6" fmla="*/ 1345089 w 6396766"/>
              <a:gd name="connsiteY6" fmla="*/ 4195180 h 4195180"/>
              <a:gd name="connsiteX7" fmla="*/ 1877033 w 6396766"/>
              <a:gd name="connsiteY7" fmla="*/ 3536203 h 4195180"/>
              <a:gd name="connsiteX8" fmla="*/ 1892006 w 6396766"/>
              <a:gd name="connsiteY8" fmla="*/ 4121033 h 4195180"/>
              <a:gd name="connsiteX9" fmla="*/ 6396766 w 6396766"/>
              <a:gd name="connsiteY9" fmla="*/ 4144863 h 4195180"/>
              <a:gd name="connsiteX10" fmla="*/ 6371620 w 6396766"/>
              <a:gd name="connsiteY10" fmla="*/ 0 h 4195180"/>
              <a:gd name="connsiteX11" fmla="*/ 6271033 w 6396766"/>
              <a:gd name="connsiteY11" fmla="*/ 25150 h 4195180"/>
              <a:gd name="connsiteX0" fmla="*/ 6271033 w 6396766"/>
              <a:gd name="connsiteY0" fmla="*/ 25150 h 4254241"/>
              <a:gd name="connsiteX1" fmla="*/ 1417703 w 6396766"/>
              <a:gd name="connsiteY1" fmla="*/ 12575 h 4254241"/>
              <a:gd name="connsiteX2" fmla="*/ 1405902 w 6396766"/>
              <a:gd name="connsiteY2" fmla="*/ 1065814 h 4254241"/>
              <a:gd name="connsiteX3" fmla="*/ 11800 w 6396766"/>
              <a:gd name="connsiteY3" fmla="*/ 1079393 h 4254241"/>
              <a:gd name="connsiteX4" fmla="*/ 0 w 6396766"/>
              <a:gd name="connsiteY4" fmla="*/ 2217675 h 4254241"/>
              <a:gd name="connsiteX5" fmla="*/ 1335229 w 6396766"/>
              <a:gd name="connsiteY5" fmla="*/ 2252421 h 4254241"/>
              <a:gd name="connsiteX6" fmla="*/ 1345089 w 6396766"/>
              <a:gd name="connsiteY6" fmla="*/ 4195180 h 4254241"/>
              <a:gd name="connsiteX7" fmla="*/ 1605615 w 6396766"/>
              <a:gd name="connsiteY7" fmla="*/ 4120120 h 4254241"/>
              <a:gd name="connsiteX8" fmla="*/ 1892006 w 6396766"/>
              <a:gd name="connsiteY8" fmla="*/ 4121033 h 4254241"/>
              <a:gd name="connsiteX9" fmla="*/ 6396766 w 6396766"/>
              <a:gd name="connsiteY9" fmla="*/ 4144863 h 4254241"/>
              <a:gd name="connsiteX10" fmla="*/ 6371620 w 6396766"/>
              <a:gd name="connsiteY10" fmla="*/ 0 h 4254241"/>
              <a:gd name="connsiteX11" fmla="*/ 6271033 w 6396766"/>
              <a:gd name="connsiteY11" fmla="*/ 25150 h 4254241"/>
              <a:gd name="connsiteX0" fmla="*/ 6271033 w 6396766"/>
              <a:gd name="connsiteY0" fmla="*/ 25150 h 4195180"/>
              <a:gd name="connsiteX1" fmla="*/ 1417703 w 6396766"/>
              <a:gd name="connsiteY1" fmla="*/ 12575 h 4195180"/>
              <a:gd name="connsiteX2" fmla="*/ 1405902 w 6396766"/>
              <a:gd name="connsiteY2" fmla="*/ 1065814 h 4195180"/>
              <a:gd name="connsiteX3" fmla="*/ 11800 w 6396766"/>
              <a:gd name="connsiteY3" fmla="*/ 1079393 h 4195180"/>
              <a:gd name="connsiteX4" fmla="*/ 0 w 6396766"/>
              <a:gd name="connsiteY4" fmla="*/ 2217675 h 4195180"/>
              <a:gd name="connsiteX5" fmla="*/ 1335229 w 6396766"/>
              <a:gd name="connsiteY5" fmla="*/ 2252421 h 4195180"/>
              <a:gd name="connsiteX6" fmla="*/ 1345089 w 6396766"/>
              <a:gd name="connsiteY6" fmla="*/ 4195180 h 4195180"/>
              <a:gd name="connsiteX7" fmla="*/ 1605615 w 6396766"/>
              <a:gd name="connsiteY7" fmla="*/ 4120120 h 4195180"/>
              <a:gd name="connsiteX8" fmla="*/ 1892006 w 6396766"/>
              <a:gd name="connsiteY8" fmla="*/ 4121033 h 4195180"/>
              <a:gd name="connsiteX9" fmla="*/ 6396766 w 6396766"/>
              <a:gd name="connsiteY9" fmla="*/ 4144863 h 4195180"/>
              <a:gd name="connsiteX10" fmla="*/ 6371620 w 6396766"/>
              <a:gd name="connsiteY10" fmla="*/ 0 h 4195180"/>
              <a:gd name="connsiteX11" fmla="*/ 6271033 w 6396766"/>
              <a:gd name="connsiteY11" fmla="*/ 25150 h 4195180"/>
              <a:gd name="connsiteX0" fmla="*/ 6271033 w 6396766"/>
              <a:gd name="connsiteY0" fmla="*/ 25150 h 4195180"/>
              <a:gd name="connsiteX1" fmla="*/ 1417703 w 6396766"/>
              <a:gd name="connsiteY1" fmla="*/ 12575 h 4195180"/>
              <a:gd name="connsiteX2" fmla="*/ 1405902 w 6396766"/>
              <a:gd name="connsiteY2" fmla="*/ 1065814 h 4195180"/>
              <a:gd name="connsiteX3" fmla="*/ 11800 w 6396766"/>
              <a:gd name="connsiteY3" fmla="*/ 1079393 h 4195180"/>
              <a:gd name="connsiteX4" fmla="*/ 0 w 6396766"/>
              <a:gd name="connsiteY4" fmla="*/ 2217675 h 4195180"/>
              <a:gd name="connsiteX5" fmla="*/ 1335229 w 6396766"/>
              <a:gd name="connsiteY5" fmla="*/ 2252421 h 4195180"/>
              <a:gd name="connsiteX6" fmla="*/ 1345089 w 6396766"/>
              <a:gd name="connsiteY6" fmla="*/ 4195180 h 4195180"/>
              <a:gd name="connsiteX7" fmla="*/ 1605615 w 6396766"/>
              <a:gd name="connsiteY7" fmla="*/ 4120120 h 4195180"/>
              <a:gd name="connsiteX8" fmla="*/ 1892006 w 6396766"/>
              <a:gd name="connsiteY8" fmla="*/ 4121033 h 4195180"/>
              <a:gd name="connsiteX9" fmla="*/ 6396766 w 6396766"/>
              <a:gd name="connsiteY9" fmla="*/ 4144863 h 4195180"/>
              <a:gd name="connsiteX10" fmla="*/ 6371620 w 6396766"/>
              <a:gd name="connsiteY10" fmla="*/ 0 h 4195180"/>
              <a:gd name="connsiteX11" fmla="*/ 6271033 w 6396766"/>
              <a:gd name="connsiteY11" fmla="*/ 25150 h 4195180"/>
              <a:gd name="connsiteX0" fmla="*/ 6271033 w 6396766"/>
              <a:gd name="connsiteY0" fmla="*/ 25150 h 4195180"/>
              <a:gd name="connsiteX1" fmla="*/ 1417703 w 6396766"/>
              <a:gd name="connsiteY1" fmla="*/ 12575 h 4195180"/>
              <a:gd name="connsiteX2" fmla="*/ 1405902 w 6396766"/>
              <a:gd name="connsiteY2" fmla="*/ 1065814 h 4195180"/>
              <a:gd name="connsiteX3" fmla="*/ 11800 w 6396766"/>
              <a:gd name="connsiteY3" fmla="*/ 1079393 h 4195180"/>
              <a:gd name="connsiteX4" fmla="*/ 0 w 6396766"/>
              <a:gd name="connsiteY4" fmla="*/ 2217675 h 4195180"/>
              <a:gd name="connsiteX5" fmla="*/ 1335229 w 6396766"/>
              <a:gd name="connsiteY5" fmla="*/ 2252421 h 4195180"/>
              <a:gd name="connsiteX6" fmla="*/ 1345089 w 6396766"/>
              <a:gd name="connsiteY6" fmla="*/ 4195180 h 4195180"/>
              <a:gd name="connsiteX7" fmla="*/ 1723623 w 6396766"/>
              <a:gd name="connsiteY7" fmla="*/ 4079381 h 4195180"/>
              <a:gd name="connsiteX8" fmla="*/ 1892006 w 6396766"/>
              <a:gd name="connsiteY8" fmla="*/ 4121033 h 4195180"/>
              <a:gd name="connsiteX9" fmla="*/ 6396766 w 6396766"/>
              <a:gd name="connsiteY9" fmla="*/ 4144863 h 4195180"/>
              <a:gd name="connsiteX10" fmla="*/ 6371620 w 6396766"/>
              <a:gd name="connsiteY10" fmla="*/ 0 h 4195180"/>
              <a:gd name="connsiteX11" fmla="*/ 6271033 w 6396766"/>
              <a:gd name="connsiteY11" fmla="*/ 25150 h 4195180"/>
              <a:gd name="connsiteX0" fmla="*/ 6271033 w 6396766"/>
              <a:gd name="connsiteY0" fmla="*/ 25150 h 4195180"/>
              <a:gd name="connsiteX1" fmla="*/ 1417703 w 6396766"/>
              <a:gd name="connsiteY1" fmla="*/ 12575 h 4195180"/>
              <a:gd name="connsiteX2" fmla="*/ 1405902 w 6396766"/>
              <a:gd name="connsiteY2" fmla="*/ 1065814 h 4195180"/>
              <a:gd name="connsiteX3" fmla="*/ 11800 w 6396766"/>
              <a:gd name="connsiteY3" fmla="*/ 1079393 h 4195180"/>
              <a:gd name="connsiteX4" fmla="*/ 0 w 6396766"/>
              <a:gd name="connsiteY4" fmla="*/ 2217675 h 4195180"/>
              <a:gd name="connsiteX5" fmla="*/ 1335229 w 6396766"/>
              <a:gd name="connsiteY5" fmla="*/ 2252421 h 4195180"/>
              <a:gd name="connsiteX6" fmla="*/ 1345089 w 6396766"/>
              <a:gd name="connsiteY6" fmla="*/ 4195180 h 4195180"/>
              <a:gd name="connsiteX7" fmla="*/ 1723623 w 6396766"/>
              <a:gd name="connsiteY7" fmla="*/ 4079381 h 4195180"/>
              <a:gd name="connsiteX8" fmla="*/ 1892006 w 6396766"/>
              <a:gd name="connsiteY8" fmla="*/ 4121033 h 4195180"/>
              <a:gd name="connsiteX9" fmla="*/ 6396766 w 6396766"/>
              <a:gd name="connsiteY9" fmla="*/ 4144863 h 4195180"/>
              <a:gd name="connsiteX10" fmla="*/ 6371620 w 6396766"/>
              <a:gd name="connsiteY10" fmla="*/ 0 h 4195180"/>
              <a:gd name="connsiteX11" fmla="*/ 6271033 w 6396766"/>
              <a:gd name="connsiteY11" fmla="*/ 25150 h 4195180"/>
              <a:gd name="connsiteX0" fmla="*/ 6271033 w 6396766"/>
              <a:gd name="connsiteY0" fmla="*/ 25150 h 4195180"/>
              <a:gd name="connsiteX1" fmla="*/ 1417703 w 6396766"/>
              <a:gd name="connsiteY1" fmla="*/ 12575 h 4195180"/>
              <a:gd name="connsiteX2" fmla="*/ 1405902 w 6396766"/>
              <a:gd name="connsiteY2" fmla="*/ 1065814 h 4195180"/>
              <a:gd name="connsiteX3" fmla="*/ 11800 w 6396766"/>
              <a:gd name="connsiteY3" fmla="*/ 1079393 h 4195180"/>
              <a:gd name="connsiteX4" fmla="*/ 0 w 6396766"/>
              <a:gd name="connsiteY4" fmla="*/ 2217675 h 4195180"/>
              <a:gd name="connsiteX5" fmla="*/ 1335229 w 6396766"/>
              <a:gd name="connsiteY5" fmla="*/ 2252421 h 4195180"/>
              <a:gd name="connsiteX6" fmla="*/ 1345089 w 6396766"/>
              <a:gd name="connsiteY6" fmla="*/ 4195180 h 4195180"/>
              <a:gd name="connsiteX7" fmla="*/ 1723623 w 6396766"/>
              <a:gd name="connsiteY7" fmla="*/ 4133700 h 4195180"/>
              <a:gd name="connsiteX8" fmla="*/ 1892006 w 6396766"/>
              <a:gd name="connsiteY8" fmla="*/ 4121033 h 4195180"/>
              <a:gd name="connsiteX9" fmla="*/ 6396766 w 6396766"/>
              <a:gd name="connsiteY9" fmla="*/ 4144863 h 4195180"/>
              <a:gd name="connsiteX10" fmla="*/ 6371620 w 6396766"/>
              <a:gd name="connsiteY10" fmla="*/ 0 h 4195180"/>
              <a:gd name="connsiteX11" fmla="*/ 6271033 w 6396766"/>
              <a:gd name="connsiteY11" fmla="*/ 25150 h 4195180"/>
              <a:gd name="connsiteX0" fmla="*/ 6271033 w 6396766"/>
              <a:gd name="connsiteY0" fmla="*/ 25150 h 4446370"/>
              <a:gd name="connsiteX1" fmla="*/ 1417703 w 6396766"/>
              <a:gd name="connsiteY1" fmla="*/ 12575 h 4446370"/>
              <a:gd name="connsiteX2" fmla="*/ 1405902 w 6396766"/>
              <a:gd name="connsiteY2" fmla="*/ 1065814 h 4446370"/>
              <a:gd name="connsiteX3" fmla="*/ 11800 w 6396766"/>
              <a:gd name="connsiteY3" fmla="*/ 1079393 h 4446370"/>
              <a:gd name="connsiteX4" fmla="*/ 0 w 6396766"/>
              <a:gd name="connsiteY4" fmla="*/ 2217675 h 4446370"/>
              <a:gd name="connsiteX5" fmla="*/ 1335229 w 6396766"/>
              <a:gd name="connsiteY5" fmla="*/ 2252421 h 4446370"/>
              <a:gd name="connsiteX6" fmla="*/ 1345089 w 6396766"/>
              <a:gd name="connsiteY6" fmla="*/ 4195180 h 4446370"/>
              <a:gd name="connsiteX7" fmla="*/ 1723623 w 6396766"/>
              <a:gd name="connsiteY7" fmla="*/ 4133700 h 4446370"/>
              <a:gd name="connsiteX8" fmla="*/ 6396766 w 6396766"/>
              <a:gd name="connsiteY8" fmla="*/ 4144863 h 4446370"/>
              <a:gd name="connsiteX9" fmla="*/ 6371620 w 6396766"/>
              <a:gd name="connsiteY9" fmla="*/ 0 h 4446370"/>
              <a:gd name="connsiteX10" fmla="*/ 6271033 w 6396766"/>
              <a:gd name="connsiteY10" fmla="*/ 25150 h 4446370"/>
              <a:gd name="connsiteX0" fmla="*/ 6271033 w 6396766"/>
              <a:gd name="connsiteY0" fmla="*/ 25150 h 4195180"/>
              <a:gd name="connsiteX1" fmla="*/ 1417703 w 6396766"/>
              <a:gd name="connsiteY1" fmla="*/ 12575 h 4195180"/>
              <a:gd name="connsiteX2" fmla="*/ 1405902 w 6396766"/>
              <a:gd name="connsiteY2" fmla="*/ 1065814 h 4195180"/>
              <a:gd name="connsiteX3" fmla="*/ 11800 w 6396766"/>
              <a:gd name="connsiteY3" fmla="*/ 1079393 h 4195180"/>
              <a:gd name="connsiteX4" fmla="*/ 0 w 6396766"/>
              <a:gd name="connsiteY4" fmla="*/ 2217675 h 4195180"/>
              <a:gd name="connsiteX5" fmla="*/ 1335229 w 6396766"/>
              <a:gd name="connsiteY5" fmla="*/ 2252421 h 4195180"/>
              <a:gd name="connsiteX6" fmla="*/ 1345089 w 6396766"/>
              <a:gd name="connsiteY6" fmla="*/ 4195180 h 4195180"/>
              <a:gd name="connsiteX7" fmla="*/ 6396766 w 6396766"/>
              <a:gd name="connsiteY7" fmla="*/ 4144863 h 4195180"/>
              <a:gd name="connsiteX8" fmla="*/ 6371620 w 6396766"/>
              <a:gd name="connsiteY8" fmla="*/ 0 h 4195180"/>
              <a:gd name="connsiteX9" fmla="*/ 6271033 w 6396766"/>
              <a:gd name="connsiteY9" fmla="*/ 25150 h 4195180"/>
              <a:gd name="connsiteX0" fmla="*/ 6371620 w 6396766"/>
              <a:gd name="connsiteY0" fmla="*/ 0 h 4195180"/>
              <a:gd name="connsiteX1" fmla="*/ 1417703 w 6396766"/>
              <a:gd name="connsiteY1" fmla="*/ 12575 h 4195180"/>
              <a:gd name="connsiteX2" fmla="*/ 1405902 w 6396766"/>
              <a:gd name="connsiteY2" fmla="*/ 1065814 h 4195180"/>
              <a:gd name="connsiteX3" fmla="*/ 11800 w 6396766"/>
              <a:gd name="connsiteY3" fmla="*/ 1079393 h 4195180"/>
              <a:gd name="connsiteX4" fmla="*/ 0 w 6396766"/>
              <a:gd name="connsiteY4" fmla="*/ 2217675 h 4195180"/>
              <a:gd name="connsiteX5" fmla="*/ 1335229 w 6396766"/>
              <a:gd name="connsiteY5" fmla="*/ 2252421 h 4195180"/>
              <a:gd name="connsiteX6" fmla="*/ 1345089 w 6396766"/>
              <a:gd name="connsiteY6" fmla="*/ 4195180 h 4195180"/>
              <a:gd name="connsiteX7" fmla="*/ 6396766 w 6396766"/>
              <a:gd name="connsiteY7" fmla="*/ 4144863 h 4195180"/>
              <a:gd name="connsiteX8" fmla="*/ 6371620 w 6396766"/>
              <a:gd name="connsiteY8" fmla="*/ 0 h 4195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6766" h="4195180">
                <a:moveTo>
                  <a:pt x="6371620" y="0"/>
                </a:moveTo>
                <a:lnTo>
                  <a:pt x="1417703" y="12575"/>
                </a:lnTo>
                <a:lnTo>
                  <a:pt x="1405902" y="1065814"/>
                </a:lnTo>
                <a:lnTo>
                  <a:pt x="11800" y="1079393"/>
                </a:lnTo>
                <a:lnTo>
                  <a:pt x="0" y="2217675"/>
                </a:lnTo>
                <a:lnTo>
                  <a:pt x="1335229" y="2252421"/>
                </a:lnTo>
                <a:cubicBezTo>
                  <a:pt x="1335762" y="2677613"/>
                  <a:pt x="1344556" y="3769988"/>
                  <a:pt x="1345089" y="4195180"/>
                </a:cubicBezTo>
                <a:lnTo>
                  <a:pt x="6396766" y="4144863"/>
                </a:lnTo>
                <a:lnTo>
                  <a:pt x="6371620" y="0"/>
                </a:lnTo>
                <a:close/>
              </a:path>
            </a:pathLst>
          </a:custGeom>
          <a:solidFill>
            <a:schemeClr val="bg2">
              <a:lumMod val="75000"/>
            </a:schemeClr>
          </a:solidFill>
          <a:ln>
            <a:solidFill>
              <a:srgbClr val="4F81BD"/>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 name="Rectangle 1"/>
          <p:cNvSpPr/>
          <p:nvPr/>
        </p:nvSpPr>
        <p:spPr>
          <a:xfrm>
            <a:off x="2123728" y="3258907"/>
            <a:ext cx="2089722" cy="1929550"/>
          </a:xfrm>
          <a:prstGeom prst="rect">
            <a:avLst/>
          </a:prstGeom>
          <a:noFill/>
          <a:ln w="38100" cmpd="sng">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0" name="Rectangle 49"/>
          <p:cNvSpPr/>
          <p:nvPr/>
        </p:nvSpPr>
        <p:spPr>
          <a:xfrm>
            <a:off x="2123727" y="5295668"/>
            <a:ext cx="1872209" cy="581413"/>
          </a:xfrm>
          <a:prstGeom prst="rect">
            <a:avLst/>
          </a:prstGeom>
          <a:noFill/>
          <a:ln w="38100" cmpd="sng">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Dalvik VM</a:t>
            </a:r>
            <a:endParaRPr lang="en-US" dirty="0">
              <a:solidFill>
                <a:schemeClr val="tx1"/>
              </a:solidFill>
            </a:endParaRPr>
          </a:p>
        </p:txBody>
      </p:sp>
      <p:sp>
        <p:nvSpPr>
          <p:cNvPr id="52" name="Rectangle 51"/>
          <p:cNvSpPr/>
          <p:nvPr/>
        </p:nvSpPr>
        <p:spPr>
          <a:xfrm>
            <a:off x="2126101" y="6113980"/>
            <a:ext cx="1869835" cy="658473"/>
          </a:xfrm>
          <a:prstGeom prst="rect">
            <a:avLst/>
          </a:prstGeom>
          <a:noFill/>
          <a:ln w="38100" cmpd="sng">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Linux kernel</a:t>
            </a:r>
            <a:endParaRPr lang="en-US" dirty="0">
              <a:solidFill>
                <a:schemeClr val="tx1"/>
              </a:solidFill>
            </a:endParaRPr>
          </a:p>
        </p:txBody>
      </p:sp>
      <p:sp>
        <p:nvSpPr>
          <p:cNvPr id="3" name="Snip Single Corner Rectangle 2"/>
          <p:cNvSpPr/>
          <p:nvPr/>
        </p:nvSpPr>
        <p:spPr>
          <a:xfrm>
            <a:off x="2299384" y="1196752"/>
            <a:ext cx="1264504" cy="849846"/>
          </a:xfrm>
          <a:prstGeom prst="snip1Rect">
            <a:avLst/>
          </a:prstGeom>
          <a:noFill/>
          <a:ln w="38100" cmpd="sng">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Instrumented </a:t>
            </a:r>
            <a:r>
              <a:rPr lang="en-US" sz="2000" dirty="0" smtClean="0">
                <a:solidFill>
                  <a:srgbClr val="000000"/>
                </a:solidFill>
              </a:rPr>
              <a:t>App</a:t>
            </a:r>
            <a:endParaRPr lang="en-US" sz="1100" dirty="0">
              <a:solidFill>
                <a:srgbClr val="000000"/>
              </a:solidFill>
            </a:endParaRPr>
          </a:p>
        </p:txBody>
      </p:sp>
      <p:sp>
        <p:nvSpPr>
          <p:cNvPr id="4" name="Up-Down Arrow 3"/>
          <p:cNvSpPr/>
          <p:nvPr/>
        </p:nvSpPr>
        <p:spPr>
          <a:xfrm>
            <a:off x="2780251" y="2152437"/>
            <a:ext cx="484632" cy="1031021"/>
          </a:xfrm>
          <a:prstGeom prst="upDownArrow">
            <a:avLst>
              <a:gd name="adj1" fmla="val 34471"/>
              <a:gd name="adj2" fmla="val 32530"/>
            </a:avLst>
          </a:prstGeom>
          <a:solidFill>
            <a:srgbClr val="FFFFFF"/>
          </a:solidFill>
          <a:ln w="1270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3" name="Vertical Scroll 72"/>
          <p:cNvSpPr/>
          <p:nvPr/>
        </p:nvSpPr>
        <p:spPr>
          <a:xfrm>
            <a:off x="4276330" y="1646586"/>
            <a:ext cx="743138" cy="364828"/>
          </a:xfrm>
          <a:prstGeom prst="verticalScroll">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GPS</a:t>
            </a:r>
            <a:endParaRPr lang="en-US" sz="1400" dirty="0">
              <a:solidFill>
                <a:srgbClr val="000000"/>
              </a:solidFill>
            </a:endParaRPr>
          </a:p>
        </p:txBody>
      </p:sp>
      <p:sp>
        <p:nvSpPr>
          <p:cNvPr id="74" name="Vertical Scroll 73"/>
          <p:cNvSpPr/>
          <p:nvPr/>
        </p:nvSpPr>
        <p:spPr>
          <a:xfrm>
            <a:off x="5220072" y="1633178"/>
            <a:ext cx="748022" cy="364828"/>
          </a:xfrm>
          <a:prstGeom prst="verticalScroll">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Mic.</a:t>
            </a:r>
            <a:endParaRPr lang="en-US" sz="1400" dirty="0">
              <a:solidFill>
                <a:srgbClr val="000000"/>
              </a:solidFill>
            </a:endParaRPr>
          </a:p>
        </p:txBody>
      </p:sp>
      <p:sp>
        <p:nvSpPr>
          <p:cNvPr id="75" name="Vertical Scroll 74"/>
          <p:cNvSpPr/>
          <p:nvPr/>
        </p:nvSpPr>
        <p:spPr>
          <a:xfrm>
            <a:off x="7658408" y="1622269"/>
            <a:ext cx="852961" cy="364828"/>
          </a:xfrm>
          <a:prstGeom prst="verticalScroll">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Intents</a:t>
            </a:r>
            <a:endParaRPr lang="en-US" sz="1400" dirty="0">
              <a:solidFill>
                <a:srgbClr val="000000"/>
              </a:solidFill>
            </a:endParaRPr>
          </a:p>
        </p:txBody>
      </p:sp>
      <p:sp>
        <p:nvSpPr>
          <p:cNvPr id="76" name="Vertical Scroll 75"/>
          <p:cNvSpPr/>
          <p:nvPr/>
        </p:nvSpPr>
        <p:spPr>
          <a:xfrm>
            <a:off x="6369178" y="1622269"/>
            <a:ext cx="964410" cy="364828"/>
          </a:xfrm>
          <a:prstGeom prst="verticalScroll">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Camera</a:t>
            </a:r>
            <a:endParaRPr lang="en-US" sz="1400" dirty="0">
              <a:solidFill>
                <a:srgbClr val="000000"/>
              </a:solidFill>
            </a:endParaRPr>
          </a:p>
        </p:txBody>
      </p:sp>
      <p:sp>
        <p:nvSpPr>
          <p:cNvPr id="79" name="Vertical Scroll 78"/>
          <p:cNvSpPr/>
          <p:nvPr/>
        </p:nvSpPr>
        <p:spPr>
          <a:xfrm>
            <a:off x="4570145" y="2787867"/>
            <a:ext cx="1146625" cy="573842"/>
          </a:xfrm>
          <a:prstGeom prst="verticalScroll">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Event schedule</a:t>
            </a:r>
            <a:endParaRPr lang="en-US" sz="1400" dirty="0">
              <a:solidFill>
                <a:srgbClr val="000000"/>
              </a:solidFill>
            </a:endParaRPr>
          </a:p>
        </p:txBody>
      </p:sp>
      <p:sp>
        <p:nvSpPr>
          <p:cNvPr id="86" name="Vertical Scroll 85"/>
          <p:cNvSpPr/>
          <p:nvPr/>
        </p:nvSpPr>
        <p:spPr>
          <a:xfrm>
            <a:off x="4968893" y="4097009"/>
            <a:ext cx="1360514" cy="331662"/>
          </a:xfrm>
          <a:prstGeom prst="verticalScroll">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Touchscreen</a:t>
            </a:r>
            <a:endParaRPr lang="en-US" sz="1400" dirty="0">
              <a:solidFill>
                <a:srgbClr val="000000"/>
              </a:solidFill>
            </a:endParaRPr>
          </a:p>
        </p:txBody>
      </p:sp>
      <p:sp>
        <p:nvSpPr>
          <p:cNvPr id="93" name="Vertical Scroll 92"/>
          <p:cNvSpPr/>
          <p:nvPr/>
        </p:nvSpPr>
        <p:spPr>
          <a:xfrm>
            <a:off x="6435974" y="4095626"/>
            <a:ext cx="1531526" cy="331662"/>
          </a:xfrm>
          <a:prstGeom prst="verticalScroll">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Accelerometer</a:t>
            </a:r>
            <a:endParaRPr lang="en-US" sz="1400" dirty="0">
              <a:solidFill>
                <a:srgbClr val="000000"/>
              </a:solidFill>
            </a:endParaRPr>
          </a:p>
        </p:txBody>
      </p:sp>
      <p:sp>
        <p:nvSpPr>
          <p:cNvPr id="94" name="Vertical Scroll 93"/>
          <p:cNvSpPr/>
          <p:nvPr/>
        </p:nvSpPr>
        <p:spPr>
          <a:xfrm>
            <a:off x="8119958" y="4078095"/>
            <a:ext cx="542288" cy="331662"/>
          </a:xfrm>
          <a:prstGeom prst="verticalScroll">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a:t>
            </a:r>
            <a:endParaRPr lang="en-US" sz="1400" dirty="0">
              <a:solidFill>
                <a:srgbClr val="000000"/>
              </a:solidFill>
            </a:endParaRPr>
          </a:p>
        </p:txBody>
      </p:sp>
      <p:sp>
        <p:nvSpPr>
          <p:cNvPr id="98" name="TextBox 97"/>
          <p:cNvSpPr txBox="1"/>
          <p:nvPr/>
        </p:nvSpPr>
        <p:spPr>
          <a:xfrm rot="16200000">
            <a:off x="1191534" y="3973993"/>
            <a:ext cx="906798" cy="307777"/>
          </a:xfrm>
          <a:prstGeom prst="rect">
            <a:avLst/>
          </a:prstGeom>
          <a:noFill/>
        </p:spPr>
        <p:txBody>
          <a:bodyPr wrap="none" rtlCol="0">
            <a:spAutoFit/>
          </a:bodyPr>
          <a:lstStyle/>
          <a:p>
            <a:r>
              <a:rPr lang="en-US" sz="1400" i="1" dirty="0" smtClean="0"/>
              <a:t>modified</a:t>
            </a:r>
            <a:endParaRPr lang="en-US" sz="1400" i="1" dirty="0"/>
          </a:p>
        </p:txBody>
      </p:sp>
      <p:cxnSp>
        <p:nvCxnSpPr>
          <p:cNvPr id="6" name="Curved Connector 5"/>
          <p:cNvCxnSpPr/>
          <p:nvPr/>
        </p:nvCxnSpPr>
        <p:spPr>
          <a:xfrm flipV="1">
            <a:off x="3116627" y="2011414"/>
            <a:ext cx="1599389" cy="464725"/>
          </a:xfrm>
          <a:prstGeom prst="curvedConnector2">
            <a:avLst/>
          </a:prstGeom>
          <a:ln w="12700" cmpd="sng">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9" name="Curved Connector 48"/>
          <p:cNvCxnSpPr/>
          <p:nvPr/>
        </p:nvCxnSpPr>
        <p:spPr>
          <a:xfrm flipV="1">
            <a:off x="3100671" y="1998006"/>
            <a:ext cx="2724939" cy="572564"/>
          </a:xfrm>
          <a:prstGeom prst="curvedConnector2">
            <a:avLst/>
          </a:prstGeom>
          <a:ln w="12700" cmpd="sng">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3" name="Curved Connector 52"/>
          <p:cNvCxnSpPr/>
          <p:nvPr/>
        </p:nvCxnSpPr>
        <p:spPr>
          <a:xfrm flipV="1">
            <a:off x="3101544" y="1987097"/>
            <a:ext cx="3981366" cy="686098"/>
          </a:xfrm>
          <a:prstGeom prst="curvedConnector2">
            <a:avLst/>
          </a:prstGeom>
          <a:ln w="12700" cmpd="sng">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6" name="Curved Connector 55"/>
          <p:cNvCxnSpPr/>
          <p:nvPr/>
        </p:nvCxnSpPr>
        <p:spPr>
          <a:xfrm flipV="1">
            <a:off x="3095704" y="1987097"/>
            <a:ext cx="5220712" cy="797670"/>
          </a:xfrm>
          <a:prstGeom prst="curvedConnector2">
            <a:avLst/>
          </a:prstGeom>
          <a:ln w="12700" cmpd="sng">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2" name="Curved Connector 61"/>
          <p:cNvCxnSpPr>
            <a:endCxn id="79" idx="2"/>
          </p:cNvCxnSpPr>
          <p:nvPr/>
        </p:nvCxnSpPr>
        <p:spPr>
          <a:xfrm flipV="1">
            <a:off x="4138909" y="3361709"/>
            <a:ext cx="1004549" cy="264392"/>
          </a:xfrm>
          <a:prstGeom prst="curvedConnector2">
            <a:avLst/>
          </a:prstGeom>
          <a:ln w="12700" cmpd="sng">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5" name="Curved Connector 64"/>
          <p:cNvCxnSpPr>
            <a:endCxn id="93" idx="2"/>
          </p:cNvCxnSpPr>
          <p:nvPr/>
        </p:nvCxnSpPr>
        <p:spPr>
          <a:xfrm flipV="1">
            <a:off x="3766829" y="4427288"/>
            <a:ext cx="3434908" cy="346637"/>
          </a:xfrm>
          <a:prstGeom prst="curvedConnector2">
            <a:avLst/>
          </a:prstGeom>
          <a:ln w="12700" cmpd="sng">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8" name="Curved Connector 67"/>
          <p:cNvCxnSpPr>
            <a:endCxn id="86" idx="2"/>
          </p:cNvCxnSpPr>
          <p:nvPr/>
        </p:nvCxnSpPr>
        <p:spPr>
          <a:xfrm flipV="1">
            <a:off x="3773470" y="4428671"/>
            <a:ext cx="1875680" cy="262105"/>
          </a:xfrm>
          <a:prstGeom prst="curvedConnector2">
            <a:avLst/>
          </a:prstGeom>
          <a:ln w="12700" cmpd="sng">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Curved Connector 70"/>
          <p:cNvCxnSpPr>
            <a:endCxn id="94" idx="2"/>
          </p:cNvCxnSpPr>
          <p:nvPr/>
        </p:nvCxnSpPr>
        <p:spPr>
          <a:xfrm flipV="1">
            <a:off x="3776024" y="4409757"/>
            <a:ext cx="4615078" cy="477555"/>
          </a:xfrm>
          <a:prstGeom prst="curvedConnector2">
            <a:avLst/>
          </a:prstGeom>
          <a:ln w="12700" cmpd="sng">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31" name="Vertical Scroll 30"/>
          <p:cNvSpPr/>
          <p:nvPr/>
        </p:nvSpPr>
        <p:spPr>
          <a:xfrm>
            <a:off x="6202085" y="2787867"/>
            <a:ext cx="1090102" cy="573842"/>
          </a:xfrm>
          <a:prstGeom prst="verticalScroll">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Network</a:t>
            </a:r>
            <a:endParaRPr lang="en-US" sz="1400" dirty="0">
              <a:solidFill>
                <a:srgbClr val="000000"/>
              </a:solidFill>
            </a:endParaRPr>
          </a:p>
        </p:txBody>
      </p:sp>
      <p:cxnSp>
        <p:nvCxnSpPr>
          <p:cNvPr id="32" name="Curved Connector 31"/>
          <p:cNvCxnSpPr>
            <a:endCxn id="31" idx="2"/>
          </p:cNvCxnSpPr>
          <p:nvPr/>
        </p:nvCxnSpPr>
        <p:spPr>
          <a:xfrm flipV="1">
            <a:off x="3765404" y="3361709"/>
            <a:ext cx="2981732" cy="745796"/>
          </a:xfrm>
          <a:prstGeom prst="curvedConnector2">
            <a:avLst/>
          </a:prstGeom>
          <a:ln w="12700" cmpd="sng">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5" name="Rectangle 4"/>
          <p:cNvSpPr/>
          <p:nvPr/>
        </p:nvSpPr>
        <p:spPr>
          <a:xfrm rot="16200000">
            <a:off x="3359824" y="3844444"/>
            <a:ext cx="1296561" cy="246221"/>
          </a:xfrm>
          <a:prstGeom prst="rect">
            <a:avLst/>
          </a:prstGeom>
          <a:ln>
            <a:solidFill>
              <a:schemeClr val="tx1"/>
            </a:solidFill>
          </a:ln>
        </p:spPr>
        <p:txBody>
          <a:bodyPr wrap="none">
            <a:spAutoFit/>
          </a:bodyPr>
          <a:lstStyle/>
          <a:p>
            <a:r>
              <a:rPr lang="en-US" sz="1000" b="1" dirty="0"/>
              <a:t>ScheduleReplayer</a:t>
            </a:r>
          </a:p>
        </p:txBody>
      </p:sp>
      <p:sp>
        <p:nvSpPr>
          <p:cNvPr id="34" name="Rectangle 33"/>
          <p:cNvSpPr/>
          <p:nvPr/>
        </p:nvSpPr>
        <p:spPr>
          <a:xfrm>
            <a:off x="2267744" y="3461808"/>
            <a:ext cx="1440160" cy="1537671"/>
          </a:xfrm>
          <a:prstGeom prst="rect">
            <a:avLst/>
          </a:prstGeom>
          <a:noFill/>
          <a:ln w="38100" cmpd="sng">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Android</a:t>
            </a:r>
            <a:br>
              <a:rPr lang="en-US" dirty="0">
                <a:solidFill>
                  <a:schemeClr val="tx1"/>
                </a:solidFill>
              </a:rPr>
            </a:br>
            <a:r>
              <a:rPr lang="en-US" dirty="0">
                <a:solidFill>
                  <a:schemeClr val="tx1"/>
                </a:solidFill>
              </a:rPr>
              <a:t>Framework</a:t>
            </a:r>
          </a:p>
        </p:txBody>
      </p:sp>
      <p:sp>
        <p:nvSpPr>
          <p:cNvPr id="13" name="TextBox 12"/>
          <p:cNvSpPr txBox="1"/>
          <p:nvPr/>
        </p:nvSpPr>
        <p:spPr>
          <a:xfrm>
            <a:off x="7248465" y="1124744"/>
            <a:ext cx="1701238" cy="338554"/>
          </a:xfrm>
          <a:prstGeom prst="rect">
            <a:avLst/>
          </a:prstGeom>
          <a:noFill/>
        </p:spPr>
        <p:txBody>
          <a:bodyPr wrap="none" rtlCol="0">
            <a:spAutoFit/>
          </a:bodyPr>
          <a:lstStyle/>
          <a:p>
            <a:r>
              <a:rPr lang="en-US" sz="1600" dirty="0" smtClean="0">
                <a:latin typeface="Helvetica Light"/>
                <a:cs typeface="Helvetica Light"/>
              </a:rPr>
              <a:t>VALERA</a:t>
            </a:r>
            <a:r>
              <a:rPr lang="en-US" sz="1600" dirty="0" smtClean="0"/>
              <a:t> runtime</a:t>
            </a:r>
            <a:endParaRPr lang="en-US" sz="1600" dirty="0"/>
          </a:p>
        </p:txBody>
      </p:sp>
      <p:sp>
        <p:nvSpPr>
          <p:cNvPr id="8" name="Title 7"/>
          <p:cNvSpPr>
            <a:spLocks noGrp="1"/>
          </p:cNvSpPr>
          <p:nvPr>
            <p:ph type="title"/>
          </p:nvPr>
        </p:nvSpPr>
        <p:spPr>
          <a:xfrm>
            <a:off x="0" y="-27384"/>
            <a:ext cx="9144000" cy="648072"/>
          </a:xfrm>
        </p:spPr>
        <p:txBody>
          <a:bodyPr>
            <a:noAutofit/>
          </a:bodyPr>
          <a:lstStyle/>
          <a:p>
            <a:r>
              <a:rPr lang="en-US" sz="2400" dirty="0" smtClean="0">
                <a:latin typeface="Helvetica Light"/>
                <a:cs typeface="Helvetica Light"/>
              </a:rPr>
              <a:t>VALERA</a:t>
            </a:r>
            <a:r>
              <a:rPr lang="en-US" sz="2400" dirty="0" smtClean="0"/>
              <a:t> (</a:t>
            </a:r>
            <a:r>
              <a:rPr lang="en-US" sz="2400" b="1" dirty="0" smtClean="0"/>
              <a:t>V</a:t>
            </a:r>
            <a:r>
              <a:rPr lang="en-US" sz="2400" dirty="0" smtClean="0"/>
              <a:t>ersatile yet </a:t>
            </a:r>
            <a:r>
              <a:rPr lang="en-US" sz="2400" b="1" dirty="0" smtClean="0"/>
              <a:t>L</a:t>
            </a:r>
            <a:r>
              <a:rPr lang="en-US" sz="2400" dirty="0" smtClean="0"/>
              <a:t>ightweight </a:t>
            </a:r>
            <a:r>
              <a:rPr lang="en-US" sz="2400" b="1" dirty="0" smtClean="0"/>
              <a:t>R</a:t>
            </a:r>
            <a:r>
              <a:rPr lang="en-US" sz="2400" dirty="0" smtClean="0"/>
              <a:t>ecord-and-replay for </a:t>
            </a:r>
            <a:r>
              <a:rPr lang="en-US" sz="2400" b="1" dirty="0" smtClean="0"/>
              <a:t>A</a:t>
            </a:r>
            <a:r>
              <a:rPr lang="en-US" sz="2400" dirty="0" smtClean="0"/>
              <a:t>ndroid)</a:t>
            </a:r>
            <a:endParaRPr lang="en-US" sz="2400" dirty="0"/>
          </a:p>
        </p:txBody>
      </p:sp>
      <p:sp>
        <p:nvSpPr>
          <p:cNvPr id="38" name="Snip Single Corner Rectangle 37"/>
          <p:cNvSpPr/>
          <p:nvPr/>
        </p:nvSpPr>
        <p:spPr>
          <a:xfrm>
            <a:off x="107504" y="1196752"/>
            <a:ext cx="792088" cy="849846"/>
          </a:xfrm>
          <a:prstGeom prst="snip1Rect">
            <a:avLst/>
          </a:prstGeom>
          <a:noFill/>
          <a:ln w="38100" cmpd="sng">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App</a:t>
            </a:r>
            <a:endParaRPr lang="en-US" dirty="0">
              <a:solidFill>
                <a:srgbClr val="000000"/>
              </a:solidFill>
            </a:endParaRPr>
          </a:p>
        </p:txBody>
      </p:sp>
      <p:sp>
        <p:nvSpPr>
          <p:cNvPr id="7" name="Right Arrow 6"/>
          <p:cNvSpPr/>
          <p:nvPr/>
        </p:nvSpPr>
        <p:spPr>
          <a:xfrm>
            <a:off x="965057" y="908720"/>
            <a:ext cx="1296144" cy="1440160"/>
          </a:xfrm>
          <a:prstGeom prst="rightArrow">
            <a:avLst/>
          </a:prstGeom>
          <a:solidFill>
            <a:schemeClr val="bg2">
              <a:lumMod val="75000"/>
            </a:schemeClr>
          </a:solid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Helvetica Light"/>
                <a:cs typeface="Helvetica Light"/>
              </a:rPr>
              <a:t>VALERA</a:t>
            </a:r>
            <a:r>
              <a:rPr lang="en-US" sz="1400" dirty="0" smtClean="0">
                <a:solidFill>
                  <a:schemeClr val="tx1"/>
                </a:solidFill>
              </a:rPr>
              <a:t> binary rewriting</a:t>
            </a:r>
            <a:endParaRPr lang="en-US" sz="1400" dirty="0">
              <a:solidFill>
                <a:schemeClr val="tx1"/>
              </a:solidFill>
            </a:endParaRPr>
          </a:p>
        </p:txBody>
      </p:sp>
      <p:sp>
        <p:nvSpPr>
          <p:cNvPr id="35" name="TextBox 34"/>
          <p:cNvSpPr txBox="1"/>
          <p:nvPr/>
        </p:nvSpPr>
        <p:spPr>
          <a:xfrm>
            <a:off x="4334226" y="6253137"/>
            <a:ext cx="5031858" cy="523220"/>
          </a:xfrm>
          <a:prstGeom prst="rect">
            <a:avLst/>
          </a:prstGeom>
          <a:noFill/>
        </p:spPr>
        <p:txBody>
          <a:bodyPr wrap="square" rtlCol="0">
            <a:spAutoFit/>
          </a:bodyPr>
          <a:lstStyle/>
          <a:p>
            <a:r>
              <a:rPr lang="en-US" sz="1400" dirty="0">
                <a:solidFill>
                  <a:schemeClr val="tx2"/>
                </a:solidFill>
              </a:rPr>
              <a:t>"Versatile yet Lightweight Record-and-replay for Android"</a:t>
            </a:r>
          </a:p>
          <a:p>
            <a:r>
              <a:rPr lang="en-US" sz="1400" dirty="0">
                <a:solidFill>
                  <a:schemeClr val="tx2"/>
                </a:solidFill>
              </a:rPr>
              <a:t>Y. Hu, T. </a:t>
            </a:r>
            <a:r>
              <a:rPr lang="en-US" sz="1400" dirty="0" err="1">
                <a:solidFill>
                  <a:schemeClr val="tx2"/>
                </a:solidFill>
              </a:rPr>
              <a:t>Azim</a:t>
            </a:r>
            <a:r>
              <a:rPr lang="en-US" sz="1400" dirty="0">
                <a:solidFill>
                  <a:schemeClr val="tx2"/>
                </a:solidFill>
              </a:rPr>
              <a:t>, I. Neamtiu; in OOPSLA 2015</a:t>
            </a:r>
          </a:p>
        </p:txBody>
      </p:sp>
    </p:spTree>
    <p:extLst>
      <p:ext uri="{BB962C8B-B14F-4D97-AF65-F5344CB8AC3E}">
        <p14:creationId xmlns:p14="http://schemas.microsoft.com/office/powerpoint/2010/main" val="57054817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1896158" y="167610"/>
            <a:ext cx="5965570" cy="1635885"/>
          </a:xfrm>
          <a:prstGeom prst="roundRect">
            <a:avLst/>
          </a:prstGeom>
          <a:solidFill>
            <a:srgbClr val="FFCC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20000"/>
              </a:lnSpc>
            </a:pPr>
            <a:r>
              <a:rPr lang="en-US" sz="2800" cap="small" dirty="0">
                <a:solidFill>
                  <a:schemeClr val="tx1"/>
                </a:solidFill>
                <a:latin typeface="Helvetica Light"/>
                <a:cs typeface="Helvetica Light"/>
              </a:rPr>
              <a:t>VALERA</a:t>
            </a:r>
            <a:r>
              <a:rPr lang="en-US" sz="2800" dirty="0">
                <a:solidFill>
                  <a:schemeClr val="tx1"/>
                </a:solidFill>
              </a:rPr>
              <a:t> </a:t>
            </a:r>
            <a:r>
              <a:rPr lang="en-US" sz="2800" dirty="0" smtClean="0">
                <a:solidFill>
                  <a:schemeClr val="tx1"/>
                </a:solidFill>
              </a:rPr>
              <a:t>results</a:t>
            </a:r>
            <a:endParaRPr lang="en-US" sz="2800" dirty="0">
              <a:solidFill>
                <a:schemeClr val="tx1"/>
              </a:solidFill>
            </a:endParaRPr>
          </a:p>
          <a:p>
            <a:pPr>
              <a:lnSpc>
                <a:spcPct val="120000"/>
              </a:lnSpc>
            </a:pPr>
            <a:r>
              <a:rPr lang="en-US" sz="2400" dirty="0" smtClean="0">
                <a:solidFill>
                  <a:srgbClr val="000000"/>
                </a:solidFill>
              </a:rPr>
              <a:t>50 popular apps, high-bandwidth streams</a:t>
            </a:r>
          </a:p>
          <a:p>
            <a:pPr>
              <a:lnSpc>
                <a:spcPct val="120000"/>
              </a:lnSpc>
            </a:pPr>
            <a:r>
              <a:rPr lang="en-US" sz="2400" dirty="0" smtClean="0">
                <a:solidFill>
                  <a:srgbClr val="000000"/>
                </a:solidFill>
              </a:rPr>
              <a:t>Record and replay 70-second executions</a:t>
            </a:r>
            <a:endParaRPr lang="en-US" sz="2400" dirty="0">
              <a:solidFill>
                <a:srgbClr val="000000"/>
              </a:solidFill>
            </a:endParaRPr>
          </a:p>
        </p:txBody>
      </p:sp>
      <p:pic>
        <p:nvPicPr>
          <p:cNvPr id="5" name="Picture 4"/>
          <p:cNvPicPr>
            <a:picLocks noChangeAspect="1"/>
          </p:cNvPicPr>
          <p:nvPr/>
        </p:nvPicPr>
        <p:blipFill>
          <a:blip r:embed="rId3"/>
          <a:stretch>
            <a:fillRect/>
          </a:stretch>
        </p:blipFill>
        <p:spPr>
          <a:xfrm>
            <a:off x="1113547" y="2051589"/>
            <a:ext cx="718335" cy="723656"/>
          </a:xfrm>
          <a:prstGeom prst="rect">
            <a:avLst/>
          </a:prstGeom>
          <a:effectLst/>
        </p:spPr>
      </p:pic>
      <p:pic>
        <p:nvPicPr>
          <p:cNvPr id="45" name="Picture 44"/>
          <p:cNvPicPr>
            <a:picLocks noChangeAspect="1"/>
          </p:cNvPicPr>
          <p:nvPr/>
        </p:nvPicPr>
        <p:blipFill>
          <a:blip r:embed="rId4"/>
          <a:stretch>
            <a:fillRect/>
          </a:stretch>
        </p:blipFill>
        <p:spPr>
          <a:xfrm>
            <a:off x="6603122" y="2051589"/>
            <a:ext cx="708126" cy="748756"/>
          </a:xfrm>
          <a:prstGeom prst="rect">
            <a:avLst/>
          </a:prstGeom>
          <a:effectLst/>
        </p:spPr>
      </p:pic>
      <p:pic>
        <p:nvPicPr>
          <p:cNvPr id="4" name="Picture 3"/>
          <p:cNvPicPr>
            <a:picLocks noChangeAspect="1"/>
          </p:cNvPicPr>
          <p:nvPr/>
        </p:nvPicPr>
        <p:blipFill>
          <a:blip r:embed="rId5"/>
          <a:stretch>
            <a:fillRect/>
          </a:stretch>
        </p:blipFill>
        <p:spPr>
          <a:xfrm>
            <a:off x="2920071" y="2051589"/>
            <a:ext cx="717456" cy="692716"/>
          </a:xfrm>
          <a:prstGeom prst="rect">
            <a:avLst/>
          </a:prstGeom>
          <a:effectLst/>
        </p:spPr>
      </p:pic>
      <p:pic>
        <p:nvPicPr>
          <p:cNvPr id="7" name="Picture 6"/>
          <p:cNvPicPr>
            <a:picLocks noChangeAspect="1"/>
          </p:cNvPicPr>
          <p:nvPr/>
        </p:nvPicPr>
        <p:blipFill>
          <a:blip r:embed="rId6"/>
          <a:stretch>
            <a:fillRect/>
          </a:stretch>
        </p:blipFill>
        <p:spPr>
          <a:xfrm>
            <a:off x="4782167" y="2051589"/>
            <a:ext cx="769270" cy="748756"/>
          </a:xfrm>
          <a:prstGeom prst="rect">
            <a:avLst/>
          </a:prstGeom>
          <a:effectLst/>
        </p:spPr>
      </p:pic>
      <p:graphicFrame>
        <p:nvGraphicFramePr>
          <p:cNvPr id="12" name="Table 11"/>
          <p:cNvGraphicFramePr>
            <a:graphicFrameLocks noGrp="1"/>
          </p:cNvGraphicFramePr>
          <p:nvPr>
            <p:extLst>
              <p:ext uri="{D42A27DB-BD31-4B8C-83A1-F6EECF244321}">
                <p14:modId xmlns:p14="http://schemas.microsoft.com/office/powerpoint/2010/main" val="3099615561"/>
              </p:ext>
            </p:extLst>
          </p:nvPr>
        </p:nvGraphicFramePr>
        <p:xfrm>
          <a:off x="282242" y="3103372"/>
          <a:ext cx="8595551" cy="2804160"/>
        </p:xfrm>
        <a:graphic>
          <a:graphicData uri="http://schemas.openxmlformats.org/drawingml/2006/table">
            <a:tbl>
              <a:tblPr firstRow="1" bandRow="1">
                <a:tableStyleId>{5C22544A-7EE6-4342-B048-85BDC9FD1C3A}</a:tableStyleId>
              </a:tblPr>
              <a:tblGrid>
                <a:gridCol w="1821744"/>
                <a:gridCol w="4567189"/>
                <a:gridCol w="1167456"/>
                <a:gridCol w="1039162"/>
              </a:tblGrid>
              <a:tr h="370840">
                <a:tc>
                  <a:txBody>
                    <a:bodyPr/>
                    <a:lstStyle/>
                    <a:p>
                      <a:r>
                        <a:rPr lang="en-US" sz="1600" dirty="0" smtClean="0"/>
                        <a:t>App</a:t>
                      </a:r>
                      <a:endParaRPr lang="en-US" sz="1600" dirty="0"/>
                    </a:p>
                  </a:txBody>
                  <a:tcPr/>
                </a:tc>
                <a:tc>
                  <a:txBody>
                    <a:bodyPr/>
                    <a:lstStyle/>
                    <a:p>
                      <a:r>
                        <a:rPr lang="en-US" sz="1600" dirty="0" smtClean="0"/>
                        <a:t>Streams or Events Replayed</a:t>
                      </a:r>
                      <a:endParaRPr lang="en-US" sz="1600" dirty="0"/>
                    </a:p>
                  </a:txBody>
                  <a:tcPr/>
                </a:tc>
                <a:tc>
                  <a:txBody>
                    <a:bodyPr/>
                    <a:lstStyle/>
                    <a:p>
                      <a:pPr algn="r"/>
                      <a:r>
                        <a:rPr lang="en-US" sz="1600" dirty="0" smtClean="0"/>
                        <a:t>Overhead</a:t>
                      </a:r>
                      <a:br>
                        <a:rPr lang="en-US" sz="1600" dirty="0" smtClean="0"/>
                      </a:br>
                      <a:r>
                        <a:rPr lang="en-US" sz="1600" dirty="0" smtClean="0"/>
                        <a:t>(%)</a:t>
                      </a:r>
                      <a:endParaRPr lang="en-US" sz="1600" dirty="0"/>
                    </a:p>
                  </a:txBody>
                  <a:tcPr/>
                </a:tc>
                <a:tc>
                  <a:txBody>
                    <a:bodyPr/>
                    <a:lstStyle/>
                    <a:p>
                      <a:pPr algn="r"/>
                      <a:r>
                        <a:rPr lang="en-US" sz="1600" dirty="0" smtClean="0"/>
                        <a:t>Log rate</a:t>
                      </a:r>
                      <a:br>
                        <a:rPr lang="en-US" sz="1600" dirty="0" smtClean="0"/>
                      </a:br>
                      <a:r>
                        <a:rPr lang="en-US" sz="1600" dirty="0" smtClean="0"/>
                        <a:t>(KB/sec)</a:t>
                      </a:r>
                      <a:endParaRPr lang="en-US" sz="1600" dirty="0"/>
                    </a:p>
                  </a:txBody>
                  <a:tcPr/>
                </a:tc>
              </a:tr>
              <a:tr h="370840">
                <a:tc>
                  <a:txBody>
                    <a:bodyPr/>
                    <a:lstStyle/>
                    <a:p>
                      <a:r>
                        <a:rPr lang="en-US" sz="1600" dirty="0" smtClean="0"/>
                        <a:t>Amazon</a:t>
                      </a:r>
                      <a:endParaRPr lang="en-US" sz="1600" dirty="0"/>
                    </a:p>
                  </a:txBody>
                  <a:tcPr/>
                </a:tc>
                <a:tc>
                  <a:txBody>
                    <a:bodyPr/>
                    <a:lstStyle/>
                    <a:p>
                      <a:r>
                        <a:rPr lang="en-US" sz="1600" dirty="0" smtClean="0"/>
                        <a:t>Camera (frame buffer), Network,</a:t>
                      </a:r>
                      <a:r>
                        <a:rPr lang="en-US" sz="1600" baseline="0" dirty="0" smtClean="0"/>
                        <a:t> Touchscreen</a:t>
                      </a:r>
                      <a:endParaRPr lang="en-US" sz="1600" dirty="0"/>
                    </a:p>
                  </a:txBody>
                  <a:tcPr/>
                </a:tc>
                <a:tc>
                  <a:txBody>
                    <a:bodyPr/>
                    <a:lstStyle/>
                    <a:p>
                      <a:pPr algn="r"/>
                      <a:r>
                        <a:rPr lang="en-US" sz="1600" dirty="0" smtClean="0"/>
                        <a:t>2.3</a:t>
                      </a:r>
                      <a:endParaRPr lang="en-US" sz="1600" dirty="0"/>
                    </a:p>
                  </a:txBody>
                  <a:tcPr/>
                </a:tc>
                <a:tc>
                  <a:txBody>
                    <a:bodyPr/>
                    <a:lstStyle/>
                    <a:p>
                      <a:pPr algn="r"/>
                      <a:r>
                        <a:rPr lang="en-US" sz="1600" dirty="0" smtClean="0"/>
                        <a:t>473</a:t>
                      </a:r>
                      <a:endParaRPr lang="en-US" sz="1600" dirty="0"/>
                    </a:p>
                  </a:txBody>
                  <a:tcPr/>
                </a:tc>
              </a:tr>
              <a:tr h="370840">
                <a:tc>
                  <a:txBody>
                    <a:bodyPr/>
                    <a:lstStyle/>
                    <a:p>
                      <a:r>
                        <a:rPr lang="en-US" sz="1600" dirty="0" smtClean="0"/>
                        <a:t>Barcode</a:t>
                      </a:r>
                      <a:r>
                        <a:rPr lang="en-US" sz="1600" baseline="0" dirty="0" smtClean="0"/>
                        <a:t> Scanner</a:t>
                      </a:r>
                      <a:endParaRPr lang="en-US" sz="1600" dirty="0"/>
                    </a:p>
                  </a:txBody>
                  <a:tcPr/>
                </a:tc>
                <a:tc>
                  <a:txBody>
                    <a:bodyPr/>
                    <a:lstStyle/>
                    <a:p>
                      <a:r>
                        <a:rPr lang="en-US" sz="1600" dirty="0" smtClean="0"/>
                        <a:t>Camera (frame buffer), Network, </a:t>
                      </a:r>
                      <a:r>
                        <a:rPr lang="en-US" sz="1600" baseline="0" dirty="0" smtClean="0"/>
                        <a:t>Touchscreen</a:t>
                      </a:r>
                      <a:endParaRPr lang="en-US" sz="1600" dirty="0"/>
                    </a:p>
                  </a:txBody>
                  <a:tcPr/>
                </a:tc>
                <a:tc>
                  <a:txBody>
                    <a:bodyPr/>
                    <a:lstStyle/>
                    <a:p>
                      <a:pPr algn="r"/>
                      <a:r>
                        <a:rPr lang="en-US" sz="1600" dirty="0" smtClean="0"/>
                        <a:t>3.0</a:t>
                      </a:r>
                      <a:endParaRPr lang="en-US" sz="1600" dirty="0"/>
                    </a:p>
                  </a:txBody>
                  <a:tcPr/>
                </a:tc>
                <a:tc>
                  <a:txBody>
                    <a:bodyPr/>
                    <a:lstStyle/>
                    <a:p>
                      <a:pPr algn="r"/>
                      <a:r>
                        <a:rPr lang="en-US" sz="1600" dirty="0" smtClean="0"/>
                        <a:t>2,034</a:t>
                      </a:r>
                      <a:endParaRPr lang="en-US" sz="1600" dirty="0"/>
                    </a:p>
                  </a:txBody>
                  <a:tcPr/>
                </a:tc>
              </a:tr>
              <a:tr h="370840">
                <a:tc>
                  <a:txBody>
                    <a:bodyPr/>
                    <a:lstStyle/>
                    <a:p>
                      <a:r>
                        <a:rPr lang="en-US" sz="1600" dirty="0" err="1" smtClean="0"/>
                        <a:t>TripAdvisor</a:t>
                      </a:r>
                      <a:endParaRPr lang="en-US" sz="1600" dirty="0"/>
                    </a:p>
                  </a:txBody>
                  <a:tcPr/>
                </a:tc>
                <a:tc>
                  <a:txBody>
                    <a:bodyPr/>
                    <a:lstStyle/>
                    <a:p>
                      <a:r>
                        <a:rPr lang="en-US" sz="1600" dirty="0" smtClean="0"/>
                        <a:t>GPS, Network, </a:t>
                      </a:r>
                      <a:r>
                        <a:rPr lang="en-US" sz="1600" baseline="0" dirty="0" smtClean="0"/>
                        <a:t>Touchscreen</a:t>
                      </a:r>
                      <a:endParaRPr lang="en-US" sz="1600" dirty="0"/>
                    </a:p>
                  </a:txBody>
                  <a:tcPr/>
                </a:tc>
                <a:tc>
                  <a:txBody>
                    <a:bodyPr/>
                    <a:lstStyle/>
                    <a:p>
                      <a:pPr algn="r"/>
                      <a:r>
                        <a:rPr lang="en-US" sz="1600" dirty="0" smtClean="0"/>
                        <a:t>3.1</a:t>
                      </a:r>
                      <a:endParaRPr lang="en-US" sz="1600" dirty="0"/>
                    </a:p>
                  </a:txBody>
                  <a:tcPr/>
                </a:tc>
                <a:tc>
                  <a:txBody>
                    <a:bodyPr/>
                    <a:lstStyle/>
                    <a:p>
                      <a:pPr algn="r"/>
                      <a:r>
                        <a:rPr lang="en-US" sz="1600" dirty="0" smtClean="0"/>
                        <a:t>19</a:t>
                      </a:r>
                      <a:endParaRPr lang="en-US" sz="1600" dirty="0"/>
                    </a:p>
                  </a:txBody>
                  <a:tcPr/>
                </a:tc>
              </a:tr>
              <a:tr h="370840">
                <a:tc>
                  <a:txBody>
                    <a:bodyPr/>
                    <a:lstStyle/>
                    <a:p>
                      <a:r>
                        <a:rPr lang="en-US" sz="1600" dirty="0" smtClean="0"/>
                        <a:t>Yelp</a:t>
                      </a:r>
                    </a:p>
                  </a:txBody>
                  <a:tcPr/>
                </a:tc>
                <a:tc>
                  <a:txBody>
                    <a:bodyPr/>
                    <a:lstStyle/>
                    <a:p>
                      <a:r>
                        <a:rPr lang="en-US" sz="1600" dirty="0" smtClean="0"/>
                        <a:t>GPS,</a:t>
                      </a:r>
                      <a:r>
                        <a:rPr lang="en-US" sz="1600" baseline="0" dirty="0" smtClean="0"/>
                        <a:t> Network, Touchscreen</a:t>
                      </a:r>
                      <a:endParaRPr lang="en-US" sz="1600" dirty="0"/>
                    </a:p>
                  </a:txBody>
                  <a:tcPr/>
                </a:tc>
                <a:tc>
                  <a:txBody>
                    <a:bodyPr/>
                    <a:lstStyle/>
                    <a:p>
                      <a:pPr algn="r"/>
                      <a:r>
                        <a:rPr lang="en-US" sz="1600" dirty="0" smtClean="0"/>
                        <a:t>1.1</a:t>
                      </a:r>
                      <a:endParaRPr lang="en-US" sz="1600" dirty="0"/>
                    </a:p>
                  </a:txBody>
                  <a:tcPr/>
                </a:tc>
                <a:tc>
                  <a:txBody>
                    <a:bodyPr/>
                    <a:lstStyle/>
                    <a:p>
                      <a:pPr algn="r"/>
                      <a:r>
                        <a:rPr lang="en-US" sz="1600" dirty="0" smtClean="0"/>
                        <a:t>12</a:t>
                      </a:r>
                      <a:endParaRPr lang="en-US" sz="1600" dirty="0"/>
                    </a:p>
                  </a:txBody>
                  <a:tcPr/>
                </a:tc>
              </a:tr>
              <a:tr h="370840">
                <a:tc>
                  <a:txBody>
                    <a:bodyPr/>
                    <a:lstStyle/>
                    <a:p>
                      <a:r>
                        <a:rPr lang="en-US" sz="1600" dirty="0" err="1" smtClean="0"/>
                        <a:t>Shazam</a:t>
                      </a:r>
                      <a:endParaRPr lang="en-US" sz="1600" dirty="0" smtClean="0"/>
                    </a:p>
                  </a:txBody>
                  <a:tcPr/>
                </a:tc>
                <a:tc>
                  <a:txBody>
                    <a:bodyPr/>
                    <a:lstStyle/>
                    <a:p>
                      <a:r>
                        <a:rPr lang="en-US" sz="1600" baseline="0" dirty="0" smtClean="0"/>
                        <a:t>Microphone, Network, Touchscreen</a:t>
                      </a:r>
                      <a:endParaRPr lang="en-US" sz="1600" dirty="0"/>
                    </a:p>
                  </a:txBody>
                  <a:tcPr/>
                </a:tc>
                <a:tc>
                  <a:txBody>
                    <a:bodyPr/>
                    <a:lstStyle/>
                    <a:p>
                      <a:pPr algn="r"/>
                      <a:r>
                        <a:rPr lang="en-US" sz="1600" dirty="0" smtClean="0"/>
                        <a:t>1.2</a:t>
                      </a:r>
                      <a:endParaRPr lang="en-US" sz="1600" dirty="0"/>
                    </a:p>
                  </a:txBody>
                  <a:tcPr/>
                </a:tc>
                <a:tc>
                  <a:txBody>
                    <a:bodyPr/>
                    <a:lstStyle/>
                    <a:p>
                      <a:pPr algn="r"/>
                      <a:r>
                        <a:rPr lang="en-US" sz="1600" dirty="0" smtClean="0"/>
                        <a:t>66</a:t>
                      </a:r>
                      <a:endParaRPr lang="en-US" sz="1600" dirty="0"/>
                    </a:p>
                  </a:txBody>
                  <a:tcPr/>
                </a:tc>
              </a:tr>
              <a:tr h="370840">
                <a:tc>
                  <a:txBody>
                    <a:bodyPr/>
                    <a:lstStyle/>
                    <a:p>
                      <a:r>
                        <a:rPr lang="en-US" sz="1600" b="1" i="0" dirty="0" smtClean="0"/>
                        <a:t>All 50</a:t>
                      </a:r>
                    </a:p>
                  </a:txBody>
                  <a:tcPr/>
                </a:tc>
                <a:tc>
                  <a:txBody>
                    <a:bodyPr/>
                    <a:lstStyle/>
                    <a:p>
                      <a:endParaRPr lang="en-US" sz="1600" b="1" i="0" dirty="0"/>
                    </a:p>
                  </a:txBody>
                  <a:tcPr/>
                </a:tc>
                <a:tc>
                  <a:txBody>
                    <a:bodyPr/>
                    <a:lstStyle/>
                    <a:p>
                      <a:pPr algn="r"/>
                      <a:r>
                        <a:rPr lang="en-US" sz="1600" b="1" i="0" dirty="0" smtClean="0"/>
                        <a:t>1.1</a:t>
                      </a:r>
                      <a:endParaRPr lang="en-US" sz="1600" b="1" i="0" dirty="0"/>
                    </a:p>
                  </a:txBody>
                  <a:tcPr/>
                </a:tc>
                <a:tc>
                  <a:txBody>
                    <a:bodyPr/>
                    <a:lstStyle/>
                    <a:p>
                      <a:pPr algn="r"/>
                      <a:r>
                        <a:rPr lang="en-US" sz="1600" b="1" i="0" dirty="0" smtClean="0"/>
                        <a:t>208</a:t>
                      </a:r>
                      <a:endParaRPr lang="en-US" sz="1600" b="1" i="0" dirty="0"/>
                    </a:p>
                  </a:txBody>
                  <a:tcPr/>
                </a:tc>
              </a:tr>
            </a:tbl>
          </a:graphicData>
        </a:graphic>
      </p:graphicFrame>
      <p:pic>
        <p:nvPicPr>
          <p:cNvPr id="11" name="Picture 10"/>
          <p:cNvPicPr>
            <a:picLocks noChangeAspect="1"/>
          </p:cNvPicPr>
          <p:nvPr/>
        </p:nvPicPr>
        <p:blipFill>
          <a:blip r:embed="rId7"/>
          <a:stretch>
            <a:fillRect/>
          </a:stretch>
        </p:blipFill>
        <p:spPr>
          <a:xfrm>
            <a:off x="174378" y="2021573"/>
            <a:ext cx="773808" cy="747666"/>
          </a:xfrm>
          <a:prstGeom prst="rect">
            <a:avLst/>
          </a:prstGeom>
        </p:spPr>
      </p:pic>
      <p:pic>
        <p:nvPicPr>
          <p:cNvPr id="13" name="Picture 12"/>
          <p:cNvPicPr>
            <a:picLocks noChangeAspect="1"/>
          </p:cNvPicPr>
          <p:nvPr/>
        </p:nvPicPr>
        <p:blipFill>
          <a:blip r:embed="rId8"/>
          <a:stretch>
            <a:fillRect/>
          </a:stretch>
        </p:blipFill>
        <p:spPr>
          <a:xfrm>
            <a:off x="1951853" y="2051589"/>
            <a:ext cx="726751" cy="716294"/>
          </a:xfrm>
          <a:prstGeom prst="rect">
            <a:avLst/>
          </a:prstGeom>
          <a:effectLst/>
        </p:spPr>
      </p:pic>
      <p:pic>
        <p:nvPicPr>
          <p:cNvPr id="14" name="Picture 13"/>
          <p:cNvPicPr>
            <a:picLocks noChangeAspect="1"/>
          </p:cNvPicPr>
          <p:nvPr/>
        </p:nvPicPr>
        <p:blipFill>
          <a:blip r:embed="rId9"/>
          <a:stretch>
            <a:fillRect/>
          </a:stretch>
        </p:blipFill>
        <p:spPr>
          <a:xfrm>
            <a:off x="3800393" y="2051589"/>
            <a:ext cx="838449" cy="886361"/>
          </a:xfrm>
          <a:prstGeom prst="rect">
            <a:avLst/>
          </a:prstGeom>
          <a:effectLst/>
        </p:spPr>
      </p:pic>
      <p:pic>
        <p:nvPicPr>
          <p:cNvPr id="15" name="Picture 14"/>
          <p:cNvPicPr>
            <a:picLocks noChangeAspect="1"/>
          </p:cNvPicPr>
          <p:nvPr/>
        </p:nvPicPr>
        <p:blipFill>
          <a:blip r:embed="rId10"/>
          <a:stretch>
            <a:fillRect/>
          </a:stretch>
        </p:blipFill>
        <p:spPr>
          <a:xfrm>
            <a:off x="8332041" y="2051589"/>
            <a:ext cx="742437" cy="768579"/>
          </a:xfrm>
          <a:prstGeom prst="rect">
            <a:avLst/>
          </a:prstGeom>
          <a:effectLst/>
        </p:spPr>
      </p:pic>
      <p:pic>
        <p:nvPicPr>
          <p:cNvPr id="16" name="Picture 15"/>
          <p:cNvPicPr>
            <a:picLocks noChangeAspect="1"/>
          </p:cNvPicPr>
          <p:nvPr/>
        </p:nvPicPr>
        <p:blipFill>
          <a:blip r:embed="rId11"/>
          <a:stretch>
            <a:fillRect/>
          </a:stretch>
        </p:blipFill>
        <p:spPr>
          <a:xfrm>
            <a:off x="7470884" y="2051589"/>
            <a:ext cx="711067" cy="711067"/>
          </a:xfrm>
          <a:prstGeom prst="rect">
            <a:avLst/>
          </a:prstGeom>
          <a:ln>
            <a:noFill/>
          </a:ln>
          <a:effectLst/>
        </p:spPr>
      </p:pic>
      <p:pic>
        <p:nvPicPr>
          <p:cNvPr id="17" name="Picture 16"/>
          <p:cNvPicPr>
            <a:picLocks noChangeAspect="1"/>
          </p:cNvPicPr>
          <p:nvPr/>
        </p:nvPicPr>
        <p:blipFill>
          <a:blip r:embed="rId12"/>
          <a:stretch>
            <a:fillRect/>
          </a:stretch>
        </p:blipFill>
        <p:spPr>
          <a:xfrm>
            <a:off x="5743917" y="2051589"/>
            <a:ext cx="737209" cy="737209"/>
          </a:xfrm>
          <a:prstGeom prst="rect">
            <a:avLst/>
          </a:prstGeom>
          <a:effectLst/>
        </p:spPr>
      </p:pic>
      <p:sp>
        <p:nvSpPr>
          <p:cNvPr id="20" name="TextBox 19"/>
          <p:cNvSpPr txBox="1"/>
          <p:nvPr/>
        </p:nvSpPr>
        <p:spPr>
          <a:xfrm>
            <a:off x="4334226" y="6253137"/>
            <a:ext cx="5031858" cy="523220"/>
          </a:xfrm>
          <a:prstGeom prst="rect">
            <a:avLst/>
          </a:prstGeom>
          <a:noFill/>
        </p:spPr>
        <p:txBody>
          <a:bodyPr wrap="square" rtlCol="0">
            <a:spAutoFit/>
          </a:bodyPr>
          <a:lstStyle/>
          <a:p>
            <a:r>
              <a:rPr lang="en-US" sz="1400" dirty="0">
                <a:solidFill>
                  <a:schemeClr val="tx2"/>
                </a:solidFill>
              </a:rPr>
              <a:t>"Versatile yet Lightweight Record-and-replay for Android"</a:t>
            </a:r>
          </a:p>
          <a:p>
            <a:r>
              <a:rPr lang="en-US" sz="1400" dirty="0">
                <a:solidFill>
                  <a:schemeClr val="tx2"/>
                </a:solidFill>
              </a:rPr>
              <a:t>Y. Hu, T. </a:t>
            </a:r>
            <a:r>
              <a:rPr lang="en-US" sz="1400" dirty="0" err="1">
                <a:solidFill>
                  <a:schemeClr val="tx2"/>
                </a:solidFill>
              </a:rPr>
              <a:t>Azim</a:t>
            </a:r>
            <a:r>
              <a:rPr lang="en-US" sz="1400" dirty="0">
                <a:solidFill>
                  <a:schemeClr val="tx2"/>
                </a:solidFill>
              </a:rPr>
              <a:t>, I. Neamtiu; in OOPSLA 2015</a:t>
            </a:r>
          </a:p>
        </p:txBody>
      </p:sp>
    </p:spTree>
    <p:extLst>
      <p:ext uri="{BB962C8B-B14F-4D97-AF65-F5344CB8AC3E}">
        <p14:creationId xmlns:p14="http://schemas.microsoft.com/office/powerpoint/2010/main" val="3329807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487982383"/>
              </p:ext>
            </p:extLst>
          </p:nvPr>
        </p:nvGraphicFramePr>
        <p:xfrm>
          <a:off x="304800" y="2819400"/>
          <a:ext cx="6993542" cy="3545595"/>
        </p:xfrm>
        <a:graphic>
          <a:graphicData uri="http://schemas.openxmlformats.org/drawingml/2006/table">
            <a:tbl>
              <a:tblPr firstRow="1" bandRow="1">
                <a:tableStyleId>{3C2FFA5D-87B4-456A-9821-1D502468CF0F}</a:tableStyleId>
              </a:tblPr>
              <a:tblGrid>
                <a:gridCol w="3352800"/>
                <a:gridCol w="3640742"/>
              </a:tblGrid>
              <a:tr h="377350">
                <a:tc>
                  <a:txBody>
                    <a:bodyPr/>
                    <a:lstStyle/>
                    <a:p>
                      <a:pPr algn="ctr" fontAlgn="ctr"/>
                      <a:r>
                        <a:rPr lang="en-US" sz="2000" u="none" strike="noStrike" dirty="0" smtClean="0">
                          <a:effectLst/>
                        </a:rPr>
                        <a:t>Bug category</a:t>
                      </a:r>
                      <a:endParaRPr lang="en-US" sz="2000" b="1" i="0" u="none" strike="noStrike" dirty="0">
                        <a:solidFill>
                          <a:srgbClr val="000000"/>
                        </a:solidFill>
                        <a:effectLst/>
                        <a:latin typeface="NimbusRomNo9L"/>
                      </a:endParaRPr>
                    </a:p>
                  </a:txBody>
                  <a:tcPr marL="25156" marR="25156" marT="25156" marB="0" anchor="ctr"/>
                </a:tc>
                <a:tc>
                  <a:txBody>
                    <a:bodyPr/>
                    <a:lstStyle/>
                    <a:p>
                      <a:pPr algn="ctr" fontAlgn="ctr"/>
                      <a:r>
                        <a:rPr lang="en-US" sz="2000" u="none" strike="noStrike" dirty="0" smtClean="0">
                          <a:effectLst/>
                        </a:rPr>
                        <a:t>App</a:t>
                      </a:r>
                      <a:endParaRPr lang="en-US" sz="2000" b="1" i="0" u="none" strike="noStrike" dirty="0">
                        <a:solidFill>
                          <a:srgbClr val="000000"/>
                        </a:solidFill>
                        <a:effectLst/>
                        <a:latin typeface="NimbusRomNo9L"/>
                      </a:endParaRPr>
                    </a:p>
                  </a:txBody>
                  <a:tcPr marL="25156" marR="25156" marT="25156" marB="0" anchor="ctr"/>
                </a:tc>
              </a:tr>
              <a:tr h="729542">
                <a:tc>
                  <a:txBody>
                    <a:bodyPr/>
                    <a:lstStyle/>
                    <a:p>
                      <a:pPr algn="ctr" fontAlgn="ctr"/>
                      <a:r>
                        <a:rPr lang="en-US" sz="2000" u="none" strike="noStrike" dirty="0" smtClean="0">
                          <a:effectLst/>
                        </a:rPr>
                        <a:t>File format</a:t>
                      </a:r>
                      <a:endParaRPr lang="en-US" sz="2000" b="0" i="0" u="none" strike="noStrike" dirty="0">
                        <a:solidFill>
                          <a:srgbClr val="000000"/>
                        </a:solidFill>
                        <a:effectLst/>
                        <a:latin typeface="NimbusRomNo9L"/>
                      </a:endParaRPr>
                    </a:p>
                  </a:txBody>
                  <a:tcPr marL="25156" marR="25156" marT="25156" marB="0" anchor="ctr"/>
                </a:tc>
                <a:tc>
                  <a:txBody>
                    <a:bodyPr/>
                    <a:lstStyle/>
                    <a:p>
                      <a:pPr algn="l" fontAlgn="ctr"/>
                      <a:r>
                        <a:rPr lang="en-US" sz="2000" u="none" strike="noStrike" dirty="0" err="1" smtClean="0">
                          <a:effectLst/>
                        </a:rPr>
                        <a:t>Ankidroid</a:t>
                      </a:r>
                      <a:r>
                        <a:rPr lang="en-US" sz="2000" u="none" strike="noStrike" dirty="0" smtClean="0">
                          <a:effectLst/>
                        </a:rPr>
                        <a:t>  0.7b3</a:t>
                      </a:r>
                      <a:br>
                        <a:rPr lang="en-US" sz="2000" u="none" strike="noStrike" dirty="0" smtClean="0">
                          <a:effectLst/>
                        </a:rPr>
                      </a:br>
                      <a:r>
                        <a:rPr lang="en-US" sz="2000" u="none" strike="noStrike" dirty="0" smtClean="0">
                          <a:effectLst/>
                        </a:rPr>
                        <a:t>APV PDF viewer 0.2.7</a:t>
                      </a:r>
                    </a:p>
                    <a:p>
                      <a:pPr algn="l" fontAlgn="ctr"/>
                      <a:r>
                        <a:rPr lang="en-US" sz="2000" u="none" strike="noStrike" dirty="0" err="1" smtClean="0">
                          <a:effectLst/>
                        </a:rPr>
                        <a:t>Quickoffice</a:t>
                      </a:r>
                      <a:r>
                        <a:rPr lang="en-US" sz="2000" u="none" strike="noStrike" dirty="0" smtClean="0">
                          <a:effectLst/>
                        </a:rPr>
                        <a:t>  4.1.80</a:t>
                      </a:r>
                    </a:p>
                    <a:p>
                      <a:pPr algn="l" fontAlgn="ctr"/>
                      <a:r>
                        <a:rPr lang="en-US" sz="2000" u="none" strike="noStrike" dirty="0" err="1" smtClean="0">
                          <a:effectLst/>
                        </a:rPr>
                        <a:t>Soundcloud</a:t>
                      </a:r>
                      <a:r>
                        <a:rPr lang="en-US" sz="2000" u="none" strike="noStrike" dirty="0" smtClean="0">
                          <a:effectLst/>
                        </a:rPr>
                        <a:t>  1.2.2</a:t>
                      </a:r>
                      <a:endParaRPr lang="en-US" sz="2000" b="0" i="0" u="none" strike="noStrike" dirty="0">
                        <a:solidFill>
                          <a:srgbClr val="000000"/>
                        </a:solidFill>
                        <a:effectLst/>
                        <a:latin typeface="NimbusRomNo9L"/>
                      </a:endParaRPr>
                    </a:p>
                  </a:txBody>
                  <a:tcPr marL="25156" marR="25156" marT="25156" marB="0" anchor="ctr"/>
                </a:tc>
              </a:tr>
              <a:tr h="374733">
                <a:tc>
                  <a:txBody>
                    <a:bodyPr/>
                    <a:lstStyle/>
                    <a:p>
                      <a:pPr algn="ctr" fontAlgn="ctr"/>
                      <a:r>
                        <a:rPr lang="en-US" sz="2000" u="none" strike="noStrike" dirty="0" smtClean="0">
                          <a:effectLst/>
                        </a:rPr>
                        <a:t>Invalid input</a:t>
                      </a:r>
                      <a:endParaRPr lang="en-US" sz="2000" b="0" i="0" u="none" strike="noStrike" dirty="0">
                        <a:solidFill>
                          <a:srgbClr val="000000"/>
                        </a:solidFill>
                        <a:effectLst/>
                        <a:latin typeface="NimbusRomNo9L"/>
                      </a:endParaRPr>
                    </a:p>
                  </a:txBody>
                  <a:tcPr marL="25156" marR="25156" marT="25156" marB="0" anchor="ctr"/>
                </a:tc>
                <a:tc>
                  <a:txBody>
                    <a:bodyPr/>
                    <a:lstStyle/>
                    <a:p>
                      <a:pPr algn="l" fontAlgn="ctr"/>
                      <a:r>
                        <a:rPr lang="en-US" sz="2000" u="none" strike="noStrike" dirty="0" smtClean="0">
                          <a:effectLst/>
                        </a:rPr>
                        <a:t>K-9 Mail 4.0.0.3</a:t>
                      </a:r>
                      <a:endParaRPr lang="pl-PL" sz="2000" b="0" i="0" u="none" strike="noStrike" dirty="0">
                        <a:solidFill>
                          <a:srgbClr val="000000"/>
                        </a:solidFill>
                        <a:effectLst/>
                        <a:latin typeface="NimbusRomNo9L"/>
                      </a:endParaRPr>
                    </a:p>
                  </a:txBody>
                  <a:tcPr marL="25156" marR="25156" marT="25156" marB="0" anchor="ctr"/>
                </a:tc>
              </a:tr>
              <a:tr h="457200">
                <a:tc>
                  <a:txBody>
                    <a:bodyPr/>
                    <a:lstStyle/>
                    <a:p>
                      <a:pPr algn="ctr" fontAlgn="ctr"/>
                      <a:r>
                        <a:rPr lang="en-US" sz="2000" u="none" strike="noStrike" dirty="0" smtClean="0">
                          <a:effectLst/>
                        </a:rPr>
                        <a:t>Stress</a:t>
                      </a:r>
                      <a:endParaRPr lang="en-US" sz="2000" b="0" i="0" u="none" strike="noStrike" dirty="0">
                        <a:solidFill>
                          <a:srgbClr val="000000"/>
                        </a:solidFill>
                        <a:effectLst/>
                        <a:latin typeface="NimbusRomNo9L"/>
                      </a:endParaRPr>
                    </a:p>
                  </a:txBody>
                  <a:tcPr marL="25156" marR="25156" marT="25156" marB="0" anchor="ctr"/>
                </a:tc>
                <a:tc>
                  <a:txBody>
                    <a:bodyPr/>
                    <a:lstStyle/>
                    <a:p>
                      <a:pPr algn="l" fontAlgn="ctr"/>
                      <a:r>
                        <a:rPr lang="pl-PL" sz="2000" u="none" strike="noStrike" dirty="0" smtClean="0">
                          <a:effectLst/>
                        </a:rPr>
                        <a:t>NPR News 2.1b</a:t>
                      </a:r>
                      <a:endParaRPr lang="pl-PL" sz="2000" b="0" i="0" u="none" strike="noStrike" dirty="0">
                        <a:solidFill>
                          <a:srgbClr val="000000"/>
                        </a:solidFill>
                        <a:effectLst/>
                        <a:latin typeface="NimbusRomNo9L"/>
                      </a:endParaRPr>
                    </a:p>
                  </a:txBody>
                  <a:tcPr marL="25156" marR="25156" marT="25156" marB="0" anchor="ctr"/>
                </a:tc>
              </a:tr>
              <a:tr h="457200">
                <a:tc>
                  <a:txBody>
                    <a:bodyPr/>
                    <a:lstStyle/>
                    <a:p>
                      <a:pPr algn="ctr" fontAlgn="ctr"/>
                      <a:r>
                        <a:rPr lang="en-US" sz="2000" u="none" strike="noStrike" dirty="0" smtClean="0">
                          <a:effectLst/>
                        </a:rPr>
                        <a:t>Scripts/plugins</a:t>
                      </a:r>
                      <a:endParaRPr lang="en-US" sz="2000" b="0" i="0" u="none" strike="noStrike" dirty="0">
                        <a:solidFill>
                          <a:srgbClr val="000000"/>
                        </a:solidFill>
                        <a:effectLst/>
                        <a:latin typeface="NimbusRomNo9L"/>
                      </a:endParaRPr>
                    </a:p>
                  </a:txBody>
                  <a:tcPr marL="25156" marR="25156" marT="25156" marB="0" anchor="ctr"/>
                </a:tc>
                <a:tc>
                  <a:txBody>
                    <a:bodyPr/>
                    <a:lstStyle/>
                    <a:p>
                      <a:pPr algn="l" fontAlgn="ctr"/>
                      <a:r>
                        <a:rPr lang="pl-PL" sz="2000" u="none" strike="noStrike" dirty="0" err="1" smtClean="0">
                          <a:effectLst/>
                        </a:rPr>
                        <a:t>Firefox</a:t>
                      </a:r>
                      <a:r>
                        <a:rPr lang="pl-PL" sz="2000" u="none" strike="noStrike" dirty="0" smtClean="0">
                          <a:effectLst/>
                        </a:rPr>
                        <a:t> 14.0 </a:t>
                      </a:r>
                      <a:endParaRPr lang="pl-PL" sz="2000" b="0" i="0" u="none" strike="noStrike" dirty="0">
                        <a:solidFill>
                          <a:srgbClr val="000000"/>
                        </a:solidFill>
                        <a:effectLst/>
                        <a:latin typeface="NimbusRomNo9L"/>
                      </a:endParaRPr>
                    </a:p>
                  </a:txBody>
                  <a:tcPr marL="25156" marR="25156" marT="25156" marB="0" anchor="ctr"/>
                </a:tc>
              </a:tr>
              <a:tr h="457200">
                <a:tc>
                  <a:txBody>
                    <a:bodyPr/>
                    <a:lstStyle/>
                    <a:p>
                      <a:pPr algn="ctr" fontAlgn="ctr"/>
                      <a:r>
                        <a:rPr lang="en-US" sz="2000" u="none" strike="noStrike" dirty="0" smtClean="0">
                          <a:effectLst/>
                        </a:rPr>
                        <a:t>App logic</a:t>
                      </a:r>
                      <a:endParaRPr lang="en-US" sz="2000" b="0" i="0" u="none" strike="noStrike" dirty="0">
                        <a:solidFill>
                          <a:srgbClr val="000000"/>
                        </a:solidFill>
                        <a:effectLst/>
                        <a:latin typeface="NimbusRomNo9L"/>
                      </a:endParaRPr>
                    </a:p>
                  </a:txBody>
                  <a:tcPr marL="25156" marR="25156" marT="25156" marB="0" anchor="ctr"/>
                </a:tc>
                <a:tc>
                  <a:txBody>
                    <a:bodyPr/>
                    <a:lstStyle/>
                    <a:p>
                      <a:pPr algn="l" fontAlgn="ctr"/>
                      <a:r>
                        <a:rPr lang="pl-PL" sz="2000" u="none" strike="noStrike" dirty="0" smtClean="0">
                          <a:effectLst/>
                        </a:rPr>
                        <a:t>Home </a:t>
                      </a:r>
                      <a:r>
                        <a:rPr lang="pl-PL" sz="2000" u="none" strike="noStrike" dirty="0" err="1" smtClean="0">
                          <a:effectLst/>
                        </a:rPr>
                        <a:t>Switcher</a:t>
                      </a:r>
                      <a:r>
                        <a:rPr lang="pl-PL" sz="2000" u="none" strike="noStrike" dirty="0" smtClean="0">
                          <a:effectLst/>
                        </a:rPr>
                        <a:t> 1.6</a:t>
                      </a:r>
                      <a:br>
                        <a:rPr lang="pl-PL" sz="2000" u="none" strike="noStrike" dirty="0" smtClean="0">
                          <a:effectLst/>
                        </a:rPr>
                      </a:br>
                      <a:r>
                        <a:rPr lang="pl-PL" sz="2000" u="none" strike="noStrike" dirty="0" err="1" smtClean="0">
                          <a:effectLst/>
                        </a:rPr>
                        <a:t>Facebook</a:t>
                      </a:r>
                      <a:r>
                        <a:rPr lang="pl-PL" sz="2000" u="none" strike="noStrike" dirty="0" smtClean="0">
                          <a:effectLst/>
                        </a:rPr>
                        <a:t> 1.7.1</a:t>
                      </a:r>
                      <a:endParaRPr lang="pl-PL" sz="2000" b="0" i="0" u="none" strike="noStrike" dirty="0">
                        <a:solidFill>
                          <a:srgbClr val="000000"/>
                        </a:solidFill>
                        <a:effectLst/>
                        <a:latin typeface="NimbusRomNo9L"/>
                      </a:endParaRPr>
                    </a:p>
                  </a:txBody>
                  <a:tcPr marL="25156" marR="25156" marT="25156" marB="0" anchor="ctr"/>
                </a:tc>
              </a:tr>
            </a:tbl>
          </a:graphicData>
        </a:graphic>
      </p:graphicFrame>
      <p:pic>
        <p:nvPicPr>
          <p:cNvPr id="10" name="Picture 9"/>
          <p:cNvPicPr>
            <a:picLocks noChangeAspect="1"/>
          </p:cNvPicPr>
          <p:nvPr/>
        </p:nvPicPr>
        <p:blipFill>
          <a:blip r:embed="rId3"/>
          <a:stretch>
            <a:fillRect/>
          </a:stretch>
        </p:blipFill>
        <p:spPr>
          <a:xfrm>
            <a:off x="8274259" y="-6160"/>
            <a:ext cx="877880" cy="913333"/>
          </a:xfrm>
          <a:prstGeom prst="rect">
            <a:avLst/>
          </a:prstGeom>
        </p:spPr>
      </p:pic>
      <p:sp>
        <p:nvSpPr>
          <p:cNvPr id="16" name="Rounded Rectangle 15"/>
          <p:cNvSpPr/>
          <p:nvPr/>
        </p:nvSpPr>
        <p:spPr>
          <a:xfrm>
            <a:off x="-1" y="644160"/>
            <a:ext cx="8655124" cy="1794240"/>
          </a:xfrm>
          <a:prstGeom prst="roundRect">
            <a:avLst/>
          </a:prstGeom>
          <a:solidFill>
            <a:srgbClr val="FFCC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1"/>
            <a:r>
              <a:rPr lang="en-US" sz="2000" b="1" dirty="0" smtClean="0">
                <a:solidFill>
                  <a:schemeClr val="tx1"/>
                </a:solidFill>
              </a:rPr>
              <a:t>Reproducing bugs:</a:t>
            </a:r>
            <a:r>
              <a:rPr lang="en-US" sz="2000" dirty="0" smtClean="0">
                <a:solidFill>
                  <a:schemeClr val="tx1"/>
                </a:solidFill>
              </a:rPr>
              <a:t> </a:t>
            </a:r>
            <a:r>
              <a:rPr lang="en-US" sz="2000" dirty="0" smtClean="0">
                <a:solidFill>
                  <a:srgbClr val="000000"/>
                </a:solidFill>
              </a:rPr>
              <a:t> Replay </a:t>
            </a:r>
            <a:r>
              <a:rPr lang="en-US" sz="2000" dirty="0">
                <a:solidFill>
                  <a:srgbClr val="000000"/>
                </a:solidFill>
              </a:rPr>
              <a:t>a trace that leads to a bug in an app</a:t>
            </a:r>
          </a:p>
          <a:p>
            <a:pPr lvl="1"/>
            <a:r>
              <a:rPr lang="en-US" sz="2000" dirty="0" smtClean="0">
                <a:solidFill>
                  <a:srgbClr val="000000"/>
                </a:solidFill>
              </a:rPr>
              <a:t>	                            Couple </a:t>
            </a:r>
            <a:r>
              <a:rPr lang="en-US" sz="2000" dirty="0">
                <a:solidFill>
                  <a:srgbClr val="000000"/>
                </a:solidFill>
              </a:rPr>
              <a:t>replay with debugger to examine </a:t>
            </a:r>
            <a:r>
              <a:rPr lang="en-US" sz="2000" dirty="0" smtClean="0">
                <a:solidFill>
                  <a:srgbClr val="000000"/>
                </a:solidFill>
              </a:rPr>
              <a:t>		            </a:t>
            </a:r>
            <a:r>
              <a:rPr lang="en-US" sz="2000" dirty="0" smtClean="0">
                <a:solidFill>
                  <a:srgbClr val="000000"/>
                </a:solidFill>
              </a:rPr>
              <a:t>					   crash </a:t>
            </a:r>
            <a:r>
              <a:rPr lang="en-US" sz="2000" dirty="0">
                <a:solidFill>
                  <a:srgbClr val="000000"/>
                </a:solidFill>
              </a:rPr>
              <a:t>state</a:t>
            </a:r>
          </a:p>
          <a:p>
            <a:pPr lvl="1"/>
            <a:r>
              <a:rPr lang="en-US" sz="2000" b="1" dirty="0" smtClean="0">
                <a:solidFill>
                  <a:srgbClr val="000000"/>
                </a:solidFill>
              </a:rPr>
              <a:t>Experiment:</a:t>
            </a:r>
            <a:r>
              <a:rPr lang="en-US" sz="2000" dirty="0" smtClean="0">
                <a:solidFill>
                  <a:srgbClr val="000000"/>
                </a:solidFill>
              </a:rPr>
              <a:t>	         </a:t>
            </a:r>
            <a:r>
              <a:rPr lang="en-US" sz="2000" dirty="0" smtClean="0">
                <a:solidFill>
                  <a:srgbClr val="000000"/>
                </a:solidFill>
              </a:rPr>
              <a:t>Gathered </a:t>
            </a:r>
            <a:r>
              <a:rPr lang="en-US" sz="2000" dirty="0">
                <a:solidFill>
                  <a:srgbClr val="000000"/>
                </a:solidFill>
              </a:rPr>
              <a:t>bugs containing "steps to </a:t>
            </a:r>
            <a:r>
              <a:rPr lang="en-US" sz="2000" dirty="0" smtClean="0">
                <a:solidFill>
                  <a:srgbClr val="000000"/>
                </a:solidFill>
              </a:rPr>
              <a:t>                  		            </a:t>
            </a:r>
            <a:r>
              <a:rPr lang="en-US" sz="2000" dirty="0" smtClean="0">
                <a:solidFill>
                  <a:srgbClr val="000000"/>
                </a:solidFill>
              </a:rPr>
              <a:t>					   reproduce</a:t>
            </a:r>
            <a:r>
              <a:rPr lang="en-US" sz="2000" dirty="0">
                <a:solidFill>
                  <a:srgbClr val="000000"/>
                </a:solidFill>
              </a:rPr>
              <a:t>" from </a:t>
            </a:r>
            <a:r>
              <a:rPr lang="en-US" sz="2000" dirty="0" smtClean="0">
                <a:solidFill>
                  <a:srgbClr val="000000"/>
                </a:solidFill>
              </a:rPr>
              <a:t>bug repositories</a:t>
            </a:r>
            <a:endParaRPr lang="en-US" sz="2000" dirty="0">
              <a:solidFill>
                <a:srgbClr val="000000"/>
              </a:solidFill>
            </a:endParaRPr>
          </a:p>
        </p:txBody>
      </p:sp>
      <p:pic>
        <p:nvPicPr>
          <p:cNvPr id="6" name="Picture 5"/>
          <p:cNvPicPr>
            <a:picLocks noChangeAspect="1"/>
          </p:cNvPicPr>
          <p:nvPr/>
        </p:nvPicPr>
        <p:blipFill>
          <a:blip r:embed="rId4"/>
          <a:stretch>
            <a:fillRect/>
          </a:stretch>
        </p:blipFill>
        <p:spPr>
          <a:xfrm>
            <a:off x="6019800" y="4825022"/>
            <a:ext cx="431708" cy="431708"/>
          </a:xfrm>
          <a:prstGeom prst="rect">
            <a:avLst/>
          </a:prstGeom>
        </p:spPr>
      </p:pic>
      <p:pic>
        <p:nvPicPr>
          <p:cNvPr id="7" name="Picture 6"/>
          <p:cNvPicPr>
            <a:picLocks noChangeAspect="1"/>
          </p:cNvPicPr>
          <p:nvPr/>
        </p:nvPicPr>
        <p:blipFill>
          <a:blip r:embed="rId5"/>
          <a:stretch>
            <a:fillRect/>
          </a:stretch>
        </p:blipFill>
        <p:spPr>
          <a:xfrm>
            <a:off x="6019800" y="4042759"/>
            <a:ext cx="431708" cy="431708"/>
          </a:xfrm>
          <a:prstGeom prst="rect">
            <a:avLst/>
          </a:prstGeom>
        </p:spPr>
      </p:pic>
      <p:pic>
        <p:nvPicPr>
          <p:cNvPr id="8" name="Picture 7"/>
          <p:cNvPicPr>
            <a:picLocks noChangeAspect="1"/>
          </p:cNvPicPr>
          <p:nvPr/>
        </p:nvPicPr>
        <p:blipFill>
          <a:blip r:embed="rId6"/>
          <a:stretch>
            <a:fillRect/>
          </a:stretch>
        </p:blipFill>
        <p:spPr>
          <a:xfrm>
            <a:off x="6019800" y="5289315"/>
            <a:ext cx="431708" cy="431708"/>
          </a:xfrm>
          <a:prstGeom prst="rect">
            <a:avLst/>
          </a:prstGeom>
        </p:spPr>
      </p:pic>
      <p:pic>
        <p:nvPicPr>
          <p:cNvPr id="17" name="Picture 16"/>
          <p:cNvPicPr>
            <a:picLocks noChangeAspect="1"/>
          </p:cNvPicPr>
          <p:nvPr/>
        </p:nvPicPr>
        <p:blipFill>
          <a:blip r:embed="rId7"/>
          <a:stretch>
            <a:fillRect/>
          </a:stretch>
        </p:blipFill>
        <p:spPr>
          <a:xfrm>
            <a:off x="5943600" y="5818229"/>
            <a:ext cx="579637" cy="579637"/>
          </a:xfrm>
          <a:prstGeom prst="rect">
            <a:avLst/>
          </a:prstGeom>
        </p:spPr>
      </p:pic>
    </p:spTree>
    <p:extLst>
      <p:ext uri="{BB962C8B-B14F-4D97-AF65-F5344CB8AC3E}">
        <p14:creationId xmlns:p14="http://schemas.microsoft.com/office/powerpoint/2010/main" val="24300249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152400" y="457200"/>
            <a:ext cx="7239000" cy="2590800"/>
          </a:xfrm>
          <a:prstGeom prst="roundRect">
            <a:avLst/>
          </a:prstGeom>
          <a:solidFill>
            <a:srgbClr val="FFCC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1"/>
            <a:r>
              <a:rPr lang="en-US" sz="2000" b="1" dirty="0" smtClean="0">
                <a:solidFill>
                  <a:schemeClr val="tx1"/>
                </a:solidFill>
              </a:rPr>
              <a:t>Time warping:</a:t>
            </a:r>
            <a:r>
              <a:rPr lang="en-US" sz="2000" dirty="0" smtClean="0">
                <a:solidFill>
                  <a:schemeClr val="tx1"/>
                </a:solidFill>
              </a:rPr>
              <a:t> </a:t>
            </a:r>
            <a:r>
              <a:rPr lang="en-US" sz="2000" dirty="0">
                <a:solidFill>
                  <a:srgbClr val="000000"/>
                </a:solidFill>
              </a:rPr>
              <a:t> </a:t>
            </a:r>
            <a:r>
              <a:rPr lang="en-US" sz="2000" dirty="0" smtClean="0">
                <a:solidFill>
                  <a:srgbClr val="000000"/>
                </a:solidFill>
              </a:rPr>
              <a:t>alter </a:t>
            </a:r>
            <a:r>
              <a:rPr lang="en-US" sz="2000" dirty="0">
                <a:solidFill>
                  <a:srgbClr val="000000"/>
                </a:solidFill>
              </a:rPr>
              <a:t>execution time without changing app </a:t>
            </a:r>
            <a:r>
              <a:rPr lang="en-US" sz="2000" dirty="0" smtClean="0">
                <a:solidFill>
                  <a:srgbClr val="000000"/>
                </a:solidFill>
              </a:rPr>
              <a:t>behavior</a:t>
            </a:r>
            <a:br>
              <a:rPr lang="en-US" sz="2000" dirty="0" smtClean="0">
                <a:solidFill>
                  <a:srgbClr val="000000"/>
                </a:solidFill>
              </a:rPr>
            </a:br>
            <a:endParaRPr lang="en-US" sz="2000" dirty="0">
              <a:solidFill>
                <a:srgbClr val="000000"/>
              </a:solidFill>
            </a:endParaRPr>
          </a:p>
          <a:p>
            <a:pPr lvl="1"/>
            <a:r>
              <a:rPr lang="en-US" sz="2000" b="1" dirty="0" smtClean="0">
                <a:solidFill>
                  <a:srgbClr val="000000"/>
                </a:solidFill>
              </a:rPr>
              <a:t>Fast forwarding:</a:t>
            </a:r>
            <a:r>
              <a:rPr lang="en-US" sz="2000" dirty="0">
                <a:solidFill>
                  <a:srgbClr val="000000"/>
                </a:solidFill>
              </a:rPr>
              <a:t> r</a:t>
            </a:r>
            <a:r>
              <a:rPr lang="en-US" sz="2000" dirty="0" smtClean="0">
                <a:solidFill>
                  <a:srgbClr val="000000"/>
                </a:solidFill>
              </a:rPr>
              <a:t>educe time </a:t>
            </a:r>
            <a:r>
              <a:rPr lang="en-US" sz="2000" dirty="0">
                <a:solidFill>
                  <a:srgbClr val="000000"/>
                </a:solidFill>
              </a:rPr>
              <a:t>delays between input events and </a:t>
            </a:r>
            <a:r>
              <a:rPr lang="en-US" sz="2000" dirty="0" smtClean="0">
                <a:solidFill>
                  <a:srgbClr val="000000"/>
                </a:solidFill>
              </a:rPr>
              <a:t>gestures during </a:t>
            </a:r>
            <a:r>
              <a:rPr lang="en-US" sz="2000" dirty="0">
                <a:solidFill>
                  <a:srgbClr val="000000"/>
                </a:solidFill>
              </a:rPr>
              <a:t>data </a:t>
            </a:r>
            <a:r>
              <a:rPr lang="en-US" sz="2000" dirty="0" smtClean="0">
                <a:solidFill>
                  <a:srgbClr val="000000"/>
                </a:solidFill>
              </a:rPr>
              <a:t>entry</a:t>
            </a:r>
            <a:r>
              <a:rPr lang="en-US" sz="2000" dirty="0">
                <a:solidFill>
                  <a:srgbClr val="000000"/>
                </a:solidFill>
              </a:rPr>
              <a:t> </a:t>
            </a:r>
            <a:r>
              <a:rPr lang="en-US" sz="2000" dirty="0" smtClean="0">
                <a:solidFill>
                  <a:srgbClr val="000000"/>
                </a:solidFill>
              </a:rPr>
              <a:t>(e.g</a:t>
            </a:r>
            <a:r>
              <a:rPr lang="en-US" sz="2000" dirty="0">
                <a:solidFill>
                  <a:srgbClr val="000000"/>
                </a:solidFill>
              </a:rPr>
              <a:t>., virtual and physical </a:t>
            </a:r>
            <a:r>
              <a:rPr lang="en-US" sz="2000" dirty="0" smtClean="0">
                <a:solidFill>
                  <a:srgbClr val="000000"/>
                </a:solidFill>
              </a:rPr>
              <a:t>keyboard) or </a:t>
            </a:r>
            <a:r>
              <a:rPr lang="en-US" sz="2000" dirty="0">
                <a:solidFill>
                  <a:srgbClr val="000000"/>
                </a:solidFill>
              </a:rPr>
              <a:t>i</a:t>
            </a:r>
            <a:r>
              <a:rPr lang="en-US" sz="2000" dirty="0" smtClean="0">
                <a:solidFill>
                  <a:srgbClr val="000000"/>
                </a:solidFill>
              </a:rPr>
              <a:t>dle time (e.g</a:t>
            </a:r>
            <a:r>
              <a:rPr lang="en-US" sz="2000" dirty="0">
                <a:solidFill>
                  <a:srgbClr val="000000"/>
                </a:solidFill>
              </a:rPr>
              <a:t>., user reading the </a:t>
            </a:r>
            <a:r>
              <a:rPr lang="en-US" sz="2000" dirty="0" smtClean="0">
                <a:solidFill>
                  <a:srgbClr val="000000"/>
                </a:solidFill>
              </a:rPr>
              <a:t>screen)</a:t>
            </a:r>
            <a:endParaRPr lang="en-US" sz="2000" dirty="0">
              <a:solidFill>
                <a:srgbClr val="000000"/>
              </a:solidFill>
            </a:endParaRPr>
          </a:p>
        </p:txBody>
      </p:sp>
      <p:pic>
        <p:nvPicPr>
          <p:cNvPr id="11" name="Picture 10"/>
          <p:cNvPicPr>
            <a:picLocks noChangeAspect="1"/>
          </p:cNvPicPr>
          <p:nvPr/>
        </p:nvPicPr>
        <p:blipFill>
          <a:blip r:embed="rId3"/>
          <a:stretch>
            <a:fillRect/>
          </a:stretch>
        </p:blipFill>
        <p:spPr>
          <a:xfrm>
            <a:off x="7848601" y="381000"/>
            <a:ext cx="838199" cy="7620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357226252"/>
              </p:ext>
            </p:extLst>
          </p:nvPr>
        </p:nvGraphicFramePr>
        <p:xfrm>
          <a:off x="609600" y="3429000"/>
          <a:ext cx="6993542" cy="3104363"/>
        </p:xfrm>
        <a:graphic>
          <a:graphicData uri="http://schemas.openxmlformats.org/drawingml/2006/table">
            <a:tbl>
              <a:tblPr firstRow="1" bandRow="1">
                <a:tableStyleId>{3C2FFA5D-87B4-456A-9821-1D502468CF0F}</a:tableStyleId>
              </a:tblPr>
              <a:tblGrid>
                <a:gridCol w="2667000"/>
                <a:gridCol w="1524000"/>
                <a:gridCol w="1588961"/>
                <a:gridCol w="1213581"/>
              </a:tblGrid>
              <a:tr h="377350">
                <a:tc>
                  <a:txBody>
                    <a:bodyPr/>
                    <a:lstStyle/>
                    <a:p>
                      <a:pPr algn="ctr" fontAlgn="ctr"/>
                      <a:r>
                        <a:rPr lang="en-US" sz="1800" u="none" strike="noStrike" dirty="0" smtClean="0">
                          <a:effectLst/>
                        </a:rPr>
                        <a:t>App</a:t>
                      </a:r>
                      <a:endParaRPr lang="en-US" sz="1800" b="1" i="0" u="none" strike="noStrike" dirty="0">
                        <a:solidFill>
                          <a:srgbClr val="000000"/>
                        </a:solidFill>
                        <a:effectLst/>
                        <a:latin typeface="NimbusRomNo9L"/>
                      </a:endParaRPr>
                    </a:p>
                  </a:txBody>
                  <a:tcPr marL="25156" marR="25156" marT="25156" marB="0" anchor="ctr"/>
                </a:tc>
                <a:tc>
                  <a:txBody>
                    <a:bodyPr/>
                    <a:lstStyle/>
                    <a:p>
                      <a:pPr algn="ctr" fontAlgn="ctr"/>
                      <a:r>
                        <a:rPr lang="en-US" sz="1800" u="none" strike="noStrike" dirty="0" smtClean="0">
                          <a:effectLst/>
                        </a:rPr>
                        <a:t>Original </a:t>
                      </a:r>
                      <a:br>
                        <a:rPr lang="en-US" sz="1800" u="none" strike="noStrike" dirty="0" smtClean="0">
                          <a:effectLst/>
                        </a:rPr>
                      </a:br>
                      <a:r>
                        <a:rPr lang="en-US" sz="1800" u="none" strike="noStrike" dirty="0" smtClean="0">
                          <a:effectLst/>
                        </a:rPr>
                        <a:t>(seconds)</a:t>
                      </a:r>
                      <a:endParaRPr lang="en-US" sz="1800" b="1" i="0" u="none" strike="noStrike" dirty="0">
                        <a:solidFill>
                          <a:srgbClr val="000000"/>
                        </a:solidFill>
                        <a:effectLst/>
                        <a:latin typeface="NimbusRomNo9L"/>
                      </a:endParaRPr>
                    </a:p>
                  </a:txBody>
                  <a:tcPr marL="25156" marR="25156" marT="25156"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800" u="none" strike="noStrike" dirty="0" smtClean="0">
                          <a:effectLst/>
                        </a:rPr>
                        <a:t>Fast-forwarded</a:t>
                      </a:r>
                      <a:br>
                        <a:rPr lang="en-US" sz="1800" u="none" strike="noStrike" dirty="0" smtClean="0">
                          <a:effectLst/>
                        </a:rPr>
                      </a:br>
                      <a:r>
                        <a:rPr lang="en-US" sz="1800" u="none" strike="noStrike" dirty="0" smtClean="0">
                          <a:effectLst/>
                        </a:rPr>
                        <a:t>(seconds)</a:t>
                      </a:r>
                      <a:endParaRPr lang="en-US" sz="1800" b="1" i="0" u="none" strike="noStrike" dirty="0">
                        <a:solidFill>
                          <a:srgbClr val="000000"/>
                        </a:solidFill>
                        <a:effectLst/>
                        <a:latin typeface="NimbusRomNo9L"/>
                      </a:endParaRPr>
                    </a:p>
                  </a:txBody>
                  <a:tcPr marL="25156" marR="25156" marT="25156"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800" u="none" strike="noStrike" dirty="0" smtClean="0">
                          <a:effectLst/>
                        </a:rPr>
                        <a:t>Reduction</a:t>
                      </a:r>
                      <a:br>
                        <a:rPr lang="en-US" sz="1800" u="none" strike="noStrike" dirty="0" smtClean="0">
                          <a:effectLst/>
                        </a:rPr>
                      </a:br>
                      <a:r>
                        <a:rPr lang="en-US" sz="1800" u="none" strike="noStrike" dirty="0" smtClean="0">
                          <a:effectLst/>
                        </a:rPr>
                        <a:t>(%)</a:t>
                      </a:r>
                      <a:endParaRPr lang="en-US" sz="1800" b="1" i="0" u="none" strike="noStrike" dirty="0">
                        <a:solidFill>
                          <a:srgbClr val="000000"/>
                        </a:solidFill>
                        <a:effectLst/>
                        <a:latin typeface="NimbusRomNo9L"/>
                      </a:endParaRPr>
                    </a:p>
                  </a:txBody>
                  <a:tcPr marL="25156" marR="25156" marT="25156" marB="0" anchor="ctr"/>
                </a:tc>
              </a:tr>
              <a:tr h="509915">
                <a:tc>
                  <a:txBody>
                    <a:bodyPr/>
                    <a:lstStyle/>
                    <a:p>
                      <a:pPr algn="l" fontAlgn="ctr"/>
                      <a:r>
                        <a:rPr lang="en-US" sz="2000" b="0" i="0" u="none" strike="noStrike" dirty="0">
                          <a:solidFill>
                            <a:srgbClr val="000000"/>
                          </a:solidFill>
                          <a:effectLst/>
                          <a:latin typeface="NimbusRomNo9L"/>
                        </a:rPr>
                        <a:t>Facebook 1.9 </a:t>
                      </a:r>
                    </a:p>
                  </a:txBody>
                  <a:tcPr marL="27646" marR="27646" marT="27646" marB="0" anchor="ctr"/>
                </a:tc>
                <a:tc>
                  <a:txBody>
                    <a:bodyPr/>
                    <a:lstStyle/>
                    <a:p>
                      <a:pPr algn="r" fontAlgn="ctr"/>
                      <a:r>
                        <a:rPr lang="en-US" sz="2000" b="0" i="0" u="none" strike="noStrike" dirty="0" smtClean="0">
                          <a:solidFill>
                            <a:srgbClr val="000000"/>
                          </a:solidFill>
                          <a:effectLst/>
                          <a:latin typeface="NimbusRomNo9L"/>
                        </a:rPr>
                        <a:t>250</a:t>
                      </a:r>
                      <a:endParaRPr lang="en-US" sz="2000" b="0" i="0" u="none" strike="noStrike" dirty="0">
                        <a:solidFill>
                          <a:srgbClr val="000000"/>
                        </a:solidFill>
                        <a:effectLst/>
                        <a:latin typeface="NimbusRomNo9L"/>
                      </a:endParaRPr>
                    </a:p>
                  </a:txBody>
                  <a:tcPr marL="27646" marR="27646" marT="27646" marB="0" anchor="ctr"/>
                </a:tc>
                <a:tc>
                  <a:txBody>
                    <a:bodyPr/>
                    <a:lstStyle/>
                    <a:p>
                      <a:pPr algn="r" fontAlgn="ctr"/>
                      <a:r>
                        <a:rPr lang="en-US" sz="2000" b="0" i="0" u="none" strike="noStrike" dirty="0" smtClean="0">
                          <a:solidFill>
                            <a:srgbClr val="000000"/>
                          </a:solidFill>
                          <a:effectLst/>
                          <a:latin typeface="NimbusRomNo9L"/>
                        </a:rPr>
                        <a:t>163</a:t>
                      </a:r>
                      <a:endParaRPr lang="en-US" sz="2000" b="0" i="0" u="none" strike="noStrike" dirty="0">
                        <a:solidFill>
                          <a:srgbClr val="000000"/>
                        </a:solidFill>
                        <a:effectLst/>
                        <a:latin typeface="NimbusRomNo9L"/>
                      </a:endParaRPr>
                    </a:p>
                  </a:txBody>
                  <a:tcPr marL="27646" marR="27646" marT="27646" marB="0" anchor="ctr"/>
                </a:tc>
                <a:tc>
                  <a:txBody>
                    <a:bodyPr/>
                    <a:lstStyle/>
                    <a:p>
                      <a:pPr algn="r" fontAlgn="ctr"/>
                      <a:r>
                        <a:rPr lang="en-US" sz="2000" b="0" i="0" u="none" strike="noStrike" dirty="0" smtClean="0">
                          <a:solidFill>
                            <a:srgbClr val="000000"/>
                          </a:solidFill>
                          <a:effectLst/>
                          <a:latin typeface="NimbusRomNo9L"/>
                        </a:rPr>
                        <a:t>35</a:t>
                      </a:r>
                      <a:endParaRPr lang="en-US" sz="2000" b="0" i="0" u="none" strike="noStrike" dirty="0">
                        <a:solidFill>
                          <a:srgbClr val="000000"/>
                        </a:solidFill>
                        <a:effectLst/>
                        <a:latin typeface="NimbusRomNo9L"/>
                      </a:endParaRPr>
                    </a:p>
                  </a:txBody>
                  <a:tcPr marL="27646" marR="27646" marT="27646" marB="0" anchor="ctr"/>
                </a:tc>
              </a:tr>
              <a:tr h="374733">
                <a:tc>
                  <a:txBody>
                    <a:bodyPr/>
                    <a:lstStyle/>
                    <a:p>
                      <a:pPr algn="l" fontAlgn="ctr"/>
                      <a:r>
                        <a:rPr lang="es-ES_tradnl" sz="2000" b="0" i="0" u="none" strike="noStrike" dirty="0" smtClean="0">
                          <a:solidFill>
                            <a:srgbClr val="000000"/>
                          </a:solidFill>
                          <a:effectLst/>
                          <a:latin typeface="NimbusRomNo9L"/>
                        </a:rPr>
                        <a:t>Gas </a:t>
                      </a:r>
                      <a:r>
                        <a:rPr lang="es-ES_tradnl" sz="2000" b="0" i="0" u="none" strike="noStrike" dirty="0" err="1" smtClean="0">
                          <a:solidFill>
                            <a:srgbClr val="000000"/>
                          </a:solidFill>
                          <a:effectLst/>
                          <a:latin typeface="NimbusRomNo9L"/>
                        </a:rPr>
                        <a:t>Buddy</a:t>
                      </a:r>
                      <a:endParaRPr lang="es-ES_tradnl" sz="2000" b="0" i="0" u="none" strike="noStrike" dirty="0">
                        <a:solidFill>
                          <a:srgbClr val="000000"/>
                        </a:solidFill>
                        <a:effectLst/>
                        <a:latin typeface="NimbusRomNo9L"/>
                      </a:endParaRPr>
                    </a:p>
                  </a:txBody>
                  <a:tcPr marL="27646" marR="27646" marT="27646" marB="0" anchor="ctr"/>
                </a:tc>
                <a:tc>
                  <a:txBody>
                    <a:bodyPr/>
                    <a:lstStyle/>
                    <a:p>
                      <a:pPr algn="r" fontAlgn="ctr"/>
                      <a:r>
                        <a:rPr lang="en-US" sz="2000" b="0" i="0" u="none" strike="noStrike" dirty="0" smtClean="0">
                          <a:solidFill>
                            <a:srgbClr val="000000"/>
                          </a:solidFill>
                          <a:effectLst/>
                          <a:latin typeface="NimbusRomNo9L"/>
                        </a:rPr>
                        <a:t>263</a:t>
                      </a:r>
                      <a:endParaRPr lang="en-US" sz="2000" b="0" i="0" u="none" strike="noStrike" dirty="0">
                        <a:solidFill>
                          <a:srgbClr val="000000"/>
                        </a:solidFill>
                        <a:effectLst/>
                        <a:latin typeface="NimbusRomNo9L"/>
                      </a:endParaRPr>
                    </a:p>
                  </a:txBody>
                  <a:tcPr marL="27646" marR="27646" marT="27646" marB="0" anchor="ctr"/>
                </a:tc>
                <a:tc>
                  <a:txBody>
                    <a:bodyPr/>
                    <a:lstStyle/>
                    <a:p>
                      <a:pPr algn="r" fontAlgn="ctr"/>
                      <a:r>
                        <a:rPr lang="en-US" sz="2000" b="0" i="0" u="none" strike="noStrike" dirty="0" smtClean="0">
                          <a:solidFill>
                            <a:srgbClr val="000000"/>
                          </a:solidFill>
                          <a:effectLst/>
                          <a:latin typeface="NimbusRomNo9L"/>
                        </a:rPr>
                        <a:t>85</a:t>
                      </a:r>
                      <a:endParaRPr lang="en-US" sz="2000" b="0" i="0" u="none" strike="noStrike" dirty="0">
                        <a:solidFill>
                          <a:srgbClr val="000000"/>
                        </a:solidFill>
                        <a:effectLst/>
                        <a:latin typeface="NimbusRomNo9L"/>
                      </a:endParaRPr>
                    </a:p>
                  </a:txBody>
                  <a:tcPr marL="27646" marR="27646" marT="27646" marB="0" anchor="ctr"/>
                </a:tc>
                <a:tc>
                  <a:txBody>
                    <a:bodyPr/>
                    <a:lstStyle/>
                    <a:p>
                      <a:pPr algn="r" fontAlgn="ctr"/>
                      <a:r>
                        <a:rPr lang="en-US" sz="2000" b="0" i="0" u="none" strike="noStrike" dirty="0" smtClean="0">
                          <a:solidFill>
                            <a:srgbClr val="000000"/>
                          </a:solidFill>
                          <a:effectLst/>
                          <a:latin typeface="NimbusRomNo9L"/>
                        </a:rPr>
                        <a:t>68</a:t>
                      </a:r>
                      <a:endParaRPr lang="en-US" sz="2000" b="0" i="0" u="none" strike="noStrike" dirty="0">
                        <a:solidFill>
                          <a:srgbClr val="000000"/>
                        </a:solidFill>
                        <a:effectLst/>
                        <a:latin typeface="NimbusRomNo9L"/>
                      </a:endParaRPr>
                    </a:p>
                  </a:txBody>
                  <a:tcPr marL="27646" marR="27646" marT="27646" marB="0" anchor="ctr"/>
                </a:tc>
              </a:tr>
              <a:tr h="457200">
                <a:tc>
                  <a:txBody>
                    <a:bodyPr/>
                    <a:lstStyle/>
                    <a:p>
                      <a:pPr algn="l" fontAlgn="ctr"/>
                      <a:r>
                        <a:rPr lang="en-US" sz="2000" b="0" i="0" u="none" strike="noStrike" dirty="0" smtClean="0">
                          <a:solidFill>
                            <a:srgbClr val="000000"/>
                          </a:solidFill>
                          <a:effectLst/>
                          <a:latin typeface="NimbusRomNo9L"/>
                        </a:rPr>
                        <a:t>Amazon Mobile</a:t>
                      </a:r>
                      <a:endParaRPr lang="en-US" sz="2000" b="0" i="0" u="none" strike="noStrike" dirty="0">
                        <a:solidFill>
                          <a:srgbClr val="000000"/>
                        </a:solidFill>
                        <a:effectLst/>
                        <a:latin typeface="NimbusRomNo9L"/>
                      </a:endParaRPr>
                    </a:p>
                  </a:txBody>
                  <a:tcPr marL="27646" marR="27646" marT="27646" marB="0" anchor="ctr"/>
                </a:tc>
                <a:tc>
                  <a:txBody>
                    <a:bodyPr/>
                    <a:lstStyle/>
                    <a:p>
                      <a:pPr algn="r" fontAlgn="ctr"/>
                      <a:r>
                        <a:rPr lang="en-US" sz="2000" b="0" i="0" u="none" strike="noStrike" dirty="0" smtClean="0">
                          <a:solidFill>
                            <a:srgbClr val="000000"/>
                          </a:solidFill>
                          <a:effectLst/>
                          <a:latin typeface="NimbusRomNo9L"/>
                        </a:rPr>
                        <a:t>299</a:t>
                      </a:r>
                      <a:endParaRPr lang="en-US" sz="2000" b="0" i="0" u="none" strike="noStrike" dirty="0">
                        <a:solidFill>
                          <a:srgbClr val="000000"/>
                        </a:solidFill>
                        <a:effectLst/>
                        <a:latin typeface="NimbusRomNo9L"/>
                      </a:endParaRPr>
                    </a:p>
                  </a:txBody>
                  <a:tcPr marL="27646" marR="27646" marT="27646" marB="0" anchor="ctr"/>
                </a:tc>
                <a:tc>
                  <a:txBody>
                    <a:bodyPr/>
                    <a:lstStyle/>
                    <a:p>
                      <a:pPr algn="r" fontAlgn="ctr"/>
                      <a:r>
                        <a:rPr lang="en-US" sz="2000" b="0" i="0" u="none" strike="noStrike" dirty="0" smtClean="0">
                          <a:solidFill>
                            <a:srgbClr val="000000"/>
                          </a:solidFill>
                          <a:effectLst/>
                          <a:latin typeface="NimbusRomNo9L"/>
                        </a:rPr>
                        <a:t>109</a:t>
                      </a:r>
                      <a:endParaRPr lang="en-US" sz="2000" b="0" i="0" u="none" strike="noStrike" dirty="0">
                        <a:solidFill>
                          <a:srgbClr val="000000"/>
                        </a:solidFill>
                        <a:effectLst/>
                        <a:latin typeface="NimbusRomNo9L"/>
                      </a:endParaRPr>
                    </a:p>
                  </a:txBody>
                  <a:tcPr marL="27646" marR="27646" marT="27646" marB="0" anchor="ctr"/>
                </a:tc>
                <a:tc>
                  <a:txBody>
                    <a:bodyPr/>
                    <a:lstStyle/>
                    <a:p>
                      <a:pPr algn="r" fontAlgn="ctr"/>
                      <a:r>
                        <a:rPr lang="en-US" sz="2000" b="0" i="0" u="none" strike="noStrike" dirty="0" smtClean="0">
                          <a:solidFill>
                            <a:srgbClr val="000000"/>
                          </a:solidFill>
                          <a:effectLst/>
                          <a:latin typeface="NimbusRomNo9L"/>
                        </a:rPr>
                        <a:t>63</a:t>
                      </a:r>
                      <a:endParaRPr lang="en-US" sz="2000" b="0" i="0" u="none" strike="noStrike" dirty="0">
                        <a:solidFill>
                          <a:srgbClr val="000000"/>
                        </a:solidFill>
                        <a:effectLst/>
                        <a:latin typeface="NimbusRomNo9L"/>
                      </a:endParaRPr>
                    </a:p>
                  </a:txBody>
                  <a:tcPr marL="27646" marR="27646" marT="27646" marB="0" anchor="ctr"/>
                </a:tc>
              </a:tr>
              <a:tr h="457200">
                <a:tc>
                  <a:txBody>
                    <a:bodyPr/>
                    <a:lstStyle/>
                    <a:p>
                      <a:pPr algn="l" fontAlgn="ctr"/>
                      <a:r>
                        <a:rPr lang="en-US" sz="2000" b="0" i="0" u="none" strike="noStrike" dirty="0" err="1" smtClean="0">
                          <a:solidFill>
                            <a:srgbClr val="000000"/>
                          </a:solidFill>
                          <a:effectLst/>
                          <a:latin typeface="NimbusRomNo9L"/>
                        </a:rPr>
                        <a:t>Dictionary.com</a:t>
                      </a:r>
                      <a:endParaRPr lang="en-US" sz="2000" b="0" i="0" u="none" strike="noStrike" dirty="0">
                        <a:solidFill>
                          <a:srgbClr val="000000"/>
                        </a:solidFill>
                        <a:effectLst/>
                        <a:latin typeface="NimbusRomNo9L"/>
                      </a:endParaRPr>
                    </a:p>
                  </a:txBody>
                  <a:tcPr marL="27646" marR="27646" marT="27646" marB="0" anchor="ctr"/>
                </a:tc>
                <a:tc>
                  <a:txBody>
                    <a:bodyPr/>
                    <a:lstStyle/>
                    <a:p>
                      <a:pPr algn="r" fontAlgn="ctr"/>
                      <a:r>
                        <a:rPr lang="en-US" sz="2000" b="0" i="0" u="none" strike="noStrike" dirty="0" smtClean="0">
                          <a:solidFill>
                            <a:srgbClr val="000000"/>
                          </a:solidFill>
                          <a:effectLst/>
                          <a:latin typeface="NimbusRomNo9L"/>
                        </a:rPr>
                        <a:t>238</a:t>
                      </a:r>
                      <a:endParaRPr lang="en-US" sz="2000" b="0" i="0" u="none" strike="noStrike" dirty="0">
                        <a:solidFill>
                          <a:srgbClr val="000000"/>
                        </a:solidFill>
                        <a:effectLst/>
                        <a:latin typeface="NimbusRomNo9L"/>
                      </a:endParaRPr>
                    </a:p>
                  </a:txBody>
                  <a:tcPr marL="27646" marR="27646" marT="27646" marB="0" anchor="ctr"/>
                </a:tc>
                <a:tc>
                  <a:txBody>
                    <a:bodyPr/>
                    <a:lstStyle/>
                    <a:p>
                      <a:pPr algn="r" fontAlgn="ctr"/>
                      <a:r>
                        <a:rPr lang="en-US" sz="2000" b="0" i="0" u="none" strike="noStrike" dirty="0" smtClean="0">
                          <a:solidFill>
                            <a:srgbClr val="000000"/>
                          </a:solidFill>
                          <a:effectLst/>
                          <a:latin typeface="NimbusRomNo9L"/>
                        </a:rPr>
                        <a:t>144</a:t>
                      </a:r>
                      <a:endParaRPr lang="en-US" sz="2000" b="0" i="0" u="none" strike="noStrike" dirty="0">
                        <a:solidFill>
                          <a:srgbClr val="000000"/>
                        </a:solidFill>
                        <a:effectLst/>
                        <a:latin typeface="NimbusRomNo9L"/>
                      </a:endParaRPr>
                    </a:p>
                  </a:txBody>
                  <a:tcPr marL="27646" marR="27646" marT="27646" marB="0" anchor="ctr"/>
                </a:tc>
                <a:tc>
                  <a:txBody>
                    <a:bodyPr/>
                    <a:lstStyle/>
                    <a:p>
                      <a:pPr algn="r" fontAlgn="ctr"/>
                      <a:r>
                        <a:rPr lang="en-US" sz="2000" b="0" i="0" u="none" strike="noStrike" dirty="0" smtClean="0">
                          <a:solidFill>
                            <a:srgbClr val="000000"/>
                          </a:solidFill>
                          <a:effectLst/>
                          <a:latin typeface="NimbusRomNo9L"/>
                        </a:rPr>
                        <a:t>39</a:t>
                      </a:r>
                      <a:endParaRPr lang="en-US" sz="2000" b="0" i="0" u="none" strike="noStrike" dirty="0">
                        <a:solidFill>
                          <a:srgbClr val="000000"/>
                        </a:solidFill>
                        <a:effectLst/>
                        <a:latin typeface="NimbusRomNo9L"/>
                      </a:endParaRPr>
                    </a:p>
                  </a:txBody>
                  <a:tcPr marL="27646" marR="27646" marT="27646" marB="0" anchor="ctr"/>
                </a:tc>
              </a:tr>
              <a:tr h="457200">
                <a:tc>
                  <a:txBody>
                    <a:bodyPr/>
                    <a:lstStyle/>
                    <a:p>
                      <a:pPr algn="l" fontAlgn="ctr"/>
                      <a:r>
                        <a:rPr lang="en-US" sz="2000" b="0" i="0" u="none" strike="noStrike" dirty="0" smtClean="0">
                          <a:solidFill>
                            <a:srgbClr val="000000"/>
                          </a:solidFill>
                          <a:effectLst/>
                          <a:latin typeface="NimbusRomNo9L"/>
                        </a:rPr>
                        <a:t>Pandora</a:t>
                      </a:r>
                      <a:endParaRPr lang="en-US" sz="2000" b="0" i="0" u="none" strike="noStrike" dirty="0">
                        <a:solidFill>
                          <a:srgbClr val="000000"/>
                        </a:solidFill>
                        <a:effectLst/>
                        <a:latin typeface="NimbusRomNo9L"/>
                      </a:endParaRPr>
                    </a:p>
                  </a:txBody>
                  <a:tcPr marL="27646" marR="27646" marT="27646" marB="0" anchor="ctr"/>
                </a:tc>
                <a:tc>
                  <a:txBody>
                    <a:bodyPr/>
                    <a:lstStyle/>
                    <a:p>
                      <a:pPr algn="r" fontAlgn="ctr"/>
                      <a:r>
                        <a:rPr lang="en-US" sz="2000" b="0" i="0" u="none" strike="noStrike" dirty="0" smtClean="0">
                          <a:solidFill>
                            <a:srgbClr val="000000"/>
                          </a:solidFill>
                          <a:effectLst/>
                          <a:latin typeface="NimbusRomNo9L"/>
                        </a:rPr>
                        <a:t>314</a:t>
                      </a:r>
                      <a:endParaRPr lang="en-US" sz="2000" b="0" i="0" u="none" strike="noStrike" dirty="0">
                        <a:solidFill>
                          <a:srgbClr val="000000"/>
                        </a:solidFill>
                        <a:effectLst/>
                        <a:latin typeface="NimbusRomNo9L"/>
                      </a:endParaRPr>
                    </a:p>
                  </a:txBody>
                  <a:tcPr marL="27646" marR="27646" marT="27646" marB="0" anchor="ctr"/>
                </a:tc>
                <a:tc>
                  <a:txBody>
                    <a:bodyPr/>
                    <a:lstStyle/>
                    <a:p>
                      <a:pPr algn="r" fontAlgn="ctr"/>
                      <a:r>
                        <a:rPr lang="en-US" sz="2000" b="0" i="0" u="none" strike="noStrike" dirty="0" smtClean="0">
                          <a:solidFill>
                            <a:srgbClr val="000000"/>
                          </a:solidFill>
                          <a:effectLst/>
                          <a:latin typeface="NimbusRomNo9L"/>
                        </a:rPr>
                        <a:t>24</a:t>
                      </a:r>
                      <a:endParaRPr lang="en-US" sz="2000" b="0" i="0" u="none" strike="noStrike" dirty="0">
                        <a:solidFill>
                          <a:srgbClr val="000000"/>
                        </a:solidFill>
                        <a:effectLst/>
                        <a:latin typeface="NimbusRomNo9L"/>
                      </a:endParaRPr>
                    </a:p>
                  </a:txBody>
                  <a:tcPr marL="27646" marR="27646" marT="27646" marB="0" anchor="ctr"/>
                </a:tc>
                <a:tc>
                  <a:txBody>
                    <a:bodyPr/>
                    <a:lstStyle/>
                    <a:p>
                      <a:pPr algn="r" fontAlgn="ctr"/>
                      <a:r>
                        <a:rPr lang="en-US" sz="2000" b="0" i="0" u="none" strike="noStrike" dirty="0" smtClean="0">
                          <a:solidFill>
                            <a:srgbClr val="000000"/>
                          </a:solidFill>
                          <a:effectLst/>
                          <a:latin typeface="NimbusRomNo9L"/>
                        </a:rPr>
                        <a:t>92</a:t>
                      </a:r>
                      <a:endParaRPr lang="en-US" sz="2000" b="0" i="0" u="none" strike="noStrike" dirty="0">
                        <a:solidFill>
                          <a:srgbClr val="000000"/>
                        </a:solidFill>
                        <a:effectLst/>
                        <a:latin typeface="NimbusRomNo9L"/>
                      </a:endParaRPr>
                    </a:p>
                  </a:txBody>
                  <a:tcPr marL="27646" marR="27646" marT="27646" marB="0" anchor="ctr"/>
                </a:tc>
              </a:tr>
            </a:tbl>
          </a:graphicData>
        </a:graphic>
      </p:graphicFrame>
    </p:spTree>
    <p:extLst>
      <p:ext uri="{BB962C8B-B14F-4D97-AF65-F5344CB8AC3E}">
        <p14:creationId xmlns:p14="http://schemas.microsoft.com/office/powerpoint/2010/main" val="402140624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152400" y="239259"/>
            <a:ext cx="7239000" cy="2808741"/>
          </a:xfrm>
          <a:prstGeom prst="roundRect">
            <a:avLst/>
          </a:prstGeom>
          <a:solidFill>
            <a:srgbClr val="FFCC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1"/>
            <a:r>
              <a:rPr lang="en-US" sz="2000" b="1" dirty="0" smtClean="0">
                <a:solidFill>
                  <a:schemeClr val="tx1"/>
                </a:solidFill>
              </a:rPr>
              <a:t>Semantic sensor data alteration:</a:t>
            </a:r>
            <a:r>
              <a:rPr lang="en-US" sz="2000" dirty="0" smtClean="0">
                <a:solidFill>
                  <a:schemeClr val="tx1"/>
                </a:solidFill>
              </a:rPr>
              <a:t> </a:t>
            </a:r>
            <a:r>
              <a:rPr lang="en-US" sz="2000" dirty="0" smtClean="0">
                <a:solidFill>
                  <a:srgbClr val="000000"/>
                </a:solidFill>
              </a:rPr>
              <a:t> distort sensor readings by a factor </a:t>
            </a:r>
            <a:r>
              <a:rPr lang="en-US" sz="2000" i="1" dirty="0" smtClean="0">
                <a:solidFill>
                  <a:srgbClr val="000000"/>
                </a:solidFill>
              </a:rPr>
              <a:t>q</a:t>
            </a:r>
            <a:r>
              <a:rPr lang="en-US" sz="2000" dirty="0">
                <a:solidFill>
                  <a:srgbClr val="000000"/>
                </a:solidFill>
              </a:rPr>
              <a:t> </a:t>
            </a:r>
            <a:r>
              <a:rPr lang="en-US" sz="2000" dirty="0" smtClean="0">
                <a:solidFill>
                  <a:srgbClr val="000000"/>
                </a:solidFill>
              </a:rPr>
              <a:t>(where </a:t>
            </a:r>
            <a:r>
              <a:rPr lang="en-US" sz="2000" i="1" dirty="0" smtClean="0">
                <a:solidFill>
                  <a:srgbClr val="000000"/>
                </a:solidFill>
              </a:rPr>
              <a:t>0 </a:t>
            </a:r>
            <a:r>
              <a:rPr lang="en-US" sz="2000" i="1" dirty="0">
                <a:solidFill>
                  <a:srgbClr val="000000"/>
                </a:solidFill>
              </a:rPr>
              <a:t>≤ q ≤ 1</a:t>
            </a:r>
            <a:r>
              <a:rPr lang="en-US" sz="2000" dirty="0" smtClean="0">
                <a:solidFill>
                  <a:srgbClr val="000000"/>
                </a:solidFill>
              </a:rPr>
              <a:t>) in a semantically meaningful way</a:t>
            </a:r>
          </a:p>
          <a:p>
            <a:pPr lvl="1"/>
            <a:endParaRPr lang="en-US" sz="2000" dirty="0">
              <a:solidFill>
                <a:srgbClr val="000000"/>
              </a:solidFill>
            </a:endParaRPr>
          </a:p>
          <a:p>
            <a:pPr lvl="1"/>
            <a:r>
              <a:rPr lang="en-US" sz="2000" b="1" dirty="0" smtClean="0">
                <a:solidFill>
                  <a:srgbClr val="000000"/>
                </a:solidFill>
              </a:rPr>
              <a:t>GPS location:</a:t>
            </a:r>
            <a:r>
              <a:rPr lang="en-US" sz="2000" dirty="0" smtClean="0">
                <a:solidFill>
                  <a:srgbClr val="000000"/>
                </a:solidFill>
              </a:rPr>
              <a:t> map shift, unknown location, change speed</a:t>
            </a:r>
          </a:p>
          <a:p>
            <a:pPr lvl="1"/>
            <a:r>
              <a:rPr lang="en-US" sz="2000" b="1" dirty="0" smtClean="0">
                <a:solidFill>
                  <a:srgbClr val="000000"/>
                </a:solidFill>
              </a:rPr>
              <a:t>Camera:</a:t>
            </a:r>
            <a:r>
              <a:rPr lang="en-US" sz="2000" dirty="0" smtClean="0">
                <a:solidFill>
                  <a:srgbClr val="000000"/>
                </a:solidFill>
              </a:rPr>
              <a:t> blur, darken, lighten, rotate</a:t>
            </a:r>
          </a:p>
          <a:p>
            <a:pPr lvl="1"/>
            <a:r>
              <a:rPr lang="en-US" sz="2000" b="1" dirty="0" smtClean="0">
                <a:solidFill>
                  <a:srgbClr val="000000"/>
                </a:solidFill>
              </a:rPr>
              <a:t>Microphone</a:t>
            </a:r>
            <a:r>
              <a:rPr lang="en-US" sz="2000" dirty="0" smtClean="0">
                <a:solidFill>
                  <a:srgbClr val="000000"/>
                </a:solidFill>
              </a:rPr>
              <a:t>: add noise, change sample rate</a:t>
            </a:r>
            <a:endParaRPr lang="en-US" sz="2000" dirty="0">
              <a:solidFill>
                <a:srgbClr val="000000"/>
              </a:solidFill>
            </a:endParaRPr>
          </a:p>
          <a:p>
            <a:pPr lvl="1"/>
            <a:endParaRPr lang="en-US" sz="2000" dirty="0">
              <a:solidFill>
                <a:srgbClr val="0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296752407"/>
              </p:ext>
            </p:extLst>
          </p:nvPr>
        </p:nvGraphicFramePr>
        <p:xfrm>
          <a:off x="457200" y="3429000"/>
          <a:ext cx="7924800" cy="2718642"/>
        </p:xfrm>
        <a:graphic>
          <a:graphicData uri="http://schemas.openxmlformats.org/drawingml/2006/table">
            <a:tbl>
              <a:tblPr firstRow="1" bandRow="1">
                <a:tableStyleId>{3C2FFA5D-87B4-456A-9821-1D502468CF0F}</a:tableStyleId>
              </a:tblPr>
              <a:tblGrid>
                <a:gridCol w="3029817"/>
                <a:gridCol w="2716387"/>
                <a:gridCol w="2178596"/>
              </a:tblGrid>
              <a:tr h="377350">
                <a:tc>
                  <a:txBody>
                    <a:bodyPr/>
                    <a:lstStyle/>
                    <a:p>
                      <a:pPr algn="ctr" fontAlgn="ctr"/>
                      <a:r>
                        <a:rPr lang="en-US" sz="1800" u="none" strike="noStrike" dirty="0" smtClean="0">
                          <a:effectLst/>
                        </a:rPr>
                        <a:t>Sensor alteration</a:t>
                      </a:r>
                      <a:endParaRPr lang="en-US" sz="1800" b="1" i="0" u="none" strike="noStrike" dirty="0">
                        <a:solidFill>
                          <a:srgbClr val="000000"/>
                        </a:solidFill>
                        <a:effectLst/>
                        <a:latin typeface="NimbusRomNo9L"/>
                      </a:endParaRPr>
                    </a:p>
                  </a:txBody>
                  <a:tcPr marL="25156" marR="25156" marT="25156" marB="0" anchor="ctr"/>
                </a:tc>
                <a:tc>
                  <a:txBody>
                    <a:bodyPr/>
                    <a:lstStyle/>
                    <a:p>
                      <a:pPr algn="ctr" fontAlgn="ctr"/>
                      <a:r>
                        <a:rPr lang="en-US" sz="1800" u="none" strike="noStrike" dirty="0" smtClean="0">
                          <a:effectLst/>
                        </a:rPr>
                        <a:t>App</a:t>
                      </a:r>
                      <a:endParaRPr lang="en-US" sz="1800" b="1" i="0" u="none" strike="noStrike" dirty="0">
                        <a:solidFill>
                          <a:srgbClr val="000000"/>
                        </a:solidFill>
                        <a:effectLst/>
                        <a:latin typeface="NimbusRomNo9L"/>
                      </a:endParaRPr>
                    </a:p>
                  </a:txBody>
                  <a:tcPr marL="25156" marR="25156" marT="25156"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800" u="none" strike="noStrike" dirty="0" smtClean="0">
                          <a:effectLst/>
                        </a:rPr>
                        <a:t>Outcome</a:t>
                      </a:r>
                      <a:endParaRPr lang="en-US" sz="1800" b="1" i="0" u="none" strike="noStrike" dirty="0">
                        <a:solidFill>
                          <a:srgbClr val="000000"/>
                        </a:solidFill>
                        <a:effectLst/>
                        <a:latin typeface="NimbusRomNo9L"/>
                      </a:endParaRPr>
                    </a:p>
                  </a:txBody>
                  <a:tcPr marL="25156" marR="25156" marT="25156" marB="0" anchor="ctr"/>
                </a:tc>
              </a:tr>
              <a:tr h="509915">
                <a:tc>
                  <a:txBody>
                    <a:bodyPr/>
                    <a:lstStyle/>
                    <a:p>
                      <a:pPr algn="l" fontAlgn="ctr"/>
                      <a:r>
                        <a:rPr lang="en-US" sz="2000" b="1" i="0" u="none" strike="noStrike" dirty="0" smtClean="0">
                          <a:solidFill>
                            <a:srgbClr val="000000"/>
                          </a:solidFill>
                          <a:effectLst/>
                          <a:latin typeface="NimbusRomNo9L"/>
                        </a:rPr>
                        <a:t>GPS location</a:t>
                      </a:r>
                      <a:endParaRPr lang="en-US" sz="2000" b="1" i="0" u="none" strike="noStrike" dirty="0">
                        <a:solidFill>
                          <a:srgbClr val="000000"/>
                        </a:solidFill>
                        <a:effectLst/>
                        <a:latin typeface="NimbusRomNo9L"/>
                      </a:endParaRPr>
                    </a:p>
                  </a:txBody>
                  <a:tcPr marL="27646" marR="27646" marT="27646" marB="0" anchor="ctr"/>
                </a:tc>
                <a:tc>
                  <a:txBody>
                    <a:bodyPr/>
                    <a:lstStyle/>
                    <a:p>
                      <a:pPr algn="r" fontAlgn="ctr"/>
                      <a:r>
                        <a:rPr lang="en-US" sz="2000" b="0" i="0" u="none" strike="noStrike" dirty="0" smtClean="0">
                          <a:solidFill>
                            <a:srgbClr val="000000"/>
                          </a:solidFill>
                          <a:effectLst/>
                          <a:latin typeface="NimbusRomNo9L"/>
                        </a:rPr>
                        <a:t>Yelp</a:t>
                      </a:r>
                      <a:br>
                        <a:rPr lang="en-US" sz="2000" b="0" i="0" u="none" strike="noStrike" dirty="0" smtClean="0">
                          <a:solidFill>
                            <a:srgbClr val="000000"/>
                          </a:solidFill>
                          <a:effectLst/>
                          <a:latin typeface="NimbusRomNo9L"/>
                        </a:rPr>
                      </a:br>
                      <a:r>
                        <a:rPr lang="en-US" sz="2000" b="0" i="0" u="none" strike="noStrike" dirty="0" smtClean="0">
                          <a:solidFill>
                            <a:srgbClr val="000000"/>
                          </a:solidFill>
                          <a:effectLst/>
                          <a:latin typeface="NimbusRomNo9L"/>
                        </a:rPr>
                        <a:t>GPS </a:t>
                      </a:r>
                      <a:r>
                        <a:rPr lang="en-US" sz="2000" b="0" i="0" u="none" strike="noStrike" dirty="0" err="1" smtClean="0">
                          <a:solidFill>
                            <a:srgbClr val="000000"/>
                          </a:solidFill>
                          <a:effectLst/>
                          <a:latin typeface="NimbusRomNo9L"/>
                        </a:rPr>
                        <a:t>Navigation&amp;Maps</a:t>
                      </a:r>
                      <a:r>
                        <a:rPr lang="en-US" sz="2000" b="0" i="0" u="none" strike="noStrike" dirty="0" smtClean="0">
                          <a:solidFill>
                            <a:srgbClr val="000000"/>
                          </a:solidFill>
                          <a:effectLst/>
                          <a:latin typeface="NimbusRomNo9L"/>
                        </a:rPr>
                        <a:t/>
                      </a:r>
                      <a:br>
                        <a:rPr lang="en-US" sz="2000" b="0" i="0" u="none" strike="noStrike" dirty="0" smtClean="0">
                          <a:solidFill>
                            <a:srgbClr val="000000"/>
                          </a:solidFill>
                          <a:effectLst/>
                          <a:latin typeface="NimbusRomNo9L"/>
                        </a:rPr>
                      </a:br>
                      <a:r>
                        <a:rPr lang="en-US" sz="2000" b="0" i="0" u="none" strike="noStrike" dirty="0" smtClean="0">
                          <a:solidFill>
                            <a:srgbClr val="000000"/>
                          </a:solidFill>
                          <a:effectLst/>
                          <a:latin typeface="NimbusRomNo9L"/>
                        </a:rPr>
                        <a:t>Route 66 Maps</a:t>
                      </a:r>
                      <a:br>
                        <a:rPr lang="en-US" sz="2000" b="0" i="0" u="none" strike="noStrike" dirty="0" smtClean="0">
                          <a:solidFill>
                            <a:srgbClr val="000000"/>
                          </a:solidFill>
                          <a:effectLst/>
                          <a:latin typeface="NimbusRomNo9L"/>
                        </a:rPr>
                      </a:br>
                      <a:r>
                        <a:rPr lang="en-US" sz="2000" b="0" i="0" u="none" strike="noStrike" dirty="0" err="1" smtClean="0">
                          <a:solidFill>
                            <a:srgbClr val="000000"/>
                          </a:solidFill>
                          <a:effectLst/>
                          <a:latin typeface="NimbusRomNo9L"/>
                        </a:rPr>
                        <a:t>Navfree</a:t>
                      </a:r>
                      <a:r>
                        <a:rPr lang="en-US" sz="2000" b="0" i="0" u="none" strike="noStrike" baseline="0" dirty="0" smtClean="0">
                          <a:solidFill>
                            <a:srgbClr val="000000"/>
                          </a:solidFill>
                          <a:effectLst/>
                          <a:latin typeface="NimbusRomNo9L"/>
                        </a:rPr>
                        <a:t> USA</a:t>
                      </a:r>
                      <a:endParaRPr lang="en-US" sz="2000" b="0" i="0" u="none" strike="noStrike" dirty="0">
                        <a:solidFill>
                          <a:srgbClr val="000000"/>
                        </a:solidFill>
                        <a:effectLst/>
                        <a:latin typeface="NimbusRomNo9L"/>
                      </a:endParaRPr>
                    </a:p>
                  </a:txBody>
                  <a:tcPr marL="27646" marR="27646" marT="27646" marB="0" anchor="ctr"/>
                </a:tc>
                <a:tc>
                  <a:txBody>
                    <a:bodyPr/>
                    <a:lstStyle/>
                    <a:p>
                      <a:pPr algn="r" fontAlgn="ctr"/>
                      <a:r>
                        <a:rPr lang="en-US" sz="3200" b="0" i="0" u="none" strike="noStrike" dirty="0" smtClean="0">
                          <a:solidFill>
                            <a:srgbClr val="FF0000"/>
                          </a:solidFill>
                          <a:effectLst/>
                          <a:latin typeface="NimbusRomNo9L"/>
                        </a:rPr>
                        <a:t>Crash</a:t>
                      </a:r>
                      <a:endParaRPr lang="en-US" sz="3200" b="0" i="0" u="none" strike="noStrike" dirty="0">
                        <a:solidFill>
                          <a:srgbClr val="FF0000"/>
                        </a:solidFill>
                        <a:effectLst/>
                        <a:latin typeface="NimbusRomNo9L"/>
                      </a:endParaRPr>
                    </a:p>
                  </a:txBody>
                  <a:tcPr marL="27646" marR="27646" marT="27646" marB="0" anchor="ctr"/>
                </a:tc>
              </a:tr>
              <a:tr h="374733">
                <a:tc>
                  <a:txBody>
                    <a:bodyPr/>
                    <a:lstStyle/>
                    <a:p>
                      <a:pPr algn="l" fontAlgn="ctr"/>
                      <a:r>
                        <a:rPr lang="es-ES_tradnl" sz="2000" b="1" i="0" u="none" strike="noStrike" dirty="0" smtClean="0">
                          <a:solidFill>
                            <a:srgbClr val="000000"/>
                          </a:solidFill>
                          <a:effectLst/>
                          <a:latin typeface="NimbusRomNo9L"/>
                        </a:rPr>
                        <a:t>Camera</a:t>
                      </a:r>
                      <a:endParaRPr lang="es-ES_tradnl" sz="2000" b="1" i="0" u="none" strike="noStrike" dirty="0">
                        <a:solidFill>
                          <a:srgbClr val="000000"/>
                        </a:solidFill>
                        <a:effectLst/>
                        <a:latin typeface="NimbusRomNo9L"/>
                      </a:endParaRPr>
                    </a:p>
                  </a:txBody>
                  <a:tcPr marL="27646" marR="27646" marT="27646" marB="0" anchor="ctr"/>
                </a:tc>
                <a:tc>
                  <a:txBody>
                    <a:bodyPr/>
                    <a:lstStyle/>
                    <a:p>
                      <a:pPr algn="r" fontAlgn="ctr"/>
                      <a:r>
                        <a:rPr lang="en-US" sz="2000" b="0" i="0" u="none" strike="noStrike" dirty="0" err="1" smtClean="0">
                          <a:solidFill>
                            <a:srgbClr val="000000"/>
                          </a:solidFill>
                          <a:effectLst/>
                          <a:latin typeface="NimbusRomNo9L"/>
                        </a:rPr>
                        <a:t>CamCard</a:t>
                      </a:r>
                      <a:r>
                        <a:rPr lang="en-US" sz="2000" b="0" i="0" u="none" strike="noStrike" dirty="0" smtClean="0">
                          <a:solidFill>
                            <a:srgbClr val="000000"/>
                          </a:solidFill>
                          <a:effectLst/>
                          <a:latin typeface="NimbusRomNo9L"/>
                        </a:rPr>
                        <a:t> HD Free</a:t>
                      </a:r>
                    </a:p>
                    <a:p>
                      <a:pPr algn="r" fontAlgn="ctr"/>
                      <a:r>
                        <a:rPr lang="en-US" sz="2000" b="0" i="0" u="none" strike="noStrike" dirty="0" smtClean="0">
                          <a:solidFill>
                            <a:srgbClr val="000000"/>
                          </a:solidFill>
                          <a:effectLst/>
                          <a:latin typeface="NimbusRomNo9L"/>
                        </a:rPr>
                        <a:t>Barcode Scanner</a:t>
                      </a:r>
                      <a:endParaRPr lang="en-US" sz="2000" b="0" i="0" u="none" strike="noStrike" dirty="0">
                        <a:solidFill>
                          <a:srgbClr val="000000"/>
                        </a:solidFill>
                        <a:effectLst/>
                        <a:latin typeface="NimbusRomNo9L"/>
                      </a:endParaRPr>
                    </a:p>
                  </a:txBody>
                  <a:tcPr marL="27646" marR="27646" marT="27646" marB="0" anchor="ctr"/>
                </a:tc>
                <a:tc>
                  <a:txBody>
                    <a:bodyPr/>
                    <a:lstStyle/>
                    <a:p>
                      <a:pPr algn="r" fontAlgn="ctr"/>
                      <a:r>
                        <a:rPr lang="en-US" sz="2000" b="0" i="0" u="none" strike="noStrike" dirty="0" smtClean="0">
                          <a:solidFill>
                            <a:srgbClr val="000000"/>
                          </a:solidFill>
                          <a:effectLst/>
                          <a:latin typeface="NimbusRomNo9L"/>
                        </a:rPr>
                        <a:t>Error</a:t>
                      </a:r>
                      <a:endParaRPr lang="en-US" sz="2000" b="0" i="0" u="none" strike="noStrike" dirty="0">
                        <a:solidFill>
                          <a:srgbClr val="000000"/>
                        </a:solidFill>
                        <a:effectLst/>
                        <a:latin typeface="NimbusRomNo9L"/>
                      </a:endParaRPr>
                    </a:p>
                  </a:txBody>
                  <a:tcPr marL="27646" marR="27646" marT="27646" marB="0" anchor="ctr"/>
                </a:tc>
              </a:tr>
              <a:tr h="457200">
                <a:tc>
                  <a:txBody>
                    <a:bodyPr/>
                    <a:lstStyle/>
                    <a:p>
                      <a:pPr algn="l" fontAlgn="ctr"/>
                      <a:r>
                        <a:rPr lang="en-US" sz="2000" b="1" i="0" u="none" strike="noStrike" dirty="0" smtClean="0">
                          <a:solidFill>
                            <a:srgbClr val="000000"/>
                          </a:solidFill>
                          <a:effectLst/>
                          <a:latin typeface="NimbusRomNo9L"/>
                        </a:rPr>
                        <a:t>Microphone</a:t>
                      </a:r>
                      <a:endParaRPr lang="en-US" sz="2000" b="1" i="0" u="none" strike="noStrike" dirty="0">
                        <a:solidFill>
                          <a:srgbClr val="000000"/>
                        </a:solidFill>
                        <a:effectLst/>
                        <a:latin typeface="NimbusRomNo9L"/>
                      </a:endParaRPr>
                    </a:p>
                  </a:txBody>
                  <a:tcPr marL="27646" marR="27646" marT="27646" marB="0" anchor="ctr"/>
                </a:tc>
                <a:tc>
                  <a:txBody>
                    <a:bodyPr/>
                    <a:lstStyle/>
                    <a:p>
                      <a:pPr algn="r" fontAlgn="ctr"/>
                      <a:r>
                        <a:rPr lang="en-US" sz="2000" b="0" i="0" u="none" strike="noStrike" dirty="0" err="1" smtClean="0">
                          <a:solidFill>
                            <a:srgbClr val="000000"/>
                          </a:solidFill>
                          <a:effectLst/>
                          <a:latin typeface="NimbusRomNo9L"/>
                        </a:rPr>
                        <a:t>Shazam</a:t>
                      </a:r>
                      <a:endParaRPr lang="en-US" sz="2000" b="0" i="0" u="none" strike="noStrike" dirty="0">
                        <a:solidFill>
                          <a:srgbClr val="000000"/>
                        </a:solidFill>
                        <a:effectLst/>
                        <a:latin typeface="NimbusRomNo9L"/>
                      </a:endParaRPr>
                    </a:p>
                  </a:txBody>
                  <a:tcPr marL="27646" marR="27646" marT="27646" marB="0" anchor="ctr"/>
                </a:tc>
                <a:tc>
                  <a:txBody>
                    <a:bodyPr/>
                    <a:lstStyle/>
                    <a:p>
                      <a:pPr algn="r" fontAlgn="ctr"/>
                      <a:r>
                        <a:rPr lang="en-US" sz="2000" b="0" i="0" u="none" strike="noStrike" dirty="0" smtClean="0">
                          <a:solidFill>
                            <a:srgbClr val="000000"/>
                          </a:solidFill>
                          <a:effectLst/>
                          <a:latin typeface="NimbusRomNo9L"/>
                        </a:rPr>
                        <a:t>Error</a:t>
                      </a:r>
                      <a:endParaRPr lang="en-US" sz="2000" b="0" i="0" u="none" strike="noStrike" dirty="0">
                        <a:solidFill>
                          <a:srgbClr val="000000"/>
                        </a:solidFill>
                        <a:effectLst/>
                        <a:latin typeface="NimbusRomNo9L"/>
                      </a:endParaRPr>
                    </a:p>
                  </a:txBody>
                  <a:tcPr marL="27646" marR="27646" marT="27646" marB="0" anchor="ctr"/>
                </a:tc>
              </a:tr>
            </a:tbl>
          </a:graphicData>
        </a:graphic>
      </p:graphicFrame>
      <p:grpSp>
        <p:nvGrpSpPr>
          <p:cNvPr id="7" name="Group 6"/>
          <p:cNvGrpSpPr/>
          <p:nvPr/>
        </p:nvGrpSpPr>
        <p:grpSpPr>
          <a:xfrm>
            <a:off x="7924800" y="925410"/>
            <a:ext cx="914400" cy="1219200"/>
            <a:chOff x="3048000" y="2362200"/>
            <a:chExt cx="973832" cy="1447800"/>
          </a:xfrm>
        </p:grpSpPr>
        <p:sp>
          <p:nvSpPr>
            <p:cNvPr id="8" name="Freeform 7"/>
            <p:cNvSpPr/>
            <p:nvPr/>
          </p:nvSpPr>
          <p:spPr>
            <a:xfrm flipH="1">
              <a:off x="3383278" y="2362200"/>
              <a:ext cx="45721" cy="1447800"/>
            </a:xfrm>
            <a:custGeom>
              <a:avLst/>
              <a:gdLst>
                <a:gd name="connsiteX0" fmla="*/ 104740 w 361329"/>
                <a:gd name="connsiteY0" fmla="*/ 0 h 2161346"/>
                <a:gd name="connsiteX1" fmla="*/ 7041 w 361329"/>
                <a:gd name="connsiteY1" fmla="*/ 305275 h 2161346"/>
                <a:gd name="connsiteX2" fmla="*/ 275713 w 361329"/>
                <a:gd name="connsiteY2" fmla="*/ 378541 h 2161346"/>
                <a:gd name="connsiteX3" fmla="*/ 80315 w 361329"/>
                <a:gd name="connsiteY3" fmla="*/ 659394 h 2161346"/>
                <a:gd name="connsiteX4" fmla="*/ 300138 w 361329"/>
                <a:gd name="connsiteY4" fmla="*/ 781504 h 2161346"/>
                <a:gd name="connsiteX5" fmla="*/ 104740 w 361329"/>
                <a:gd name="connsiteY5" fmla="*/ 1025724 h 2161346"/>
                <a:gd name="connsiteX6" fmla="*/ 348987 w 361329"/>
                <a:gd name="connsiteY6" fmla="*/ 1184467 h 2161346"/>
                <a:gd name="connsiteX7" fmla="*/ 153590 w 361329"/>
                <a:gd name="connsiteY7" fmla="*/ 1428687 h 2161346"/>
                <a:gd name="connsiteX8" fmla="*/ 361200 w 361329"/>
                <a:gd name="connsiteY8" fmla="*/ 1575219 h 2161346"/>
                <a:gd name="connsiteX9" fmla="*/ 116952 w 361329"/>
                <a:gd name="connsiteY9" fmla="*/ 1746172 h 2161346"/>
                <a:gd name="connsiteX10" fmla="*/ 348987 w 361329"/>
                <a:gd name="connsiteY10" fmla="*/ 1917126 h 2161346"/>
                <a:gd name="connsiteX11" fmla="*/ 55891 w 361329"/>
                <a:gd name="connsiteY11" fmla="*/ 1990392 h 2161346"/>
                <a:gd name="connsiteX12" fmla="*/ 153590 w 361329"/>
                <a:gd name="connsiteY12" fmla="*/ 2161346 h 2161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1329" h="2161346">
                  <a:moveTo>
                    <a:pt x="104740" y="0"/>
                  </a:moveTo>
                  <a:cubicBezTo>
                    <a:pt x="41643" y="121092"/>
                    <a:pt x="-21454" y="242185"/>
                    <a:pt x="7041" y="305275"/>
                  </a:cubicBezTo>
                  <a:cubicBezTo>
                    <a:pt x="35536" y="368365"/>
                    <a:pt x="263501" y="319521"/>
                    <a:pt x="275713" y="378541"/>
                  </a:cubicBezTo>
                  <a:cubicBezTo>
                    <a:pt x="287925" y="437561"/>
                    <a:pt x="76244" y="592234"/>
                    <a:pt x="80315" y="659394"/>
                  </a:cubicBezTo>
                  <a:cubicBezTo>
                    <a:pt x="84386" y="726554"/>
                    <a:pt x="296067" y="720449"/>
                    <a:pt x="300138" y="781504"/>
                  </a:cubicBezTo>
                  <a:cubicBezTo>
                    <a:pt x="304209" y="842559"/>
                    <a:pt x="96599" y="958564"/>
                    <a:pt x="104740" y="1025724"/>
                  </a:cubicBezTo>
                  <a:cubicBezTo>
                    <a:pt x="112881" y="1092884"/>
                    <a:pt x="340845" y="1117307"/>
                    <a:pt x="348987" y="1184467"/>
                  </a:cubicBezTo>
                  <a:cubicBezTo>
                    <a:pt x="357129" y="1251627"/>
                    <a:pt x="151555" y="1363562"/>
                    <a:pt x="153590" y="1428687"/>
                  </a:cubicBezTo>
                  <a:cubicBezTo>
                    <a:pt x="155626" y="1493812"/>
                    <a:pt x="367306" y="1522305"/>
                    <a:pt x="361200" y="1575219"/>
                  </a:cubicBezTo>
                  <a:cubicBezTo>
                    <a:pt x="355094" y="1628133"/>
                    <a:pt x="118987" y="1689188"/>
                    <a:pt x="116952" y="1746172"/>
                  </a:cubicBezTo>
                  <a:cubicBezTo>
                    <a:pt x="114917" y="1803156"/>
                    <a:pt x="359164" y="1876423"/>
                    <a:pt x="348987" y="1917126"/>
                  </a:cubicBezTo>
                  <a:cubicBezTo>
                    <a:pt x="338810" y="1957829"/>
                    <a:pt x="88457" y="1949689"/>
                    <a:pt x="55891" y="1990392"/>
                  </a:cubicBezTo>
                  <a:cubicBezTo>
                    <a:pt x="23325" y="2031095"/>
                    <a:pt x="153590" y="2161346"/>
                    <a:pt x="153590" y="2161346"/>
                  </a:cubicBezTo>
                </a:path>
              </a:pathLst>
            </a:custGeom>
            <a:ln>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9" name="Group 8"/>
            <p:cNvGrpSpPr/>
            <p:nvPr/>
          </p:nvGrpSpPr>
          <p:grpSpPr>
            <a:xfrm>
              <a:off x="3048000" y="2667000"/>
              <a:ext cx="304800" cy="1066800"/>
              <a:chOff x="228600" y="2782956"/>
              <a:chExt cx="457200" cy="1687004"/>
            </a:xfrm>
          </p:grpSpPr>
          <p:cxnSp>
            <p:nvCxnSpPr>
              <p:cNvPr id="13" name="Straight Arrow Connector 12"/>
              <p:cNvCxnSpPr/>
              <p:nvPr/>
            </p:nvCxnSpPr>
            <p:spPr>
              <a:xfrm>
                <a:off x="228600" y="2782956"/>
                <a:ext cx="4572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228600" y="3062577"/>
                <a:ext cx="4572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228600" y="3404768"/>
                <a:ext cx="4572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228600" y="3746959"/>
                <a:ext cx="457200" cy="0"/>
              </a:xfrm>
              <a:prstGeom prst="straightConnector1">
                <a:avLst/>
              </a:prstGeom>
              <a:ln>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228600" y="3962400"/>
                <a:ext cx="4572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228600" y="4228959"/>
                <a:ext cx="457200" cy="0"/>
              </a:xfrm>
              <a:prstGeom prst="straightConnector1">
                <a:avLst/>
              </a:prstGeom>
              <a:ln>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228600" y="4469960"/>
                <a:ext cx="4572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10" name="Lightning Bolt 9"/>
            <p:cNvSpPr/>
            <p:nvPr/>
          </p:nvSpPr>
          <p:spPr>
            <a:xfrm flipH="1">
              <a:off x="3429000" y="2743200"/>
              <a:ext cx="592832" cy="914400"/>
            </a:xfrm>
            <a:prstGeom prst="lightningBol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0872735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verview.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03" y="988075"/>
            <a:ext cx="6986194" cy="3870729"/>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430541593"/>
              </p:ext>
            </p:extLst>
          </p:nvPr>
        </p:nvGraphicFramePr>
        <p:xfrm>
          <a:off x="6645162" y="4201869"/>
          <a:ext cx="2437896" cy="2252980"/>
        </p:xfrm>
        <a:graphic>
          <a:graphicData uri="http://schemas.openxmlformats.org/drawingml/2006/table">
            <a:tbl>
              <a:tblPr firstRow="1" bandRow="1">
                <a:tableStyleId>{5C22544A-7EE6-4342-B048-85BDC9FD1C3A}</a:tableStyleId>
              </a:tblPr>
              <a:tblGrid>
                <a:gridCol w="1702751"/>
                <a:gridCol w="735145"/>
              </a:tblGrid>
              <a:tr h="250256">
                <a:tc>
                  <a:txBody>
                    <a:bodyPr/>
                    <a:lstStyle/>
                    <a:p>
                      <a:r>
                        <a:rPr lang="en-US" sz="1200" dirty="0" smtClean="0"/>
                        <a:t>App</a:t>
                      </a:r>
                      <a:endParaRPr lang="en-US" sz="1200" dirty="0"/>
                    </a:p>
                  </a:txBody>
                  <a:tcPr/>
                </a:tc>
                <a:tc>
                  <a:txBody>
                    <a:bodyPr/>
                    <a:lstStyle/>
                    <a:p>
                      <a:pPr algn="r"/>
                      <a:r>
                        <a:rPr lang="en-US" sz="1200" dirty="0" smtClean="0"/>
                        <a:t>Harmful Races</a:t>
                      </a:r>
                      <a:endParaRPr lang="en-US" sz="1200" dirty="0"/>
                    </a:p>
                  </a:txBody>
                  <a:tcPr/>
                </a:tc>
              </a:tr>
              <a:tr h="250256">
                <a:tc>
                  <a:txBody>
                    <a:bodyPr/>
                    <a:lstStyle/>
                    <a:p>
                      <a:pPr algn="l" fontAlgn="b"/>
                      <a:r>
                        <a:rPr lang="es-ES_tradnl" sz="1400" b="0" i="0" u="none" strike="noStrike" dirty="0" err="1">
                          <a:solidFill>
                            <a:srgbClr val="000000"/>
                          </a:solidFill>
                          <a:effectLst/>
                          <a:latin typeface="Calibri"/>
                        </a:rPr>
                        <a:t>AnyMemo</a:t>
                      </a:r>
                      <a:r>
                        <a:rPr lang="es-ES_tradnl" sz="1400" b="0" i="0" u="none" strike="noStrike" dirty="0">
                          <a:solidFill>
                            <a:srgbClr val="000000"/>
                          </a:solidFill>
                          <a:effectLst/>
                          <a:latin typeface="Calibri"/>
                        </a:rPr>
                        <a:t>           </a:t>
                      </a:r>
                    </a:p>
                  </a:txBody>
                  <a:tcPr marL="12700" marR="12700" marT="12700" marB="0" anchor="b"/>
                </a:tc>
                <a:tc>
                  <a:txBody>
                    <a:bodyPr/>
                    <a:lstStyle/>
                    <a:p>
                      <a:pPr algn="r" fontAlgn="b"/>
                      <a:r>
                        <a:rPr lang="en-US" sz="1600" b="0" i="0" u="none" strike="noStrike" dirty="0">
                          <a:solidFill>
                            <a:srgbClr val="000000"/>
                          </a:solidFill>
                          <a:effectLst/>
                          <a:latin typeface="Calibri"/>
                        </a:rPr>
                        <a:t>1</a:t>
                      </a:r>
                    </a:p>
                  </a:txBody>
                  <a:tcPr marL="12700" marR="12700" marT="12700" marB="0" anchor="b"/>
                </a:tc>
              </a:tr>
              <a:tr h="250256">
                <a:tc>
                  <a:txBody>
                    <a:bodyPr/>
                    <a:lstStyle/>
                    <a:p>
                      <a:pPr algn="l" fontAlgn="b"/>
                      <a:r>
                        <a:rPr lang="en-US" sz="1400" b="0" i="0" u="none" strike="noStrike" dirty="0" err="1">
                          <a:solidFill>
                            <a:srgbClr val="000000"/>
                          </a:solidFill>
                          <a:effectLst/>
                          <a:latin typeface="Calibri"/>
                        </a:rPr>
                        <a:t>GhostCommander</a:t>
                      </a:r>
                      <a:r>
                        <a:rPr lang="en-US" sz="1400" b="0" i="0" u="none" strike="noStrike" dirty="0">
                          <a:solidFill>
                            <a:srgbClr val="000000"/>
                          </a:solidFill>
                          <a:effectLst/>
                          <a:latin typeface="Calibri"/>
                        </a:rPr>
                        <a:t>    </a:t>
                      </a:r>
                    </a:p>
                  </a:txBody>
                  <a:tcPr marL="12700" marR="12700" marT="12700" marB="0" anchor="b"/>
                </a:tc>
                <a:tc>
                  <a:txBody>
                    <a:bodyPr/>
                    <a:lstStyle/>
                    <a:p>
                      <a:pPr algn="r" fontAlgn="b"/>
                      <a:r>
                        <a:rPr lang="en-US" sz="1600" b="0" i="0" u="none" strike="noStrike" dirty="0">
                          <a:solidFill>
                            <a:srgbClr val="000000"/>
                          </a:solidFill>
                          <a:effectLst/>
                          <a:latin typeface="Calibri"/>
                        </a:rPr>
                        <a:t>1</a:t>
                      </a:r>
                    </a:p>
                  </a:txBody>
                  <a:tcPr marL="12700" marR="12700" marT="12700" marB="0" anchor="b"/>
                </a:tc>
              </a:tr>
              <a:tr h="250256">
                <a:tc>
                  <a:txBody>
                    <a:bodyPr/>
                    <a:lstStyle/>
                    <a:p>
                      <a:pPr algn="l" fontAlgn="b"/>
                      <a:r>
                        <a:rPr lang="pl-PL" sz="1400" b="0" i="0" u="none" strike="noStrike" dirty="0">
                          <a:solidFill>
                            <a:srgbClr val="000000"/>
                          </a:solidFill>
                          <a:effectLst/>
                          <a:latin typeface="Calibri"/>
                        </a:rPr>
                        <a:t>NPR News          </a:t>
                      </a:r>
                    </a:p>
                  </a:txBody>
                  <a:tcPr marL="12700" marR="12700" marT="12700" marB="0" anchor="b"/>
                </a:tc>
                <a:tc>
                  <a:txBody>
                    <a:bodyPr/>
                    <a:lstStyle/>
                    <a:p>
                      <a:pPr algn="r" fontAlgn="b"/>
                      <a:r>
                        <a:rPr lang="en-US" sz="1600" b="0" i="0" u="none" strike="noStrike">
                          <a:solidFill>
                            <a:srgbClr val="000000"/>
                          </a:solidFill>
                          <a:effectLst/>
                          <a:latin typeface="Calibri"/>
                        </a:rPr>
                        <a:t>1</a:t>
                      </a:r>
                    </a:p>
                  </a:txBody>
                  <a:tcPr marL="12700" marR="12700" marT="12700" marB="0" anchor="b"/>
                </a:tc>
              </a:tr>
              <a:tr h="250256">
                <a:tc>
                  <a:txBody>
                    <a:bodyPr/>
                    <a:lstStyle/>
                    <a:p>
                      <a:pPr algn="l" fontAlgn="b"/>
                      <a:r>
                        <a:rPr lang="en-US" sz="1400" b="0" i="0" u="none" strike="noStrike" dirty="0">
                          <a:solidFill>
                            <a:srgbClr val="000000"/>
                          </a:solidFill>
                          <a:effectLst/>
                          <a:latin typeface="Calibri"/>
                        </a:rPr>
                        <a:t>OI File Manager   </a:t>
                      </a:r>
                    </a:p>
                  </a:txBody>
                  <a:tcPr marL="12700" marR="12700" marT="12700" marB="0" anchor="b"/>
                </a:tc>
                <a:tc>
                  <a:txBody>
                    <a:bodyPr/>
                    <a:lstStyle/>
                    <a:p>
                      <a:pPr algn="r" fontAlgn="b"/>
                      <a:r>
                        <a:rPr lang="en-US" sz="1600" b="0" i="0" u="none" strike="noStrike" dirty="0">
                          <a:solidFill>
                            <a:srgbClr val="000000"/>
                          </a:solidFill>
                          <a:effectLst/>
                          <a:latin typeface="Calibri"/>
                        </a:rPr>
                        <a:t>1</a:t>
                      </a:r>
                    </a:p>
                  </a:txBody>
                  <a:tcPr marL="12700" marR="12700" marT="12700" marB="0" anchor="b"/>
                </a:tc>
              </a:tr>
              <a:tr h="250256">
                <a:tc>
                  <a:txBody>
                    <a:bodyPr/>
                    <a:lstStyle/>
                    <a:p>
                      <a:pPr algn="l" fontAlgn="b"/>
                      <a:r>
                        <a:rPr lang="ro-RO" sz="1400" b="0" i="0" u="none" strike="noStrike" dirty="0">
                          <a:solidFill>
                            <a:srgbClr val="000000"/>
                          </a:solidFill>
                          <a:effectLst/>
                          <a:latin typeface="Calibri"/>
                        </a:rPr>
                        <a:t>OS Monitor        </a:t>
                      </a:r>
                    </a:p>
                  </a:txBody>
                  <a:tcPr marL="12700" marR="12700" marT="12700" marB="0" anchor="b"/>
                </a:tc>
                <a:tc>
                  <a:txBody>
                    <a:bodyPr/>
                    <a:lstStyle/>
                    <a:p>
                      <a:pPr algn="r" fontAlgn="b"/>
                      <a:r>
                        <a:rPr lang="en-US" sz="1600" b="0" i="0" u="none" strike="noStrike">
                          <a:solidFill>
                            <a:srgbClr val="000000"/>
                          </a:solidFill>
                          <a:effectLst/>
                          <a:latin typeface="Calibri"/>
                        </a:rPr>
                        <a:t>2</a:t>
                      </a:r>
                    </a:p>
                  </a:txBody>
                  <a:tcPr marL="12700" marR="12700" marT="12700" marB="0" anchor="b"/>
                </a:tc>
              </a:tr>
              <a:tr h="250256">
                <a:tc>
                  <a:txBody>
                    <a:bodyPr/>
                    <a:lstStyle/>
                    <a:p>
                      <a:pPr algn="l" fontAlgn="b"/>
                      <a:r>
                        <a:rPr lang="en-US" sz="1400" b="0" i="0" u="none" strike="noStrike" dirty="0" err="1">
                          <a:solidFill>
                            <a:srgbClr val="000000"/>
                          </a:solidFill>
                          <a:effectLst/>
                          <a:latin typeface="Calibri"/>
                        </a:rPr>
                        <a:t>TextWarrior</a:t>
                      </a:r>
                      <a:r>
                        <a:rPr lang="en-US" sz="1400" b="0" i="0" u="none" strike="noStrike" dirty="0">
                          <a:solidFill>
                            <a:srgbClr val="000000"/>
                          </a:solidFill>
                          <a:effectLst/>
                          <a:latin typeface="Calibri"/>
                        </a:rPr>
                        <a:t>       </a:t>
                      </a:r>
                    </a:p>
                  </a:txBody>
                  <a:tcPr marL="12700" marR="12700" marT="12700" marB="0" anchor="b"/>
                </a:tc>
                <a:tc>
                  <a:txBody>
                    <a:bodyPr/>
                    <a:lstStyle/>
                    <a:p>
                      <a:pPr algn="r" fontAlgn="b"/>
                      <a:r>
                        <a:rPr lang="en-US" sz="1600" b="0" i="0" u="none" strike="noStrike">
                          <a:solidFill>
                            <a:srgbClr val="000000"/>
                          </a:solidFill>
                          <a:effectLst/>
                          <a:latin typeface="Calibri"/>
                        </a:rPr>
                        <a:t>1</a:t>
                      </a:r>
                    </a:p>
                  </a:txBody>
                  <a:tcPr marL="12700" marR="12700" marT="12700" marB="0" anchor="b"/>
                </a:tc>
              </a:tr>
              <a:tr h="250256">
                <a:tc>
                  <a:txBody>
                    <a:bodyPr/>
                    <a:lstStyle/>
                    <a:p>
                      <a:pPr algn="l" fontAlgn="b"/>
                      <a:r>
                        <a:rPr lang="fr-FR" sz="1400" b="0" i="0" u="none" strike="noStrike" dirty="0" err="1">
                          <a:solidFill>
                            <a:srgbClr val="000000"/>
                          </a:solidFill>
                          <a:effectLst/>
                          <a:latin typeface="Calibri"/>
                        </a:rPr>
                        <a:t>Tomdroid</a:t>
                      </a:r>
                      <a:r>
                        <a:rPr lang="fr-FR" sz="1400" b="0" i="0" u="none" strike="noStrike" dirty="0">
                          <a:solidFill>
                            <a:srgbClr val="000000"/>
                          </a:solidFill>
                          <a:effectLst/>
                          <a:latin typeface="Calibri"/>
                        </a:rPr>
                        <a:t>          </a:t>
                      </a:r>
                    </a:p>
                  </a:txBody>
                  <a:tcPr marL="12700" marR="12700" marT="12700" marB="0" anchor="b"/>
                </a:tc>
                <a:tc>
                  <a:txBody>
                    <a:bodyPr/>
                    <a:lstStyle/>
                    <a:p>
                      <a:pPr algn="r" fontAlgn="b"/>
                      <a:r>
                        <a:rPr lang="en-US" sz="1600" b="0" i="0" u="none" strike="noStrike" dirty="0">
                          <a:solidFill>
                            <a:srgbClr val="000000"/>
                          </a:solidFill>
                          <a:effectLst/>
                          <a:latin typeface="Calibri"/>
                        </a:rPr>
                        <a:t>1</a:t>
                      </a:r>
                    </a:p>
                  </a:txBody>
                  <a:tcPr marL="12700" marR="12700" marT="12700" marB="0" anchor="b"/>
                </a:tc>
              </a:tr>
            </a:tbl>
          </a:graphicData>
        </a:graphic>
      </p:graphicFrame>
      <p:sp>
        <p:nvSpPr>
          <p:cNvPr id="4" name="Rounded Rectangle 3"/>
          <p:cNvSpPr/>
          <p:nvPr/>
        </p:nvSpPr>
        <p:spPr>
          <a:xfrm>
            <a:off x="89803" y="138993"/>
            <a:ext cx="8993255" cy="669152"/>
          </a:xfrm>
          <a:prstGeom prst="roundRect">
            <a:avLst/>
          </a:prstGeom>
          <a:solidFill>
            <a:srgbClr val="FFCC99"/>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2000" b="1" dirty="0" smtClean="0">
                <a:solidFill>
                  <a:srgbClr val="000000"/>
                </a:solidFill>
              </a:rPr>
              <a:t>Event </a:t>
            </a:r>
            <a:r>
              <a:rPr lang="en-US" sz="2000" b="1" dirty="0" smtClean="0">
                <a:solidFill>
                  <a:srgbClr val="000000"/>
                </a:solidFill>
              </a:rPr>
              <a:t>flipping</a:t>
            </a:r>
            <a:r>
              <a:rPr lang="en-US" sz="2000" dirty="0" smtClean="0">
                <a:solidFill>
                  <a:srgbClr val="000000"/>
                </a:solidFill>
              </a:rPr>
              <a:t>: </a:t>
            </a:r>
            <a:r>
              <a:rPr lang="en-US" sz="2000" dirty="0" smtClean="0">
                <a:solidFill>
                  <a:srgbClr val="000000"/>
                </a:solidFill>
              </a:rPr>
              <a:t>found, verified, reproduced 8 races in real-world apps</a:t>
            </a:r>
            <a:endParaRPr lang="en-US" sz="2000" dirty="0">
              <a:solidFill>
                <a:srgbClr val="000000"/>
              </a:solidFill>
            </a:endParaRPr>
          </a:p>
        </p:txBody>
      </p:sp>
    </p:spTree>
    <p:extLst>
      <p:ext uri="{BB962C8B-B14F-4D97-AF65-F5344CB8AC3E}">
        <p14:creationId xmlns:p14="http://schemas.microsoft.com/office/powerpoint/2010/main" val="154965865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9372</TotalTime>
  <Words>913</Words>
  <Application>Microsoft Macintosh PowerPoint</Application>
  <PresentationFormat>On-screen Show (4:3)</PresentationFormat>
  <Paragraphs>335</Paragraphs>
  <Slides>10</Slides>
  <Notes>7</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Improving the Android Development Lifecycle with the VALERA Record-and-replay Approach</vt:lpstr>
      <vt:lpstr>Characterizing mobile bugs</vt:lpstr>
      <vt:lpstr>PowerPoint Presentation</vt:lpstr>
      <vt:lpstr>VALERA (Versatile yet Lightweight Record-and-replay for Android)</vt:lpstr>
      <vt:lpstr>PowerPoint Presentation</vt:lpstr>
      <vt:lpstr>PowerPoint Presentation</vt:lpstr>
      <vt:lpstr>PowerPoint Presentation</vt:lpstr>
      <vt:lpstr>PowerPoint Presentation</vt:lpstr>
      <vt:lpstr>PowerPoint Presentation</vt:lpstr>
      <vt:lpstr>Conclusions</vt:lpstr>
    </vt:vector>
  </TitlesOfParts>
  <Company>UCR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N</dc:creator>
  <cp:lastModifiedBy>J N</cp:lastModifiedBy>
  <cp:revision>420</cp:revision>
  <dcterms:created xsi:type="dcterms:W3CDTF">2015-02-16T19:29:46Z</dcterms:created>
  <dcterms:modified xsi:type="dcterms:W3CDTF">2015-10-23T03:24:54Z</dcterms:modified>
</cp:coreProperties>
</file>