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440" r:id="rId3"/>
    <p:sldId id="453" r:id="rId4"/>
    <p:sldId id="415" r:id="rId5"/>
    <p:sldId id="325" r:id="rId6"/>
    <p:sldId id="375" r:id="rId7"/>
    <p:sldId id="337" r:id="rId8"/>
    <p:sldId id="365" r:id="rId9"/>
    <p:sldId id="455" r:id="rId10"/>
    <p:sldId id="366" r:id="rId11"/>
    <p:sldId id="368" r:id="rId12"/>
    <p:sldId id="346" r:id="rId13"/>
    <p:sldId id="347" r:id="rId14"/>
    <p:sldId id="348" r:id="rId15"/>
    <p:sldId id="349" r:id="rId16"/>
    <p:sldId id="444" r:id="rId17"/>
    <p:sldId id="436" r:id="rId18"/>
    <p:sldId id="398" r:id="rId19"/>
    <p:sldId id="350" r:id="rId20"/>
    <p:sldId id="386" r:id="rId21"/>
    <p:sldId id="387" r:id="rId22"/>
    <p:sldId id="345" r:id="rId23"/>
    <p:sldId id="390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ian Hu" initials="YH" lastIdx="1" clrIdx="0"/>
  <p:cmAuthor id="2" name="Yongjian Hu" initials="YH [3]" lastIdx="1" clrIdx="1"/>
  <p:cmAuthor id="3" name="Yongjian Hu" initials="YH [4]" lastIdx="1" clrIdx="2"/>
  <p:cmAuthor id="4" name="Yongjian Hu" initials="YH [7]" lastIdx="1" clrIdx="3"/>
  <p:cmAuthor id="5" name="Yongjian Hu" initials="YH [8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7" autoAdjust="0"/>
    <p:restoredTop sz="87157" autoAdjust="0"/>
  </p:normalViewPr>
  <p:slideViewPr>
    <p:cSldViewPr snapToGrid="0">
      <p:cViewPr varScale="1">
        <p:scale>
          <a:sx n="161" d="100"/>
          <a:sy n="161" d="100"/>
        </p:scale>
        <p:origin x="169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E042-C81C-4B28-B514-5EEAA5B1B3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19A40-6362-4765-B04E-8CF6AF2F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Inter-component 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19A40-6362-4765-B04E-8CF6AF2F88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Inter-component 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19A40-6362-4765-B04E-8CF6AF2F88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5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0" lvl="3"/>
            <a:r>
              <a:rPr lang="en-US" dirty="0"/>
              <a:t>Android modeling issues</a:t>
            </a:r>
          </a:p>
          <a:p>
            <a:pPr marL="1097280" lvl="3"/>
            <a:r>
              <a:rPr lang="en-US" dirty="0"/>
              <a:t>Control flow analysis +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19A40-6362-4765-B04E-8CF6AF2F88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Actions A1 &amp; A2 execute on the same </a:t>
            </a:r>
            <a:r>
              <a:rPr lang="en-US" dirty="0" err="1"/>
              <a:t>Looper</a:t>
            </a:r>
            <a:r>
              <a:rPr lang="en-US" dirty="0"/>
              <a:t> thread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19A40-6362-4765-B04E-8CF6AF2F88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</a:t>
            </a:r>
            <a:r>
              <a:rPr lang="en-US" dirty="0" err="1"/>
              <a:t>bytecode</a:t>
            </a:r>
            <a:r>
              <a:rPr lang="en-US" dirty="0"/>
              <a:t> size: 1.1MB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19A40-6362-4765-B04E-8CF6AF2F88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CFD7-481A-D540-BDA9-8A93F1FCD9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needs manual inspection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19A40-6362-4765-B04E-8CF6AF2F88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19A40-6362-4765-B04E-8CF6AF2F88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19A40-6362-4765-B04E-8CF6AF2F88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6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0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4770-0DE0-404D-966D-AA32E198D54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B5BA-0029-4175-A29D-1A3AD8F5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812" y="1122363"/>
            <a:ext cx="8599282" cy="1600055"/>
          </a:xfrm>
        </p:spPr>
        <p:txBody>
          <a:bodyPr>
            <a:normAutofit/>
          </a:bodyPr>
          <a:lstStyle/>
          <a:p>
            <a:r>
              <a:rPr lang="en-US" sz="4800" dirty="0"/>
              <a:t>Static Detection of Event-based Races in Android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" y="4528385"/>
            <a:ext cx="5138371" cy="1925867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Yongjian</a:t>
            </a:r>
            <a:r>
              <a:rPr lang="en-US" sz="3200" b="1" dirty="0"/>
              <a:t> Hu</a:t>
            </a:r>
          </a:p>
          <a:p>
            <a:r>
              <a:rPr lang="en-US" sz="3200" dirty="0"/>
              <a:t>Univ. of California, Riverside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8032" y="4528385"/>
            <a:ext cx="4885717" cy="192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 Iulian Neamtiu</a:t>
            </a:r>
          </a:p>
          <a:p>
            <a:r>
              <a:rPr lang="en-US" sz="3200" dirty="0"/>
              <a:t>NJIT</a:t>
            </a:r>
          </a:p>
        </p:txBody>
      </p:sp>
    </p:spTree>
    <p:extLst>
      <p:ext uri="{BB962C8B-B14F-4D97-AF65-F5344CB8AC3E}">
        <p14:creationId xmlns:p14="http://schemas.microsoft.com/office/powerpoint/2010/main" val="258759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Action Sensitivity:</a:t>
            </a:r>
            <a:r>
              <a:rPr lang="en-US" dirty="0"/>
              <a:t> When Context Sensitivity is Insufficient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6990"/>
            <a:ext cx="7886700" cy="15466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Hybrid context sensitivity [</a:t>
            </a:r>
            <a:r>
              <a:rPr lang="en-US" dirty="0" err="1"/>
              <a:t>Kastrinis</a:t>
            </a:r>
            <a:r>
              <a:rPr lang="en-US" dirty="0"/>
              <a:t> et al., PLDI’13]</a:t>
            </a:r>
          </a:p>
          <a:p>
            <a:pPr lvl="1"/>
            <a:r>
              <a:rPr lang="en-US" dirty="0"/>
              <a:t>K object sensitivity for dispatch invocations</a:t>
            </a:r>
          </a:p>
          <a:p>
            <a:pPr lvl="1"/>
            <a:r>
              <a:rPr lang="en-US" dirty="0"/>
              <a:t>K call-site sensitivity for static invocations</a:t>
            </a:r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5989" y="3390620"/>
            <a:ext cx="6755189" cy="1283942"/>
            <a:chOff x="240209" y="2413191"/>
            <a:chExt cx="9006919" cy="1711922"/>
          </a:xfrm>
        </p:grpSpPr>
        <p:grpSp>
          <p:nvGrpSpPr>
            <p:cNvPr id="39" name="Group 38"/>
            <p:cNvGrpSpPr/>
            <p:nvPr/>
          </p:nvGrpSpPr>
          <p:grpSpPr>
            <a:xfrm>
              <a:off x="240209" y="2413191"/>
              <a:ext cx="9006919" cy="1711922"/>
              <a:chOff x="240209" y="2413191"/>
              <a:chExt cx="9006919" cy="1711922"/>
            </a:xfrm>
          </p:grpSpPr>
          <p:sp>
            <p:nvSpPr>
              <p:cNvPr id="11" name="Arrow: Right 10"/>
              <p:cNvSpPr/>
              <p:nvPr/>
            </p:nvSpPr>
            <p:spPr>
              <a:xfrm>
                <a:off x="3195586" y="2963442"/>
                <a:ext cx="171880" cy="2818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Arrow: Right 11"/>
              <p:cNvSpPr/>
              <p:nvPr/>
            </p:nvSpPr>
            <p:spPr>
              <a:xfrm>
                <a:off x="5681682" y="2943943"/>
                <a:ext cx="171880" cy="2818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40209" y="2413191"/>
                <a:ext cx="9006919" cy="1711922"/>
                <a:chOff x="240209" y="2413191"/>
                <a:chExt cx="9006919" cy="171192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45104" y="2488416"/>
                  <a:ext cx="8402024" cy="1490608"/>
                  <a:chOff x="732053" y="2997180"/>
                  <a:chExt cx="8402024" cy="1490608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732053" y="3011324"/>
                    <a:ext cx="2276208" cy="697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Base64.encodeBytes(byte[] source)</a:t>
                    </a:r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275992" y="2997180"/>
                    <a:ext cx="2291883" cy="12721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Base64.encodeBytes(byte[] source,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offset,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length,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options)</a:t>
                    </a: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695161" y="3010461"/>
                    <a:ext cx="3438916" cy="1477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Base64.encodeBytesToBytes(byte[] source,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offset,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length,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options) {</a:t>
                    </a:r>
                  </a:p>
                  <a:p>
                    <a:r>
                      <a:rPr lang="en-US" sz="1100" dirty="0"/>
                      <a:t>    ……</a:t>
                    </a:r>
                  </a:p>
                  <a:p>
                    <a:r>
                      <a:rPr lang="en-US" sz="1100" dirty="0"/>
                      <a:t>    </a:t>
                    </a:r>
                    <a:r>
                      <a:rPr lang="en-US" sz="1100" dirty="0" err="1"/>
                      <a:t>os</a:t>
                    </a:r>
                    <a:r>
                      <a:rPr lang="en-US" sz="1100" dirty="0"/>
                      <a:t> = new </a:t>
                    </a:r>
                    <a:r>
                      <a:rPr lang="en-US" sz="1100" dirty="0" err="1"/>
                      <a:t>OutputStream</a:t>
                    </a:r>
                    <a:r>
                      <a:rPr lang="en-US" sz="1100" dirty="0"/>
                      <a:t>(…);</a:t>
                    </a:r>
                  </a:p>
                  <a:p>
                    <a:r>
                      <a:rPr lang="en-US" sz="1100" dirty="0"/>
                      <a:t>    </a:t>
                    </a:r>
                    <a:r>
                      <a:rPr lang="en-US" sz="1100" dirty="0" err="1"/>
                      <a:t>os.write</a:t>
                    </a:r>
                    <a:r>
                      <a:rPr lang="en-US" sz="1100" dirty="0"/>
                      <a:t>(…);</a:t>
                    </a:r>
                  </a:p>
                  <a:p>
                    <a:r>
                      <a:rPr lang="en-US" sz="1100" dirty="0"/>
                      <a:t>}</a:t>
                    </a: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240209" y="2413191"/>
                  <a:ext cx="8931145" cy="1711922"/>
                  <a:chOff x="240209" y="2413191"/>
                  <a:chExt cx="8931145" cy="1711922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666893" y="2413191"/>
                    <a:ext cx="8504461" cy="17119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 rot="16200000">
                    <a:off x="-132171" y="2908335"/>
                    <a:ext cx="1144869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50" dirty="0"/>
                      <a:t>Action1</a:t>
                    </a:r>
                  </a:p>
                </p:txBody>
              </p:sp>
            </p:grpSp>
          </p:grpSp>
        </p:grpSp>
        <p:sp>
          <p:nvSpPr>
            <p:cNvPr id="16" name="Rectangle 15"/>
            <p:cNvSpPr/>
            <p:nvPr/>
          </p:nvSpPr>
          <p:spPr>
            <a:xfrm>
              <a:off x="569401" y="2555455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c1: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61519" y="2549563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c2: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53637" y="2543293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c3: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52844" y="3339057"/>
            <a:ext cx="1871770" cy="1384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200" dirty="0"/>
              <a:t>Points-to(&lt;[c2::c3], </a:t>
            </a:r>
            <a:r>
              <a:rPr lang="en-US" sz="1200" dirty="0" err="1"/>
              <a:t>os</a:t>
            </a:r>
            <a:r>
              <a:rPr lang="en-US" sz="1200" dirty="0"/>
              <a:t>&gt;) = </a:t>
            </a:r>
          </a:p>
          <a:p>
            <a:r>
              <a:rPr lang="en-US" sz="1200" dirty="0"/>
              <a:t>{&lt;[c2::c3], new </a:t>
            </a:r>
            <a:r>
              <a:rPr lang="en-US" sz="1200" dirty="0" err="1"/>
              <a:t>OutputStream</a:t>
            </a:r>
            <a:r>
              <a:rPr lang="en-US" sz="1200" dirty="0"/>
              <a:t>&gt;}</a:t>
            </a:r>
          </a:p>
          <a:p>
            <a:endParaRPr lang="en-US" sz="1200" dirty="0"/>
          </a:p>
          <a:p>
            <a:r>
              <a:rPr lang="en-US" sz="1200" dirty="0"/>
              <a:t>Event1:</a:t>
            </a:r>
          </a:p>
          <a:p>
            <a:r>
              <a:rPr lang="en-US" sz="1200" dirty="0"/>
              <a:t>WRITE: &lt;[c2::c3], </a:t>
            </a:r>
            <a:r>
              <a:rPr lang="en-US" sz="1200" dirty="0" err="1"/>
              <a:t>os</a:t>
            </a:r>
            <a:r>
              <a:rPr lang="en-US" sz="1200" dirty="0"/>
              <a:t>&gt;</a:t>
            </a:r>
          </a:p>
          <a:p>
            <a:r>
              <a:rPr lang="en-US" sz="1200" dirty="0"/>
              <a:t>READ: &lt;[c2::c3], </a:t>
            </a:r>
            <a:r>
              <a:rPr lang="en-US" sz="1200" dirty="0" err="1"/>
              <a:t>os</a:t>
            </a:r>
            <a:r>
              <a:rPr lang="en-US" sz="1200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2844" y="5057740"/>
            <a:ext cx="1871770" cy="1384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200" dirty="0"/>
              <a:t>Points-to(&lt;[c2::c3], </a:t>
            </a:r>
            <a:r>
              <a:rPr lang="en-US" sz="1200" dirty="0" err="1"/>
              <a:t>os</a:t>
            </a:r>
            <a:r>
              <a:rPr lang="en-US" sz="1200" dirty="0"/>
              <a:t>&gt;) = </a:t>
            </a:r>
          </a:p>
          <a:p>
            <a:r>
              <a:rPr lang="en-US" sz="1200" dirty="0"/>
              <a:t>{&lt;[c2::c3], new </a:t>
            </a:r>
            <a:r>
              <a:rPr lang="en-US" sz="1200" dirty="0" err="1"/>
              <a:t>OutputStream</a:t>
            </a:r>
            <a:r>
              <a:rPr lang="en-US" sz="1200" dirty="0"/>
              <a:t>&gt;}</a:t>
            </a:r>
          </a:p>
          <a:p>
            <a:endParaRPr lang="en-US" sz="1200" dirty="0"/>
          </a:p>
          <a:p>
            <a:r>
              <a:rPr lang="en-US" sz="1200" dirty="0"/>
              <a:t>Event2:</a:t>
            </a:r>
          </a:p>
          <a:p>
            <a:r>
              <a:rPr lang="en-US" sz="1200" dirty="0"/>
              <a:t>WRITE: &lt;[c2::c3], </a:t>
            </a:r>
            <a:r>
              <a:rPr lang="en-US" sz="1200" dirty="0" err="1"/>
              <a:t>os</a:t>
            </a:r>
            <a:r>
              <a:rPr lang="en-US" sz="1200" dirty="0"/>
              <a:t>&gt;</a:t>
            </a:r>
          </a:p>
          <a:p>
            <a:r>
              <a:rPr lang="en-US" sz="1200" dirty="0"/>
              <a:t>READ: &lt;[c2::c3], </a:t>
            </a:r>
            <a:r>
              <a:rPr lang="en-US" sz="1200" dirty="0" err="1"/>
              <a:t>os</a:t>
            </a:r>
            <a:r>
              <a:rPr lang="en-US" sz="1200" dirty="0"/>
              <a:t>&gt;</a:t>
            </a:r>
          </a:p>
        </p:txBody>
      </p:sp>
      <p:sp>
        <p:nvSpPr>
          <p:cNvPr id="36" name="Flowchart: Summing Junction 35"/>
          <p:cNvSpPr/>
          <p:nvPr/>
        </p:nvSpPr>
        <p:spPr>
          <a:xfrm>
            <a:off x="7069506" y="4515755"/>
            <a:ext cx="853382" cy="807849"/>
          </a:xfrm>
          <a:prstGeom prst="flowChartSummingJunction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10967" y="4040170"/>
            <a:ext cx="1380978" cy="6340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02024" y="5737762"/>
            <a:ext cx="1389921" cy="6340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D57F2C-2EF9-4919-87DE-5642FC14A1D6}"/>
              </a:ext>
            </a:extLst>
          </p:cNvPr>
          <p:cNvGrpSpPr/>
          <p:nvPr/>
        </p:nvGrpSpPr>
        <p:grpSpPr>
          <a:xfrm>
            <a:off x="62529" y="5057885"/>
            <a:ext cx="6755189" cy="1283942"/>
            <a:chOff x="240209" y="2413191"/>
            <a:chExt cx="9006919" cy="17119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2730616-FA23-4103-9804-B5B5924D9CF6}"/>
                </a:ext>
              </a:extLst>
            </p:cNvPr>
            <p:cNvGrpSpPr/>
            <p:nvPr/>
          </p:nvGrpSpPr>
          <p:grpSpPr>
            <a:xfrm>
              <a:off x="240209" y="2413191"/>
              <a:ext cx="9006919" cy="1711922"/>
              <a:chOff x="240209" y="2413191"/>
              <a:chExt cx="9006919" cy="1711922"/>
            </a:xfrm>
          </p:grpSpPr>
          <p:sp>
            <p:nvSpPr>
              <p:cNvPr id="49" name="Arrow: Right 48">
                <a:extLst>
                  <a:ext uri="{FF2B5EF4-FFF2-40B4-BE49-F238E27FC236}">
                    <a16:creationId xmlns:a16="http://schemas.microsoft.com/office/drawing/2014/main" id="{5A1A6305-5E66-4634-A7B9-1C59D7D73969}"/>
                  </a:ext>
                </a:extLst>
              </p:cNvPr>
              <p:cNvSpPr/>
              <p:nvPr/>
            </p:nvSpPr>
            <p:spPr>
              <a:xfrm>
                <a:off x="3195586" y="2963442"/>
                <a:ext cx="171880" cy="2818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Arrow: Right 49">
                <a:extLst>
                  <a:ext uri="{FF2B5EF4-FFF2-40B4-BE49-F238E27FC236}">
                    <a16:creationId xmlns:a16="http://schemas.microsoft.com/office/drawing/2014/main" id="{909D5234-03C1-437D-A2E4-66018D344270}"/>
                  </a:ext>
                </a:extLst>
              </p:cNvPr>
              <p:cNvSpPr/>
              <p:nvPr/>
            </p:nvSpPr>
            <p:spPr>
              <a:xfrm>
                <a:off x="5681682" y="2943943"/>
                <a:ext cx="171880" cy="2818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CAC28DB-F023-40DF-93B6-DD8FAD2FA97F}"/>
                  </a:ext>
                </a:extLst>
              </p:cNvPr>
              <p:cNvGrpSpPr/>
              <p:nvPr/>
            </p:nvGrpSpPr>
            <p:grpSpPr>
              <a:xfrm>
                <a:off x="240209" y="2413191"/>
                <a:ext cx="9006919" cy="1711922"/>
                <a:chOff x="240209" y="2413191"/>
                <a:chExt cx="9006919" cy="1711922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6E8A5649-DFA9-4E36-9413-9EE3F5122C53}"/>
                    </a:ext>
                  </a:extLst>
                </p:cNvPr>
                <p:cNvGrpSpPr/>
                <p:nvPr/>
              </p:nvGrpSpPr>
              <p:grpSpPr>
                <a:xfrm>
                  <a:off x="845104" y="2488416"/>
                  <a:ext cx="8402024" cy="1490608"/>
                  <a:chOff x="732053" y="2997180"/>
                  <a:chExt cx="8402024" cy="1490608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9E33C0AF-8410-4218-8188-67EB9EB0CC8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053" y="3011324"/>
                    <a:ext cx="2276208" cy="697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Base64.encodeBytes(byte[] source)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8BDE31B-299C-4476-B523-34A5EF45A0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75992" y="2997180"/>
                    <a:ext cx="2291883" cy="12721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Base64.encodeBytes(byte[] source,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offset,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length,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options)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2C7C95A-A5BB-4B5E-9C50-9C331615A9B5}"/>
                      </a:ext>
                    </a:extLst>
                  </p:cNvPr>
                  <p:cNvSpPr txBox="1"/>
                  <p:nvPr/>
                </p:nvSpPr>
                <p:spPr>
                  <a:xfrm>
                    <a:off x="5695161" y="3010461"/>
                    <a:ext cx="3438916" cy="1477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Base64.encodeBytesToBytes(byte[] source,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offset,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length,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options) {</a:t>
                    </a:r>
                  </a:p>
                  <a:p>
                    <a:r>
                      <a:rPr lang="en-US" sz="1100" dirty="0"/>
                      <a:t>    ……</a:t>
                    </a:r>
                  </a:p>
                  <a:p>
                    <a:r>
                      <a:rPr lang="en-US" sz="1100" dirty="0"/>
                      <a:t>    </a:t>
                    </a:r>
                    <a:r>
                      <a:rPr lang="en-US" sz="1100" dirty="0" err="1"/>
                      <a:t>os</a:t>
                    </a:r>
                    <a:r>
                      <a:rPr lang="en-US" sz="1100" dirty="0"/>
                      <a:t> = new </a:t>
                    </a:r>
                    <a:r>
                      <a:rPr lang="en-US" sz="1100" dirty="0" err="1"/>
                      <a:t>OutputStream</a:t>
                    </a:r>
                    <a:r>
                      <a:rPr lang="en-US" sz="1100" dirty="0"/>
                      <a:t>(…);</a:t>
                    </a:r>
                  </a:p>
                  <a:p>
                    <a:r>
                      <a:rPr lang="en-US" sz="1100" dirty="0"/>
                      <a:t>    </a:t>
                    </a:r>
                    <a:r>
                      <a:rPr lang="en-US" sz="1100" dirty="0" err="1"/>
                      <a:t>os.write</a:t>
                    </a:r>
                    <a:r>
                      <a:rPr lang="en-US" sz="1100" dirty="0"/>
                      <a:t>(…);</a:t>
                    </a:r>
                  </a:p>
                  <a:p>
                    <a:r>
                      <a:rPr lang="en-US" sz="1100" dirty="0"/>
                      <a:t>}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F2CF92C8-760B-4E77-8F09-B5909A4DF266}"/>
                    </a:ext>
                  </a:extLst>
                </p:cNvPr>
                <p:cNvGrpSpPr/>
                <p:nvPr/>
              </p:nvGrpSpPr>
              <p:grpSpPr>
                <a:xfrm>
                  <a:off x="240209" y="2413191"/>
                  <a:ext cx="8935759" cy="1711922"/>
                  <a:chOff x="240209" y="2413191"/>
                  <a:chExt cx="8935759" cy="1711922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846E87-53A1-4F22-B6BB-7A62298BBDCA}"/>
                      </a:ext>
                    </a:extLst>
                  </p:cNvPr>
                  <p:cNvSpPr/>
                  <p:nvPr/>
                </p:nvSpPr>
                <p:spPr>
                  <a:xfrm>
                    <a:off x="666893" y="2413191"/>
                    <a:ext cx="8509075" cy="17119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A59F489-C1F2-4035-9AA8-C443B7A954B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132171" y="2908335"/>
                    <a:ext cx="1144869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50" dirty="0"/>
                      <a:t>Action2</a:t>
                    </a:r>
                  </a:p>
                </p:txBody>
              </p:sp>
            </p:grpSp>
          </p:grp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35F3EE-A366-4504-B63B-B98EEA3053D5}"/>
                </a:ext>
              </a:extLst>
            </p:cNvPr>
            <p:cNvSpPr/>
            <p:nvPr/>
          </p:nvSpPr>
          <p:spPr>
            <a:xfrm>
              <a:off x="563794" y="2555455"/>
              <a:ext cx="460417" cy="286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c1’: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DACDAE-00EC-406B-BC34-9B2447D8662E}"/>
                </a:ext>
              </a:extLst>
            </p:cNvPr>
            <p:cNvSpPr/>
            <p:nvPr/>
          </p:nvSpPr>
          <p:spPr>
            <a:xfrm>
              <a:off x="3061519" y="2549563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c2: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54FAED-7B14-4DD9-9230-66B18C05D26F}"/>
                </a:ext>
              </a:extLst>
            </p:cNvPr>
            <p:cNvSpPr/>
            <p:nvPr/>
          </p:nvSpPr>
          <p:spPr>
            <a:xfrm>
              <a:off x="5553637" y="2543293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c3: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21605" y="6488668"/>
            <a:ext cx="389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Conflated → Imprecise → False positive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3827" y="2853783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</a:t>
            </a:r>
          </a:p>
        </p:txBody>
      </p:sp>
    </p:spTree>
    <p:extLst>
      <p:ext uri="{BB962C8B-B14F-4D97-AF65-F5344CB8AC3E}">
        <p14:creationId xmlns:p14="http://schemas.microsoft.com/office/powerpoint/2010/main" val="3843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6" grpId="0" animBg="1"/>
      <p:bldP spid="42" grpId="0" animBg="1"/>
      <p:bldP spid="43" grpId="0" animBg="1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Action Sensitivity:</a:t>
            </a:r>
            <a:r>
              <a:rPr lang="en-US" dirty="0"/>
              <a:t> When Context Sensitivity is Insufficient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6990"/>
            <a:ext cx="7886700" cy="15466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Hybrid context sensitivity [</a:t>
            </a:r>
            <a:r>
              <a:rPr lang="en-US" dirty="0" err="1"/>
              <a:t>Kastrinis</a:t>
            </a:r>
            <a:r>
              <a:rPr lang="en-US" dirty="0"/>
              <a:t> et al., PLDI’13]</a:t>
            </a:r>
          </a:p>
          <a:p>
            <a:pPr lvl="1"/>
            <a:r>
              <a:rPr lang="en-US" dirty="0"/>
              <a:t>K object sensitivity for dispatch invocations</a:t>
            </a:r>
          </a:p>
          <a:p>
            <a:pPr lvl="1"/>
            <a:r>
              <a:rPr lang="en-US" dirty="0"/>
              <a:t>K call-site sensitivity for static invocations</a:t>
            </a:r>
          </a:p>
          <a:p>
            <a:r>
              <a:rPr lang="en-US" dirty="0"/>
              <a:t>We add</a:t>
            </a:r>
            <a:r>
              <a:rPr lang="en-US" dirty="0">
                <a:solidFill>
                  <a:srgbClr val="FF0000"/>
                </a:solidFill>
              </a:rPr>
              <a:t> Action sensitivity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5989" y="3390620"/>
            <a:ext cx="6755189" cy="1283942"/>
            <a:chOff x="240209" y="2413191"/>
            <a:chExt cx="9006919" cy="1711922"/>
          </a:xfrm>
        </p:grpSpPr>
        <p:grpSp>
          <p:nvGrpSpPr>
            <p:cNvPr id="39" name="Group 38"/>
            <p:cNvGrpSpPr/>
            <p:nvPr/>
          </p:nvGrpSpPr>
          <p:grpSpPr>
            <a:xfrm>
              <a:off x="240209" y="2413191"/>
              <a:ext cx="9006919" cy="1711922"/>
              <a:chOff x="240209" y="2413191"/>
              <a:chExt cx="9006919" cy="1711922"/>
            </a:xfrm>
          </p:grpSpPr>
          <p:sp>
            <p:nvSpPr>
              <p:cNvPr id="11" name="Arrow: Right 10"/>
              <p:cNvSpPr/>
              <p:nvPr/>
            </p:nvSpPr>
            <p:spPr>
              <a:xfrm>
                <a:off x="3195586" y="2963442"/>
                <a:ext cx="171880" cy="2818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Arrow: Right 11"/>
              <p:cNvSpPr/>
              <p:nvPr/>
            </p:nvSpPr>
            <p:spPr>
              <a:xfrm>
                <a:off x="5681682" y="2943943"/>
                <a:ext cx="171880" cy="2818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40209" y="2413191"/>
                <a:ext cx="9006919" cy="1711922"/>
                <a:chOff x="240209" y="2413191"/>
                <a:chExt cx="9006919" cy="171192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45104" y="2488416"/>
                  <a:ext cx="8402024" cy="1490608"/>
                  <a:chOff x="732053" y="2997180"/>
                  <a:chExt cx="8402024" cy="1490608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732053" y="3011324"/>
                    <a:ext cx="2276208" cy="697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Base64.encodeBytes(byte[] source)</a:t>
                    </a:r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275992" y="2997180"/>
                    <a:ext cx="2291883" cy="12721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Base64.encodeBytes(byte[] source,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offset,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length,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options)</a:t>
                    </a: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695161" y="3010461"/>
                    <a:ext cx="3438916" cy="1477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Base64.encodeBytesToBytes(byte[] source,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offset,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length,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options) {</a:t>
                    </a:r>
                  </a:p>
                  <a:p>
                    <a:r>
                      <a:rPr lang="en-US" sz="1100" dirty="0"/>
                      <a:t>    ……</a:t>
                    </a:r>
                  </a:p>
                  <a:p>
                    <a:r>
                      <a:rPr lang="en-US" sz="1100" dirty="0"/>
                      <a:t>    </a:t>
                    </a:r>
                    <a:r>
                      <a:rPr lang="en-US" sz="1100" dirty="0" err="1"/>
                      <a:t>os</a:t>
                    </a:r>
                    <a:r>
                      <a:rPr lang="en-US" sz="1100" dirty="0"/>
                      <a:t> = new </a:t>
                    </a:r>
                    <a:r>
                      <a:rPr lang="en-US" sz="1100" dirty="0" err="1"/>
                      <a:t>OutputStream</a:t>
                    </a:r>
                    <a:r>
                      <a:rPr lang="en-US" sz="1100" dirty="0"/>
                      <a:t>(…);</a:t>
                    </a:r>
                  </a:p>
                  <a:p>
                    <a:r>
                      <a:rPr lang="en-US" sz="1100" dirty="0"/>
                      <a:t>    </a:t>
                    </a:r>
                    <a:r>
                      <a:rPr lang="en-US" sz="1100" dirty="0" err="1"/>
                      <a:t>os.write</a:t>
                    </a:r>
                    <a:r>
                      <a:rPr lang="en-US" sz="1100" dirty="0"/>
                      <a:t>(…);</a:t>
                    </a:r>
                  </a:p>
                  <a:p>
                    <a:r>
                      <a:rPr lang="en-US" sz="1100" dirty="0"/>
                      <a:t>}</a:t>
                    </a: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240209" y="2413191"/>
                  <a:ext cx="8931145" cy="1711922"/>
                  <a:chOff x="240209" y="2413191"/>
                  <a:chExt cx="8931145" cy="1711922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666893" y="2413191"/>
                    <a:ext cx="8504461" cy="17119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 rot="16200000">
                    <a:off x="-132171" y="2908335"/>
                    <a:ext cx="1144869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50" dirty="0"/>
                      <a:t>Action1</a:t>
                    </a:r>
                  </a:p>
                </p:txBody>
              </p:sp>
            </p:grpSp>
          </p:grpSp>
        </p:grpSp>
        <p:sp>
          <p:nvSpPr>
            <p:cNvPr id="16" name="Rectangle 15"/>
            <p:cNvSpPr/>
            <p:nvPr/>
          </p:nvSpPr>
          <p:spPr>
            <a:xfrm>
              <a:off x="569401" y="2555455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c1: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61519" y="2549563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c2: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53637" y="2543293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c3: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52844" y="3339057"/>
            <a:ext cx="2291156" cy="1384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200" dirty="0"/>
              <a:t>Points-to (&lt;[c2::c3</a:t>
            </a:r>
            <a:r>
              <a:rPr lang="en-US" sz="1200" dirty="0">
                <a:solidFill>
                  <a:srgbClr val="FF0000"/>
                </a:solidFill>
              </a:rPr>
              <a:t>@a1</a:t>
            </a:r>
            <a:r>
              <a:rPr lang="en-US" sz="1200" dirty="0"/>
              <a:t>], </a:t>
            </a:r>
            <a:r>
              <a:rPr lang="en-US" sz="1200" dirty="0" err="1"/>
              <a:t>os</a:t>
            </a:r>
            <a:r>
              <a:rPr lang="en-US" sz="1200" dirty="0"/>
              <a:t>&gt;) = </a:t>
            </a:r>
          </a:p>
          <a:p>
            <a:r>
              <a:rPr lang="en-US" sz="1200" dirty="0"/>
              <a:t>{&lt;[c2::c3</a:t>
            </a:r>
            <a:r>
              <a:rPr lang="en-US" sz="1200" dirty="0">
                <a:solidFill>
                  <a:srgbClr val="FF0000"/>
                </a:solidFill>
              </a:rPr>
              <a:t>@a1</a:t>
            </a:r>
            <a:r>
              <a:rPr lang="en-US" sz="1200" dirty="0"/>
              <a:t>], new </a:t>
            </a:r>
            <a:r>
              <a:rPr lang="en-US" sz="1200" dirty="0" err="1"/>
              <a:t>OutputStream</a:t>
            </a:r>
            <a:r>
              <a:rPr lang="en-US" sz="1200" dirty="0"/>
              <a:t>&gt;}</a:t>
            </a:r>
          </a:p>
          <a:p>
            <a:endParaRPr lang="en-US" sz="1200" dirty="0"/>
          </a:p>
          <a:p>
            <a:r>
              <a:rPr lang="en-US" sz="1200" dirty="0"/>
              <a:t>Event1:</a:t>
            </a:r>
          </a:p>
          <a:p>
            <a:r>
              <a:rPr lang="en-US" sz="1200" dirty="0"/>
              <a:t>WRITE: &lt;[c2::c3</a:t>
            </a:r>
            <a:r>
              <a:rPr lang="en-US" sz="1200" dirty="0">
                <a:solidFill>
                  <a:srgbClr val="FF0000"/>
                </a:solidFill>
              </a:rPr>
              <a:t>@a1</a:t>
            </a:r>
            <a:r>
              <a:rPr lang="en-US" sz="1200" dirty="0"/>
              <a:t>], </a:t>
            </a:r>
            <a:r>
              <a:rPr lang="en-US" sz="1200" dirty="0" err="1"/>
              <a:t>os</a:t>
            </a:r>
            <a:r>
              <a:rPr lang="en-US" sz="1200" dirty="0"/>
              <a:t>&gt;</a:t>
            </a:r>
          </a:p>
          <a:p>
            <a:r>
              <a:rPr lang="en-US" sz="1200" dirty="0"/>
              <a:t>READ: &lt;[c2::c3</a:t>
            </a:r>
            <a:r>
              <a:rPr lang="en-US" sz="1200" dirty="0">
                <a:solidFill>
                  <a:srgbClr val="FF0000"/>
                </a:solidFill>
              </a:rPr>
              <a:t>@a1</a:t>
            </a:r>
            <a:r>
              <a:rPr lang="en-US" sz="1200" dirty="0"/>
              <a:t>], </a:t>
            </a:r>
            <a:r>
              <a:rPr lang="en-US" sz="1200" dirty="0" err="1"/>
              <a:t>os</a:t>
            </a:r>
            <a:r>
              <a:rPr lang="en-US" sz="1200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2844" y="5057740"/>
            <a:ext cx="2291156" cy="1384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200" dirty="0"/>
              <a:t>Points-to(&lt;[c2::c3</a:t>
            </a:r>
            <a:r>
              <a:rPr lang="en-US" sz="1200" dirty="0">
                <a:solidFill>
                  <a:srgbClr val="FF0000"/>
                </a:solidFill>
              </a:rPr>
              <a:t>@a2</a:t>
            </a:r>
            <a:r>
              <a:rPr lang="en-US" sz="1200" dirty="0"/>
              <a:t>], </a:t>
            </a:r>
            <a:r>
              <a:rPr lang="en-US" sz="1200" dirty="0" err="1"/>
              <a:t>os</a:t>
            </a:r>
            <a:r>
              <a:rPr lang="en-US" sz="1200" dirty="0"/>
              <a:t>&gt;) = </a:t>
            </a:r>
          </a:p>
          <a:p>
            <a:r>
              <a:rPr lang="en-US" sz="1200" dirty="0"/>
              <a:t>{&lt;[c2::c3</a:t>
            </a:r>
            <a:r>
              <a:rPr lang="en-US" sz="1200" dirty="0">
                <a:solidFill>
                  <a:srgbClr val="FF0000"/>
                </a:solidFill>
              </a:rPr>
              <a:t>@a2</a:t>
            </a:r>
            <a:r>
              <a:rPr lang="en-US" sz="1200" dirty="0"/>
              <a:t>], new </a:t>
            </a:r>
            <a:r>
              <a:rPr lang="en-US" sz="1200" dirty="0" err="1"/>
              <a:t>OutputStream</a:t>
            </a:r>
            <a:r>
              <a:rPr lang="en-US" sz="1200" dirty="0"/>
              <a:t>&gt;}</a:t>
            </a:r>
          </a:p>
          <a:p>
            <a:endParaRPr lang="en-US" sz="1200" dirty="0"/>
          </a:p>
          <a:p>
            <a:r>
              <a:rPr lang="en-US" sz="1200" dirty="0"/>
              <a:t>Event2:</a:t>
            </a:r>
          </a:p>
          <a:p>
            <a:r>
              <a:rPr lang="en-US" sz="1200" dirty="0"/>
              <a:t>WRITE: &lt;[c2::c3</a:t>
            </a:r>
            <a:r>
              <a:rPr lang="en-US" sz="1200" dirty="0">
                <a:solidFill>
                  <a:srgbClr val="FF0000"/>
                </a:solidFill>
              </a:rPr>
              <a:t>@a2</a:t>
            </a:r>
            <a:r>
              <a:rPr lang="en-US" sz="1200" dirty="0"/>
              <a:t>], </a:t>
            </a:r>
            <a:r>
              <a:rPr lang="en-US" sz="1200" dirty="0" err="1"/>
              <a:t>os</a:t>
            </a:r>
            <a:r>
              <a:rPr lang="en-US" sz="1200" dirty="0"/>
              <a:t>&gt;</a:t>
            </a:r>
          </a:p>
          <a:p>
            <a:r>
              <a:rPr lang="en-US" sz="1200" dirty="0"/>
              <a:t>READ: &lt;[c2::c3</a:t>
            </a:r>
            <a:r>
              <a:rPr lang="en-US" sz="1200" dirty="0">
                <a:solidFill>
                  <a:srgbClr val="FF0000"/>
                </a:solidFill>
              </a:rPr>
              <a:t>@a2</a:t>
            </a:r>
            <a:r>
              <a:rPr lang="en-US" sz="1200" dirty="0"/>
              <a:t>], </a:t>
            </a:r>
            <a:r>
              <a:rPr lang="en-US" sz="1200" dirty="0" err="1"/>
              <a:t>os</a:t>
            </a:r>
            <a:r>
              <a:rPr lang="en-US" sz="1200" dirty="0"/>
              <a:t>&gt;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D57F2C-2EF9-4919-87DE-5642FC14A1D6}"/>
              </a:ext>
            </a:extLst>
          </p:cNvPr>
          <p:cNvGrpSpPr/>
          <p:nvPr/>
        </p:nvGrpSpPr>
        <p:grpSpPr>
          <a:xfrm>
            <a:off x="62529" y="5057885"/>
            <a:ext cx="6755189" cy="1283942"/>
            <a:chOff x="240209" y="2413191"/>
            <a:chExt cx="9006919" cy="17119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2730616-FA23-4103-9804-B5B5924D9CF6}"/>
                </a:ext>
              </a:extLst>
            </p:cNvPr>
            <p:cNvGrpSpPr/>
            <p:nvPr/>
          </p:nvGrpSpPr>
          <p:grpSpPr>
            <a:xfrm>
              <a:off x="240209" y="2413191"/>
              <a:ext cx="9006919" cy="1711922"/>
              <a:chOff x="240209" y="2413191"/>
              <a:chExt cx="9006919" cy="1711922"/>
            </a:xfrm>
          </p:grpSpPr>
          <p:sp>
            <p:nvSpPr>
              <p:cNvPr id="49" name="Arrow: Right 48">
                <a:extLst>
                  <a:ext uri="{FF2B5EF4-FFF2-40B4-BE49-F238E27FC236}">
                    <a16:creationId xmlns:a16="http://schemas.microsoft.com/office/drawing/2014/main" id="{5A1A6305-5E66-4634-A7B9-1C59D7D73969}"/>
                  </a:ext>
                </a:extLst>
              </p:cNvPr>
              <p:cNvSpPr/>
              <p:nvPr/>
            </p:nvSpPr>
            <p:spPr>
              <a:xfrm>
                <a:off x="3195586" y="2963442"/>
                <a:ext cx="171880" cy="2818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Arrow: Right 49">
                <a:extLst>
                  <a:ext uri="{FF2B5EF4-FFF2-40B4-BE49-F238E27FC236}">
                    <a16:creationId xmlns:a16="http://schemas.microsoft.com/office/drawing/2014/main" id="{909D5234-03C1-437D-A2E4-66018D344270}"/>
                  </a:ext>
                </a:extLst>
              </p:cNvPr>
              <p:cNvSpPr/>
              <p:nvPr/>
            </p:nvSpPr>
            <p:spPr>
              <a:xfrm>
                <a:off x="5681682" y="2943943"/>
                <a:ext cx="171880" cy="2818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CAC28DB-F023-40DF-93B6-DD8FAD2FA97F}"/>
                  </a:ext>
                </a:extLst>
              </p:cNvPr>
              <p:cNvGrpSpPr/>
              <p:nvPr/>
            </p:nvGrpSpPr>
            <p:grpSpPr>
              <a:xfrm>
                <a:off x="240209" y="2413191"/>
                <a:ext cx="9006919" cy="1711922"/>
                <a:chOff x="240209" y="2413191"/>
                <a:chExt cx="9006919" cy="1711922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6E8A5649-DFA9-4E36-9413-9EE3F5122C53}"/>
                    </a:ext>
                  </a:extLst>
                </p:cNvPr>
                <p:cNvGrpSpPr/>
                <p:nvPr/>
              </p:nvGrpSpPr>
              <p:grpSpPr>
                <a:xfrm>
                  <a:off x="845104" y="2488416"/>
                  <a:ext cx="8402024" cy="1490608"/>
                  <a:chOff x="732053" y="2997180"/>
                  <a:chExt cx="8402024" cy="1490608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9E33C0AF-8410-4218-8188-67EB9EB0CC8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053" y="3011324"/>
                    <a:ext cx="2276208" cy="697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Base64.encodeBytes(byte[] source)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8BDE31B-299C-4476-B523-34A5EF45A0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75992" y="2997180"/>
                    <a:ext cx="2291883" cy="12721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Base64.encodeBytes(byte[] source,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offset,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length, </a:t>
                    </a:r>
                    <a:r>
                      <a:rPr lang="en-US" sz="1400" dirty="0" err="1"/>
                      <a:t>int</a:t>
                    </a:r>
                    <a:r>
                      <a:rPr lang="en-US" sz="1400" dirty="0"/>
                      <a:t> options)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2C7C95A-A5BB-4B5E-9C50-9C331615A9B5}"/>
                      </a:ext>
                    </a:extLst>
                  </p:cNvPr>
                  <p:cNvSpPr txBox="1"/>
                  <p:nvPr/>
                </p:nvSpPr>
                <p:spPr>
                  <a:xfrm>
                    <a:off x="5695161" y="3010461"/>
                    <a:ext cx="3438916" cy="1477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Base64.encodeBytesToBytes(byte[] source,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offset,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length, </a:t>
                    </a:r>
                    <a:r>
                      <a:rPr lang="en-US" sz="1100" dirty="0" err="1"/>
                      <a:t>int</a:t>
                    </a:r>
                    <a:r>
                      <a:rPr lang="en-US" sz="1100" dirty="0"/>
                      <a:t> options) {</a:t>
                    </a:r>
                  </a:p>
                  <a:p>
                    <a:r>
                      <a:rPr lang="en-US" sz="1100" dirty="0"/>
                      <a:t>    ……</a:t>
                    </a:r>
                  </a:p>
                  <a:p>
                    <a:r>
                      <a:rPr lang="en-US" sz="1100" dirty="0"/>
                      <a:t>    </a:t>
                    </a:r>
                    <a:r>
                      <a:rPr lang="en-US" sz="1100" dirty="0" err="1"/>
                      <a:t>os</a:t>
                    </a:r>
                    <a:r>
                      <a:rPr lang="en-US" sz="1100" dirty="0"/>
                      <a:t> = new </a:t>
                    </a:r>
                    <a:r>
                      <a:rPr lang="en-US" sz="1100" dirty="0" err="1"/>
                      <a:t>OutputStream</a:t>
                    </a:r>
                    <a:r>
                      <a:rPr lang="en-US" sz="1100" dirty="0"/>
                      <a:t>(…);</a:t>
                    </a:r>
                  </a:p>
                  <a:p>
                    <a:r>
                      <a:rPr lang="en-US" sz="1100" dirty="0"/>
                      <a:t>    </a:t>
                    </a:r>
                    <a:r>
                      <a:rPr lang="en-US" sz="1100" dirty="0" err="1"/>
                      <a:t>os.write</a:t>
                    </a:r>
                    <a:r>
                      <a:rPr lang="en-US" sz="1100" dirty="0"/>
                      <a:t>(…);</a:t>
                    </a:r>
                  </a:p>
                  <a:p>
                    <a:r>
                      <a:rPr lang="en-US" sz="1100" dirty="0"/>
                      <a:t>}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F2CF92C8-760B-4E77-8F09-B5909A4DF266}"/>
                    </a:ext>
                  </a:extLst>
                </p:cNvPr>
                <p:cNvGrpSpPr/>
                <p:nvPr/>
              </p:nvGrpSpPr>
              <p:grpSpPr>
                <a:xfrm>
                  <a:off x="240209" y="2413191"/>
                  <a:ext cx="8935759" cy="1711922"/>
                  <a:chOff x="240209" y="2413191"/>
                  <a:chExt cx="8935759" cy="1711922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846E87-53A1-4F22-B6BB-7A62298BBDCA}"/>
                      </a:ext>
                    </a:extLst>
                  </p:cNvPr>
                  <p:cNvSpPr/>
                  <p:nvPr/>
                </p:nvSpPr>
                <p:spPr>
                  <a:xfrm>
                    <a:off x="666893" y="2413191"/>
                    <a:ext cx="8509075" cy="17119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A59F489-C1F2-4035-9AA8-C443B7A954B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132171" y="2908335"/>
                    <a:ext cx="1144869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50" dirty="0"/>
                      <a:t>Action2</a:t>
                    </a:r>
                  </a:p>
                </p:txBody>
              </p:sp>
            </p:grpSp>
          </p:grp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35F3EE-A366-4504-B63B-B98EEA3053D5}"/>
                </a:ext>
              </a:extLst>
            </p:cNvPr>
            <p:cNvSpPr/>
            <p:nvPr/>
          </p:nvSpPr>
          <p:spPr>
            <a:xfrm>
              <a:off x="563794" y="2555455"/>
              <a:ext cx="460417" cy="286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c1’: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DACDAE-00EC-406B-BC34-9B2447D8662E}"/>
                </a:ext>
              </a:extLst>
            </p:cNvPr>
            <p:cNvSpPr/>
            <p:nvPr/>
          </p:nvSpPr>
          <p:spPr>
            <a:xfrm>
              <a:off x="3061519" y="2549563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c2: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54FAED-7B14-4DD9-9230-66B18C05D26F}"/>
                </a:ext>
              </a:extLst>
            </p:cNvPr>
            <p:cNvSpPr/>
            <p:nvPr/>
          </p:nvSpPr>
          <p:spPr>
            <a:xfrm>
              <a:off x="5553637" y="2543293"/>
              <a:ext cx="454811" cy="28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c3: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D826147-88C6-4372-8AE2-8A91EDBE553A}"/>
              </a:ext>
            </a:extLst>
          </p:cNvPr>
          <p:cNvSpPr/>
          <p:nvPr/>
        </p:nvSpPr>
        <p:spPr>
          <a:xfrm>
            <a:off x="6964559" y="4556409"/>
            <a:ext cx="1340880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race</a:t>
            </a:r>
          </a:p>
        </p:txBody>
      </p:sp>
    </p:spTree>
    <p:extLst>
      <p:ext uri="{BB962C8B-B14F-4D97-AF65-F5344CB8AC3E}">
        <p14:creationId xmlns:p14="http://schemas.microsoft.com/office/powerpoint/2010/main" val="316234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Happens-before Rules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28409" y="4226656"/>
            <a:ext cx="3139670" cy="2428144"/>
            <a:chOff x="2493818" y="3598583"/>
            <a:chExt cx="3139670" cy="2428144"/>
          </a:xfrm>
        </p:grpSpPr>
        <p:sp>
          <p:nvSpPr>
            <p:cNvPr id="4" name="Rectangle 3"/>
            <p:cNvSpPr/>
            <p:nvPr/>
          </p:nvSpPr>
          <p:spPr>
            <a:xfrm>
              <a:off x="2878283" y="4213514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8282" y="5124448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3818" y="3906982"/>
              <a:ext cx="1200150" cy="21197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44487" y="3598583"/>
              <a:ext cx="1049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M</a:t>
              </a:r>
            </a:p>
          </p:txBody>
        </p:sp>
        <p:cxnSp>
          <p:nvCxnSpPr>
            <p:cNvPr id="10" name="Straight Arrow Connector 9"/>
            <p:cNvCxnSpPr>
              <a:stCxn id="4" idx="2"/>
              <a:endCxn id="6" idx="0"/>
            </p:cNvCxnSpPr>
            <p:nvPr/>
          </p:nvCxnSpPr>
          <p:spPr>
            <a:xfrm flipH="1">
              <a:off x="3078307" y="4561609"/>
              <a:ext cx="1" cy="56283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171951" y="4691496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1950" y="5628409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4" name="Straight Arrow Connector 13"/>
            <p:cNvCxnSpPr>
              <a:stCxn id="4" idx="3"/>
              <a:endCxn id="11" idx="0"/>
            </p:cNvCxnSpPr>
            <p:nvPr/>
          </p:nvCxnSpPr>
          <p:spPr>
            <a:xfrm>
              <a:off x="3278332" y="4387562"/>
              <a:ext cx="1093644" cy="3039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6" idx="3"/>
              <a:endCxn id="12" idx="0"/>
            </p:cNvCxnSpPr>
            <p:nvPr/>
          </p:nvCxnSpPr>
          <p:spPr>
            <a:xfrm>
              <a:off x="3278331" y="5298496"/>
              <a:ext cx="1093644" cy="3299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63957" y="4625229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baseline="-25000" dirty="0"/>
                <a:t>dom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2797" y="4159914"/>
              <a:ext cx="46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Δ</a:t>
              </a:r>
              <a:r>
                <a:rPr lang="en-US" baseline="-25000" dirty="0"/>
                <a:t>e</a:t>
              </a:r>
              <a:r>
                <a:rPr lang="en-US" baseline="-50000" dirty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9024" y="5089855"/>
              <a:ext cx="46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Δ</a:t>
              </a:r>
              <a:r>
                <a:rPr lang="en-US" baseline="-25000" dirty="0"/>
                <a:t>e</a:t>
              </a:r>
              <a:r>
                <a:rPr lang="en-US" baseline="-50000" dirty="0"/>
                <a:t>2</a:t>
              </a:r>
              <a:endParaRPr lang="en-US" dirty="0"/>
            </a:p>
          </p:txBody>
        </p:sp>
        <p:cxnSp>
          <p:nvCxnSpPr>
            <p:cNvPr id="22" name="Connector: Curved 21"/>
            <p:cNvCxnSpPr>
              <a:stCxn id="11" idx="3"/>
              <a:endCxn id="12" idx="3"/>
            </p:cNvCxnSpPr>
            <p:nvPr/>
          </p:nvCxnSpPr>
          <p:spPr>
            <a:xfrm flipH="1">
              <a:off x="4571999" y="4865544"/>
              <a:ext cx="1" cy="936913"/>
            </a:xfrm>
            <a:prstGeom prst="curvedConnector3">
              <a:avLst>
                <a:gd name="adj1" fmla="val -22860000000"/>
              </a:avLst>
            </a:prstGeom>
            <a:ln w="28575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3837" y="5094120"/>
              <a:ext cx="879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A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1</a:t>
              </a:r>
              <a:r>
                <a:rPr lang="en-US" sz="1600" b="1" dirty="0">
                  <a:solidFill>
                    <a:srgbClr val="FF0000"/>
                  </a:solidFill>
                </a:rPr>
                <a:t>≺</a:t>
              </a:r>
              <a:r>
                <a:rPr lang="en-US" sz="1600" dirty="0">
                  <a:solidFill>
                    <a:srgbClr val="FF0000"/>
                  </a:solidFill>
                </a:rPr>
                <a:t>A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97" y="1866265"/>
            <a:ext cx="4697603" cy="43933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Action invocation rule (sender ≺ receiver)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Component lifecycle rule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GUI layout/object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Intra-procedural domination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Intra-action, inter-procedural domination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Inter-action transitivity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Transitivity</a:t>
            </a:r>
            <a:endParaRPr lang="en-US" sz="2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836261" y="1590244"/>
            <a:ext cx="87765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/>
              <a:t>onResume</a:t>
            </a:r>
            <a:r>
              <a:rPr lang="en-US" sz="1050" dirty="0"/>
              <a:t>()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0498" y="3757595"/>
            <a:ext cx="75863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/>
              <a:t>onPause</a:t>
            </a:r>
            <a:r>
              <a:rPr lang="en-US" sz="1050" dirty="0"/>
              <a:t>()</a:t>
            </a:r>
          </a:p>
        </p:txBody>
      </p:sp>
      <p:sp>
        <p:nvSpPr>
          <p:cNvPr id="26" name="Diamond 25"/>
          <p:cNvSpPr/>
          <p:nvPr/>
        </p:nvSpPr>
        <p:spPr>
          <a:xfrm>
            <a:off x="7059226" y="2168232"/>
            <a:ext cx="432446" cy="384345"/>
          </a:xfrm>
          <a:prstGeom prst="diamond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*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2"/>
            <a:endCxn id="26" idx="0"/>
          </p:cNvCxnSpPr>
          <p:nvPr/>
        </p:nvCxnSpPr>
        <p:spPr>
          <a:xfrm>
            <a:off x="7275090" y="1851854"/>
            <a:ext cx="359" cy="3163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6" idx="1"/>
            <a:endCxn id="35" idx="0"/>
          </p:cNvCxnSpPr>
          <p:nvPr/>
        </p:nvCxnSpPr>
        <p:spPr>
          <a:xfrm rot="10800000" flipV="1">
            <a:off x="6440282" y="2360405"/>
            <a:ext cx="618945" cy="64856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6" idx="3"/>
            <a:endCxn id="36" idx="0"/>
          </p:cNvCxnSpPr>
          <p:nvPr/>
        </p:nvCxnSpPr>
        <p:spPr>
          <a:xfrm>
            <a:off x="7491672" y="2360405"/>
            <a:ext cx="688515" cy="34088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5" idx="2"/>
            <a:endCxn id="25" idx="1"/>
          </p:cNvCxnSpPr>
          <p:nvPr/>
        </p:nvCxnSpPr>
        <p:spPr>
          <a:xfrm rot="16200000" flipH="1">
            <a:off x="6391477" y="3319378"/>
            <a:ext cx="617825" cy="520217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2"/>
            <a:endCxn id="37" idx="0"/>
          </p:cNvCxnSpPr>
          <p:nvPr/>
        </p:nvCxnSpPr>
        <p:spPr>
          <a:xfrm>
            <a:off x="8180187" y="2962901"/>
            <a:ext cx="0" cy="3987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7" idx="2"/>
            <a:endCxn id="25" idx="3"/>
          </p:cNvCxnSpPr>
          <p:nvPr/>
        </p:nvCxnSpPr>
        <p:spPr>
          <a:xfrm rot="5400000">
            <a:off x="7817097" y="3525309"/>
            <a:ext cx="265127" cy="461054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63305" y="3008965"/>
            <a:ext cx="7539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onClick1()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03211" y="2701291"/>
            <a:ext cx="7539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onClick2()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03211" y="3361663"/>
            <a:ext cx="7539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onClick3()</a:t>
            </a:r>
          </a:p>
        </p:txBody>
      </p:sp>
      <p:cxnSp>
        <p:nvCxnSpPr>
          <p:cNvPr id="42" name="Curved Connector 41"/>
          <p:cNvCxnSpPr>
            <a:stCxn id="36" idx="1"/>
            <a:endCxn id="37" idx="1"/>
          </p:cNvCxnSpPr>
          <p:nvPr/>
        </p:nvCxnSpPr>
        <p:spPr>
          <a:xfrm rot="10800000" flipV="1">
            <a:off x="7803211" y="2832095"/>
            <a:ext cx="12700" cy="660371"/>
          </a:xfrm>
          <a:prstGeom prst="curvedConnector3">
            <a:avLst>
              <a:gd name="adj1" fmla="val 1800000"/>
            </a:avLst>
          </a:prstGeom>
          <a:ln w="28575" cmpd="sng">
            <a:solidFill>
              <a:srgbClr val="FF0000"/>
            </a:solidFill>
            <a:prstDash val="sysDash"/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4" idx="1"/>
            <a:endCxn id="35" idx="1"/>
          </p:cNvCxnSpPr>
          <p:nvPr/>
        </p:nvCxnSpPr>
        <p:spPr>
          <a:xfrm rot="10800000" flipV="1">
            <a:off x="6063305" y="1721048"/>
            <a:ext cx="772956" cy="1418721"/>
          </a:xfrm>
          <a:prstGeom prst="curvedConnector3">
            <a:avLst>
              <a:gd name="adj1" fmla="val 129575"/>
            </a:avLst>
          </a:prstGeom>
          <a:ln w="28575" cmpd="sng">
            <a:solidFill>
              <a:srgbClr val="FF0000"/>
            </a:solidFill>
            <a:prstDash val="sysDash"/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519947">
            <a:off x="4841255" y="2002125"/>
            <a:ext cx="15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FF0000"/>
                </a:solidFill>
              </a:rPr>
              <a:t>onResume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≺</a:t>
            </a:r>
            <a:r>
              <a:rPr lang="en-US" sz="1100" b="1" dirty="0">
                <a:solidFill>
                  <a:srgbClr val="FF0000"/>
                </a:solidFill>
              </a:rPr>
              <a:t> onClick1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Curved Connector 44"/>
          <p:cNvCxnSpPr>
            <a:stCxn id="24" idx="3"/>
            <a:endCxn id="36" idx="0"/>
          </p:cNvCxnSpPr>
          <p:nvPr/>
        </p:nvCxnSpPr>
        <p:spPr>
          <a:xfrm>
            <a:off x="7713919" y="1721049"/>
            <a:ext cx="466268" cy="980242"/>
          </a:xfrm>
          <a:prstGeom prst="curvedConnector2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679612">
            <a:off x="7895479" y="1768890"/>
            <a:ext cx="15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FF0000"/>
                </a:solidFill>
              </a:rPr>
              <a:t>onResume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≺</a:t>
            </a:r>
            <a:r>
              <a:rPr lang="en-US" sz="1100" b="1" dirty="0">
                <a:solidFill>
                  <a:srgbClr val="FF0000"/>
                </a:solidFill>
              </a:rPr>
              <a:t> onClick2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8132068">
            <a:off x="6566385" y="2742743"/>
            <a:ext cx="167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onClick2 </a:t>
            </a:r>
            <a:r>
              <a:rPr lang="en-US" b="1" dirty="0">
                <a:solidFill>
                  <a:srgbClr val="FF0000"/>
                </a:solidFill>
              </a:rPr>
              <a:t>≺</a:t>
            </a:r>
            <a:r>
              <a:rPr lang="en-US" sz="1100" b="1" dirty="0">
                <a:solidFill>
                  <a:srgbClr val="FF0000"/>
                </a:solidFill>
              </a:rPr>
              <a:t> onClick3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5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Symbolic Execution-based Refutation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87" y="1825625"/>
            <a:ext cx="8972995" cy="4731472"/>
          </a:xfrm>
        </p:spPr>
        <p:txBody>
          <a:bodyPr>
            <a:normAutofit/>
          </a:bodyPr>
          <a:lstStyle/>
          <a:p>
            <a:r>
              <a:rPr lang="en-US" sz="3200" dirty="0"/>
              <a:t>So far, the analysis is</a:t>
            </a:r>
            <a:r>
              <a:rPr lang="mr-IN" sz="3200" dirty="0"/>
              <a:t>…</a:t>
            </a:r>
            <a:endParaRPr lang="en-US" sz="3200" dirty="0"/>
          </a:p>
          <a:p>
            <a:pPr lvl="1"/>
            <a:r>
              <a:rPr lang="en-US" sz="2800" dirty="0"/>
              <a:t>Context sensitive</a:t>
            </a:r>
          </a:p>
          <a:p>
            <a:pPr lvl="1"/>
            <a:r>
              <a:rPr lang="en-US" sz="2800" dirty="0"/>
              <a:t>Field sensitive</a:t>
            </a:r>
          </a:p>
          <a:p>
            <a:pPr lvl="1"/>
            <a:r>
              <a:rPr lang="en-US" sz="2800" dirty="0"/>
              <a:t>Path insensitive</a:t>
            </a:r>
          </a:p>
          <a:p>
            <a:r>
              <a:rPr lang="mr-IN" sz="3200" dirty="0"/>
              <a:t>…</a:t>
            </a:r>
            <a:r>
              <a:rPr lang="en-US" sz="3200" dirty="0"/>
              <a:t>and discovers 22% of all possible actions orders </a:t>
            </a:r>
          </a:p>
          <a:p>
            <a:pPr lvl="1"/>
            <a:r>
              <a:rPr lang="en-US" sz="2800" dirty="0"/>
              <a:t>Which is not bad!</a:t>
            </a:r>
          </a:p>
          <a:p>
            <a:r>
              <a:rPr lang="en-US" sz="3200" dirty="0"/>
              <a:t>Next, we use </a:t>
            </a:r>
            <a:r>
              <a:rPr lang="en-US" sz="3200" b="1" dirty="0"/>
              <a:t>symbolic execution-based refutation </a:t>
            </a:r>
            <a:r>
              <a:rPr lang="en-US" sz="3200" dirty="0"/>
              <a:t>to further order accesses</a:t>
            </a:r>
          </a:p>
          <a:p>
            <a:pPr lvl="1"/>
            <a:r>
              <a:rPr lang="en-US" dirty="0"/>
              <a:t>Bonus: on-demand path sensitivity!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17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9705" y="1476365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7273" y="1476365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3663525" y="1937905"/>
            <a:ext cx="461665" cy="4110479"/>
            <a:chOff x="3663525" y="1937905"/>
            <a:chExt cx="461665" cy="411047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4073236" y="1937905"/>
              <a:ext cx="0" cy="4110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0800000">
              <a:off x="3663525" y="1999397"/>
              <a:ext cx="461665" cy="36089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Backward symbolic execution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22618" y="4720467"/>
            <a:ext cx="4192731" cy="418491"/>
            <a:chOff x="4322618" y="4720467"/>
            <a:chExt cx="4192731" cy="418491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7154140" y="4720467"/>
              <a:ext cx="1361209" cy="4184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mIsRunning</a:t>
              </a:r>
              <a:r>
                <a:rPr lang="en-US" sz="1200" dirty="0">
                  <a:solidFill>
                    <a:schemeClr val="tx1"/>
                  </a:solidFill>
                </a:rPr>
                <a:t> = true</a:t>
              </a:r>
            </a:p>
          </p:txBody>
        </p:sp>
        <p:cxnSp>
          <p:nvCxnSpPr>
            <p:cNvPr id="21" name="Straight Connector 20"/>
            <p:cNvCxnSpPr>
              <a:cxnSpLocks/>
              <a:stCxn id="19" idx="1"/>
            </p:cNvCxnSpPr>
            <p:nvPr/>
          </p:nvCxnSpPr>
          <p:spPr>
            <a:xfrm flipH="1">
              <a:off x="4322618" y="4929713"/>
              <a:ext cx="2831522" cy="77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or: Curved 43"/>
          <p:cNvCxnSpPr>
            <a:cxnSpLocks/>
            <a:stCxn id="51" idx="0"/>
            <a:endCxn id="42" idx="1"/>
          </p:cNvCxnSpPr>
          <p:nvPr/>
        </p:nvCxnSpPr>
        <p:spPr>
          <a:xfrm rot="16200000" flipV="1">
            <a:off x="3667581" y="3050644"/>
            <a:ext cx="2378391" cy="569551"/>
          </a:xfrm>
          <a:prstGeom prst="curvedConnector4">
            <a:avLst>
              <a:gd name="adj1" fmla="val 2394"/>
              <a:gd name="adj2" fmla="val 1401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Summing Junction 48"/>
          <p:cNvSpPr/>
          <p:nvPr/>
        </p:nvSpPr>
        <p:spPr>
          <a:xfrm>
            <a:off x="4286900" y="2462599"/>
            <a:ext cx="327314" cy="340091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4482948" y="2007724"/>
            <a:ext cx="2338684" cy="2793890"/>
            <a:chOff x="4482948" y="2007724"/>
            <a:chExt cx="2338684" cy="2793890"/>
          </a:xfrm>
        </p:grpSpPr>
        <p:sp>
          <p:nvSpPr>
            <p:cNvPr id="40" name="TextBox 39"/>
            <p:cNvSpPr txBox="1"/>
            <p:nvPr/>
          </p:nvSpPr>
          <p:spPr>
            <a:xfrm>
              <a:off x="4572000" y="2394073"/>
              <a:ext cx="1501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if (</a:t>
              </a:r>
              <a:r>
                <a:rPr lang="en-US" sz="1200" dirty="0" err="1"/>
                <a:t>mIsRunning</a:t>
              </a:r>
              <a:r>
                <a:rPr lang="en-US" sz="1200" dirty="0"/>
                <a:t>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2000" y="2007724"/>
              <a:ext cx="1501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Method entry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10235" y="2838842"/>
              <a:ext cx="53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if (*)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56425" y="4524615"/>
              <a:ext cx="970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Method exit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82948" y="3369654"/>
              <a:ext cx="685799" cy="475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Delayed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96061" y="3465842"/>
              <a:ext cx="1325571" cy="282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mIsRunning</a:t>
              </a:r>
              <a:r>
                <a:rPr lang="en-US" sz="1200" dirty="0">
                  <a:solidFill>
                    <a:schemeClr val="tx1"/>
                  </a:solidFill>
                </a:rPr>
                <a:t> = false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56776" y="2587923"/>
              <a:ext cx="1466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mAccumTime</a:t>
              </a:r>
              <a:r>
                <a:rPr lang="en-US" sz="1200" dirty="0"/>
                <a:t> = …</a:t>
              </a:r>
            </a:p>
          </p:txBody>
        </p:sp>
      </p:grpSp>
      <p:cxnSp>
        <p:nvCxnSpPr>
          <p:cNvPr id="70" name="Connector: Curved 69"/>
          <p:cNvCxnSpPr>
            <a:cxnSpLocks/>
            <a:stCxn id="51" idx="0"/>
            <a:endCxn id="58" idx="1"/>
          </p:cNvCxnSpPr>
          <p:nvPr/>
        </p:nvCxnSpPr>
        <p:spPr>
          <a:xfrm rot="16200000" flipV="1">
            <a:off x="4100068" y="3483131"/>
            <a:ext cx="1798192" cy="284775"/>
          </a:xfrm>
          <a:prstGeom prst="curvedConnector4">
            <a:avLst>
              <a:gd name="adj1" fmla="val 6190"/>
              <a:gd name="adj2" fmla="val 167435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/>
          <p:cNvCxnSpPr>
            <a:cxnSpLocks/>
            <a:stCxn id="51" idx="0"/>
          </p:cNvCxnSpPr>
          <p:nvPr/>
        </p:nvCxnSpPr>
        <p:spPr>
          <a:xfrm rot="5400000" flipH="1" flipV="1">
            <a:off x="5022565" y="3387967"/>
            <a:ext cx="1255635" cy="1017662"/>
          </a:xfrm>
          <a:prstGeom prst="curvedConnector3">
            <a:avLst>
              <a:gd name="adj1" fmla="val 53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Summing Junction 85"/>
          <p:cNvSpPr/>
          <p:nvPr/>
        </p:nvSpPr>
        <p:spPr>
          <a:xfrm>
            <a:off x="5831532" y="3916369"/>
            <a:ext cx="327314" cy="340091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197927" y="2279800"/>
            <a:ext cx="4208318" cy="165453"/>
            <a:chOff x="4197927" y="2279800"/>
            <a:chExt cx="4208318" cy="165453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7036521" y="2279800"/>
              <a:ext cx="1369724" cy="16545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mIsRunning</a:t>
              </a:r>
              <a:r>
                <a:rPr lang="en-US" sz="1200" dirty="0">
                  <a:solidFill>
                    <a:schemeClr val="tx1"/>
                  </a:solidFill>
                </a:rPr>
                <a:t> = false</a:t>
              </a:r>
            </a:p>
          </p:txBody>
        </p:sp>
        <p:cxnSp>
          <p:nvCxnSpPr>
            <p:cNvPr id="87" name="Straight Connector 86"/>
            <p:cNvCxnSpPr>
              <a:cxnSpLocks/>
            </p:cNvCxnSpPr>
            <p:nvPr/>
          </p:nvCxnSpPr>
          <p:spPr>
            <a:xfrm flipH="1">
              <a:off x="4197927" y="2362526"/>
              <a:ext cx="2831522" cy="77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488632" y="3705542"/>
            <a:ext cx="2938266" cy="165453"/>
            <a:chOff x="5488632" y="3848417"/>
            <a:chExt cx="2938266" cy="165453"/>
          </a:xfrm>
        </p:grpSpPr>
        <p:sp>
          <p:nvSpPr>
            <p:cNvPr id="85" name="Rectangle: Rounded Corners 84"/>
            <p:cNvSpPr/>
            <p:nvPr/>
          </p:nvSpPr>
          <p:spPr>
            <a:xfrm>
              <a:off x="7057174" y="3848417"/>
              <a:ext cx="1369724" cy="16545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mIsRunning</a:t>
              </a:r>
              <a:r>
                <a:rPr lang="en-US" sz="1200" dirty="0">
                  <a:solidFill>
                    <a:schemeClr val="tx1"/>
                  </a:solidFill>
                </a:rPr>
                <a:t> = false</a:t>
              </a:r>
            </a:p>
          </p:txBody>
        </p:sp>
        <p:cxnSp>
          <p:nvCxnSpPr>
            <p:cNvPr id="88" name="Straight Connector 87"/>
            <p:cNvCxnSpPr>
              <a:cxnSpLocks/>
              <a:stCxn id="85" idx="1"/>
            </p:cNvCxnSpPr>
            <p:nvPr/>
          </p:nvCxnSpPr>
          <p:spPr>
            <a:xfrm flipH="1">
              <a:off x="5488632" y="3931144"/>
              <a:ext cx="156854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163061" y="5000459"/>
            <a:ext cx="1848080" cy="1092001"/>
            <a:chOff x="4163061" y="5000459"/>
            <a:chExt cx="1848080" cy="1092001"/>
          </a:xfrm>
        </p:grpSpPr>
        <p:sp>
          <p:nvSpPr>
            <p:cNvPr id="97" name="TextBox 96"/>
            <p:cNvSpPr txBox="1"/>
            <p:nvPr/>
          </p:nvSpPr>
          <p:spPr>
            <a:xfrm>
              <a:off x="4509655" y="5258477"/>
              <a:ext cx="503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9655" y="5000459"/>
              <a:ext cx="1501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if (</a:t>
              </a:r>
              <a:r>
                <a:rPr lang="en-US" sz="1200" dirty="0" err="1"/>
                <a:t>mIsRunning</a:t>
              </a:r>
              <a:r>
                <a:rPr lang="en-US" sz="1200" dirty="0"/>
                <a:t>)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63061" y="5576422"/>
              <a:ext cx="1325571" cy="516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mIsRunning</a:t>
              </a:r>
              <a:r>
                <a:rPr lang="en-US" sz="1200" dirty="0">
                  <a:solidFill>
                    <a:schemeClr val="tx1"/>
                  </a:solidFill>
                </a:rPr>
                <a:t> = false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mAccumTime</a:t>
              </a:r>
              <a:r>
                <a:rPr lang="en-US" sz="1200" dirty="0">
                  <a:solidFill>
                    <a:schemeClr val="tx1"/>
                  </a:solidFill>
                </a:rPr>
                <a:t> = …</a:t>
              </a:r>
            </a:p>
          </p:txBody>
        </p:sp>
        <p:cxnSp>
          <p:nvCxnSpPr>
            <p:cNvPr id="95" name="Straight Arrow Connector 94"/>
            <p:cNvCxnSpPr>
              <a:cxnSpLocks/>
              <a:stCxn id="93" idx="0"/>
            </p:cNvCxnSpPr>
            <p:nvPr/>
          </p:nvCxnSpPr>
          <p:spPr>
            <a:xfrm flipV="1">
              <a:off x="4825847" y="5223197"/>
              <a:ext cx="173317" cy="353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92" y="0"/>
            <a:ext cx="582321" cy="582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47575" y="5566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OpenSudoku</a:t>
            </a:r>
            <a:r>
              <a:rPr lang="en-US" sz="1200" dirty="0"/>
              <a:t> app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441" y="6265962"/>
            <a:ext cx="3254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</a:t>
            </a:r>
            <a:r>
              <a:rPr lang="en-US" sz="2400" b="1" dirty="0"/>
              <a:t>𝜶</a:t>
            </a:r>
            <a:r>
              <a:rPr lang="en-US" sz="2400" b="1" i="1" baseline="-25000" dirty="0"/>
              <a:t>A</a:t>
            </a:r>
            <a:r>
              <a:rPr lang="en-US" sz="2400" dirty="0"/>
              <a:t> occur before 𝜶</a:t>
            </a:r>
            <a:r>
              <a:rPr lang="en-US" sz="2400" b="1" i="1" baseline="-25000" dirty="0"/>
              <a:t>B</a:t>
            </a:r>
            <a:r>
              <a:rPr lang="en-US" sz="2400" dirty="0"/>
              <a:t>? 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84" y="1854106"/>
            <a:ext cx="3509194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Timer.Runnable</a:t>
            </a:r>
            <a:r>
              <a:rPr lang="en-US" sz="1600" dirty="0">
                <a:latin typeface="Courier New"/>
                <a:cs typeface="Courier New"/>
              </a:rPr>
              <a:t> runner = {</a:t>
            </a:r>
          </a:p>
          <a:p>
            <a:r>
              <a:rPr lang="en-US" sz="1600" dirty="0">
                <a:latin typeface="Courier New"/>
                <a:cs typeface="Courier New"/>
              </a:rPr>
              <a:t>void run() {//action </a:t>
            </a:r>
            <a:r>
              <a:rPr lang="en-US" sz="1600" b="1" dirty="0">
                <a:latin typeface="Courier New"/>
                <a:cs typeface="Courier New"/>
              </a:rPr>
              <a:t>A</a:t>
            </a:r>
          </a:p>
          <a:p>
            <a:r>
              <a:rPr lang="en-US" sz="1600" dirty="0">
                <a:latin typeface="Courier New"/>
                <a:cs typeface="Courier New"/>
              </a:rPr>
              <a:t> if (</a:t>
            </a:r>
            <a:r>
              <a:rPr lang="en-US" sz="1600" dirty="0" err="1">
                <a:latin typeface="Courier New"/>
                <a:cs typeface="Courier New"/>
              </a:rPr>
              <a:t>mIsRunning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mAccumTime</a:t>
            </a:r>
            <a:r>
              <a:rPr lang="en-US" sz="1600" dirty="0">
                <a:latin typeface="Courier New"/>
                <a:cs typeface="Courier New"/>
              </a:rPr>
              <a:t>=... // </a:t>
            </a:r>
            <a:r>
              <a:rPr lang="en-US" sz="1600" b="1" dirty="0">
                <a:latin typeface="Courier New"/>
                <a:cs typeface="Courier New"/>
              </a:rPr>
              <a:t>𝜶</a:t>
            </a:r>
            <a:r>
              <a:rPr lang="en-US" sz="1600" b="1" i="1" baseline="-25000" dirty="0">
                <a:latin typeface="Courier New"/>
                <a:cs typeface="Courier New"/>
              </a:rPr>
              <a:t>A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if (*) {</a:t>
            </a:r>
          </a:p>
          <a:p>
            <a:r>
              <a:rPr lang="en-US" sz="1600" dirty="0">
                <a:latin typeface="Courier New"/>
                <a:cs typeface="Courier New"/>
              </a:rPr>
              <a:t>   ...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postDelayed</a:t>
            </a:r>
            <a:r>
              <a:rPr lang="en-US" sz="1600" dirty="0">
                <a:latin typeface="Courier New"/>
                <a:cs typeface="Courier New"/>
              </a:rPr>
              <a:t>(runner,...);</a:t>
            </a:r>
          </a:p>
          <a:p>
            <a:r>
              <a:rPr lang="en-US" sz="1600" dirty="0">
                <a:latin typeface="Courier New"/>
                <a:cs typeface="Courier New"/>
              </a:rPr>
              <a:t>  }</a:t>
            </a:r>
          </a:p>
          <a:p>
            <a:r>
              <a:rPr lang="en-US" sz="1600" dirty="0">
                <a:latin typeface="Courier New"/>
                <a:cs typeface="Courier New"/>
              </a:rPr>
              <a:t>  else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mIsRunning</a:t>
            </a:r>
            <a:r>
              <a:rPr lang="en-US" sz="1600" dirty="0">
                <a:latin typeface="Courier New"/>
                <a:cs typeface="Courier New"/>
              </a:rPr>
              <a:t>=false; }</a:t>
            </a:r>
          </a:p>
          <a:p>
            <a:r>
              <a:rPr lang="en-US" sz="1600" dirty="0">
                <a:latin typeface="Courier New"/>
                <a:cs typeface="Courier New"/>
              </a:rPr>
              <a:t>}}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856" y="4610338"/>
            <a:ext cx="3013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void stop(){// action </a:t>
            </a:r>
            <a:r>
              <a:rPr lang="en-US" sz="1600" b="1" dirty="0">
                <a:latin typeface="Courier New"/>
                <a:cs typeface="Courier New"/>
              </a:rPr>
              <a:t>B</a:t>
            </a:r>
          </a:p>
          <a:p>
            <a:r>
              <a:rPr lang="en-US" sz="1600" dirty="0">
                <a:latin typeface="Courier New"/>
                <a:cs typeface="Courier New"/>
              </a:rPr>
              <a:t> if (</a:t>
            </a:r>
            <a:r>
              <a:rPr lang="en-US" sz="1600" dirty="0" err="1">
                <a:latin typeface="Courier New"/>
                <a:cs typeface="Courier New"/>
              </a:rPr>
              <a:t>mIsRunning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mIsRunning</a:t>
            </a:r>
            <a:r>
              <a:rPr lang="en-US" sz="1600" dirty="0">
                <a:latin typeface="Courier New"/>
                <a:cs typeface="Courier New"/>
              </a:rPr>
              <a:t> = false;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mAccumTime</a:t>
            </a:r>
            <a:r>
              <a:rPr lang="en-US" sz="1600" dirty="0">
                <a:latin typeface="Courier New"/>
                <a:cs typeface="Courier New"/>
              </a:rPr>
              <a:t>=... // 𝜶</a:t>
            </a:r>
            <a:r>
              <a:rPr lang="en-US" sz="1600" b="1" i="1" baseline="-25000" dirty="0">
                <a:latin typeface="Courier New"/>
                <a:cs typeface="Courier New"/>
              </a:rPr>
              <a:t>B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5685" y="6271824"/>
            <a:ext cx="708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Yes!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98688" y="2673051"/>
            <a:ext cx="2539796" cy="2215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2491" y="5424661"/>
            <a:ext cx="2539796" cy="2215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8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9705" y="1476365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7273" y="1476365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663524" y="1937905"/>
            <a:ext cx="461665" cy="4110479"/>
            <a:chOff x="3663524" y="1937905"/>
            <a:chExt cx="461665" cy="411047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4073236" y="1937905"/>
              <a:ext cx="0" cy="4110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0800000">
              <a:off x="3663524" y="2049697"/>
              <a:ext cx="461665" cy="39107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Backward symbolic execution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171926" y="3979718"/>
            <a:ext cx="4192731" cy="228600"/>
            <a:chOff x="4171926" y="3979718"/>
            <a:chExt cx="4192731" cy="228600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7003448" y="3979718"/>
              <a:ext cx="1361209" cy="228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mIsRunning</a:t>
              </a:r>
              <a:r>
                <a:rPr lang="en-US" sz="1200" dirty="0">
                  <a:solidFill>
                    <a:schemeClr val="tx1"/>
                  </a:solidFill>
                </a:rPr>
                <a:t> = true</a:t>
              </a:r>
            </a:p>
          </p:txBody>
        </p:sp>
        <p:cxnSp>
          <p:nvCxnSpPr>
            <p:cNvPr id="21" name="Straight Connector 20"/>
            <p:cNvCxnSpPr>
              <a:cxnSpLocks/>
              <a:stCxn id="19" idx="1"/>
            </p:cNvCxnSpPr>
            <p:nvPr/>
          </p:nvCxnSpPr>
          <p:spPr>
            <a:xfrm flipH="1">
              <a:off x="4171926" y="4094018"/>
              <a:ext cx="2831522" cy="208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or: Curved 43"/>
          <p:cNvCxnSpPr>
            <a:cxnSpLocks/>
            <a:stCxn id="51" idx="0"/>
            <a:endCxn id="14" idx="1"/>
          </p:cNvCxnSpPr>
          <p:nvPr/>
        </p:nvCxnSpPr>
        <p:spPr>
          <a:xfrm rot="16200000" flipV="1">
            <a:off x="4451135" y="2686811"/>
            <a:ext cx="1155920" cy="535783"/>
          </a:xfrm>
          <a:prstGeom prst="curvedConnector4">
            <a:avLst>
              <a:gd name="adj1" fmla="val 5355"/>
              <a:gd name="adj2" fmla="val 142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Summing Junction 48"/>
          <p:cNvSpPr/>
          <p:nvPr/>
        </p:nvSpPr>
        <p:spPr>
          <a:xfrm>
            <a:off x="4401136" y="2525895"/>
            <a:ext cx="327314" cy="340091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4387537" y="4165079"/>
            <a:ext cx="1750868" cy="470849"/>
            <a:chOff x="4387537" y="4165079"/>
            <a:chExt cx="1750868" cy="470849"/>
          </a:xfrm>
        </p:grpSpPr>
        <p:sp>
          <p:nvSpPr>
            <p:cNvPr id="40" name="TextBox 39"/>
            <p:cNvSpPr txBox="1"/>
            <p:nvPr/>
          </p:nvSpPr>
          <p:spPr>
            <a:xfrm>
              <a:off x="4387537" y="4165079"/>
              <a:ext cx="1501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if (</a:t>
              </a:r>
              <a:r>
                <a:rPr lang="en-US" sz="1200" dirty="0" err="1"/>
                <a:t>mIsRunning</a:t>
              </a:r>
              <a:r>
                <a:rPr lang="en-US" sz="1200" dirty="0"/>
                <a:t>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72313" y="4358929"/>
              <a:ext cx="1466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mAccumTime</a:t>
              </a:r>
              <a:r>
                <a:rPr lang="en-US" sz="1200" dirty="0"/>
                <a:t> = …</a:t>
              </a:r>
            </a:p>
          </p:txBody>
        </p:sp>
      </p:grpSp>
      <p:cxnSp>
        <p:nvCxnSpPr>
          <p:cNvPr id="78" name="Connector: Curved 77"/>
          <p:cNvCxnSpPr>
            <a:cxnSpLocks/>
            <a:stCxn id="51" idx="0"/>
          </p:cNvCxnSpPr>
          <p:nvPr/>
        </p:nvCxnSpPr>
        <p:spPr>
          <a:xfrm rot="5400000" flipH="1" flipV="1">
            <a:off x="4893563" y="2493226"/>
            <a:ext cx="1442860" cy="636015"/>
          </a:xfrm>
          <a:prstGeom prst="curvedConnector3">
            <a:avLst>
              <a:gd name="adj1" fmla="val 57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Summing Junction 85"/>
          <p:cNvSpPr/>
          <p:nvPr/>
        </p:nvSpPr>
        <p:spPr>
          <a:xfrm>
            <a:off x="5740180" y="2645392"/>
            <a:ext cx="327314" cy="340091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197927" y="2876755"/>
            <a:ext cx="4208318" cy="165453"/>
            <a:chOff x="4197927" y="2876755"/>
            <a:chExt cx="4208318" cy="165453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7036521" y="2876755"/>
              <a:ext cx="1369724" cy="16545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mIsRunning</a:t>
              </a:r>
              <a:r>
                <a:rPr lang="en-US" sz="1200" dirty="0">
                  <a:solidFill>
                    <a:schemeClr val="tx1"/>
                  </a:solidFill>
                </a:rPr>
                <a:t> = false</a:t>
              </a:r>
            </a:p>
          </p:txBody>
        </p:sp>
        <p:cxnSp>
          <p:nvCxnSpPr>
            <p:cNvPr id="87" name="Straight Connector 86"/>
            <p:cNvCxnSpPr>
              <a:cxnSpLocks/>
            </p:cNvCxnSpPr>
            <p:nvPr/>
          </p:nvCxnSpPr>
          <p:spPr>
            <a:xfrm flipH="1">
              <a:off x="4197927" y="2959481"/>
              <a:ext cx="2831522" cy="77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244638" y="1997252"/>
            <a:ext cx="4128534" cy="165453"/>
            <a:chOff x="4244638" y="1997252"/>
            <a:chExt cx="4128534" cy="165453"/>
          </a:xfrm>
        </p:grpSpPr>
        <p:sp>
          <p:nvSpPr>
            <p:cNvPr id="85" name="Rectangle: Rounded Corners 84"/>
            <p:cNvSpPr/>
            <p:nvPr/>
          </p:nvSpPr>
          <p:spPr>
            <a:xfrm>
              <a:off x="7003448" y="1997252"/>
              <a:ext cx="1369724" cy="16545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mIsRunning</a:t>
              </a:r>
              <a:r>
                <a:rPr lang="en-US" sz="1200" dirty="0">
                  <a:solidFill>
                    <a:schemeClr val="tx1"/>
                  </a:solidFill>
                </a:rPr>
                <a:t> = false</a:t>
              </a:r>
            </a:p>
          </p:txBody>
        </p:sp>
        <p:cxnSp>
          <p:nvCxnSpPr>
            <p:cNvPr id="88" name="Straight Connector 87"/>
            <p:cNvCxnSpPr>
              <a:cxnSpLocks/>
              <a:stCxn id="85" idx="1"/>
            </p:cNvCxnSpPr>
            <p:nvPr/>
          </p:nvCxnSpPr>
          <p:spPr>
            <a:xfrm flipH="1">
              <a:off x="4244638" y="2079979"/>
              <a:ext cx="2758810" cy="187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299093" y="1804998"/>
            <a:ext cx="1969997" cy="2004664"/>
            <a:chOff x="4299093" y="1804998"/>
            <a:chExt cx="1969997" cy="2004664"/>
          </a:xfrm>
        </p:grpSpPr>
        <p:sp>
          <p:nvSpPr>
            <p:cNvPr id="14" name="TextBox 13"/>
            <p:cNvSpPr txBox="1"/>
            <p:nvPr/>
          </p:nvSpPr>
          <p:spPr>
            <a:xfrm>
              <a:off x="4761203" y="2238243"/>
              <a:ext cx="1501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if (</a:t>
              </a:r>
              <a:r>
                <a:rPr lang="en-US" sz="1200" dirty="0" err="1"/>
                <a:t>mIsRunning</a:t>
              </a:r>
              <a:r>
                <a:rPr lang="en-US" sz="1200" dirty="0"/>
                <a:t>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7604" y="1804998"/>
              <a:ext cx="1501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Method entry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11860" y="3532663"/>
              <a:ext cx="970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Method exit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99093" y="2530896"/>
              <a:ext cx="1325571" cy="869263"/>
              <a:chOff x="6220471" y="5223197"/>
              <a:chExt cx="1325571" cy="869263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567065" y="5258477"/>
                <a:ext cx="5039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220471" y="5576422"/>
                <a:ext cx="1325571" cy="516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t" anchorCtr="0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mIsRunning</a:t>
                </a:r>
                <a:r>
                  <a:rPr lang="en-US" sz="1200" dirty="0">
                    <a:solidFill>
                      <a:schemeClr val="tx1"/>
                    </a:solidFill>
                  </a:rPr>
                  <a:t> = false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mAccumTime</a:t>
                </a:r>
                <a:r>
                  <a:rPr lang="en-US" sz="1200" dirty="0">
                    <a:solidFill>
                      <a:schemeClr val="tx1"/>
                    </a:solidFill>
                  </a:rPr>
                  <a:t> = …</a:t>
                </a:r>
              </a:p>
            </p:txBody>
          </p:sp>
          <p:cxnSp>
            <p:nvCxnSpPr>
              <p:cNvPr id="54" name="Straight Arrow Connector 53"/>
              <p:cNvCxnSpPr>
                <a:cxnSpLocks/>
                <a:stCxn id="53" idx="0"/>
              </p:cNvCxnSpPr>
              <p:nvPr/>
            </p:nvCxnSpPr>
            <p:spPr>
              <a:xfrm flipV="1">
                <a:off x="6883257" y="5223197"/>
                <a:ext cx="173317" cy="3532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Rectangle 63"/>
          <p:cNvSpPr/>
          <p:nvPr/>
        </p:nvSpPr>
        <p:spPr>
          <a:xfrm>
            <a:off x="4232807" y="5165010"/>
            <a:ext cx="4226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Race Refuted!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71441" y="6265962"/>
            <a:ext cx="3254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</a:t>
            </a:r>
            <a:r>
              <a:rPr lang="en-US" sz="2400" b="1" dirty="0"/>
              <a:t>𝜶</a:t>
            </a:r>
            <a:r>
              <a:rPr lang="en-US" sz="2400" b="1" i="1" baseline="-25000" dirty="0"/>
              <a:t>B</a:t>
            </a:r>
            <a:r>
              <a:rPr lang="en-US" sz="2400" dirty="0"/>
              <a:t> occur before 𝜶</a:t>
            </a:r>
            <a:r>
              <a:rPr lang="en-US" sz="2400" b="1" i="1" baseline="-25000" dirty="0"/>
              <a:t>A</a:t>
            </a:r>
            <a:r>
              <a:rPr lang="en-US" sz="2400" dirty="0"/>
              <a:t>?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384" y="3533016"/>
            <a:ext cx="3509194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Timer.Runnable</a:t>
            </a:r>
            <a:r>
              <a:rPr lang="en-US" sz="1600" dirty="0">
                <a:latin typeface="Courier New"/>
                <a:cs typeface="Courier New"/>
              </a:rPr>
              <a:t> runner = {</a:t>
            </a:r>
          </a:p>
          <a:p>
            <a:r>
              <a:rPr lang="en-US" sz="1600" dirty="0">
                <a:latin typeface="Courier New"/>
                <a:cs typeface="Courier New"/>
              </a:rPr>
              <a:t>void run() {//action </a:t>
            </a:r>
            <a:r>
              <a:rPr lang="en-US" sz="1600" b="1" dirty="0">
                <a:latin typeface="Courier New"/>
                <a:cs typeface="Courier New"/>
              </a:rPr>
              <a:t>A</a:t>
            </a:r>
          </a:p>
          <a:p>
            <a:r>
              <a:rPr lang="en-US" sz="1600" dirty="0">
                <a:latin typeface="Courier New"/>
                <a:cs typeface="Courier New"/>
              </a:rPr>
              <a:t> if (</a:t>
            </a:r>
            <a:r>
              <a:rPr lang="en-US" sz="1600" dirty="0" err="1">
                <a:latin typeface="Courier New"/>
                <a:cs typeface="Courier New"/>
              </a:rPr>
              <a:t>mIsRunning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mAccumTime</a:t>
            </a:r>
            <a:r>
              <a:rPr lang="en-US" sz="1600" dirty="0">
                <a:latin typeface="Courier New"/>
                <a:cs typeface="Courier New"/>
              </a:rPr>
              <a:t>=... // </a:t>
            </a:r>
            <a:r>
              <a:rPr lang="en-US" sz="1600" b="1" dirty="0">
                <a:latin typeface="Courier New"/>
                <a:cs typeface="Courier New"/>
              </a:rPr>
              <a:t>𝜶</a:t>
            </a:r>
            <a:r>
              <a:rPr lang="en-US" sz="1600" b="1" i="1" baseline="-25000" dirty="0">
                <a:latin typeface="Courier New"/>
                <a:cs typeface="Courier New"/>
              </a:rPr>
              <a:t>A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if (*) {</a:t>
            </a:r>
          </a:p>
          <a:p>
            <a:r>
              <a:rPr lang="en-US" sz="1600" dirty="0">
                <a:latin typeface="Courier New"/>
                <a:cs typeface="Courier New"/>
              </a:rPr>
              <a:t>   ...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postDelayed</a:t>
            </a:r>
            <a:r>
              <a:rPr lang="en-US" sz="1600" dirty="0">
                <a:latin typeface="Courier New"/>
                <a:cs typeface="Courier New"/>
              </a:rPr>
              <a:t>(runner,...);</a:t>
            </a:r>
          </a:p>
          <a:p>
            <a:r>
              <a:rPr lang="en-US" sz="1600" dirty="0">
                <a:latin typeface="Courier New"/>
                <a:cs typeface="Courier New"/>
              </a:rPr>
              <a:t>  }</a:t>
            </a:r>
          </a:p>
          <a:p>
            <a:r>
              <a:rPr lang="en-US" sz="1600" dirty="0">
                <a:latin typeface="Courier New"/>
                <a:cs typeface="Courier New"/>
              </a:rPr>
              <a:t>  else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mIsRunning</a:t>
            </a:r>
            <a:r>
              <a:rPr lang="en-US" sz="1600" dirty="0">
                <a:latin typeface="Courier New"/>
                <a:cs typeface="Courier New"/>
              </a:rPr>
              <a:t>=false; }</a:t>
            </a:r>
          </a:p>
          <a:p>
            <a:r>
              <a:rPr lang="en-US" sz="1600" dirty="0">
                <a:latin typeface="Courier New"/>
                <a:cs typeface="Courier New"/>
              </a:rPr>
              <a:t>}}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5454" y="1924138"/>
            <a:ext cx="3013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void stop(){// action </a:t>
            </a:r>
            <a:r>
              <a:rPr lang="en-US" sz="1600" b="1" dirty="0">
                <a:latin typeface="Courier New"/>
                <a:cs typeface="Courier New"/>
              </a:rPr>
              <a:t>B</a:t>
            </a:r>
          </a:p>
          <a:p>
            <a:r>
              <a:rPr lang="en-US" sz="1600" dirty="0">
                <a:latin typeface="Courier New"/>
                <a:cs typeface="Courier New"/>
              </a:rPr>
              <a:t> if (</a:t>
            </a:r>
            <a:r>
              <a:rPr lang="en-US" sz="1600" dirty="0" err="1">
                <a:latin typeface="Courier New"/>
                <a:cs typeface="Courier New"/>
              </a:rPr>
              <a:t>mIsRunning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mIsRunning</a:t>
            </a:r>
            <a:r>
              <a:rPr lang="en-US" sz="1600" dirty="0">
                <a:latin typeface="Courier New"/>
                <a:cs typeface="Courier New"/>
              </a:rPr>
              <a:t> = false;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mAccumTime</a:t>
            </a:r>
            <a:r>
              <a:rPr lang="en-US" sz="1600" dirty="0">
                <a:latin typeface="Courier New"/>
                <a:cs typeface="Courier New"/>
              </a:rPr>
              <a:t>=... // 𝜶</a:t>
            </a:r>
            <a:r>
              <a:rPr lang="en-US" sz="1600" b="1" i="1" baseline="-25000" dirty="0">
                <a:latin typeface="Courier New"/>
                <a:cs typeface="Courier New"/>
              </a:rPr>
              <a:t>B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034364" y="6227519"/>
            <a:ext cx="722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16816" y="2746891"/>
            <a:ext cx="2539796" cy="2215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958" y="4331811"/>
            <a:ext cx="2539796" cy="2215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86" grpId="0" animBg="1"/>
      <p:bldP spid="6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396"/>
            <a:ext cx="7886700" cy="82307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8871" y="4672552"/>
            <a:ext cx="115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Best prior</a:t>
            </a:r>
            <a:br>
              <a:rPr lang="en-US" sz="1200" dirty="0"/>
            </a:br>
            <a:r>
              <a:rPr lang="en-US" sz="1200" dirty="0"/>
              <a:t>work (dynamic)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72338"/>
              </p:ext>
            </p:extLst>
          </p:nvPr>
        </p:nvGraphicFramePr>
        <p:xfrm>
          <a:off x="1791359" y="5258610"/>
          <a:ext cx="60960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Basic static analysis (CG,PA)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HB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Symbolic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2510" y="4772632"/>
            <a:ext cx="3927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Efficiency (median time, in seconds)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31531"/>
              </p:ext>
            </p:extLst>
          </p:nvPr>
        </p:nvGraphicFramePr>
        <p:xfrm>
          <a:off x="120564" y="1619183"/>
          <a:ext cx="893501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97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75929">
                <a:tc>
                  <a:txBody>
                    <a:bodyPr/>
                    <a:lstStyle/>
                    <a:p>
                      <a:r>
                        <a:rPr lang="en-US" sz="1400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Installs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(millions)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HB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Racy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After</a:t>
                      </a:r>
                      <a:r>
                        <a:rPr lang="en-US" sz="1400" baseline="0" dirty="0"/>
                        <a:t> action sensitivity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After </a:t>
                      </a:r>
                      <a:r>
                        <a:rPr lang="en-US" sz="1400" dirty="0" err="1"/>
                        <a:t>refu</a:t>
                      </a:r>
                      <a:r>
                        <a:rPr lang="en-US" sz="1400" dirty="0"/>
                        <a:t>-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 err="1"/>
                        <a:t>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 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</a:t>
                      </a:r>
                      <a:r>
                        <a:rPr lang="en-US" sz="1400" dirty="0" err="1"/>
                        <a:t>posi-tives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Event Racer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72">
                <a:tc>
                  <a:txBody>
                    <a:bodyPr/>
                    <a:lstStyle/>
                    <a:p>
                      <a:r>
                        <a:rPr lang="en-US" sz="1400" dirty="0"/>
                        <a:t>Barcode 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2,756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72">
                <a:tc>
                  <a:txBody>
                    <a:bodyPr/>
                    <a:lstStyle/>
                    <a:p>
                      <a:r>
                        <a:rPr lang="en-US" sz="1400" dirty="0"/>
                        <a:t>VLC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2,349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72">
                <a:tc>
                  <a:txBody>
                    <a:bodyPr/>
                    <a:lstStyle/>
                    <a:p>
                      <a:r>
                        <a:rPr lang="en-US" sz="1400" dirty="0"/>
                        <a:t>FB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&gt;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4,710 (14%)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72">
                <a:tc>
                  <a:txBody>
                    <a:bodyPr/>
                    <a:lstStyle/>
                    <a:p>
                      <a:r>
                        <a:rPr lang="en-US" sz="1400" dirty="0"/>
                        <a:t>K-9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&gt;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5,725 (12%)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1,347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72">
                <a:tc>
                  <a:txBody>
                    <a:bodyPr/>
                    <a:lstStyle/>
                    <a:p>
                      <a:r>
                        <a:rPr lang="en-US" sz="1400" dirty="0"/>
                        <a:t>NPR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10,673 (9%)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72">
                <a:tc>
                  <a:txBody>
                    <a:bodyPr/>
                    <a:lstStyle/>
                    <a:p>
                      <a:r>
                        <a:rPr lang="en-US" sz="1600" i="1" dirty="0"/>
                        <a:t>Across 20</a:t>
                      </a:r>
                      <a:r>
                        <a:rPr lang="en-US" sz="1600" i="1" baseline="0" dirty="0"/>
                        <a:t> apps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/>
                        <a:t>2,755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/>
                        <a:t>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EA03417-F9B1-4671-AF3E-4E7B09F938FD}"/>
              </a:ext>
            </a:extLst>
          </p:cNvPr>
          <p:cNvSpPr txBox="1"/>
          <p:nvPr/>
        </p:nvSpPr>
        <p:spPr>
          <a:xfrm>
            <a:off x="7714909" y="2812038"/>
            <a:ext cx="95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≫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02293" y="1188598"/>
            <a:ext cx="29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Effectiveness: races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085" y="6211669"/>
            <a:ext cx="849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194 open-source apps; 20 analyzed manually</a:t>
            </a:r>
          </a:p>
          <a:p>
            <a:r>
              <a:rPr lang="en-US" dirty="0"/>
              <a:t>Limitation: bound #paths to 5,000 while still sound (report race, might be false positives)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76" y="3581798"/>
            <a:ext cx="384855" cy="289147"/>
          </a:xfrm>
          <a:prstGeom prst="rect">
            <a:avLst/>
          </a:prstGeom>
        </p:spPr>
      </p:pic>
      <p:pic>
        <p:nvPicPr>
          <p:cNvPr id="29" name="Content Placeholder 11"/>
          <p:cNvPicPr>
            <a:picLocks noChangeAspect="1"/>
          </p:cNvPicPr>
          <p:nvPr/>
        </p:nvPicPr>
        <p:blipFill>
          <a:blip r:embed="rId4"/>
          <a:srcRect t="22413" b="22413"/>
          <a:stretch>
            <a:fillRect/>
          </a:stretch>
        </p:blipFill>
        <p:spPr>
          <a:xfrm>
            <a:off x="1499642" y="2558360"/>
            <a:ext cx="441723" cy="1831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75" y="2854039"/>
            <a:ext cx="303456" cy="22799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684" y="3924049"/>
            <a:ext cx="373639" cy="280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845" y="3259806"/>
            <a:ext cx="315317" cy="23690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3F2585A-288C-4C65-B9B9-766114C92ABE}"/>
              </a:ext>
            </a:extLst>
          </p:cNvPr>
          <p:cNvSpPr/>
          <p:nvPr/>
        </p:nvSpPr>
        <p:spPr>
          <a:xfrm>
            <a:off x="3582556" y="2558360"/>
            <a:ext cx="1256812" cy="3758218"/>
          </a:xfrm>
          <a:prstGeom prst="rect">
            <a:avLst/>
          </a:prstGeom>
          <a:solidFill>
            <a:srgbClr val="F5E0D8">
              <a:alpha val="36000"/>
            </a:srgb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F2585A-288C-4C65-B9B9-766114C92ABE}"/>
              </a:ext>
            </a:extLst>
          </p:cNvPr>
          <p:cNvSpPr/>
          <p:nvPr/>
        </p:nvSpPr>
        <p:spPr>
          <a:xfrm>
            <a:off x="4850863" y="2558360"/>
            <a:ext cx="709437" cy="3758217"/>
          </a:xfrm>
          <a:prstGeom prst="rect">
            <a:avLst/>
          </a:prstGeom>
          <a:solidFill>
            <a:srgbClr val="F5E0D8">
              <a:alpha val="36000"/>
            </a:srgb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F2585A-288C-4C65-B9B9-766114C92ABE}"/>
              </a:ext>
            </a:extLst>
          </p:cNvPr>
          <p:cNvSpPr/>
          <p:nvPr/>
        </p:nvSpPr>
        <p:spPr>
          <a:xfrm>
            <a:off x="5676313" y="2558360"/>
            <a:ext cx="780381" cy="3758216"/>
          </a:xfrm>
          <a:prstGeom prst="rect">
            <a:avLst/>
          </a:prstGeom>
          <a:solidFill>
            <a:srgbClr val="F5E0D8">
              <a:alpha val="36000"/>
            </a:srgb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F2585A-288C-4C65-B9B9-766114C92ABE}"/>
              </a:ext>
            </a:extLst>
          </p:cNvPr>
          <p:cNvSpPr/>
          <p:nvPr/>
        </p:nvSpPr>
        <p:spPr>
          <a:xfrm>
            <a:off x="6479134" y="2558360"/>
            <a:ext cx="709437" cy="3758216"/>
          </a:xfrm>
          <a:prstGeom prst="rect">
            <a:avLst/>
          </a:prstGeom>
          <a:solidFill>
            <a:srgbClr val="F5E0D8">
              <a:alpha val="36000"/>
            </a:srgb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F2585A-288C-4C65-B9B9-766114C92ABE}"/>
              </a:ext>
            </a:extLst>
          </p:cNvPr>
          <p:cNvSpPr/>
          <p:nvPr/>
        </p:nvSpPr>
        <p:spPr>
          <a:xfrm>
            <a:off x="7254567" y="2558360"/>
            <a:ext cx="586312" cy="3758215"/>
          </a:xfrm>
          <a:prstGeom prst="rect">
            <a:avLst/>
          </a:prstGeom>
          <a:solidFill>
            <a:srgbClr val="F5E0D8">
              <a:alpha val="36000"/>
            </a:srgb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F2585A-288C-4C65-B9B9-766114C92ABE}"/>
              </a:ext>
            </a:extLst>
          </p:cNvPr>
          <p:cNvSpPr/>
          <p:nvPr/>
        </p:nvSpPr>
        <p:spPr>
          <a:xfrm>
            <a:off x="7834756" y="2558360"/>
            <a:ext cx="586312" cy="3758214"/>
          </a:xfrm>
          <a:prstGeom prst="rect">
            <a:avLst/>
          </a:prstGeom>
          <a:solidFill>
            <a:srgbClr val="F5E0D8">
              <a:alpha val="36000"/>
            </a:srgb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F2585A-288C-4C65-B9B9-766114C92ABE}"/>
              </a:ext>
            </a:extLst>
          </p:cNvPr>
          <p:cNvSpPr/>
          <p:nvPr/>
        </p:nvSpPr>
        <p:spPr>
          <a:xfrm>
            <a:off x="8441682" y="2558360"/>
            <a:ext cx="586312" cy="3758214"/>
          </a:xfrm>
          <a:prstGeom prst="rect">
            <a:avLst/>
          </a:prstGeom>
          <a:solidFill>
            <a:srgbClr val="F5E0D8">
              <a:alpha val="36000"/>
            </a:srgb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2" grpId="2" animBg="1"/>
      <p:bldP spid="33" grpId="0" animBg="1"/>
      <p:bldP spid="33" grpId="1" animBg="1"/>
      <p:bldP spid="34" grpId="0" animBg="1"/>
      <p:bldP spid="34" grpId="1" animBg="1"/>
      <p:bldP spid="34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-5313"/>
            <a:ext cx="7886700" cy="78587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0961" y="1031542"/>
            <a:ext cx="8661645" cy="5435825"/>
          </a:xfrm>
        </p:spPr>
        <p:txBody>
          <a:bodyPr>
            <a:normAutofit/>
          </a:bodyPr>
          <a:lstStyle/>
          <a:p>
            <a:r>
              <a:rPr lang="en-US" dirty="0"/>
              <a:t>Event-based races: most prevalent concurrency errors in Android</a:t>
            </a:r>
          </a:p>
          <a:p>
            <a:r>
              <a:rPr lang="en-US" dirty="0"/>
              <a:t>Prior approaches: all dynamic</a:t>
            </a:r>
          </a:p>
          <a:p>
            <a:pPr lvl="1"/>
            <a:r>
              <a:rPr lang="en-US" dirty="0"/>
              <a:t>Low coverage, false negatives, false positives</a:t>
            </a:r>
          </a:p>
          <a:p>
            <a:r>
              <a:rPr lang="en-US" dirty="0"/>
              <a:t>Our approach</a:t>
            </a:r>
          </a:p>
          <a:p>
            <a:pPr lvl="1"/>
            <a:r>
              <a:rPr lang="en-US" dirty="0"/>
              <a:t>First fully static event-based race detector</a:t>
            </a:r>
          </a:p>
          <a:p>
            <a:pPr lvl="1"/>
            <a:r>
              <a:rPr lang="en-US" dirty="0"/>
              <a:t>Novel action sensitive context abstraction</a:t>
            </a:r>
          </a:p>
          <a:p>
            <a:pPr lvl="1"/>
            <a:r>
              <a:rPr lang="en-US" dirty="0"/>
              <a:t>Static happens-before relation</a:t>
            </a:r>
          </a:p>
          <a:p>
            <a:pPr lvl="1"/>
            <a:r>
              <a:rPr lang="en-US" dirty="0"/>
              <a:t>Static backward symbolic execution to refute false races</a:t>
            </a:r>
          </a:p>
          <a:p>
            <a:pPr lvl="1"/>
            <a:r>
              <a:rPr lang="en-US" dirty="0"/>
              <a:t>Highly effective; efficient</a:t>
            </a:r>
          </a:p>
        </p:txBody>
      </p:sp>
    </p:spTree>
    <p:extLst>
      <p:ext uri="{BB962C8B-B14F-4D97-AF65-F5344CB8AC3E}">
        <p14:creationId xmlns:p14="http://schemas.microsoft.com/office/powerpoint/2010/main" val="425760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56682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Priority</a:t>
            </a:r>
          </a:p>
          <a:p>
            <a:pPr lvl="1"/>
            <a:r>
              <a:rPr lang="en-US" dirty="0"/>
              <a:t>High priority</a:t>
            </a:r>
          </a:p>
          <a:p>
            <a:pPr lvl="2"/>
            <a:r>
              <a:rPr lang="en-US" dirty="0"/>
              <a:t>Races in app code</a:t>
            </a:r>
          </a:p>
          <a:p>
            <a:pPr lvl="1"/>
            <a:r>
              <a:rPr lang="en-US" dirty="0"/>
              <a:t>Normal priority</a:t>
            </a:r>
          </a:p>
          <a:p>
            <a:pPr lvl="2"/>
            <a:r>
              <a:rPr lang="en-US" dirty="0"/>
              <a:t>Races in framework but invoked from app code</a:t>
            </a:r>
          </a:p>
          <a:p>
            <a:pPr lvl="1"/>
            <a:r>
              <a:rPr lang="en-US" dirty="0"/>
              <a:t>Low priority</a:t>
            </a:r>
          </a:p>
          <a:p>
            <a:pPr lvl="2"/>
            <a:r>
              <a:rPr lang="en-US" dirty="0"/>
              <a:t>Purely framework race</a:t>
            </a:r>
          </a:p>
          <a:p>
            <a:r>
              <a:rPr lang="en-US" dirty="0"/>
              <a:t>Report race if</a:t>
            </a:r>
          </a:p>
          <a:p>
            <a:pPr lvl="1"/>
            <a:r>
              <a:rPr lang="en-US" dirty="0"/>
              <a:t>Witness feasible paths from alternative schedules</a:t>
            </a:r>
          </a:p>
          <a:p>
            <a:pPr lvl="1"/>
            <a:r>
              <a:rPr lang="en-US" dirty="0"/>
              <a:t>Cannot refute (to preserve soundness)</a:t>
            </a:r>
          </a:p>
          <a:p>
            <a:pPr lvl="2"/>
            <a:r>
              <a:rPr lang="en-US" dirty="0"/>
              <a:t>E.g., Out Of Memory, max paths limit, max time limit (1,500 sec.)</a:t>
            </a:r>
          </a:p>
          <a:p>
            <a:pPr lvl="2"/>
            <a:r>
              <a:rPr lang="en-US" dirty="0"/>
              <a:t>Potential false positive </a:t>
            </a:r>
          </a:p>
        </p:txBody>
      </p:sp>
    </p:spTree>
    <p:extLst>
      <p:ext uri="{BB962C8B-B14F-4D97-AF65-F5344CB8AC3E}">
        <p14:creationId xmlns:p14="http://schemas.microsoft.com/office/powerpoint/2010/main" val="267460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1961"/>
            <a:ext cx="7962984" cy="48995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Rise of Event-Driven Systems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 Concurrency is a Serious Issue</a:t>
            </a:r>
          </a:p>
          <a:p>
            <a:pPr lvl="1"/>
            <a:r>
              <a:rPr lang="en-US" dirty="0"/>
              <a:t>66% of high-severity Android bugs are due to concurrency [Zhou et al., EASE’15]</a:t>
            </a:r>
          </a:p>
          <a:p>
            <a:pPr lvl="1"/>
            <a:r>
              <a:rPr lang="en-US" dirty="0"/>
              <a:t>84% of Android race bugs are event-driven races [</a:t>
            </a:r>
            <a:r>
              <a:rPr lang="en-US" dirty="0" err="1"/>
              <a:t>Bielik</a:t>
            </a:r>
            <a:r>
              <a:rPr lang="en-US" dirty="0"/>
              <a:t> et al., OOPSLA’15; </a:t>
            </a:r>
            <a:r>
              <a:rPr lang="en-US" dirty="0" err="1"/>
              <a:t>Hsial</a:t>
            </a:r>
            <a:r>
              <a:rPr lang="en-US" dirty="0"/>
              <a:t> et al. PLDI’14; </a:t>
            </a:r>
            <a:r>
              <a:rPr lang="en-US" dirty="0" err="1"/>
              <a:t>Maiya</a:t>
            </a:r>
            <a:r>
              <a:rPr lang="en-US" dirty="0"/>
              <a:t> et al., PLDI’14]</a:t>
            </a:r>
          </a:p>
        </p:txBody>
      </p:sp>
      <p:pic>
        <p:nvPicPr>
          <p:cNvPr id="4" name="Picture 3" descr="andro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68" y="2329333"/>
            <a:ext cx="900545" cy="675409"/>
          </a:xfrm>
          <a:prstGeom prst="rect">
            <a:avLst/>
          </a:prstGeom>
        </p:spPr>
      </p:pic>
      <p:pic>
        <p:nvPicPr>
          <p:cNvPr id="5" name="Picture 4" descr="io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48" y="2277378"/>
            <a:ext cx="779318" cy="77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27" y="3235865"/>
            <a:ext cx="660585" cy="660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67" y="3235865"/>
            <a:ext cx="660585" cy="660585"/>
          </a:xfrm>
          <a:prstGeom prst="rect">
            <a:avLst/>
          </a:prstGeom>
        </p:spPr>
      </p:pic>
      <p:pic>
        <p:nvPicPr>
          <p:cNvPr id="9" name="Picture 8" descr="nodej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604" y="3948875"/>
            <a:ext cx="2129790" cy="5723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73276" y="2387270"/>
            <a:ext cx="4572000" cy="21729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Mobile apps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Web apps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296312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677869"/>
          </a:xfrm>
        </p:spPr>
        <p:txBody>
          <a:bodyPr/>
          <a:lstStyle/>
          <a:p>
            <a:r>
              <a:rPr lang="en-US" dirty="0"/>
              <a:t>Object insensitive  = imprecision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50146"/>
              </p:ext>
            </p:extLst>
          </p:nvPr>
        </p:nvGraphicFramePr>
        <p:xfrm>
          <a:off x="213748" y="2626207"/>
          <a:ext cx="4526421" cy="310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421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310021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onTouchEvent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MotionEvent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e1,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MotionEvent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e2)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……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if (e1.getX() – e2.getX() &gt; 120.0f …)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Message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new Message();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FLING;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this.handler.sendMessage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} else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Message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new Message();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LONG_PRESS;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this.handler.sendMessage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33905"/>
              </p:ext>
            </p:extLst>
          </p:nvPr>
        </p:nvGraphicFramePr>
        <p:xfrm>
          <a:off x="5255024" y="2633905"/>
          <a:ext cx="3888976" cy="310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76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31002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Handler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handler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= new Handler()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public void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handleMessage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(Message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switch 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case FLING: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case LONG_PRESS: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967321" y="3043110"/>
            <a:ext cx="2376371" cy="1018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005041" y="3105984"/>
            <a:ext cx="2388945" cy="1949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368072">
            <a:off x="3335887" y="3761207"/>
            <a:ext cx="131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1865" y="2613633"/>
            <a:ext cx="454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O1:</a:t>
            </a:r>
          </a:p>
        </p:txBody>
      </p:sp>
    </p:spTree>
    <p:extLst>
      <p:ext uri="{BB962C8B-B14F-4D97-AF65-F5344CB8AC3E}">
        <p14:creationId xmlns:p14="http://schemas.microsoft.com/office/powerpoint/2010/main" val="15566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3851"/>
            <a:ext cx="7886700" cy="677869"/>
          </a:xfrm>
        </p:spPr>
        <p:txBody>
          <a:bodyPr/>
          <a:lstStyle/>
          <a:p>
            <a:r>
              <a:rPr lang="en-US" dirty="0"/>
              <a:t>Object sensitivity in SIERRA = precision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9291" y="2626207"/>
          <a:ext cx="2704240" cy="255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240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2552099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onTouchEvent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MotionEvent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e1,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MotionEvent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e2)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if (e1.getX() – e2.getX() &gt; 120.0f …)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Message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new Message();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FLING;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this.handler.sendMessage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} else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Message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new Message();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LONG_PRESS;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this.handler.sendMessage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79864" y="2423747"/>
          <a:ext cx="2270244" cy="166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44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1665199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Handler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handler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new Handler()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public void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handleMessage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(Message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switch 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case FLING: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case LONG_PRESS: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84448" y="4459548"/>
          <a:ext cx="2270244" cy="166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44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1665199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Handler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handler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new Handler()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public void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handleMessage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(Message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switch 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case FLING: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case LONG_PRESS: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4677" y="3569622"/>
            <a:ext cx="388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C1: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602" y="4255462"/>
            <a:ext cx="339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C2: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5038" y="2412626"/>
            <a:ext cx="384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r>
              <a:rPr lang="en-US" sz="900" baseline="-25000" dirty="0">
                <a:solidFill>
                  <a:srgbClr val="FF0000"/>
                </a:solidFill>
              </a:rPr>
              <a:t>h</a:t>
            </a:r>
            <a:r>
              <a:rPr lang="en-US" sz="9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7990" y="4956279"/>
            <a:ext cx="2736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K-</a:t>
            </a:r>
            <a:r>
              <a:rPr lang="en-US" sz="1350" dirty="0" err="1"/>
              <a:t>obj</a:t>
            </a:r>
            <a:r>
              <a:rPr lang="en-US" sz="1350" dirty="0"/>
              <a:t> + 1-call-site for event posting and message passing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80222" y="2686049"/>
            <a:ext cx="2169709" cy="873150"/>
            <a:chOff x="3306965" y="2438399"/>
            <a:chExt cx="1960428" cy="1164200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306965" y="2438399"/>
              <a:ext cx="1960428" cy="1164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0298721">
              <a:off x="3743639" y="2592962"/>
              <a:ext cx="1381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FF0000"/>
                  </a:solidFill>
                </a:rPr>
                <a:t>ctx</a:t>
              </a:r>
              <a:r>
                <a:rPr lang="en-US" sz="1200" dirty="0">
                  <a:solidFill>
                    <a:srgbClr val="FF0000"/>
                  </a:solidFill>
                </a:rPr>
                <a:t>:&lt;o</a:t>
              </a:r>
              <a:r>
                <a:rPr lang="en-US" sz="1200" baseline="-25000" dirty="0">
                  <a:solidFill>
                    <a:srgbClr val="FF0000"/>
                  </a:solidFill>
                </a:rPr>
                <a:t>h</a:t>
              </a:r>
              <a:r>
                <a:rPr lang="en-US" sz="1200" dirty="0">
                  <a:solidFill>
                    <a:srgbClr val="FF0000"/>
                  </a:solidFill>
                </a:rPr>
                <a:t>,c1&gt;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41777" y="4236894"/>
            <a:ext cx="2108154" cy="480576"/>
            <a:chOff x="3306965" y="4389260"/>
            <a:chExt cx="2810872" cy="640770"/>
          </a:xfrm>
        </p:grpSpPr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3306965" y="4523877"/>
              <a:ext cx="2810872" cy="506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620117">
              <a:off x="3993862" y="4389260"/>
              <a:ext cx="1381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FF0000"/>
                  </a:solidFill>
                </a:rPr>
                <a:t>ctx</a:t>
              </a:r>
              <a:r>
                <a:rPr lang="en-US" sz="1200" dirty="0">
                  <a:solidFill>
                    <a:srgbClr val="FF0000"/>
                  </a:solidFill>
                </a:rPr>
                <a:t>:&lt;o</a:t>
              </a:r>
              <a:r>
                <a:rPr lang="en-US" sz="1200" baseline="-25000" dirty="0">
                  <a:solidFill>
                    <a:srgbClr val="FF0000"/>
                  </a:solidFill>
                </a:rPr>
                <a:t>h</a:t>
              </a:r>
              <a:r>
                <a:rPr lang="en-US" sz="1200" dirty="0">
                  <a:solidFill>
                    <a:srgbClr val="FF0000"/>
                  </a:solidFill>
                </a:rPr>
                <a:t>,c2&gt;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87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Happens-before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Rule 1:  Action invocation rule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sender</a:t>
            </a:r>
            <a:r>
              <a:rPr lang="en-US" dirty="0"/>
              <a:t> action happens-before the</a:t>
            </a:r>
            <a:r>
              <a:rPr lang="en-US" b="1" i="1" dirty="0"/>
              <a:t> recipient</a:t>
            </a:r>
          </a:p>
          <a:p>
            <a:r>
              <a:rPr lang="en-US" dirty="0"/>
              <a:t>Rule 2: Component lifecycle rule</a:t>
            </a:r>
          </a:p>
          <a:p>
            <a:pPr lvl="1"/>
            <a:r>
              <a:rPr lang="en-US" dirty="0" err="1"/>
              <a:t>Activity.onCreate</a:t>
            </a:r>
            <a:r>
              <a:rPr lang="en-US" dirty="0"/>
              <a:t> &lt; </a:t>
            </a:r>
            <a:r>
              <a:rPr lang="en-US" dirty="0" err="1"/>
              <a:t>Activity.onStart</a:t>
            </a:r>
            <a:endParaRPr lang="en-US" dirty="0"/>
          </a:p>
          <a:p>
            <a:pPr lvl="1"/>
            <a:r>
              <a:rPr lang="en-US" dirty="0" err="1"/>
              <a:t>Activity.onStart</a:t>
            </a:r>
            <a:r>
              <a:rPr lang="en-US" dirty="0"/>
              <a:t> &lt; </a:t>
            </a:r>
            <a:r>
              <a:rPr lang="en-US" dirty="0" err="1"/>
              <a:t>Activity.onStop</a:t>
            </a:r>
            <a:endParaRPr lang="en-US" dirty="0"/>
          </a:p>
          <a:p>
            <a:pPr lvl="1"/>
            <a:r>
              <a:rPr lang="en-US" dirty="0"/>
              <a:t>……</a:t>
            </a:r>
          </a:p>
          <a:p>
            <a:r>
              <a:rPr lang="en-US" dirty="0"/>
              <a:t>Rule 3: GUI layout/object order</a:t>
            </a:r>
          </a:p>
          <a:p>
            <a:pPr lvl="1"/>
            <a:r>
              <a:rPr lang="en-US" dirty="0" err="1"/>
              <a:t>Activity.onResume</a:t>
            </a:r>
            <a:r>
              <a:rPr lang="en-US" dirty="0"/>
              <a:t> &lt; </a:t>
            </a:r>
            <a:r>
              <a:rPr lang="en-US" dirty="0" err="1"/>
              <a:t>View.onClick</a:t>
            </a:r>
            <a:r>
              <a:rPr lang="en-US" dirty="0"/>
              <a:t> &lt; </a:t>
            </a:r>
            <a:r>
              <a:rPr lang="en-US" dirty="0" err="1"/>
              <a:t>Activity.onPause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5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Happens-before Rules (cont’d)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33209" y="3520651"/>
            <a:ext cx="2888670" cy="2428144"/>
            <a:chOff x="2493818" y="3598583"/>
            <a:chExt cx="2888670" cy="2428144"/>
          </a:xfrm>
        </p:grpSpPr>
        <p:sp>
          <p:nvSpPr>
            <p:cNvPr id="4" name="Rectangle 3"/>
            <p:cNvSpPr/>
            <p:nvPr/>
          </p:nvSpPr>
          <p:spPr>
            <a:xfrm>
              <a:off x="2878283" y="4213514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8282" y="5124448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3818" y="3906982"/>
              <a:ext cx="1200150" cy="21197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44487" y="3598583"/>
              <a:ext cx="1049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M</a:t>
              </a:r>
            </a:p>
          </p:txBody>
        </p:sp>
        <p:cxnSp>
          <p:nvCxnSpPr>
            <p:cNvPr id="10" name="Straight Arrow Connector 9"/>
            <p:cNvCxnSpPr>
              <a:stCxn id="4" idx="2"/>
              <a:endCxn id="6" idx="0"/>
            </p:cNvCxnSpPr>
            <p:nvPr/>
          </p:nvCxnSpPr>
          <p:spPr>
            <a:xfrm flipH="1">
              <a:off x="3078307" y="4561609"/>
              <a:ext cx="1" cy="56283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171951" y="4691496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1950" y="5628409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4" name="Straight Arrow Connector 13"/>
            <p:cNvCxnSpPr>
              <a:stCxn id="4" idx="3"/>
              <a:endCxn id="11" idx="0"/>
            </p:cNvCxnSpPr>
            <p:nvPr/>
          </p:nvCxnSpPr>
          <p:spPr>
            <a:xfrm>
              <a:off x="3278332" y="4387562"/>
              <a:ext cx="1093644" cy="3039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6" idx="3"/>
              <a:endCxn id="12" idx="0"/>
            </p:cNvCxnSpPr>
            <p:nvPr/>
          </p:nvCxnSpPr>
          <p:spPr>
            <a:xfrm>
              <a:off x="3278331" y="5298496"/>
              <a:ext cx="1093644" cy="3299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63957" y="4625229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baseline="-25000" dirty="0"/>
                <a:t>dom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2797" y="4207242"/>
              <a:ext cx="46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Δ</a:t>
              </a:r>
              <a:r>
                <a:rPr lang="en-US" baseline="-25000" dirty="0"/>
                <a:t>e</a:t>
              </a:r>
              <a:r>
                <a:rPr lang="en-US" baseline="-50000" dirty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9024" y="5113519"/>
              <a:ext cx="46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Δ</a:t>
              </a:r>
              <a:r>
                <a:rPr lang="en-US" baseline="-25000" dirty="0"/>
                <a:t>e</a:t>
              </a:r>
              <a:r>
                <a:rPr lang="en-US" baseline="-50000" dirty="0"/>
                <a:t>2</a:t>
              </a:r>
              <a:endParaRPr lang="en-US" dirty="0"/>
            </a:p>
          </p:txBody>
        </p:sp>
        <p:cxnSp>
          <p:nvCxnSpPr>
            <p:cNvPr id="22" name="Connector: Curved 21"/>
            <p:cNvCxnSpPr>
              <a:stCxn id="11" idx="3"/>
              <a:endCxn id="12" idx="3"/>
            </p:cNvCxnSpPr>
            <p:nvPr/>
          </p:nvCxnSpPr>
          <p:spPr>
            <a:xfrm flipH="1">
              <a:off x="4571999" y="4865544"/>
              <a:ext cx="1" cy="936913"/>
            </a:xfrm>
            <a:prstGeom prst="curvedConnector3">
              <a:avLst>
                <a:gd name="adj1" fmla="val -22860000000"/>
              </a:avLst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3838" y="5094120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&lt;</a:t>
              </a:r>
              <a:r>
                <a:rPr lang="en-US" baseline="-25000" dirty="0">
                  <a:solidFill>
                    <a:srgbClr val="FF0000"/>
                  </a:solidFill>
                </a:rPr>
                <a:t>HB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6077" y="1825625"/>
                <a:ext cx="7886700" cy="439333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Rule 4: Intra-procedural domination</a:t>
                </a:r>
              </a:p>
              <a:p>
                <a:pPr lvl="1"/>
                <a:r>
                  <a:rPr lang="en-US" dirty="0"/>
                  <a:t>Method M in action A has two action posts: e</a:t>
                </a:r>
                <a:r>
                  <a:rPr lang="en-US" baseline="-25000" dirty="0"/>
                  <a:t>1</a:t>
                </a:r>
                <a:r>
                  <a:rPr lang="en-US" dirty="0"/>
                  <a:t> and e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dominates e</a:t>
                </a:r>
                <a:r>
                  <a:rPr lang="en-US" baseline="-25000" dirty="0"/>
                  <a:t>2</a:t>
                </a:r>
                <a:r>
                  <a:rPr lang="en-US" dirty="0"/>
                  <a:t>: e</a:t>
                </a:r>
                <a:r>
                  <a:rPr lang="en-US" baseline="-25000" dirty="0"/>
                  <a:t>1</a:t>
                </a:r>
                <a:r>
                  <a:rPr lang="en-US" dirty="0"/>
                  <a:t> &lt;</a:t>
                </a:r>
                <a:r>
                  <a:rPr lang="en-US" baseline="-25000" dirty="0"/>
                  <a:t>dom</a:t>
                </a:r>
                <a:r>
                  <a:rPr lang="en-US" dirty="0"/>
                  <a:t> </a:t>
                </a:r>
                <a:r>
                  <a:rPr lang="en-US" baseline="-25000" dirty="0"/>
                  <a:t>e2</a:t>
                </a:r>
              </a:p>
              <a:p>
                <a:pPr lvl="1"/>
                <a:r>
                  <a:rPr lang="en-US" dirty="0"/>
                  <a:t>Δ</a:t>
                </a:r>
                <a:r>
                  <a:rPr lang="en-US" baseline="-25000" dirty="0"/>
                  <a:t>e</a:t>
                </a:r>
                <a:r>
                  <a:rPr lang="en-US" baseline="-50000" dirty="0"/>
                  <a:t>1</a:t>
                </a:r>
                <a:r>
                  <a:rPr lang="en-US" dirty="0"/>
                  <a:t> ≤ Δ</a:t>
                </a:r>
                <a:r>
                  <a:rPr lang="en-US" baseline="-25000" dirty="0"/>
                  <a:t>e</a:t>
                </a:r>
                <a:r>
                  <a:rPr lang="en-US" baseline="-50000" dirty="0"/>
                  <a:t>2</a:t>
                </a:r>
                <a:r>
                  <a:rPr lang="en-US" dirty="0"/>
                  <a:t>, Δ is post delayed time</a:t>
                </a:r>
              </a:p>
              <a:p>
                <a:r>
                  <a:rPr lang="en-US" dirty="0"/>
                  <a:t>Rule 5: Intra-action, inter-procedural domination</a:t>
                </a:r>
              </a:p>
              <a:p>
                <a:pPr lvl="1"/>
                <a:r>
                  <a:rPr lang="en-US" dirty="0"/>
                  <a:t>Method M</a:t>
                </a:r>
                <a:r>
                  <a:rPr lang="en-US" baseline="-25000" dirty="0"/>
                  <a:t>1</a:t>
                </a:r>
                <a:r>
                  <a:rPr lang="en-US" dirty="0"/>
                  <a:t> Action A, M</a:t>
                </a:r>
                <a:r>
                  <a:rPr lang="en-US" baseline="-25000" dirty="0"/>
                  <a:t>2</a:t>
                </a:r>
                <a:r>
                  <a:rPr lang="en-US" dirty="0"/>
                  <a:t> Action A</a:t>
                </a:r>
              </a:p>
              <a:p>
                <a:pPr lvl="1"/>
                <a:r>
                  <a:rPr lang="en-US" dirty="0"/>
                  <a:t>Action posts: e</a:t>
                </a:r>
                <a:r>
                  <a:rPr lang="en-US" baseline="-25000" dirty="0"/>
                  <a:t>1</a:t>
                </a:r>
                <a:r>
                  <a:rPr lang="en-US" dirty="0"/>
                  <a:t> , e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dominates e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Δ</a:t>
                </a:r>
                <a:r>
                  <a:rPr lang="en-US" baseline="-25000" dirty="0"/>
                  <a:t>e</a:t>
                </a:r>
                <a:r>
                  <a:rPr lang="en-US" baseline="-50000" dirty="0"/>
                  <a:t>1</a:t>
                </a:r>
                <a:r>
                  <a:rPr lang="en-US" dirty="0"/>
                  <a:t> ≤ Δ</a:t>
                </a:r>
                <a:r>
                  <a:rPr lang="en-US" baseline="-25000" dirty="0"/>
                  <a:t>e</a:t>
                </a:r>
                <a:r>
                  <a:rPr lang="en-US" baseline="-50000" dirty="0"/>
                  <a:t>2</a:t>
                </a:r>
                <a:r>
                  <a:rPr lang="en-US" dirty="0"/>
                  <a:t>, Δ is post delayed time</a:t>
                </a:r>
                <a:endParaRPr lang="en-US" baseline="-25000" dirty="0"/>
              </a:p>
              <a:p>
                <a:r>
                  <a:rPr lang="en-US" dirty="0"/>
                  <a:t>Rule 6: Inter-action transitivity</a:t>
                </a:r>
              </a:p>
              <a:p>
                <a:pPr lvl="1"/>
                <a:r>
                  <a:rPr lang="en-US" dirty="0"/>
                  <a:t>Action A</a:t>
                </a:r>
                <a:r>
                  <a:rPr lang="en-US" baseline="-25000" dirty="0"/>
                  <a:t>1</a:t>
                </a:r>
                <a:r>
                  <a:rPr lang="en-US" dirty="0"/>
                  <a:t> &lt; A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→</a:t>
                </a:r>
                <a:r>
                  <a:rPr lang="en-US" baseline="-25000" dirty="0"/>
                  <a:t>post</a:t>
                </a:r>
                <a:r>
                  <a:rPr lang="en-US" dirty="0"/>
                  <a:t> A</a:t>
                </a:r>
                <a:r>
                  <a:rPr lang="en-US" baseline="-25000" dirty="0"/>
                  <a:t>3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→</a:t>
                </a:r>
                <a:r>
                  <a:rPr lang="en-US" baseline="-25000" dirty="0"/>
                  <a:t>post</a:t>
                </a:r>
                <a:r>
                  <a:rPr lang="en-US" dirty="0"/>
                  <a:t> A</a:t>
                </a:r>
                <a:r>
                  <a:rPr lang="en-US" baseline="-25000" dirty="0"/>
                  <a:t>4</a:t>
                </a:r>
              </a:p>
              <a:p>
                <a:r>
                  <a:rPr lang="en-US" dirty="0"/>
                  <a:t>Rule 7: Transitivity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 &lt; A</a:t>
                </a:r>
                <a:r>
                  <a:rPr lang="en-US" baseline="-25000" dirty="0"/>
                  <a:t>2</a:t>
                </a:r>
                <a:r>
                  <a:rPr lang="en-US" dirty="0"/>
                  <a:t> ꓥ A</a:t>
                </a:r>
                <a:r>
                  <a:rPr lang="en-US" baseline="-25000" dirty="0"/>
                  <a:t>2</a:t>
                </a:r>
                <a:r>
                  <a:rPr lang="en-US" dirty="0"/>
                  <a:t> &lt; A</a:t>
                </a:r>
                <a:r>
                  <a:rPr lang="en-US" baseline="-25000" dirty="0"/>
                  <a:t>3</a:t>
                </a:r>
                <a:r>
                  <a:rPr lang="en-US" dirty="0"/>
                  <a:t>   A</a:t>
                </a:r>
                <a:r>
                  <a:rPr lang="en-US" baseline="-25000" dirty="0"/>
                  <a:t>1</a:t>
                </a:r>
                <a:r>
                  <a:rPr lang="en-US" dirty="0"/>
                  <a:t> &lt; A</a:t>
                </a:r>
                <a:r>
                  <a:rPr lang="en-US" baseline="-25000" dirty="0"/>
                  <a:t>3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→</a:t>
                </a:r>
                <a:r>
                  <a:rPr lang="en-US" baseline="-25000" dirty="0"/>
                  <a:t>post</a:t>
                </a:r>
                <a:r>
                  <a:rPr lang="en-US" dirty="0"/>
                  <a:t> A</a:t>
                </a:r>
                <a:r>
                  <a:rPr lang="en-US" baseline="-25000" dirty="0"/>
                  <a:t>3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→</a:t>
                </a:r>
                <a:r>
                  <a:rPr lang="en-US" baseline="-25000" dirty="0"/>
                  <a:t>post</a:t>
                </a:r>
                <a:r>
                  <a:rPr lang="en-US" dirty="0"/>
                  <a:t> A</a:t>
                </a:r>
                <a:r>
                  <a:rPr lang="en-US" baseline="-25000" dirty="0"/>
                  <a:t>4</a:t>
                </a:r>
                <a:endParaRPr lang="en-US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077" y="1825625"/>
                <a:ext cx="7886700" cy="4393334"/>
              </a:xfrm>
              <a:blipFill rotWithShape="1">
                <a:blip r:embed="rId2"/>
                <a:stretch>
                  <a:fillRect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471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677869"/>
          </a:xfrm>
        </p:spPr>
        <p:txBody>
          <a:bodyPr/>
          <a:lstStyle/>
          <a:p>
            <a:r>
              <a:rPr lang="en-US" dirty="0"/>
              <a:t>Object insensitive  = imprecision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77259"/>
              </p:ext>
            </p:extLst>
          </p:nvPr>
        </p:nvGraphicFramePr>
        <p:xfrm>
          <a:off x="213748" y="2626207"/>
          <a:ext cx="4526421" cy="310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421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310021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onTouchEvent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MotionEvent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e1,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MotionEvent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e2)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……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if (e1.getX() – e2.getX() &gt; 120.0f …)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Message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new Message();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FLING;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this.handler.sendMessage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} else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Message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new Message();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LONG_PRESS;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this.handler.sendMessage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6612"/>
              </p:ext>
            </p:extLst>
          </p:nvPr>
        </p:nvGraphicFramePr>
        <p:xfrm>
          <a:off x="5255024" y="2633905"/>
          <a:ext cx="3888976" cy="310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76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31002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Handler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handler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= new Handler()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public void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handleMessage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(Message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switch 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case FLING: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case LONG_PRESS: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967321" y="3043110"/>
            <a:ext cx="2376371" cy="1018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005041" y="3105984"/>
            <a:ext cx="2388945" cy="1949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368072">
            <a:off x="3335887" y="3761207"/>
            <a:ext cx="131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1865" y="2613633"/>
            <a:ext cx="454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O1:</a:t>
            </a:r>
          </a:p>
        </p:txBody>
      </p:sp>
    </p:spTree>
    <p:extLst>
      <p:ext uri="{BB962C8B-B14F-4D97-AF65-F5344CB8AC3E}">
        <p14:creationId xmlns:p14="http://schemas.microsoft.com/office/powerpoint/2010/main" val="26110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3851"/>
            <a:ext cx="7886700" cy="677869"/>
          </a:xfrm>
        </p:spPr>
        <p:txBody>
          <a:bodyPr/>
          <a:lstStyle/>
          <a:p>
            <a:r>
              <a:rPr lang="en-US" dirty="0"/>
              <a:t>Object sensitivity in SIERRA = precision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9291" y="2626207"/>
          <a:ext cx="2704240" cy="255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240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2552099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onTouchEvent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MotionEvent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e1,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MotionEvent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e2)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if (e1.getX() – e2.getX() &gt; 120.0f …)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Message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new Message();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FLING;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this.handler.sendMessage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} else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Message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new Message();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LONG_PRESS;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this.handler.sendMessage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79864" y="2423747"/>
          <a:ext cx="2270244" cy="166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44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1665199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Handler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handler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new Handler()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public void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handleMessage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(Message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switch 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case FLING: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case LONG_PRESS: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84448" y="4459548"/>
          <a:ext cx="2270244" cy="166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44">
                  <a:extLst>
                    <a:ext uri="{9D8B030D-6E8A-4147-A177-3AD203B41FA5}">
                      <a16:colId xmlns:a16="http://schemas.microsoft.com/office/drawing/2014/main" val="648505894"/>
                    </a:ext>
                  </a:extLst>
                </a:gridCol>
              </a:tblGrid>
              <a:tr h="1665199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Handler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handler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= new Handler()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public void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handleMessage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(Message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switch 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msg.what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case FLING: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case LONG_PRESS: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    ……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83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4677" y="3569622"/>
            <a:ext cx="388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C1: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602" y="4255462"/>
            <a:ext cx="339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C2: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5038" y="2412626"/>
            <a:ext cx="384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r>
              <a:rPr lang="en-US" sz="900" baseline="-25000" dirty="0">
                <a:solidFill>
                  <a:srgbClr val="FF0000"/>
                </a:solidFill>
              </a:rPr>
              <a:t>h</a:t>
            </a:r>
            <a:r>
              <a:rPr lang="en-US" sz="9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7990" y="4956279"/>
            <a:ext cx="2736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K-</a:t>
            </a:r>
            <a:r>
              <a:rPr lang="en-US" sz="1350" dirty="0" err="1"/>
              <a:t>obj</a:t>
            </a:r>
            <a:r>
              <a:rPr lang="en-US" sz="1350" dirty="0"/>
              <a:t> + 1-call-site for event posting and message passing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80222" y="2686049"/>
            <a:ext cx="2169709" cy="873150"/>
            <a:chOff x="3306965" y="2438399"/>
            <a:chExt cx="1960428" cy="1164200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306965" y="2438399"/>
              <a:ext cx="1960428" cy="1164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0298721">
              <a:off x="3743639" y="2592962"/>
              <a:ext cx="1381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FF0000"/>
                  </a:solidFill>
                </a:rPr>
                <a:t>ctx</a:t>
              </a:r>
              <a:r>
                <a:rPr lang="en-US" sz="1200" dirty="0">
                  <a:solidFill>
                    <a:srgbClr val="FF0000"/>
                  </a:solidFill>
                </a:rPr>
                <a:t>:&lt;o</a:t>
              </a:r>
              <a:r>
                <a:rPr lang="en-US" sz="1200" baseline="-25000" dirty="0">
                  <a:solidFill>
                    <a:srgbClr val="FF0000"/>
                  </a:solidFill>
                </a:rPr>
                <a:t>h</a:t>
              </a:r>
              <a:r>
                <a:rPr lang="en-US" sz="1200" dirty="0">
                  <a:solidFill>
                    <a:srgbClr val="FF0000"/>
                  </a:solidFill>
                </a:rPr>
                <a:t>,c1&gt;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41777" y="4236894"/>
            <a:ext cx="2108154" cy="480576"/>
            <a:chOff x="3306965" y="4389260"/>
            <a:chExt cx="2810872" cy="640770"/>
          </a:xfrm>
        </p:grpSpPr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3306965" y="4523877"/>
              <a:ext cx="2810872" cy="506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620117">
              <a:off x="3993862" y="4389260"/>
              <a:ext cx="1381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FF0000"/>
                  </a:solidFill>
                </a:rPr>
                <a:t>ctx</a:t>
              </a:r>
              <a:r>
                <a:rPr lang="en-US" sz="1200" dirty="0">
                  <a:solidFill>
                    <a:srgbClr val="FF0000"/>
                  </a:solidFill>
                </a:rPr>
                <a:t>:&lt;o</a:t>
              </a:r>
              <a:r>
                <a:rPr lang="en-US" sz="1200" baseline="-25000" dirty="0">
                  <a:solidFill>
                    <a:srgbClr val="FF0000"/>
                  </a:solidFill>
                </a:rPr>
                <a:t>h</a:t>
              </a:r>
              <a:r>
                <a:rPr lang="en-US" sz="1200" dirty="0">
                  <a:solidFill>
                    <a:srgbClr val="FF0000"/>
                  </a:solidFill>
                </a:rPr>
                <a:t>,c2&gt;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05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SIERRA’s hybrid context sensitivity</a:t>
            </a:r>
          </a:p>
          <a:p>
            <a:pPr lvl="1"/>
            <a:r>
              <a:rPr lang="en-US" dirty="0"/>
              <a:t>&lt;k-</a:t>
            </a:r>
            <a:r>
              <a:rPr lang="en-US" dirty="0" err="1"/>
              <a:t>obj</a:t>
            </a:r>
            <a:r>
              <a:rPr lang="en-US" dirty="0"/>
              <a:t> + action&gt; for normal dispatch methods</a:t>
            </a:r>
          </a:p>
          <a:p>
            <a:pPr lvl="1"/>
            <a:r>
              <a:rPr lang="en-US" dirty="0"/>
              <a:t>&lt;k-</a:t>
            </a:r>
            <a:r>
              <a:rPr lang="en-US" dirty="0" err="1"/>
              <a:t>cfa</a:t>
            </a:r>
            <a:r>
              <a:rPr lang="en-US" dirty="0"/>
              <a:t> + action&gt; for static methods</a:t>
            </a:r>
          </a:p>
          <a:p>
            <a:pPr lvl="1"/>
            <a:r>
              <a:rPr lang="en-US" dirty="0"/>
              <a:t>&lt;k-</a:t>
            </a:r>
            <a:r>
              <a:rPr lang="en-US" dirty="0" err="1"/>
              <a:t>obj</a:t>
            </a:r>
            <a:r>
              <a:rPr lang="en-US" dirty="0"/>
              <a:t> + 1-call-site + action&gt; for event posting and message passing</a:t>
            </a:r>
          </a:p>
          <a:p>
            <a:pPr lvl="1"/>
            <a:r>
              <a:rPr lang="en-US" dirty="0" err="1"/>
              <a:t>SingletonContext</a:t>
            </a:r>
            <a:endParaRPr lang="en-US" dirty="0"/>
          </a:p>
          <a:p>
            <a:pPr lvl="2"/>
            <a:r>
              <a:rPr lang="en-US" dirty="0"/>
              <a:t>For singleton design pattern</a:t>
            </a:r>
          </a:p>
          <a:p>
            <a:pPr lvl="2"/>
            <a:r>
              <a:rPr lang="en-US" dirty="0"/>
              <a:t>Use global context instead of adding action sensitivity</a:t>
            </a:r>
          </a:p>
          <a:p>
            <a:pPr lvl="1"/>
            <a:r>
              <a:rPr lang="en-US" dirty="0" err="1"/>
              <a:t>InflatedViewContext</a:t>
            </a:r>
            <a:endParaRPr lang="en-US" dirty="0"/>
          </a:p>
          <a:p>
            <a:pPr lvl="2"/>
            <a:r>
              <a:rPr lang="en-US" dirty="0"/>
              <a:t>Invoked via </a:t>
            </a:r>
            <a:r>
              <a:rPr lang="en-US" dirty="0" err="1"/>
              <a:t>View.findViewById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viewId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viewId</a:t>
            </a:r>
            <a:r>
              <a:rPr lang="en-US" dirty="0"/>
              <a:t> as context item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8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Happens-before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Rule 1:  Action invocation rule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sender</a:t>
            </a:r>
            <a:r>
              <a:rPr lang="en-US" dirty="0"/>
              <a:t> action happens-before the</a:t>
            </a:r>
            <a:r>
              <a:rPr lang="en-US" b="1" i="1" dirty="0"/>
              <a:t> recipient</a:t>
            </a:r>
          </a:p>
          <a:p>
            <a:r>
              <a:rPr lang="en-US" dirty="0"/>
              <a:t>Rule 2: Component lifecycle rule</a:t>
            </a:r>
          </a:p>
          <a:p>
            <a:pPr lvl="1"/>
            <a:r>
              <a:rPr lang="en-US" dirty="0" err="1"/>
              <a:t>Activity.onCreate</a:t>
            </a:r>
            <a:r>
              <a:rPr lang="en-US" dirty="0"/>
              <a:t> &lt; </a:t>
            </a:r>
            <a:r>
              <a:rPr lang="en-US" dirty="0" err="1"/>
              <a:t>Activity.onStart</a:t>
            </a:r>
            <a:endParaRPr lang="en-US" dirty="0"/>
          </a:p>
          <a:p>
            <a:pPr lvl="1"/>
            <a:r>
              <a:rPr lang="en-US" dirty="0" err="1"/>
              <a:t>Activity.onStart</a:t>
            </a:r>
            <a:r>
              <a:rPr lang="en-US" dirty="0"/>
              <a:t> &lt; </a:t>
            </a:r>
            <a:r>
              <a:rPr lang="en-US" dirty="0" err="1"/>
              <a:t>Activity.onStop</a:t>
            </a:r>
            <a:endParaRPr lang="en-US" dirty="0"/>
          </a:p>
          <a:p>
            <a:pPr lvl="1"/>
            <a:r>
              <a:rPr lang="en-US" dirty="0"/>
              <a:t>……</a:t>
            </a:r>
          </a:p>
          <a:p>
            <a:r>
              <a:rPr lang="en-US" dirty="0"/>
              <a:t>Rule 3: GUI layout/object order</a:t>
            </a:r>
          </a:p>
          <a:p>
            <a:pPr lvl="1"/>
            <a:r>
              <a:rPr lang="en-US" dirty="0" err="1"/>
              <a:t>Activity.onResume</a:t>
            </a:r>
            <a:r>
              <a:rPr lang="en-US" dirty="0"/>
              <a:t> &lt; </a:t>
            </a:r>
            <a:r>
              <a:rPr lang="en-US" dirty="0" err="1"/>
              <a:t>View.onClick</a:t>
            </a:r>
            <a:r>
              <a:rPr lang="en-US" dirty="0"/>
              <a:t> &lt; </a:t>
            </a:r>
            <a:r>
              <a:rPr lang="en-US" dirty="0" err="1"/>
              <a:t>Activity.onPause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Happens-before Rules (cont’d)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33209" y="3520651"/>
            <a:ext cx="2888670" cy="2428144"/>
            <a:chOff x="2493818" y="3598583"/>
            <a:chExt cx="2888670" cy="2428144"/>
          </a:xfrm>
        </p:grpSpPr>
        <p:sp>
          <p:nvSpPr>
            <p:cNvPr id="4" name="Rectangle 3"/>
            <p:cNvSpPr/>
            <p:nvPr/>
          </p:nvSpPr>
          <p:spPr>
            <a:xfrm>
              <a:off x="2878283" y="4213514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8282" y="5124448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3818" y="3906982"/>
              <a:ext cx="1200150" cy="21197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44487" y="3598583"/>
              <a:ext cx="1049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M</a:t>
              </a:r>
            </a:p>
          </p:txBody>
        </p:sp>
        <p:cxnSp>
          <p:nvCxnSpPr>
            <p:cNvPr id="10" name="Straight Arrow Connector 9"/>
            <p:cNvCxnSpPr>
              <a:stCxn id="4" idx="2"/>
              <a:endCxn id="6" idx="0"/>
            </p:cNvCxnSpPr>
            <p:nvPr/>
          </p:nvCxnSpPr>
          <p:spPr>
            <a:xfrm flipH="1">
              <a:off x="3078307" y="4561609"/>
              <a:ext cx="1" cy="56283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171951" y="4691496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1950" y="5628409"/>
              <a:ext cx="400049" cy="348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4" name="Straight Arrow Connector 13"/>
            <p:cNvCxnSpPr>
              <a:stCxn id="4" idx="3"/>
              <a:endCxn id="11" idx="0"/>
            </p:cNvCxnSpPr>
            <p:nvPr/>
          </p:nvCxnSpPr>
          <p:spPr>
            <a:xfrm>
              <a:off x="3278332" y="4387562"/>
              <a:ext cx="1093644" cy="3039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6" idx="3"/>
              <a:endCxn id="12" idx="0"/>
            </p:cNvCxnSpPr>
            <p:nvPr/>
          </p:nvCxnSpPr>
          <p:spPr>
            <a:xfrm>
              <a:off x="3278331" y="5298496"/>
              <a:ext cx="1093644" cy="3299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63957" y="4625229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baseline="-25000" dirty="0"/>
                <a:t>dom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2797" y="4207242"/>
              <a:ext cx="46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Δ</a:t>
              </a:r>
              <a:r>
                <a:rPr lang="en-US" baseline="-25000" dirty="0"/>
                <a:t>e</a:t>
              </a:r>
              <a:r>
                <a:rPr lang="en-US" baseline="-50000" dirty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9024" y="5113519"/>
              <a:ext cx="46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Δ</a:t>
              </a:r>
              <a:r>
                <a:rPr lang="en-US" baseline="-25000" dirty="0"/>
                <a:t>e</a:t>
              </a:r>
              <a:r>
                <a:rPr lang="en-US" baseline="-50000" dirty="0"/>
                <a:t>2</a:t>
              </a:r>
              <a:endParaRPr lang="en-US" dirty="0"/>
            </a:p>
          </p:txBody>
        </p:sp>
        <p:cxnSp>
          <p:nvCxnSpPr>
            <p:cNvPr id="22" name="Connector: Curved 21"/>
            <p:cNvCxnSpPr>
              <a:stCxn id="11" idx="3"/>
              <a:endCxn id="12" idx="3"/>
            </p:cNvCxnSpPr>
            <p:nvPr/>
          </p:nvCxnSpPr>
          <p:spPr>
            <a:xfrm flipH="1">
              <a:off x="4571999" y="4865544"/>
              <a:ext cx="1" cy="936913"/>
            </a:xfrm>
            <a:prstGeom prst="curvedConnector3">
              <a:avLst>
                <a:gd name="adj1" fmla="val -22860000000"/>
              </a:avLst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3838" y="5094120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&lt;</a:t>
              </a:r>
              <a:r>
                <a:rPr lang="en-US" baseline="-25000" dirty="0">
                  <a:solidFill>
                    <a:srgbClr val="FF0000"/>
                  </a:solidFill>
                </a:rPr>
                <a:t>HB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6077" y="1825625"/>
                <a:ext cx="7886700" cy="439333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Rule 4: Intra-procedural domination</a:t>
                </a:r>
              </a:p>
              <a:p>
                <a:pPr lvl="1"/>
                <a:r>
                  <a:rPr lang="en-US" dirty="0"/>
                  <a:t>Method M in action A has two action posts: e</a:t>
                </a:r>
                <a:r>
                  <a:rPr lang="en-US" baseline="-25000" dirty="0"/>
                  <a:t>1</a:t>
                </a:r>
                <a:r>
                  <a:rPr lang="en-US" dirty="0"/>
                  <a:t> and e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dominates e</a:t>
                </a:r>
                <a:r>
                  <a:rPr lang="en-US" baseline="-25000" dirty="0"/>
                  <a:t>2</a:t>
                </a:r>
                <a:r>
                  <a:rPr lang="en-US" dirty="0"/>
                  <a:t>: e</a:t>
                </a:r>
                <a:r>
                  <a:rPr lang="en-US" baseline="-25000" dirty="0"/>
                  <a:t>1</a:t>
                </a:r>
                <a:r>
                  <a:rPr lang="en-US" dirty="0"/>
                  <a:t> &lt;</a:t>
                </a:r>
                <a:r>
                  <a:rPr lang="en-US" baseline="-25000" dirty="0"/>
                  <a:t>dom</a:t>
                </a:r>
                <a:r>
                  <a:rPr lang="en-US" dirty="0"/>
                  <a:t> </a:t>
                </a:r>
                <a:r>
                  <a:rPr lang="en-US" baseline="-25000" dirty="0"/>
                  <a:t>e2</a:t>
                </a:r>
              </a:p>
              <a:p>
                <a:pPr lvl="1"/>
                <a:r>
                  <a:rPr lang="en-US" dirty="0"/>
                  <a:t>Δ</a:t>
                </a:r>
                <a:r>
                  <a:rPr lang="en-US" baseline="-25000" dirty="0"/>
                  <a:t>e</a:t>
                </a:r>
                <a:r>
                  <a:rPr lang="en-US" baseline="-50000" dirty="0"/>
                  <a:t>1</a:t>
                </a:r>
                <a:r>
                  <a:rPr lang="en-US" dirty="0"/>
                  <a:t> ≤ Δ</a:t>
                </a:r>
                <a:r>
                  <a:rPr lang="en-US" baseline="-25000" dirty="0"/>
                  <a:t>e</a:t>
                </a:r>
                <a:r>
                  <a:rPr lang="en-US" baseline="-50000" dirty="0"/>
                  <a:t>2</a:t>
                </a:r>
                <a:r>
                  <a:rPr lang="en-US" dirty="0"/>
                  <a:t>, Δ is post delayed time</a:t>
                </a:r>
              </a:p>
              <a:p>
                <a:r>
                  <a:rPr lang="en-US" dirty="0"/>
                  <a:t>Rule 5: Intra-action, inter-procedural domination</a:t>
                </a:r>
              </a:p>
              <a:p>
                <a:pPr lvl="1"/>
                <a:r>
                  <a:rPr lang="en-US" dirty="0"/>
                  <a:t>Method M</a:t>
                </a:r>
                <a:r>
                  <a:rPr lang="en-US" baseline="-25000" dirty="0"/>
                  <a:t>1</a:t>
                </a:r>
                <a:r>
                  <a:rPr lang="en-US" dirty="0"/>
                  <a:t> Action A, M</a:t>
                </a:r>
                <a:r>
                  <a:rPr lang="en-US" baseline="-25000" dirty="0"/>
                  <a:t>2</a:t>
                </a:r>
                <a:r>
                  <a:rPr lang="en-US" dirty="0"/>
                  <a:t> Action A</a:t>
                </a:r>
              </a:p>
              <a:p>
                <a:pPr lvl="1"/>
                <a:r>
                  <a:rPr lang="en-US" dirty="0"/>
                  <a:t>Action posts: e</a:t>
                </a:r>
                <a:r>
                  <a:rPr lang="en-US" baseline="-25000" dirty="0"/>
                  <a:t>1</a:t>
                </a:r>
                <a:r>
                  <a:rPr lang="en-US" dirty="0"/>
                  <a:t> , e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dominates e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Δ</a:t>
                </a:r>
                <a:r>
                  <a:rPr lang="en-US" baseline="-25000" dirty="0"/>
                  <a:t>e</a:t>
                </a:r>
                <a:r>
                  <a:rPr lang="en-US" baseline="-50000" dirty="0"/>
                  <a:t>1</a:t>
                </a:r>
                <a:r>
                  <a:rPr lang="en-US" dirty="0"/>
                  <a:t> ≤ Δ</a:t>
                </a:r>
                <a:r>
                  <a:rPr lang="en-US" baseline="-25000" dirty="0"/>
                  <a:t>e</a:t>
                </a:r>
                <a:r>
                  <a:rPr lang="en-US" baseline="-50000" dirty="0"/>
                  <a:t>2</a:t>
                </a:r>
                <a:r>
                  <a:rPr lang="en-US" dirty="0"/>
                  <a:t>, Δ is post delayed time</a:t>
                </a:r>
                <a:endParaRPr lang="en-US" baseline="-25000" dirty="0"/>
              </a:p>
              <a:p>
                <a:r>
                  <a:rPr lang="en-US" dirty="0"/>
                  <a:t>Rule 6: Inter-action transitivity</a:t>
                </a:r>
              </a:p>
              <a:p>
                <a:pPr lvl="1"/>
                <a:r>
                  <a:rPr lang="en-US" dirty="0"/>
                  <a:t>Action A</a:t>
                </a:r>
                <a:r>
                  <a:rPr lang="en-US" baseline="-25000" dirty="0"/>
                  <a:t>1</a:t>
                </a:r>
                <a:r>
                  <a:rPr lang="en-US" dirty="0"/>
                  <a:t> &lt; A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→</a:t>
                </a:r>
                <a:r>
                  <a:rPr lang="en-US" baseline="-25000" dirty="0"/>
                  <a:t>post</a:t>
                </a:r>
                <a:r>
                  <a:rPr lang="en-US" dirty="0"/>
                  <a:t> A</a:t>
                </a:r>
                <a:r>
                  <a:rPr lang="en-US" baseline="-25000" dirty="0"/>
                  <a:t>3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→</a:t>
                </a:r>
                <a:r>
                  <a:rPr lang="en-US" baseline="-25000" dirty="0"/>
                  <a:t>post</a:t>
                </a:r>
                <a:r>
                  <a:rPr lang="en-US" dirty="0"/>
                  <a:t> A</a:t>
                </a:r>
                <a:r>
                  <a:rPr lang="en-US" baseline="-25000" dirty="0"/>
                  <a:t>4</a:t>
                </a:r>
              </a:p>
              <a:p>
                <a:r>
                  <a:rPr lang="en-US" dirty="0"/>
                  <a:t>Rule 7: Transitivity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 &lt; A</a:t>
                </a:r>
                <a:r>
                  <a:rPr lang="en-US" baseline="-25000" dirty="0"/>
                  <a:t>2</a:t>
                </a:r>
                <a:r>
                  <a:rPr lang="en-US" dirty="0"/>
                  <a:t> ꓥ A</a:t>
                </a:r>
                <a:r>
                  <a:rPr lang="en-US" baseline="-25000" dirty="0"/>
                  <a:t>2</a:t>
                </a:r>
                <a:r>
                  <a:rPr lang="en-US" dirty="0"/>
                  <a:t> &lt; A</a:t>
                </a:r>
                <a:r>
                  <a:rPr lang="en-US" baseline="-25000" dirty="0"/>
                  <a:t>3</a:t>
                </a:r>
                <a:r>
                  <a:rPr lang="en-US" dirty="0"/>
                  <a:t>   A</a:t>
                </a:r>
                <a:r>
                  <a:rPr lang="en-US" baseline="-25000" dirty="0"/>
                  <a:t>1</a:t>
                </a:r>
                <a:r>
                  <a:rPr lang="en-US" dirty="0"/>
                  <a:t> &lt; A</a:t>
                </a:r>
                <a:r>
                  <a:rPr lang="en-US" baseline="-25000" dirty="0"/>
                  <a:t>3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→</a:t>
                </a:r>
                <a:r>
                  <a:rPr lang="en-US" baseline="-25000" dirty="0"/>
                  <a:t>post</a:t>
                </a:r>
                <a:r>
                  <a:rPr lang="en-US" dirty="0"/>
                  <a:t> A</a:t>
                </a:r>
                <a:r>
                  <a:rPr lang="en-US" baseline="-25000" dirty="0"/>
                  <a:t>3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→</a:t>
                </a:r>
                <a:r>
                  <a:rPr lang="en-US" baseline="-25000" dirty="0"/>
                  <a:t>post</a:t>
                </a:r>
                <a:r>
                  <a:rPr lang="en-US" dirty="0"/>
                  <a:t> A</a:t>
                </a:r>
                <a:r>
                  <a:rPr lang="en-US" baseline="-25000" dirty="0"/>
                  <a:t>4</a:t>
                </a:r>
                <a:endParaRPr lang="en-US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077" y="1825625"/>
                <a:ext cx="7886700" cy="4393334"/>
              </a:xfrm>
              <a:blipFill rotWithShape="1">
                <a:blip r:embed="rId2"/>
                <a:stretch>
                  <a:fillRect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21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Error,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7204"/>
            <a:ext cx="7886700" cy="4679759"/>
          </a:xfrm>
        </p:spPr>
        <p:txBody>
          <a:bodyPr/>
          <a:lstStyle/>
          <a:p>
            <a:r>
              <a:rPr lang="en-US" dirty="0"/>
              <a:t>Intra-component Race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08" y="2029769"/>
            <a:ext cx="7904075" cy="4292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5807" y="3317760"/>
            <a:ext cx="5507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Image overridden!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2253" y="4427621"/>
            <a:ext cx="1925052" cy="14437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253" y="5631888"/>
            <a:ext cx="2490536" cy="16733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Error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95022"/>
            <a:ext cx="4572000" cy="52629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class </a:t>
            </a:r>
            <a:r>
              <a:rPr lang="en-US" sz="1400" b="1" dirty="0" err="1">
                <a:latin typeface="Courier New"/>
                <a:cs typeface="Courier New"/>
              </a:rPr>
              <a:t>MainActivity</a:t>
            </a:r>
            <a:r>
              <a:rPr lang="en-US" sz="1400" b="1" dirty="0">
                <a:latin typeface="Courier New"/>
                <a:cs typeface="Courier New"/>
              </a:rPr>
              <a:t>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DataBase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mDB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BroadcastReceiver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recv</a:t>
            </a:r>
            <a:r>
              <a:rPr lang="en-US" sz="1400" b="1" dirty="0">
                <a:latin typeface="Courier New"/>
                <a:cs typeface="Courier New"/>
              </a:rPr>
              <a:t> =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    new </a:t>
            </a:r>
            <a:r>
              <a:rPr lang="en-US" sz="1400" b="1" dirty="0" err="1">
                <a:latin typeface="Courier New"/>
                <a:cs typeface="Courier New"/>
              </a:rPr>
              <a:t>BroadcastReceiver</a:t>
            </a:r>
            <a:r>
              <a:rPr lang="en-US" sz="14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void </a:t>
            </a:r>
            <a:r>
              <a:rPr lang="en-US" sz="1400" b="1" dirty="0" err="1">
                <a:latin typeface="Courier New"/>
                <a:cs typeface="Courier New"/>
              </a:rPr>
              <a:t>onReceive</a:t>
            </a:r>
            <a:r>
              <a:rPr lang="en-US" sz="1400" b="1" dirty="0">
                <a:latin typeface="Courier New"/>
                <a:cs typeface="Courier New"/>
              </a:rPr>
              <a:t>(Context </a:t>
            </a:r>
            <a:r>
              <a:rPr lang="en-US" sz="1400" b="1" dirty="0" err="1">
                <a:latin typeface="Courier New"/>
                <a:cs typeface="Courier New"/>
              </a:rPr>
              <a:t>ctx</a:t>
            </a:r>
            <a:r>
              <a:rPr lang="en-US" sz="1400" b="1" dirty="0">
                <a:latin typeface="Courier New"/>
                <a:cs typeface="Courier New"/>
              </a:rPr>
              <a:t>, Intent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)       	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Bundle b = </a:t>
            </a:r>
            <a:r>
              <a:rPr lang="en-US" sz="1400" b="1" dirty="0" err="1">
                <a:latin typeface="Courier New"/>
                <a:cs typeface="Courier New"/>
              </a:rPr>
              <a:t>i.getExtras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</a:t>
            </a:r>
            <a:r>
              <a:rPr lang="en-US" sz="1400" b="1" dirty="0" err="1">
                <a:latin typeface="Courier New"/>
                <a:cs typeface="Courier New"/>
              </a:rPr>
              <a:t>mDB.update</a:t>
            </a:r>
            <a:r>
              <a:rPr lang="en-US" sz="1400" b="1" dirty="0">
                <a:latin typeface="Courier New"/>
                <a:cs typeface="Courier New"/>
              </a:rPr>
              <a:t>(b);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void </a:t>
            </a:r>
            <a:r>
              <a:rPr lang="en-US" sz="1400" b="1" dirty="0" err="1">
                <a:latin typeface="Courier New"/>
                <a:cs typeface="Courier New"/>
              </a:rPr>
              <a:t>onCreate</a:t>
            </a:r>
            <a:r>
              <a:rPr lang="en-US" sz="1400" b="1" dirty="0">
                <a:latin typeface="Courier New"/>
                <a:cs typeface="Courier New"/>
              </a:rPr>
              <a:t>(...)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mDB</a:t>
            </a:r>
            <a:r>
              <a:rPr lang="en-US" sz="1400" b="1" dirty="0">
                <a:latin typeface="Courier New"/>
                <a:cs typeface="Courier New"/>
              </a:rPr>
              <a:t> = new </a:t>
            </a:r>
            <a:r>
              <a:rPr lang="en-US" sz="1400" b="1" dirty="0" err="1">
                <a:latin typeface="Courier New"/>
                <a:cs typeface="Courier New"/>
              </a:rPr>
              <a:t>DataBase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registerReceiver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recv</a:t>
            </a:r>
            <a:r>
              <a:rPr lang="en-US" sz="1400" b="1" dirty="0">
                <a:latin typeface="Courier New"/>
                <a:cs typeface="Courier New"/>
              </a:rPr>
              <a:t>, ...);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void </a:t>
            </a:r>
            <a:r>
              <a:rPr lang="en-US" sz="1400" b="1" dirty="0" err="1">
                <a:latin typeface="Courier New"/>
                <a:cs typeface="Courier New"/>
              </a:rPr>
              <a:t>onStart</a:t>
            </a:r>
            <a:r>
              <a:rPr lang="en-US" sz="14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mDB.open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void </a:t>
            </a:r>
            <a:r>
              <a:rPr lang="en-US" sz="1400" b="1" dirty="0" err="1">
                <a:latin typeface="Courier New"/>
                <a:cs typeface="Courier New"/>
              </a:rPr>
              <a:t>onStop</a:t>
            </a:r>
            <a:r>
              <a:rPr lang="en-US" sz="14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mDB.close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void </a:t>
            </a:r>
            <a:r>
              <a:rPr lang="en-US" sz="1400" b="1" dirty="0" err="1">
                <a:latin typeface="Courier New"/>
                <a:cs typeface="Courier New"/>
              </a:rPr>
              <a:t>onDestroy</a:t>
            </a:r>
            <a:r>
              <a:rPr lang="en-US" sz="14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unregisterReceiver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recv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mDB</a:t>
            </a:r>
            <a:r>
              <a:rPr lang="en-US" sz="1400" b="1" dirty="0">
                <a:latin typeface="Courier New"/>
                <a:cs typeface="Courier New"/>
              </a:rPr>
              <a:t> = null;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26921B-CF88-3D47-B5C0-EEC68B053B85}"/>
              </a:ext>
            </a:extLst>
          </p:cNvPr>
          <p:cNvGrpSpPr/>
          <p:nvPr/>
        </p:nvGrpSpPr>
        <p:grpSpPr>
          <a:xfrm>
            <a:off x="4983313" y="1615279"/>
            <a:ext cx="3860542" cy="4520871"/>
            <a:chOff x="4983313" y="1615279"/>
            <a:chExt cx="3860542" cy="4520871"/>
          </a:xfrm>
        </p:grpSpPr>
        <p:sp>
          <p:nvSpPr>
            <p:cNvPr id="10" name="Rectangle 9"/>
            <p:cNvSpPr/>
            <p:nvPr/>
          </p:nvSpPr>
          <p:spPr>
            <a:xfrm>
              <a:off x="5133599" y="1625439"/>
              <a:ext cx="1155144" cy="3643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Main Thread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36868" y="1615279"/>
              <a:ext cx="1606987" cy="3643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Broadcast Receiver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721887" y="1982414"/>
              <a:ext cx="1" cy="4153736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040360" y="1990652"/>
              <a:ext cx="10716" cy="3643419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4983313" y="2340103"/>
              <a:ext cx="1477148" cy="3709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Courier New"/>
                  <a:cs typeface="Courier New"/>
                </a:rPr>
                <a:t>onCreate</a:t>
              </a:r>
              <a:r>
                <a:rPr lang="en-US" sz="1400" b="1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</p:txBody>
        </p:sp>
        <p:cxnSp>
          <p:nvCxnSpPr>
            <p:cNvPr id="15" name="Straight Arrow Connector 14"/>
            <p:cNvCxnSpPr>
              <a:stCxn id="14" idx="3"/>
              <a:endCxn id="16" idx="0"/>
            </p:cNvCxnSpPr>
            <p:nvPr/>
          </p:nvCxnSpPr>
          <p:spPr>
            <a:xfrm>
              <a:off x="6460461" y="2525599"/>
              <a:ext cx="1573987" cy="464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7763303" y="2990590"/>
              <a:ext cx="542289" cy="21876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17" name="Straight Arrow Connector 16"/>
            <p:cNvCxnSpPr>
              <a:stCxn id="16" idx="2"/>
              <a:endCxn id="49" idx="3"/>
            </p:cNvCxnSpPr>
            <p:nvPr/>
          </p:nvCxnSpPr>
          <p:spPr>
            <a:xfrm flipH="1">
              <a:off x="6470689" y="5178217"/>
              <a:ext cx="1563759" cy="62428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074021">
              <a:off x="6821431" y="2368643"/>
              <a:ext cx="9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20333572">
              <a:off x="6495784" y="5117986"/>
              <a:ext cx="1147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unregister</a:t>
              </a:r>
            </a:p>
          </p:txBody>
        </p:sp>
        <p:cxnSp>
          <p:nvCxnSpPr>
            <p:cNvPr id="37" name="Straight Arrow Connector 36"/>
            <p:cNvCxnSpPr>
              <a:stCxn id="16" idx="1"/>
              <a:endCxn id="44" idx="3"/>
            </p:cNvCxnSpPr>
            <p:nvPr/>
          </p:nvCxnSpPr>
          <p:spPr>
            <a:xfrm flipH="1" flipV="1">
              <a:off x="6465575" y="4073776"/>
              <a:ext cx="1297728" cy="1062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857780" y="3619748"/>
              <a:ext cx="85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993005" y="3191679"/>
              <a:ext cx="1477148" cy="3470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onStart</a:t>
              </a:r>
              <a:r>
                <a:rPr lang="en-US" sz="1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988427" y="3838337"/>
              <a:ext cx="1477148" cy="4708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onReceive</a:t>
              </a:r>
              <a:r>
                <a:rPr lang="en-US" sz="1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998119" y="4547223"/>
              <a:ext cx="1477148" cy="3755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onStop</a:t>
              </a:r>
              <a:r>
                <a:rPr lang="en-US" sz="1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993541" y="5640586"/>
              <a:ext cx="1477148" cy="323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onDestroy</a:t>
              </a:r>
              <a:r>
                <a:rPr lang="en-US" sz="1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991015" y="5542150"/>
            <a:ext cx="1292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update()</a:t>
            </a:r>
            <a:br>
              <a:rPr lang="en-US" dirty="0"/>
            </a:br>
            <a:r>
              <a:rPr lang="en-US" dirty="0"/>
              <a:t>before</a:t>
            </a:r>
            <a:br>
              <a:rPr lang="en-US" dirty="0"/>
            </a:br>
            <a:r>
              <a:rPr lang="en-US" b="1" dirty="0">
                <a:latin typeface="Courier New"/>
                <a:cs typeface="Courier New"/>
              </a:rPr>
              <a:t>close()</a:t>
            </a:r>
            <a:br>
              <a:rPr lang="en-US" dirty="0"/>
            </a:br>
            <a:r>
              <a:rPr lang="en-US" dirty="0"/>
              <a:t>OK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3957" y="2550147"/>
            <a:ext cx="4167067" cy="10313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6137" y="5291849"/>
            <a:ext cx="1741772" cy="6340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56" idx="1"/>
            <a:endCxn id="55" idx="1"/>
          </p:cNvCxnSpPr>
          <p:nvPr/>
        </p:nvCxnSpPr>
        <p:spPr>
          <a:xfrm rot="10800000" flipH="1">
            <a:off x="256137" y="3065824"/>
            <a:ext cx="57820" cy="2543063"/>
          </a:xfrm>
          <a:prstGeom prst="curvedConnector3">
            <a:avLst>
              <a:gd name="adj1" fmla="val -395365"/>
            </a:avLst>
          </a:prstGeom>
          <a:ln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-376897" y="4207078"/>
            <a:ext cx="1061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not ordered</a:t>
            </a:r>
          </a:p>
        </p:txBody>
      </p:sp>
    </p:spTree>
    <p:extLst>
      <p:ext uri="{BB962C8B-B14F-4D97-AF65-F5344CB8AC3E}">
        <p14:creationId xmlns:p14="http://schemas.microsoft.com/office/powerpoint/2010/main" val="114090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5" y="2375872"/>
            <a:ext cx="3684297" cy="4258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Error,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94690"/>
          </a:xfrm>
        </p:spPr>
        <p:txBody>
          <a:bodyPr/>
          <a:lstStyle/>
          <a:p>
            <a:r>
              <a:rPr lang="en-US" dirty="0"/>
              <a:t>Inter-component Race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1749" y="2864063"/>
            <a:ext cx="2562990" cy="6340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8008" y="5120622"/>
            <a:ext cx="1067205" cy="6340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B9464-D7F0-41C4-82FB-8805F65E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47" y="1825625"/>
            <a:ext cx="3771468" cy="4518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9037" y="4086720"/>
            <a:ext cx="1010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update()</a:t>
            </a:r>
            <a:br>
              <a:rPr lang="en-US" dirty="0"/>
            </a:br>
            <a:r>
              <a:rPr lang="en-US" dirty="0"/>
              <a:t>before</a:t>
            </a:r>
            <a:br>
              <a:rPr lang="en-US" dirty="0"/>
            </a:br>
            <a:r>
              <a:rPr lang="en-US" b="1" dirty="0"/>
              <a:t>close()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875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5" y="2375872"/>
            <a:ext cx="3684297" cy="4258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Error,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94690"/>
          </a:xfrm>
        </p:spPr>
        <p:txBody>
          <a:bodyPr/>
          <a:lstStyle/>
          <a:p>
            <a:r>
              <a:rPr lang="en-US" dirty="0"/>
              <a:t>Inter-component Race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1749" y="2864063"/>
            <a:ext cx="2562990" cy="6340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8008" y="5120622"/>
            <a:ext cx="1067205" cy="6340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B9464-D7F0-41C4-82FB-8805F65E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47" y="1825625"/>
            <a:ext cx="3771467" cy="45182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62345" y="4086720"/>
            <a:ext cx="1179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update()</a:t>
            </a:r>
            <a:br>
              <a:rPr lang="en-US" b="1" dirty="0"/>
            </a:br>
            <a:r>
              <a:rPr lang="en-US" dirty="0"/>
              <a:t>after</a:t>
            </a:r>
            <a:br>
              <a:rPr lang="en-US" dirty="0"/>
            </a:br>
            <a:r>
              <a:rPr lang="en-US" b="1" dirty="0"/>
              <a:t>close()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Exception!</a:t>
            </a:r>
          </a:p>
        </p:txBody>
      </p:sp>
    </p:spTree>
    <p:extLst>
      <p:ext uri="{BB962C8B-B14F-4D97-AF65-F5344CB8AC3E}">
        <p14:creationId xmlns:p14="http://schemas.microsoft.com/office/powerpoint/2010/main" val="4097625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966401"/>
          </a:xfrm>
        </p:spPr>
        <p:txBody>
          <a:bodyPr>
            <a:normAutofit/>
          </a:bodyPr>
          <a:lstStyle/>
          <a:p>
            <a:r>
              <a:rPr lang="en-US" sz="2800" dirty="0"/>
              <a:t>“Boosting” Static Analysis with </a:t>
            </a:r>
            <a:r>
              <a:rPr lang="en-US" sz="2800" dirty="0" err="1"/>
              <a:t>Fixpoint</a:t>
            </a:r>
            <a:r>
              <a:rPr lang="en-US" sz="2800" dirty="0"/>
              <a:t>-based </a:t>
            </a:r>
            <a:r>
              <a:rPr lang="en-US" sz="2800" dirty="0" err="1"/>
              <a:t>Callgraph</a:t>
            </a:r>
            <a:r>
              <a:rPr lang="en-US" sz="2800" dirty="0"/>
              <a:t> 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0" y="1047155"/>
            <a:ext cx="4141788" cy="3503612"/>
          </a:xfrm>
        </p:spPr>
        <p:txBody>
          <a:bodyPr>
            <a:normAutofit/>
          </a:bodyPr>
          <a:lstStyle/>
          <a:p>
            <a:r>
              <a:rPr lang="en-US" sz="1500" dirty="0"/>
              <a:t>Manifest.xml lists all the activities</a:t>
            </a:r>
          </a:p>
          <a:p>
            <a:r>
              <a:rPr lang="en-US" sz="1500" dirty="0"/>
              <a:t>For each activity: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sz="1500" dirty="0"/>
              <a:t>Find lifecycle callbacks, e.g., </a:t>
            </a:r>
            <a:r>
              <a:rPr lang="en-US" sz="1500" dirty="0" err="1"/>
              <a:t>onCreate</a:t>
            </a:r>
            <a:r>
              <a:rPr lang="en-US" sz="1500" dirty="0"/>
              <a:t>, </a:t>
            </a:r>
            <a:r>
              <a:rPr lang="en-US" sz="1500" dirty="0" err="1"/>
              <a:t>onStart</a:t>
            </a:r>
            <a:endParaRPr lang="en-US" sz="1500" dirty="0"/>
          </a:p>
          <a:p>
            <a:pPr marL="600075" lvl="1" indent="-257175">
              <a:buFont typeface="+mj-lt"/>
              <a:buAutoNum type="arabicPeriod"/>
            </a:pPr>
            <a:r>
              <a:rPr lang="en-US" sz="1500" dirty="0"/>
              <a:t>Find XML registered callbacks, e.g., </a:t>
            </a:r>
            <a:r>
              <a:rPr lang="en-US" sz="1500" dirty="0" err="1"/>
              <a:t>onClick</a:t>
            </a:r>
            <a:endParaRPr lang="en-US" sz="1500" dirty="0"/>
          </a:p>
          <a:p>
            <a:pPr marL="600075" lvl="1" indent="-257175">
              <a:buFont typeface="+mj-lt"/>
              <a:buAutoNum type="arabicPeriod"/>
            </a:pPr>
            <a:r>
              <a:rPr lang="en-US" sz="1500" dirty="0"/>
              <a:t>Find system callbacks, e.g., </a:t>
            </a:r>
            <a:r>
              <a:rPr lang="en-US" sz="1500" dirty="0" err="1"/>
              <a:t>onLowMemory</a:t>
            </a:r>
            <a:endParaRPr lang="en-US" sz="1500" dirty="0"/>
          </a:p>
          <a:p>
            <a:pPr marL="600075" lvl="1" indent="-257175">
              <a:buFont typeface="+mj-lt"/>
              <a:buAutoNum type="arabicPeriod"/>
            </a:pPr>
            <a:r>
              <a:rPr lang="en-US" sz="1500" dirty="0"/>
              <a:t>Build call graph for found actions</a:t>
            </a:r>
          </a:p>
          <a:p>
            <a:pPr marL="942975" lvl="2" indent="-257175">
              <a:buFont typeface="+mj-lt"/>
              <a:buAutoNum type="alphaLcParenR"/>
            </a:pPr>
            <a:r>
              <a:rPr lang="en-US" sz="1200" dirty="0"/>
              <a:t>Find and add to work list registered UI callbacks, e.g., </a:t>
            </a:r>
            <a:r>
              <a:rPr lang="en-US" sz="1200" dirty="0" err="1"/>
              <a:t>onItemClick</a:t>
            </a:r>
            <a:r>
              <a:rPr lang="en-US" sz="1200" dirty="0"/>
              <a:t>, </a:t>
            </a:r>
            <a:r>
              <a:rPr lang="en-US" sz="1200" dirty="0" err="1"/>
              <a:t>onLongPress</a:t>
            </a:r>
            <a:endParaRPr lang="en-US" sz="1200" dirty="0"/>
          </a:p>
          <a:p>
            <a:pPr marL="942975" lvl="2" indent="-257175">
              <a:buFont typeface="+mj-lt"/>
              <a:buAutoNum type="alphaLcParenR"/>
            </a:pPr>
            <a:r>
              <a:rPr lang="en-US" sz="1200" dirty="0"/>
              <a:t>Added to work list if new actions found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sz="1500" dirty="0"/>
              <a:t>Go back to step 4. Iterate until </a:t>
            </a:r>
            <a:r>
              <a:rPr lang="en-US" sz="1500" dirty="0" err="1"/>
              <a:t>fixpoint</a:t>
            </a:r>
            <a:endParaRPr lang="en-US" sz="15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4190745" y="1141675"/>
            <a:ext cx="608454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onCreate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4190745" y="1735519"/>
            <a:ext cx="608454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onStart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4190745" y="2245168"/>
            <a:ext cx="660017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onResume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496312" y="2416645"/>
            <a:ext cx="608454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onClick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5451137" y="3184218"/>
            <a:ext cx="760888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 err="1">
                <a:solidFill>
                  <a:schemeClr val="tx1"/>
                </a:solidFill>
              </a:rPr>
              <a:t>onCreate</a:t>
            </a:r>
            <a:endParaRPr lang="en-US" sz="825" dirty="0">
              <a:solidFill>
                <a:schemeClr val="tx1"/>
              </a:solidFill>
            </a:endParaRPr>
          </a:p>
          <a:p>
            <a:pPr algn="ctr"/>
            <a:r>
              <a:rPr lang="en-US" sz="825" dirty="0" err="1">
                <a:solidFill>
                  <a:schemeClr val="tx1"/>
                </a:solidFill>
              </a:rPr>
              <a:t>OptionsMenu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5496312" y="3709032"/>
            <a:ext cx="608454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onLow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595408" y="1528834"/>
            <a:ext cx="608454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6595408" y="2553340"/>
            <a:ext cx="692174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AsyncTask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725131" y="3150396"/>
            <a:ext cx="692174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onPost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6591557" y="3650869"/>
            <a:ext cx="904559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msg1.</a:t>
            </a: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handleMessage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7693874" y="1829057"/>
            <a:ext cx="692174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Runnable1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89074" y="1184286"/>
            <a:ext cx="770900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onItemClick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5489074" y="1856593"/>
            <a:ext cx="770900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onLongPress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3" idx="3"/>
            <a:endCxn id="21" idx="1"/>
          </p:cNvCxnSpPr>
          <p:nvPr/>
        </p:nvCxnSpPr>
        <p:spPr>
          <a:xfrm flipV="1">
            <a:off x="4799199" y="1662901"/>
            <a:ext cx="1796209" cy="20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8" idx="3"/>
            <a:endCxn id="22" idx="1"/>
          </p:cNvCxnSpPr>
          <p:nvPr/>
        </p:nvCxnSpPr>
        <p:spPr>
          <a:xfrm>
            <a:off x="6104766" y="2550712"/>
            <a:ext cx="490642" cy="136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7693874" y="2450994"/>
            <a:ext cx="692174" cy="268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Runnable2</a:t>
            </a:r>
          </a:p>
        </p:txBody>
      </p:sp>
      <p:cxnSp>
        <p:nvCxnSpPr>
          <p:cNvPr id="42" name="Connector: Curved 41"/>
          <p:cNvCxnSpPr>
            <a:stCxn id="14" idx="2"/>
            <a:endCxn id="24" idx="0"/>
          </p:cNvCxnSpPr>
          <p:nvPr/>
        </p:nvCxnSpPr>
        <p:spPr>
          <a:xfrm rot="16200000" flipH="1">
            <a:off x="5213511" y="1820543"/>
            <a:ext cx="1137568" cy="252308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11" idx="3"/>
            <a:endCxn id="27" idx="1"/>
          </p:cNvCxnSpPr>
          <p:nvPr/>
        </p:nvCxnSpPr>
        <p:spPr>
          <a:xfrm>
            <a:off x="4799199" y="1275742"/>
            <a:ext cx="689875" cy="4261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3" idx="3"/>
            <a:endCxn id="28" idx="1"/>
          </p:cNvCxnSpPr>
          <p:nvPr/>
        </p:nvCxnSpPr>
        <p:spPr>
          <a:xfrm>
            <a:off x="4799199" y="1869586"/>
            <a:ext cx="689875" cy="12107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21" idx="3"/>
            <a:endCxn id="26" idx="0"/>
          </p:cNvCxnSpPr>
          <p:nvPr/>
        </p:nvCxnSpPr>
        <p:spPr>
          <a:xfrm>
            <a:off x="7203862" y="1662901"/>
            <a:ext cx="836099" cy="1661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22" idx="2"/>
            <a:endCxn id="23" idx="1"/>
          </p:cNvCxnSpPr>
          <p:nvPr/>
        </p:nvCxnSpPr>
        <p:spPr>
          <a:xfrm>
            <a:off x="6941495" y="2821473"/>
            <a:ext cx="783636" cy="462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/>
          <p:cNvCxnSpPr>
            <a:cxnSpLocks/>
            <a:stCxn id="24" idx="3"/>
            <a:endCxn id="37" idx="3"/>
          </p:cNvCxnSpPr>
          <p:nvPr/>
        </p:nvCxnSpPr>
        <p:spPr>
          <a:xfrm flipV="1">
            <a:off x="7496116" y="2585061"/>
            <a:ext cx="889932" cy="1199875"/>
          </a:xfrm>
          <a:prstGeom prst="curvedConnector3">
            <a:avLst>
              <a:gd name="adj1" fmla="val 1256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5400000">
            <a:off x="7878975" y="2013871"/>
            <a:ext cx="3969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……</a:t>
            </a:r>
          </a:p>
        </p:txBody>
      </p:sp>
      <p:sp>
        <p:nvSpPr>
          <p:cNvPr id="62" name="TextBox 61"/>
          <p:cNvSpPr txBox="1"/>
          <p:nvPr/>
        </p:nvSpPr>
        <p:spPr>
          <a:xfrm rot="5400000">
            <a:off x="7878975" y="2680663"/>
            <a:ext cx="3969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……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5670" y="4496505"/>
            <a:ext cx="8844944" cy="2352339"/>
            <a:chOff x="65670" y="4496505"/>
            <a:chExt cx="8844944" cy="2352339"/>
          </a:xfrm>
        </p:grpSpPr>
        <p:sp>
          <p:nvSpPr>
            <p:cNvPr id="39" name="Rectangle: Rounded Corners 10"/>
            <p:cNvSpPr/>
            <p:nvPr/>
          </p:nvSpPr>
          <p:spPr>
            <a:xfrm>
              <a:off x="214925" y="4496505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onCreate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12"/>
            <p:cNvSpPr/>
            <p:nvPr/>
          </p:nvSpPr>
          <p:spPr>
            <a:xfrm>
              <a:off x="214925" y="4952289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onStart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13"/>
            <p:cNvSpPr/>
            <p:nvPr/>
          </p:nvSpPr>
          <p:spPr>
            <a:xfrm>
              <a:off x="187315" y="5406714"/>
              <a:ext cx="660017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onResume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17"/>
            <p:cNvSpPr/>
            <p:nvPr/>
          </p:nvSpPr>
          <p:spPr>
            <a:xfrm>
              <a:off x="5068339" y="5840493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onClick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18"/>
            <p:cNvSpPr/>
            <p:nvPr/>
          </p:nvSpPr>
          <p:spPr>
            <a:xfrm>
              <a:off x="2455446" y="5848750"/>
              <a:ext cx="760888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5" dirty="0" err="1">
                  <a:solidFill>
                    <a:schemeClr val="tx1"/>
                  </a:solidFill>
                </a:rPr>
                <a:t>onCreate</a:t>
              </a:r>
              <a:endParaRPr lang="en-US" sz="825" dirty="0">
                <a:solidFill>
                  <a:schemeClr val="tx1"/>
                </a:solidFill>
              </a:endParaRPr>
            </a:p>
            <a:p>
              <a:pPr algn="ctr"/>
              <a:r>
                <a:rPr lang="en-US" sz="825" dirty="0" err="1">
                  <a:solidFill>
                    <a:schemeClr val="tx1"/>
                  </a:solidFill>
                </a:rPr>
                <a:t>OptionsMenu</a:t>
              </a:r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19"/>
            <p:cNvSpPr/>
            <p:nvPr/>
          </p:nvSpPr>
          <p:spPr>
            <a:xfrm>
              <a:off x="1727548" y="5876557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onLow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47" name="Rectangle: Rounded Corners 20"/>
            <p:cNvSpPr/>
            <p:nvPr/>
          </p:nvSpPr>
          <p:spPr>
            <a:xfrm>
              <a:off x="5808508" y="5836248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48" name="Rectangle: Rounded Corners 21"/>
            <p:cNvSpPr/>
            <p:nvPr/>
          </p:nvSpPr>
          <p:spPr>
            <a:xfrm>
              <a:off x="65670" y="5908158"/>
              <a:ext cx="69217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AsyncTask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22"/>
            <p:cNvSpPr/>
            <p:nvPr/>
          </p:nvSpPr>
          <p:spPr>
            <a:xfrm>
              <a:off x="4301502" y="5842539"/>
              <a:ext cx="69217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onPost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Execution</a:t>
              </a:r>
            </a:p>
          </p:txBody>
        </p:sp>
        <p:sp>
          <p:nvSpPr>
            <p:cNvPr id="51" name="Rectangle: Rounded Corners 23"/>
            <p:cNvSpPr/>
            <p:nvPr/>
          </p:nvSpPr>
          <p:spPr>
            <a:xfrm>
              <a:off x="3292159" y="5846006"/>
              <a:ext cx="904559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msg1.</a:t>
              </a:r>
            </a:p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handleMessage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25"/>
            <p:cNvSpPr/>
            <p:nvPr/>
          </p:nvSpPr>
          <p:spPr>
            <a:xfrm>
              <a:off x="8218440" y="5832745"/>
              <a:ext cx="69217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Runnable1</a:t>
              </a:r>
            </a:p>
          </p:txBody>
        </p:sp>
        <p:sp>
          <p:nvSpPr>
            <p:cNvPr id="54" name="Rectangle: Rounded Corners 26"/>
            <p:cNvSpPr/>
            <p:nvPr/>
          </p:nvSpPr>
          <p:spPr>
            <a:xfrm>
              <a:off x="850603" y="5892067"/>
              <a:ext cx="770900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onItemClick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: Rounded Corners 27"/>
            <p:cNvSpPr/>
            <p:nvPr/>
          </p:nvSpPr>
          <p:spPr>
            <a:xfrm>
              <a:off x="6565828" y="5846475"/>
              <a:ext cx="770900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onLongPress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66" idx="2"/>
              <a:endCxn id="47" idx="0"/>
            </p:cNvCxnSpPr>
            <p:nvPr/>
          </p:nvCxnSpPr>
          <p:spPr>
            <a:xfrm>
              <a:off x="4505137" y="5648301"/>
              <a:ext cx="1607598" cy="1879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/>
              <a:stCxn id="48" idx="2"/>
              <a:endCxn id="65" idx="0"/>
            </p:cNvCxnSpPr>
            <p:nvPr/>
          </p:nvCxnSpPr>
          <p:spPr>
            <a:xfrm>
              <a:off x="411757" y="6176291"/>
              <a:ext cx="4051420" cy="404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: Rounded Corners 36"/>
            <p:cNvSpPr/>
            <p:nvPr/>
          </p:nvSpPr>
          <p:spPr>
            <a:xfrm>
              <a:off x="7445367" y="5833424"/>
              <a:ext cx="69217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Runnable2</a:t>
              </a:r>
            </a:p>
          </p:txBody>
        </p:sp>
        <p:cxnSp>
          <p:nvCxnSpPr>
            <p:cNvPr id="63" name="Straight Arrow Connector 62"/>
            <p:cNvCxnSpPr>
              <a:cxnSpLocks/>
              <a:stCxn id="66" idx="2"/>
              <a:endCxn id="50" idx="0"/>
            </p:cNvCxnSpPr>
            <p:nvPr/>
          </p:nvCxnSpPr>
          <p:spPr>
            <a:xfrm>
              <a:off x="4505137" y="5648301"/>
              <a:ext cx="142452" cy="194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57"/>
            <p:cNvCxnSpPr>
              <a:cxnSpLocks/>
              <a:stCxn id="65" idx="3"/>
              <a:endCxn id="66" idx="0"/>
            </p:cNvCxnSpPr>
            <p:nvPr/>
          </p:nvCxnSpPr>
          <p:spPr>
            <a:xfrm flipH="1" flipV="1">
              <a:off x="4505137" y="5380168"/>
              <a:ext cx="91710" cy="1334610"/>
            </a:xfrm>
            <a:prstGeom prst="curvedConnector4">
              <a:avLst>
                <a:gd name="adj1" fmla="val -4931260"/>
                <a:gd name="adj2" fmla="val 117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13"/>
            <p:cNvSpPr/>
            <p:nvPr/>
          </p:nvSpPr>
          <p:spPr>
            <a:xfrm>
              <a:off x="4329506" y="6580711"/>
              <a:ext cx="267341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6" name="Rectangle: Rounded Corners 13"/>
            <p:cNvSpPr/>
            <p:nvPr/>
          </p:nvSpPr>
          <p:spPr>
            <a:xfrm>
              <a:off x="4371466" y="5380168"/>
              <a:ext cx="267341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67" name="Straight Arrow Connector 66"/>
            <p:cNvCxnSpPr>
              <a:cxnSpLocks/>
              <a:stCxn id="66" idx="2"/>
              <a:endCxn id="51" idx="0"/>
            </p:cNvCxnSpPr>
            <p:nvPr/>
          </p:nvCxnSpPr>
          <p:spPr>
            <a:xfrm flipH="1">
              <a:off x="3744439" y="5648301"/>
              <a:ext cx="760698" cy="197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  <a:stCxn id="54" idx="2"/>
              <a:endCxn id="65" idx="0"/>
            </p:cNvCxnSpPr>
            <p:nvPr/>
          </p:nvCxnSpPr>
          <p:spPr>
            <a:xfrm>
              <a:off x="1236053" y="6160200"/>
              <a:ext cx="3227124" cy="4205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cxnSpLocks/>
              <a:stCxn id="45" idx="2"/>
              <a:endCxn id="65" idx="0"/>
            </p:cNvCxnSpPr>
            <p:nvPr/>
          </p:nvCxnSpPr>
          <p:spPr>
            <a:xfrm>
              <a:off x="2031775" y="6144690"/>
              <a:ext cx="2431402" cy="436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cxnSpLocks/>
              <a:stCxn id="66" idx="2"/>
              <a:endCxn id="44" idx="0"/>
            </p:cNvCxnSpPr>
            <p:nvPr/>
          </p:nvCxnSpPr>
          <p:spPr>
            <a:xfrm flipH="1">
              <a:off x="2835890" y="5648301"/>
              <a:ext cx="1669247" cy="2004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cxnSpLocks/>
              <a:stCxn id="66" idx="2"/>
              <a:endCxn id="45" idx="0"/>
            </p:cNvCxnSpPr>
            <p:nvPr/>
          </p:nvCxnSpPr>
          <p:spPr>
            <a:xfrm flipH="1">
              <a:off x="2031775" y="5648301"/>
              <a:ext cx="2473362" cy="228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/>
              <a:stCxn id="66" idx="2"/>
              <a:endCxn id="54" idx="0"/>
            </p:cNvCxnSpPr>
            <p:nvPr/>
          </p:nvCxnSpPr>
          <p:spPr>
            <a:xfrm flipH="1">
              <a:off x="1236053" y="5648301"/>
              <a:ext cx="3269084" cy="243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  <a:stCxn id="66" idx="2"/>
              <a:endCxn id="48" idx="0"/>
            </p:cNvCxnSpPr>
            <p:nvPr/>
          </p:nvCxnSpPr>
          <p:spPr>
            <a:xfrm flipH="1">
              <a:off x="411757" y="5648301"/>
              <a:ext cx="4093380" cy="259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6" idx="2"/>
              <a:endCxn id="56" idx="0"/>
            </p:cNvCxnSpPr>
            <p:nvPr/>
          </p:nvCxnSpPr>
          <p:spPr>
            <a:xfrm>
              <a:off x="4505137" y="5648301"/>
              <a:ext cx="2446141" cy="1981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cxnSpLocks/>
              <a:stCxn id="51" idx="2"/>
              <a:endCxn id="65" idx="0"/>
            </p:cNvCxnSpPr>
            <p:nvPr/>
          </p:nvCxnSpPr>
          <p:spPr>
            <a:xfrm>
              <a:off x="3744439" y="6114139"/>
              <a:ext cx="718738" cy="4665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cxnSpLocks/>
              <a:stCxn id="50" idx="2"/>
              <a:endCxn id="65" idx="0"/>
            </p:cNvCxnSpPr>
            <p:nvPr/>
          </p:nvCxnSpPr>
          <p:spPr>
            <a:xfrm flipH="1">
              <a:off x="4463177" y="6110672"/>
              <a:ext cx="184412" cy="470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cxnSpLocks/>
              <a:stCxn id="43" idx="2"/>
              <a:endCxn id="65" idx="0"/>
            </p:cNvCxnSpPr>
            <p:nvPr/>
          </p:nvCxnSpPr>
          <p:spPr>
            <a:xfrm flipH="1">
              <a:off x="4463177" y="6108626"/>
              <a:ext cx="909389" cy="4720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  <a:stCxn id="47" idx="2"/>
              <a:endCxn id="65" idx="0"/>
            </p:cNvCxnSpPr>
            <p:nvPr/>
          </p:nvCxnSpPr>
          <p:spPr>
            <a:xfrm flipH="1">
              <a:off x="4463177" y="6104381"/>
              <a:ext cx="1649558" cy="4763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cxnSpLocks/>
              <a:stCxn id="56" idx="2"/>
              <a:endCxn id="65" idx="0"/>
            </p:cNvCxnSpPr>
            <p:nvPr/>
          </p:nvCxnSpPr>
          <p:spPr>
            <a:xfrm flipH="1">
              <a:off x="4463177" y="6114608"/>
              <a:ext cx="2488101" cy="466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  <a:stCxn id="66" idx="2"/>
              <a:endCxn id="43" idx="0"/>
            </p:cNvCxnSpPr>
            <p:nvPr/>
          </p:nvCxnSpPr>
          <p:spPr>
            <a:xfrm>
              <a:off x="4505137" y="5648301"/>
              <a:ext cx="867429" cy="192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6" idx="2"/>
              <a:endCxn id="60" idx="0"/>
            </p:cNvCxnSpPr>
            <p:nvPr/>
          </p:nvCxnSpPr>
          <p:spPr>
            <a:xfrm>
              <a:off x="4505137" y="5648301"/>
              <a:ext cx="3286317" cy="185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6" idx="2"/>
              <a:endCxn id="53" idx="0"/>
            </p:cNvCxnSpPr>
            <p:nvPr/>
          </p:nvCxnSpPr>
          <p:spPr>
            <a:xfrm>
              <a:off x="4505137" y="5648301"/>
              <a:ext cx="4059390" cy="184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519152" y="4764638"/>
              <a:ext cx="0" cy="1876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517324" y="5220422"/>
              <a:ext cx="1828" cy="1862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  <a:stCxn id="41" idx="3"/>
              <a:endCxn id="66" idx="1"/>
            </p:cNvCxnSpPr>
            <p:nvPr/>
          </p:nvCxnSpPr>
          <p:spPr>
            <a:xfrm flipV="1">
              <a:off x="847332" y="5514235"/>
              <a:ext cx="3524134" cy="26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650534" y="4652534"/>
            <a:ext cx="387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Android static analyses: imprecise</a:t>
            </a:r>
          </a:p>
        </p:txBody>
      </p:sp>
    </p:spTree>
    <p:extLst>
      <p:ext uri="{BB962C8B-B14F-4D97-AF65-F5344CB8AC3E}">
        <p14:creationId xmlns:p14="http://schemas.microsoft.com/office/powerpoint/2010/main" val="37101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7" grpId="0" animBg="1"/>
      <p:bldP spid="61" grpId="0"/>
      <p:bldP spid="62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Error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95022"/>
            <a:ext cx="4572000" cy="52629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class </a:t>
            </a:r>
            <a:r>
              <a:rPr lang="en-US" sz="1400" b="1" dirty="0" err="1">
                <a:latin typeface="Courier New"/>
                <a:cs typeface="Courier New"/>
              </a:rPr>
              <a:t>MainActivity</a:t>
            </a:r>
            <a:r>
              <a:rPr lang="en-US" sz="1400" b="1" dirty="0">
                <a:latin typeface="Courier New"/>
                <a:cs typeface="Courier New"/>
              </a:rPr>
              <a:t>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DataBase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mDB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BroadcastReceiver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recv</a:t>
            </a:r>
            <a:r>
              <a:rPr lang="en-US" sz="1400" b="1" dirty="0">
                <a:latin typeface="Courier New"/>
                <a:cs typeface="Courier New"/>
              </a:rPr>
              <a:t> =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    new </a:t>
            </a:r>
            <a:r>
              <a:rPr lang="en-US" sz="1400" b="1" dirty="0" err="1">
                <a:latin typeface="Courier New"/>
                <a:cs typeface="Courier New"/>
              </a:rPr>
              <a:t>BroadcastReceiver</a:t>
            </a:r>
            <a:r>
              <a:rPr lang="en-US" sz="14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void </a:t>
            </a:r>
            <a:r>
              <a:rPr lang="en-US" sz="1400" b="1" dirty="0" err="1">
                <a:latin typeface="Courier New"/>
                <a:cs typeface="Courier New"/>
              </a:rPr>
              <a:t>onReceive</a:t>
            </a:r>
            <a:r>
              <a:rPr lang="en-US" sz="1400" b="1" dirty="0">
                <a:latin typeface="Courier New"/>
                <a:cs typeface="Courier New"/>
              </a:rPr>
              <a:t>(Context </a:t>
            </a:r>
            <a:r>
              <a:rPr lang="en-US" sz="1400" b="1" dirty="0" err="1">
                <a:latin typeface="Courier New"/>
                <a:cs typeface="Courier New"/>
              </a:rPr>
              <a:t>ctx</a:t>
            </a:r>
            <a:r>
              <a:rPr lang="en-US" sz="1400" b="1" dirty="0">
                <a:latin typeface="Courier New"/>
                <a:cs typeface="Courier New"/>
              </a:rPr>
              <a:t>, Intent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)       	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Bundle b = </a:t>
            </a:r>
            <a:r>
              <a:rPr lang="en-US" sz="1400" b="1" dirty="0" err="1">
                <a:latin typeface="Courier New"/>
                <a:cs typeface="Courier New"/>
              </a:rPr>
              <a:t>i.getExtras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</a:t>
            </a:r>
            <a:r>
              <a:rPr lang="en-US" sz="1400" b="1" dirty="0" err="1">
                <a:latin typeface="Courier New"/>
                <a:cs typeface="Courier New"/>
              </a:rPr>
              <a:t>mDB.update</a:t>
            </a:r>
            <a:r>
              <a:rPr lang="en-US" sz="1400" b="1" dirty="0">
                <a:latin typeface="Courier New"/>
                <a:cs typeface="Courier New"/>
              </a:rPr>
              <a:t>(b);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void </a:t>
            </a:r>
            <a:r>
              <a:rPr lang="en-US" sz="1400" b="1" dirty="0" err="1">
                <a:latin typeface="Courier New"/>
                <a:cs typeface="Courier New"/>
              </a:rPr>
              <a:t>onCreate</a:t>
            </a:r>
            <a:r>
              <a:rPr lang="en-US" sz="1400" b="1" dirty="0">
                <a:latin typeface="Courier New"/>
                <a:cs typeface="Courier New"/>
              </a:rPr>
              <a:t>(...)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mDB</a:t>
            </a:r>
            <a:r>
              <a:rPr lang="en-US" sz="1400" b="1" dirty="0">
                <a:latin typeface="Courier New"/>
                <a:cs typeface="Courier New"/>
              </a:rPr>
              <a:t> = new </a:t>
            </a:r>
            <a:r>
              <a:rPr lang="en-US" sz="1400" b="1" dirty="0" err="1">
                <a:latin typeface="Courier New"/>
                <a:cs typeface="Courier New"/>
              </a:rPr>
              <a:t>DataBase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registerReceiver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recv</a:t>
            </a:r>
            <a:r>
              <a:rPr lang="en-US" sz="1400" b="1" dirty="0">
                <a:latin typeface="Courier New"/>
                <a:cs typeface="Courier New"/>
              </a:rPr>
              <a:t>, ...);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void </a:t>
            </a:r>
            <a:r>
              <a:rPr lang="en-US" sz="1400" b="1" dirty="0" err="1">
                <a:latin typeface="Courier New"/>
                <a:cs typeface="Courier New"/>
              </a:rPr>
              <a:t>onStart</a:t>
            </a:r>
            <a:r>
              <a:rPr lang="en-US" sz="14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mDB.open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void </a:t>
            </a:r>
            <a:r>
              <a:rPr lang="en-US" sz="1400" b="1" dirty="0" err="1">
                <a:latin typeface="Courier New"/>
                <a:cs typeface="Courier New"/>
              </a:rPr>
              <a:t>onStop</a:t>
            </a:r>
            <a:r>
              <a:rPr lang="en-US" sz="14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mDB.close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void </a:t>
            </a:r>
            <a:r>
              <a:rPr lang="en-US" sz="1400" b="1" dirty="0" err="1">
                <a:latin typeface="Courier New"/>
                <a:cs typeface="Courier New"/>
              </a:rPr>
              <a:t>onDestroy</a:t>
            </a:r>
            <a:r>
              <a:rPr lang="en-US" sz="14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unregisterReceiver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recv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mDB</a:t>
            </a:r>
            <a:r>
              <a:rPr lang="en-US" sz="1400" b="1" dirty="0">
                <a:latin typeface="Courier New"/>
                <a:cs typeface="Courier New"/>
              </a:rPr>
              <a:t> = null;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}}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3599" y="1625439"/>
            <a:ext cx="1155144" cy="364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Main Thread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6868" y="1615279"/>
            <a:ext cx="1606987" cy="364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Broadcast Receiver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721887" y="1982414"/>
            <a:ext cx="1" cy="4153736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40360" y="1990652"/>
            <a:ext cx="10716" cy="364341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983313" y="2340103"/>
            <a:ext cx="1477148" cy="3709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onCreate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cxnSp>
        <p:nvCxnSpPr>
          <p:cNvPr id="15" name="Straight Arrow Connector 14"/>
          <p:cNvCxnSpPr>
            <a:stCxn id="14" idx="3"/>
            <a:endCxn id="16" idx="0"/>
          </p:cNvCxnSpPr>
          <p:nvPr/>
        </p:nvCxnSpPr>
        <p:spPr>
          <a:xfrm>
            <a:off x="6460461" y="2525599"/>
            <a:ext cx="1573987" cy="46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763303" y="2990590"/>
            <a:ext cx="542289" cy="2187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7" name="Straight Arrow Connector 16"/>
          <p:cNvCxnSpPr>
            <a:stCxn id="16" idx="2"/>
            <a:endCxn id="49" idx="3"/>
          </p:cNvCxnSpPr>
          <p:nvPr/>
        </p:nvCxnSpPr>
        <p:spPr>
          <a:xfrm flipH="1">
            <a:off x="6470689" y="5178217"/>
            <a:ext cx="1563759" cy="62428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074021">
            <a:off x="6821431" y="2368643"/>
            <a:ext cx="9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24" name="TextBox 23"/>
          <p:cNvSpPr txBox="1"/>
          <p:nvPr/>
        </p:nvSpPr>
        <p:spPr>
          <a:xfrm rot="20333572">
            <a:off x="6495784" y="5117986"/>
            <a:ext cx="114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unregister</a:t>
            </a:r>
          </a:p>
        </p:txBody>
      </p:sp>
      <p:cxnSp>
        <p:nvCxnSpPr>
          <p:cNvPr id="37" name="Straight Arrow Connector 36"/>
          <p:cNvCxnSpPr>
            <a:stCxn id="16" idx="1"/>
            <a:endCxn id="44" idx="3"/>
          </p:cNvCxnSpPr>
          <p:nvPr/>
        </p:nvCxnSpPr>
        <p:spPr>
          <a:xfrm flipH="1">
            <a:off x="6465575" y="4084404"/>
            <a:ext cx="1297728" cy="645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107519">
            <a:off x="6600906" y="3962202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993005" y="3191679"/>
            <a:ext cx="1477148" cy="3470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onStart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988427" y="4494711"/>
            <a:ext cx="1477148" cy="47087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onReceive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998119" y="3819504"/>
            <a:ext cx="1477148" cy="375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onStop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93541" y="5640586"/>
            <a:ext cx="1477148" cy="323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onDestroy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91015" y="5542150"/>
            <a:ext cx="1292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update()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after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close()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Exception!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3957" y="2550147"/>
            <a:ext cx="4167067" cy="10313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6137" y="5291849"/>
            <a:ext cx="1741772" cy="6340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22" idx="1"/>
            <a:endCxn id="21" idx="1"/>
          </p:cNvCxnSpPr>
          <p:nvPr/>
        </p:nvCxnSpPr>
        <p:spPr>
          <a:xfrm rot="10800000" flipH="1">
            <a:off x="256137" y="3065824"/>
            <a:ext cx="57820" cy="2543063"/>
          </a:xfrm>
          <a:prstGeom prst="curvedConnector3">
            <a:avLst>
              <a:gd name="adj1" fmla="val -395365"/>
            </a:avLst>
          </a:prstGeom>
          <a:ln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376897" y="4207078"/>
            <a:ext cx="1061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not ordered</a:t>
            </a:r>
          </a:p>
        </p:txBody>
      </p:sp>
    </p:spTree>
    <p:extLst>
      <p:ext uri="{BB962C8B-B14F-4D97-AF65-F5344CB8AC3E}">
        <p14:creationId xmlns:p14="http://schemas.microsoft.com/office/powerpoint/2010/main" val="2270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5" grpId="0" animBg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83" y="531657"/>
            <a:ext cx="9542907" cy="1159032"/>
          </a:xfrm>
        </p:spPr>
        <p:txBody>
          <a:bodyPr>
            <a:normAutofit fontScale="90000"/>
          </a:bodyPr>
          <a:lstStyle/>
          <a:p>
            <a:r>
              <a:rPr lang="en-US" dirty="0"/>
              <a:t>State-of-the-art in (Android) Race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30" y="1471187"/>
            <a:ext cx="8718386" cy="5174520"/>
          </a:xfrm>
        </p:spPr>
        <p:txBody>
          <a:bodyPr>
            <a:noAutofit/>
          </a:bodyPr>
          <a:lstStyle/>
          <a:p>
            <a:pPr marL="182880" lvl="1"/>
            <a:r>
              <a:rPr lang="en-US" sz="2800" dirty="0"/>
              <a:t>Prior Android race detectors: all are dynamic</a:t>
            </a:r>
          </a:p>
          <a:p>
            <a:pPr marL="640080" lvl="2"/>
            <a:r>
              <a:rPr lang="en-US" sz="2400" dirty="0" err="1"/>
              <a:t>DroidRacer</a:t>
            </a:r>
            <a:r>
              <a:rPr lang="en-US" sz="2400" dirty="0"/>
              <a:t> [</a:t>
            </a:r>
            <a:r>
              <a:rPr lang="en-US" sz="2400" dirty="0" err="1"/>
              <a:t>Maiya</a:t>
            </a:r>
            <a:r>
              <a:rPr lang="en-US" sz="2400" dirty="0"/>
              <a:t> et al., PLDI’14]; CAFA [Hsiao et al., PLDI’14]; </a:t>
            </a:r>
            <a:r>
              <a:rPr lang="en-US" sz="2400" dirty="0" err="1"/>
              <a:t>EventRacer</a:t>
            </a:r>
            <a:r>
              <a:rPr lang="en-US" sz="2400" dirty="0"/>
              <a:t> [</a:t>
            </a:r>
            <a:r>
              <a:rPr lang="en-US" sz="2400" dirty="0" err="1"/>
              <a:t>Bielik</a:t>
            </a:r>
            <a:r>
              <a:rPr lang="en-US" sz="2400" dirty="0"/>
              <a:t> et al., OOPSLA’15]</a:t>
            </a:r>
          </a:p>
          <a:p>
            <a:pPr marL="182880" lvl="1"/>
            <a:r>
              <a:rPr lang="en-US" sz="2800" dirty="0"/>
              <a:t>Limitations</a:t>
            </a:r>
          </a:p>
          <a:p>
            <a:pPr marL="640080" lvl="2"/>
            <a:r>
              <a:rPr lang="en-US" sz="2400" dirty="0"/>
              <a:t>Coverage issues </a:t>
            </a:r>
            <a:r>
              <a:rPr lang="en-US" sz="2400" dirty="0">
                <a:solidFill>
                  <a:srgbClr val="000000"/>
                </a:solidFill>
              </a:rPr>
              <a:t>→</a:t>
            </a:r>
            <a:r>
              <a:rPr lang="en-US" sz="2400" dirty="0"/>
              <a:t> False negatives; “no run - no see”</a:t>
            </a:r>
          </a:p>
          <a:p>
            <a:pPr marL="640080" lvl="2"/>
            <a:r>
              <a:rPr lang="en-US" sz="2400" dirty="0"/>
              <a:t>False positives (imprecise Android modeling)</a:t>
            </a:r>
            <a:r>
              <a:rPr lang="en-US" sz="2800" dirty="0"/>
              <a:t> </a:t>
            </a:r>
          </a:p>
          <a:p>
            <a:pPr marL="182880" lvl="1"/>
            <a:r>
              <a:rPr lang="en-US" sz="2800" dirty="0"/>
              <a:t>Static race detection is hard [Hong and Kim, STVR’15]</a:t>
            </a:r>
          </a:p>
          <a:p>
            <a:pPr marL="640080" lvl="2"/>
            <a:r>
              <a:rPr lang="en-US" sz="2400" dirty="0"/>
              <a:t>Only 7 out of 43 detectors are static</a:t>
            </a:r>
          </a:p>
          <a:p>
            <a:pPr marL="640080" lvl="2"/>
            <a:r>
              <a:rPr lang="en-US" sz="2400" dirty="0"/>
              <a:t>“the accuracy of [static] models is often low because of the imprecision inherent to static analysis methods”</a:t>
            </a:r>
          </a:p>
        </p:txBody>
      </p:sp>
    </p:spTree>
    <p:extLst>
      <p:ext uri="{BB962C8B-B14F-4D97-AF65-F5344CB8AC3E}">
        <p14:creationId xmlns:p14="http://schemas.microsoft.com/office/powerpoint/2010/main" val="200530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002D-B94F-41AC-A740-F8E63423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8EB7-61D0-44AA-A458-1583E59C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15" y="1825625"/>
            <a:ext cx="8411237" cy="4351338"/>
          </a:xfrm>
        </p:spPr>
        <p:txBody>
          <a:bodyPr/>
          <a:lstStyle/>
          <a:p>
            <a:r>
              <a:rPr lang="en-US" i="1" dirty="0"/>
              <a:t>SIERRA</a:t>
            </a:r>
            <a:r>
              <a:rPr lang="en-US" dirty="0"/>
              <a:t>: the first </a:t>
            </a:r>
            <a:r>
              <a:rPr lang="en-US" b="1" i="1" dirty="0"/>
              <a:t>static, sound</a:t>
            </a:r>
            <a:r>
              <a:rPr lang="en-US" dirty="0"/>
              <a:t> event-driven race detector for Android apps</a:t>
            </a:r>
          </a:p>
          <a:p>
            <a:r>
              <a:rPr lang="en-US" dirty="0"/>
              <a:t>Highly effective</a:t>
            </a:r>
          </a:p>
          <a:p>
            <a:pPr lvl="1"/>
            <a:r>
              <a:rPr lang="en-US" dirty="0"/>
              <a:t>Finds </a:t>
            </a:r>
            <a:r>
              <a:rPr lang="en-US" b="1" dirty="0"/>
              <a:t>29</a:t>
            </a:r>
            <a:r>
              <a:rPr lang="en-US" dirty="0"/>
              <a:t> true races per app vs. 4 (best dynamic detector)</a:t>
            </a:r>
          </a:p>
          <a:p>
            <a:r>
              <a:rPr lang="en-US" dirty="0"/>
              <a:t>Efficient</a:t>
            </a:r>
          </a:p>
          <a:p>
            <a:pPr lvl="1"/>
            <a:r>
              <a:rPr lang="en-US" dirty="0"/>
              <a:t>Analyzes an app in 31 minutes on average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7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SIERRA: </a:t>
            </a:r>
            <a:r>
              <a:rPr lang="en-US" u="sng" dirty="0"/>
              <a:t>S</a:t>
            </a:r>
            <a:r>
              <a:rPr lang="en-US" dirty="0"/>
              <a:t>tat</a:t>
            </a:r>
            <a:r>
              <a:rPr lang="en-US" u="sng" dirty="0"/>
              <a:t>I</a:t>
            </a:r>
            <a:r>
              <a:rPr lang="en-US" dirty="0"/>
              <a:t>c </a:t>
            </a:r>
            <a:r>
              <a:rPr lang="en-US" u="sng" dirty="0"/>
              <a:t>E</a:t>
            </a:r>
            <a:r>
              <a:rPr lang="en-US" dirty="0"/>
              <a:t>vent-based </a:t>
            </a:r>
            <a:r>
              <a:rPr lang="en-US" u="sng" dirty="0"/>
              <a:t>R</a:t>
            </a:r>
            <a:r>
              <a:rPr lang="en-US" dirty="0"/>
              <a:t>ace detecto</a:t>
            </a:r>
            <a:r>
              <a:rPr lang="en-US" u="sng" dirty="0"/>
              <a:t>R</a:t>
            </a:r>
            <a:r>
              <a:rPr lang="en-US" dirty="0"/>
              <a:t> for </a:t>
            </a:r>
            <a:r>
              <a:rPr lang="en-US" u="sng" dirty="0"/>
              <a:t>A</a:t>
            </a:r>
            <a:r>
              <a:rPr lang="en-US" dirty="0"/>
              <a:t>ndroid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1073" y="2982222"/>
            <a:ext cx="2223919" cy="18859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Snip Single Corner Rectangle 1"/>
          <p:cNvSpPr/>
          <p:nvPr/>
        </p:nvSpPr>
        <p:spPr>
          <a:xfrm>
            <a:off x="554867" y="3152186"/>
            <a:ext cx="597082" cy="445590"/>
          </a:xfrm>
          <a:prstGeom prst="snip1Rect">
            <a:avLst/>
          </a:prstGeom>
          <a:noFill/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489878" y="4330601"/>
            <a:ext cx="747919" cy="461665"/>
          </a:xfrm>
          <a:prstGeom prst="rect">
            <a:avLst/>
          </a:prstGeom>
          <a:ln w="127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Analysis booster</a:t>
            </a:r>
          </a:p>
        </p:txBody>
      </p:sp>
      <p:cxnSp>
        <p:nvCxnSpPr>
          <p:cNvPr id="7" name="Straight Arrow Connector 6"/>
          <p:cNvCxnSpPr>
            <a:stCxn id="5" idx="1"/>
            <a:endCxn id="6" idx="0"/>
          </p:cNvCxnSpPr>
          <p:nvPr/>
        </p:nvCxnSpPr>
        <p:spPr>
          <a:xfrm>
            <a:off x="853408" y="3597776"/>
            <a:ext cx="10430" cy="7328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19873" y="3014273"/>
            <a:ext cx="916374" cy="646331"/>
          </a:xfrm>
          <a:prstGeom prst="rect">
            <a:avLst/>
          </a:prstGeom>
          <a:ln w="127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Hybrid</a:t>
            </a:r>
            <a:br>
              <a:rPr lang="en-US" sz="1200" dirty="0"/>
            </a:br>
            <a:r>
              <a:rPr lang="en-US" sz="1200" dirty="0"/>
              <a:t>Context</a:t>
            </a:r>
          </a:p>
          <a:p>
            <a:pPr algn="ctr"/>
            <a:r>
              <a:rPr lang="en-US" sz="1200" dirty="0"/>
              <a:t>Selector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19873" y="4088003"/>
            <a:ext cx="916374" cy="461666"/>
          </a:xfrm>
          <a:prstGeom prst="rect">
            <a:avLst/>
          </a:prstGeom>
          <a:ln w="127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Call Graph Builder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6549" y="3195979"/>
            <a:ext cx="704112" cy="461666"/>
          </a:xfrm>
          <a:prstGeom prst="rect">
            <a:avLst/>
          </a:prstGeom>
          <a:ln w="127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/>
              <a:t>PA Refiner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56549" y="4088003"/>
            <a:ext cx="704112" cy="461666"/>
          </a:xfrm>
          <a:prstGeom prst="rect">
            <a:avLst/>
          </a:prstGeom>
          <a:ln w="127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Pointer</a:t>
            </a:r>
            <a:br>
              <a:rPr lang="en-US" sz="1200" dirty="0"/>
            </a:br>
            <a:r>
              <a:rPr lang="en-US" sz="1200" dirty="0"/>
              <a:t>Analysis</a:t>
            </a:r>
          </a:p>
        </p:txBody>
      </p:sp>
      <p:cxnSp>
        <p:nvCxnSpPr>
          <p:cNvPr id="17" name="Elbow Connector 74"/>
          <p:cNvCxnSpPr/>
          <p:nvPr/>
        </p:nvCxnSpPr>
        <p:spPr>
          <a:xfrm rot="10800000">
            <a:off x="886977" y="3152186"/>
            <a:ext cx="1034096" cy="353912"/>
          </a:xfrm>
          <a:prstGeom prst="bentConnector4">
            <a:avLst>
              <a:gd name="adj1" fmla="val 16218"/>
              <a:gd name="adj2" fmla="val 153289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08140" y="3195696"/>
            <a:ext cx="786206" cy="461666"/>
          </a:xfrm>
          <a:prstGeom prst="rect">
            <a:avLst/>
          </a:prstGeom>
          <a:ln w="127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Static HB Graph</a:t>
            </a:r>
          </a:p>
        </p:txBody>
      </p:sp>
      <p:sp>
        <p:nvSpPr>
          <p:cNvPr id="19" name="Vertical Scroll 95"/>
          <p:cNvSpPr/>
          <p:nvPr/>
        </p:nvSpPr>
        <p:spPr>
          <a:xfrm>
            <a:off x="7723867" y="4450935"/>
            <a:ext cx="1065537" cy="664554"/>
          </a:xfrm>
          <a:prstGeom prst="verticalScroll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000000"/>
                </a:solidFill>
              </a:rPr>
              <a:t>Race Reports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35224" y="3019183"/>
            <a:ext cx="1334467" cy="782374"/>
            <a:chOff x="6398846" y="3348915"/>
            <a:chExt cx="1470486" cy="948332"/>
          </a:xfrm>
        </p:grpSpPr>
        <p:sp>
          <p:nvSpPr>
            <p:cNvPr id="21" name="Rectangle 20"/>
            <p:cNvSpPr/>
            <p:nvPr/>
          </p:nvSpPr>
          <p:spPr>
            <a:xfrm>
              <a:off x="6398846" y="3348915"/>
              <a:ext cx="1470486" cy="335756"/>
            </a:xfrm>
            <a:prstGeom prst="rect">
              <a:avLst/>
            </a:prstGeom>
            <a:ln w="127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Race &lt;rw</a:t>
              </a:r>
              <a:r>
                <a:rPr lang="en-US" sz="1200" baseline="-25000" dirty="0"/>
                <a:t>1</a:t>
              </a:r>
              <a:r>
                <a:rPr lang="en-US" sz="1200" dirty="0"/>
                <a:t>,rw</a:t>
              </a:r>
              <a:r>
                <a:rPr lang="en-US" sz="1200" baseline="-25000" dirty="0"/>
                <a:t>1</a:t>
              </a:r>
              <a:r>
                <a:rPr lang="en-US" sz="1200" dirty="0"/>
                <a:t>’&gt;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98846" y="3655202"/>
              <a:ext cx="1470486" cy="335756"/>
            </a:xfrm>
            <a:prstGeom prst="rect">
              <a:avLst/>
            </a:prstGeom>
            <a:ln w="127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Race &lt;rw</a:t>
              </a:r>
              <a:r>
                <a:rPr lang="en-US" sz="1200" baseline="-25000" dirty="0"/>
                <a:t>2</a:t>
              </a:r>
              <a:r>
                <a:rPr lang="en-US" sz="1200" dirty="0"/>
                <a:t>,rw</a:t>
              </a:r>
              <a:r>
                <a:rPr lang="en-US" sz="1200" baseline="-25000" dirty="0"/>
                <a:t>2</a:t>
              </a:r>
              <a:r>
                <a:rPr lang="en-US" sz="1200" dirty="0"/>
                <a:t>’&gt;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98846" y="3961491"/>
              <a:ext cx="1470486" cy="335756"/>
            </a:xfrm>
            <a:prstGeom prst="rect">
              <a:avLst/>
            </a:prstGeom>
            <a:ln w="127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. . . </a:t>
              </a:r>
            </a:p>
          </p:txBody>
        </p:sp>
      </p:grpSp>
      <p:cxnSp>
        <p:nvCxnSpPr>
          <p:cNvPr id="24" name="Straight Arrow Connector 23"/>
          <p:cNvCxnSpPr>
            <a:stCxn id="18" idx="3"/>
            <a:endCxn id="22" idx="1"/>
          </p:cNvCxnSpPr>
          <p:nvPr/>
        </p:nvCxnSpPr>
        <p:spPr>
          <a:xfrm flipV="1">
            <a:off x="5294346" y="3410369"/>
            <a:ext cx="340878" cy="161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62018" y="4725152"/>
            <a:ext cx="1225564" cy="646331"/>
          </a:xfrm>
          <a:prstGeom prst="rect">
            <a:avLst/>
          </a:prstGeom>
          <a:ln w="127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Path/Context Sensitivity Refutation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36217" y="3012168"/>
            <a:ext cx="1012038" cy="461666"/>
          </a:xfrm>
          <a:prstGeom prst="rect">
            <a:avLst/>
          </a:prstGeom>
          <a:ln w="127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Race Prioritization</a:t>
            </a:r>
          </a:p>
        </p:txBody>
      </p:sp>
      <p:cxnSp>
        <p:nvCxnSpPr>
          <p:cNvPr id="27" name="Straight Arrow Connector 26"/>
          <p:cNvCxnSpPr>
            <a:stCxn id="13" idx="2"/>
            <a:endCxn id="16" idx="1"/>
          </p:cNvCxnSpPr>
          <p:nvPr/>
        </p:nvCxnSpPr>
        <p:spPr>
          <a:xfrm>
            <a:off x="2478060" y="3660604"/>
            <a:ext cx="878489" cy="65823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16" idx="1"/>
          </p:cNvCxnSpPr>
          <p:nvPr/>
        </p:nvCxnSpPr>
        <p:spPr>
          <a:xfrm>
            <a:off x="2936247" y="4318836"/>
            <a:ext cx="42030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30006" y="3623670"/>
            <a:ext cx="0" cy="46433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1"/>
          </p:cNvCxnSpPr>
          <p:nvPr/>
        </p:nvCxnSpPr>
        <p:spPr>
          <a:xfrm flipV="1">
            <a:off x="2483484" y="3426812"/>
            <a:ext cx="873065" cy="57490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15" idx="2"/>
          </p:cNvCxnSpPr>
          <p:nvPr/>
        </p:nvCxnSpPr>
        <p:spPr>
          <a:xfrm flipV="1">
            <a:off x="3708606" y="3657645"/>
            <a:ext cx="0" cy="43035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6" idx="2"/>
            <a:endCxn id="19" idx="0"/>
          </p:cNvCxnSpPr>
          <p:nvPr/>
        </p:nvCxnSpPr>
        <p:spPr>
          <a:xfrm>
            <a:off x="8242236" y="3473834"/>
            <a:ext cx="14400" cy="9771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43610" y="461089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WALA</a:t>
            </a:r>
          </a:p>
        </p:txBody>
      </p:sp>
      <p:cxnSp>
        <p:nvCxnSpPr>
          <p:cNvPr id="35" name="Elbow Connector 52"/>
          <p:cNvCxnSpPr/>
          <p:nvPr/>
        </p:nvCxnSpPr>
        <p:spPr>
          <a:xfrm rot="10800000" flipV="1">
            <a:off x="1282555" y="3662841"/>
            <a:ext cx="638519" cy="860213"/>
          </a:xfrm>
          <a:prstGeom prst="bentConnector3">
            <a:avLst>
              <a:gd name="adj1" fmla="val 26227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18" idx="1"/>
          </p:cNvCxnSpPr>
          <p:nvPr/>
        </p:nvCxnSpPr>
        <p:spPr>
          <a:xfrm flipV="1">
            <a:off x="4060661" y="3426529"/>
            <a:ext cx="447479" cy="2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5657" y="5381753"/>
            <a:ext cx="851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THRESHER</a:t>
            </a:r>
          </a:p>
        </p:txBody>
      </p:sp>
      <p:cxnSp>
        <p:nvCxnSpPr>
          <p:cNvPr id="38" name="Elbow Connector 10"/>
          <p:cNvCxnSpPr>
            <a:cxnSpLocks/>
            <a:stCxn id="23" idx="2"/>
            <a:endCxn id="25" idx="0"/>
          </p:cNvCxnSpPr>
          <p:nvPr/>
        </p:nvCxnSpPr>
        <p:spPr>
          <a:xfrm rot="5400000">
            <a:off x="5226833" y="3649525"/>
            <a:ext cx="923595" cy="122765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70366" y="2435694"/>
            <a:ext cx="0" cy="30686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10"/>
          <p:cNvCxnSpPr>
            <a:cxnSpLocks/>
            <a:stCxn id="25" idx="3"/>
            <a:endCxn id="26" idx="1"/>
          </p:cNvCxnSpPr>
          <p:nvPr/>
        </p:nvCxnSpPr>
        <p:spPr>
          <a:xfrm flipV="1">
            <a:off x="5687582" y="3243001"/>
            <a:ext cx="2048635" cy="1805316"/>
          </a:xfrm>
          <a:prstGeom prst="bentConnector3">
            <a:avLst>
              <a:gd name="adj1" fmla="val 67299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91195" y="2478697"/>
            <a:ext cx="0" cy="30686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2956" y="2403728"/>
            <a:ext cx="29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Building HB Graph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00342" y="2403727"/>
            <a:ext cx="25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Race Refinement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77592" y="2401194"/>
            <a:ext cx="177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Race Reporting</a:t>
            </a:r>
          </a:p>
        </p:txBody>
      </p:sp>
    </p:spTree>
    <p:extLst>
      <p:ext uri="{BB962C8B-B14F-4D97-AF65-F5344CB8AC3E}">
        <p14:creationId xmlns:p14="http://schemas.microsoft.com/office/powerpoint/2010/main" val="109663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Race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404751" cy="483796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Action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/>
              <a:t>context-sensitive event handling</a:t>
            </a:r>
          </a:p>
          <a:p>
            <a:pPr lvl="1"/>
            <a:r>
              <a:rPr lang="en-US" dirty="0"/>
              <a:t>Novel abstraction, reifies</a:t>
            </a:r>
          </a:p>
          <a:p>
            <a:pPr lvl="2"/>
            <a:r>
              <a:rPr lang="en-US" dirty="0"/>
              <a:t>Callbacks (lifecycle, GUI callbacks, etc.)</a:t>
            </a:r>
          </a:p>
          <a:p>
            <a:pPr lvl="2"/>
            <a:r>
              <a:rPr lang="en-US" dirty="0"/>
              <a:t>Thread, </a:t>
            </a:r>
            <a:r>
              <a:rPr lang="en-US" dirty="0" err="1"/>
              <a:t>AsyncTask</a:t>
            </a:r>
            <a:r>
              <a:rPr lang="en-US" dirty="0"/>
              <a:t>, Executor</a:t>
            </a:r>
          </a:p>
          <a:p>
            <a:pPr lvl="2"/>
            <a:r>
              <a:rPr lang="en-US" dirty="0"/>
              <a:t>Handler’s </a:t>
            </a:r>
            <a:r>
              <a:rPr lang="en-US" dirty="0" err="1"/>
              <a:t>SendMessage</a:t>
            </a:r>
            <a:r>
              <a:rPr lang="en-US" dirty="0"/>
              <a:t> and </a:t>
            </a:r>
            <a:r>
              <a:rPr lang="en-US" dirty="0" err="1"/>
              <a:t>PostRunnable</a:t>
            </a:r>
            <a:endParaRPr lang="en-US" dirty="0"/>
          </a:p>
          <a:p>
            <a:r>
              <a:rPr lang="en-US" b="1" dirty="0"/>
              <a:t>Happens-before</a:t>
            </a:r>
            <a:r>
              <a:rPr lang="en-US" dirty="0"/>
              <a:t> (HB): A1 ≺ A2</a:t>
            </a:r>
          </a:p>
          <a:p>
            <a:pPr lvl="1"/>
            <a:r>
              <a:rPr lang="en-US" dirty="0"/>
              <a:t>A1 is completed before A2</a:t>
            </a:r>
          </a:p>
          <a:p>
            <a:r>
              <a:rPr lang="en-US" b="1" dirty="0"/>
              <a:t>Event race </a:t>
            </a:r>
            <a:r>
              <a:rPr lang="en-US" dirty="0"/>
              <a:t>= “racy” pair of memory accesses</a:t>
            </a:r>
          </a:p>
          <a:p>
            <a:pPr lvl="1"/>
            <a:r>
              <a:rPr lang="en-US" dirty="0"/>
              <a:t>Access same location: α(x) = α(y)</a:t>
            </a:r>
          </a:p>
          <a:p>
            <a:pPr lvl="1"/>
            <a:r>
              <a:rPr lang="en-US" dirty="0"/>
              <a:t>At least one access is write: α(x):Write ꓦ α(y):Write</a:t>
            </a:r>
          </a:p>
          <a:p>
            <a:pPr lvl="1"/>
            <a:r>
              <a:rPr lang="en-US" dirty="0"/>
              <a:t>Access from two actions: </a:t>
            </a:r>
            <a:r>
              <a:rPr lang="el-GR" dirty="0"/>
              <a:t>θ</a:t>
            </a:r>
            <a:r>
              <a:rPr lang="en-US" dirty="0"/>
              <a:t>(x) = A1 ꓥ </a:t>
            </a:r>
            <a:r>
              <a:rPr lang="el-GR" dirty="0"/>
              <a:t>θ</a:t>
            </a:r>
            <a:r>
              <a:rPr lang="en-US" dirty="0"/>
              <a:t>(y) = A2 ꓥ A1 ≠ A2</a:t>
            </a:r>
          </a:p>
          <a:p>
            <a:pPr lvl="1"/>
            <a:r>
              <a:rPr lang="en-US" dirty="0"/>
              <a:t>No HB between two actions: A1 ⊀ A2 ꓥ A2 ⊀ A1</a:t>
            </a:r>
          </a:p>
        </p:txBody>
      </p:sp>
    </p:spTree>
    <p:extLst>
      <p:ext uri="{BB962C8B-B14F-4D97-AF65-F5344CB8AC3E}">
        <p14:creationId xmlns:p14="http://schemas.microsoft.com/office/powerpoint/2010/main" val="305505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5B53-D6AC-0A4F-82A8-5E467042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“Boosting” Static Analysis with </a:t>
            </a:r>
            <a:r>
              <a:rPr lang="en-US" sz="3800" dirty="0" err="1"/>
              <a:t>Fixpoint</a:t>
            </a:r>
            <a:r>
              <a:rPr lang="en-US" sz="3800" dirty="0"/>
              <a:t>-based </a:t>
            </a:r>
            <a:r>
              <a:rPr lang="en-US" sz="3800" dirty="0" err="1"/>
              <a:t>Callgraph</a:t>
            </a:r>
            <a:r>
              <a:rPr lang="en-US" sz="3800" dirty="0"/>
              <a:t>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D7F-519F-6646-9356-7E3A225B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474" y="1825625"/>
            <a:ext cx="4334376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Manifest.xml</a:t>
            </a:r>
            <a:r>
              <a:rPr lang="en-US" sz="1600" dirty="0"/>
              <a:t> lists all the activities</a:t>
            </a:r>
          </a:p>
          <a:p>
            <a:r>
              <a:rPr lang="en-US" sz="1600" dirty="0"/>
              <a:t>For each activity: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sz="1600" dirty="0"/>
              <a:t>Find lifecycle callbacks, e.g., </a:t>
            </a:r>
            <a:r>
              <a:rPr lang="en-US" sz="1600" dirty="0" err="1"/>
              <a:t>onCreate</a:t>
            </a:r>
            <a:r>
              <a:rPr lang="en-US" sz="1600" dirty="0"/>
              <a:t>, </a:t>
            </a:r>
            <a:r>
              <a:rPr lang="en-US" sz="1600" dirty="0" err="1"/>
              <a:t>onStart</a:t>
            </a:r>
            <a:endParaRPr lang="en-US" sz="1600" dirty="0"/>
          </a:p>
          <a:p>
            <a:pPr marL="600075" lvl="1" indent="-257175">
              <a:buFont typeface="+mj-lt"/>
              <a:buAutoNum type="arabicPeriod"/>
            </a:pPr>
            <a:r>
              <a:rPr lang="en-US" sz="1600" dirty="0"/>
              <a:t>Find XML registered callbacks, e.g., </a:t>
            </a:r>
            <a:r>
              <a:rPr lang="en-US" sz="1600" dirty="0" err="1"/>
              <a:t>onClick</a:t>
            </a:r>
            <a:endParaRPr lang="en-US" sz="1600" dirty="0"/>
          </a:p>
          <a:p>
            <a:pPr marL="600075" lvl="1" indent="-257175">
              <a:buFont typeface="+mj-lt"/>
              <a:buAutoNum type="arabicPeriod"/>
            </a:pPr>
            <a:r>
              <a:rPr lang="en-US" sz="1600" dirty="0"/>
              <a:t>Find system callbacks, e.g., </a:t>
            </a:r>
            <a:r>
              <a:rPr lang="en-US" sz="1600" dirty="0" err="1"/>
              <a:t>onLowMemory</a:t>
            </a:r>
            <a:endParaRPr lang="en-US" sz="1600" dirty="0"/>
          </a:p>
          <a:p>
            <a:pPr marL="600075" lvl="1" indent="-257175">
              <a:buFont typeface="+mj-lt"/>
              <a:buAutoNum type="arabicPeriod"/>
            </a:pPr>
            <a:r>
              <a:rPr lang="en-US" sz="1600" dirty="0"/>
              <a:t>Build call graph for found actions</a:t>
            </a:r>
          </a:p>
          <a:p>
            <a:pPr marL="942975" lvl="2" indent="-257175">
              <a:buFont typeface="+mj-lt"/>
              <a:buAutoNum type="alphaLcParenR"/>
            </a:pPr>
            <a:r>
              <a:rPr lang="en-US" sz="1600" dirty="0"/>
              <a:t>Find and add to work list registered UI callbacks, e.g., </a:t>
            </a:r>
            <a:r>
              <a:rPr lang="en-US" sz="1600" dirty="0" err="1"/>
              <a:t>onItemClick</a:t>
            </a:r>
            <a:r>
              <a:rPr lang="en-US" sz="1600" dirty="0"/>
              <a:t>, </a:t>
            </a:r>
            <a:r>
              <a:rPr lang="en-US" sz="1600" dirty="0" err="1"/>
              <a:t>onLongPress</a:t>
            </a:r>
            <a:endParaRPr lang="en-US" sz="1600" dirty="0"/>
          </a:p>
          <a:p>
            <a:pPr marL="942975" lvl="2" indent="-257175">
              <a:buFont typeface="+mj-lt"/>
              <a:buAutoNum type="alphaLcParenR"/>
            </a:pPr>
            <a:r>
              <a:rPr lang="en-US" sz="1600" dirty="0"/>
              <a:t>Added to work list if new actions found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sz="1600" dirty="0"/>
              <a:t>Go back to step 4. Iterate until </a:t>
            </a:r>
            <a:r>
              <a:rPr lang="en-US" sz="1600" dirty="0" err="1"/>
              <a:t>fixpoint</a:t>
            </a:r>
            <a:endParaRPr lang="en-US" sz="16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86AE7C-061C-C042-9C0E-16B70D240D32}"/>
              </a:ext>
            </a:extLst>
          </p:cNvPr>
          <p:cNvGrpSpPr/>
          <p:nvPr/>
        </p:nvGrpSpPr>
        <p:grpSpPr>
          <a:xfrm>
            <a:off x="4514850" y="2513287"/>
            <a:ext cx="4226560" cy="2835490"/>
            <a:chOff x="4514850" y="2513287"/>
            <a:chExt cx="4226560" cy="2835490"/>
          </a:xfrm>
        </p:grpSpPr>
        <p:sp>
          <p:nvSpPr>
            <p:cNvPr id="26" name="Rectangle: Rounded Corners 10">
              <a:extLst>
                <a:ext uri="{FF2B5EF4-FFF2-40B4-BE49-F238E27FC236}">
                  <a16:creationId xmlns:a16="http://schemas.microsoft.com/office/drawing/2014/main" id="{F35C6FDC-6ECE-5844-AB22-D35E5A46BFC2}"/>
                </a:ext>
              </a:extLst>
            </p:cNvPr>
            <p:cNvSpPr/>
            <p:nvPr/>
          </p:nvSpPr>
          <p:spPr>
            <a:xfrm>
              <a:off x="4514850" y="2513287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onCreate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12">
              <a:extLst>
                <a:ext uri="{FF2B5EF4-FFF2-40B4-BE49-F238E27FC236}">
                  <a16:creationId xmlns:a16="http://schemas.microsoft.com/office/drawing/2014/main" id="{1A5D3777-5C60-D64C-9F86-4461425E9398}"/>
                </a:ext>
              </a:extLst>
            </p:cNvPr>
            <p:cNvSpPr/>
            <p:nvPr/>
          </p:nvSpPr>
          <p:spPr>
            <a:xfrm>
              <a:off x="4514850" y="3107131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onStart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2FEDEE70-9AC7-5B4D-8BE8-F5A7A9A3C08F}"/>
                </a:ext>
              </a:extLst>
            </p:cNvPr>
            <p:cNvSpPr/>
            <p:nvPr/>
          </p:nvSpPr>
          <p:spPr>
            <a:xfrm>
              <a:off x="4514850" y="3616780"/>
              <a:ext cx="660017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onResume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: Rounded Corners 17">
              <a:extLst>
                <a:ext uri="{FF2B5EF4-FFF2-40B4-BE49-F238E27FC236}">
                  <a16:creationId xmlns:a16="http://schemas.microsoft.com/office/drawing/2014/main" id="{85A3E022-EB05-444D-9489-E324A1F233CE}"/>
                </a:ext>
              </a:extLst>
            </p:cNvPr>
            <p:cNvSpPr/>
            <p:nvPr/>
          </p:nvSpPr>
          <p:spPr>
            <a:xfrm>
              <a:off x="5820417" y="3788257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onClick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18">
              <a:extLst>
                <a:ext uri="{FF2B5EF4-FFF2-40B4-BE49-F238E27FC236}">
                  <a16:creationId xmlns:a16="http://schemas.microsoft.com/office/drawing/2014/main" id="{46473B30-DD87-3C46-8711-59D2E69960A8}"/>
                </a:ext>
              </a:extLst>
            </p:cNvPr>
            <p:cNvSpPr/>
            <p:nvPr/>
          </p:nvSpPr>
          <p:spPr>
            <a:xfrm>
              <a:off x="5775242" y="4555830"/>
              <a:ext cx="760888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5" dirty="0" err="1">
                  <a:solidFill>
                    <a:schemeClr val="tx1"/>
                  </a:solidFill>
                </a:rPr>
                <a:t>onCreate</a:t>
              </a:r>
              <a:endParaRPr lang="en-US" sz="825" dirty="0">
                <a:solidFill>
                  <a:schemeClr val="tx1"/>
                </a:solidFill>
              </a:endParaRPr>
            </a:p>
            <a:p>
              <a:pPr algn="ctr"/>
              <a:r>
                <a:rPr lang="en-US" sz="825" dirty="0" err="1">
                  <a:solidFill>
                    <a:schemeClr val="tx1"/>
                  </a:solidFill>
                </a:rPr>
                <a:t>OptionsMenu</a:t>
              </a:r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19">
              <a:extLst>
                <a:ext uri="{FF2B5EF4-FFF2-40B4-BE49-F238E27FC236}">
                  <a16:creationId xmlns:a16="http://schemas.microsoft.com/office/drawing/2014/main" id="{3D8D1727-B6DE-CB47-B97A-1ED3B09AD9A1}"/>
                </a:ext>
              </a:extLst>
            </p:cNvPr>
            <p:cNvSpPr/>
            <p:nvPr/>
          </p:nvSpPr>
          <p:spPr>
            <a:xfrm>
              <a:off x="5820417" y="5080644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onLow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32" name="Rectangle: Rounded Corners 20">
              <a:extLst>
                <a:ext uri="{FF2B5EF4-FFF2-40B4-BE49-F238E27FC236}">
                  <a16:creationId xmlns:a16="http://schemas.microsoft.com/office/drawing/2014/main" id="{F314085E-E76E-D64A-96C1-AB696F5A8114}"/>
                </a:ext>
              </a:extLst>
            </p:cNvPr>
            <p:cNvSpPr/>
            <p:nvPr/>
          </p:nvSpPr>
          <p:spPr>
            <a:xfrm>
              <a:off x="6919513" y="2900446"/>
              <a:ext cx="60845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33" name="Rectangle: Rounded Corners 21">
              <a:extLst>
                <a:ext uri="{FF2B5EF4-FFF2-40B4-BE49-F238E27FC236}">
                  <a16:creationId xmlns:a16="http://schemas.microsoft.com/office/drawing/2014/main" id="{EB53FD15-92D8-FD42-9278-C6B8251F51F4}"/>
                </a:ext>
              </a:extLst>
            </p:cNvPr>
            <p:cNvSpPr/>
            <p:nvPr/>
          </p:nvSpPr>
          <p:spPr>
            <a:xfrm>
              <a:off x="6919513" y="3924952"/>
              <a:ext cx="69217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AsyncTask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22">
              <a:extLst>
                <a:ext uri="{FF2B5EF4-FFF2-40B4-BE49-F238E27FC236}">
                  <a16:creationId xmlns:a16="http://schemas.microsoft.com/office/drawing/2014/main" id="{0ECC77EA-1597-7648-ACE5-FBAB1008DBE5}"/>
                </a:ext>
              </a:extLst>
            </p:cNvPr>
            <p:cNvSpPr/>
            <p:nvPr/>
          </p:nvSpPr>
          <p:spPr>
            <a:xfrm>
              <a:off x="8049236" y="4522008"/>
              <a:ext cx="69217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onPost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Execution</a:t>
              </a:r>
            </a:p>
          </p:txBody>
        </p:sp>
        <p:sp>
          <p:nvSpPr>
            <p:cNvPr id="35" name="Rectangle: Rounded Corners 23">
              <a:extLst>
                <a:ext uri="{FF2B5EF4-FFF2-40B4-BE49-F238E27FC236}">
                  <a16:creationId xmlns:a16="http://schemas.microsoft.com/office/drawing/2014/main" id="{C2882E71-3E34-6B4E-9324-4BAA994035C8}"/>
                </a:ext>
              </a:extLst>
            </p:cNvPr>
            <p:cNvSpPr/>
            <p:nvPr/>
          </p:nvSpPr>
          <p:spPr>
            <a:xfrm>
              <a:off x="6915662" y="5022481"/>
              <a:ext cx="904559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msg1.</a:t>
              </a:r>
            </a:p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handleMessage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25">
              <a:extLst>
                <a:ext uri="{FF2B5EF4-FFF2-40B4-BE49-F238E27FC236}">
                  <a16:creationId xmlns:a16="http://schemas.microsoft.com/office/drawing/2014/main" id="{6452DE1C-2ED5-3C48-AB10-EB3AC386048D}"/>
                </a:ext>
              </a:extLst>
            </p:cNvPr>
            <p:cNvSpPr/>
            <p:nvPr/>
          </p:nvSpPr>
          <p:spPr>
            <a:xfrm>
              <a:off x="8017979" y="3200669"/>
              <a:ext cx="69217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Runnable1</a:t>
              </a:r>
            </a:p>
          </p:txBody>
        </p:sp>
        <p:sp>
          <p:nvSpPr>
            <p:cNvPr id="37" name="Rectangle: Rounded Corners 26">
              <a:extLst>
                <a:ext uri="{FF2B5EF4-FFF2-40B4-BE49-F238E27FC236}">
                  <a16:creationId xmlns:a16="http://schemas.microsoft.com/office/drawing/2014/main" id="{3C8874E8-1318-5740-9CB9-8996C1E152FF}"/>
                </a:ext>
              </a:extLst>
            </p:cNvPr>
            <p:cNvSpPr/>
            <p:nvPr/>
          </p:nvSpPr>
          <p:spPr>
            <a:xfrm>
              <a:off x="5813179" y="2555898"/>
              <a:ext cx="770900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onItemClick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27">
              <a:extLst>
                <a:ext uri="{FF2B5EF4-FFF2-40B4-BE49-F238E27FC236}">
                  <a16:creationId xmlns:a16="http://schemas.microsoft.com/office/drawing/2014/main" id="{285B946B-7A27-CD46-9310-07A760CA6C67}"/>
                </a:ext>
              </a:extLst>
            </p:cNvPr>
            <p:cNvSpPr/>
            <p:nvPr/>
          </p:nvSpPr>
          <p:spPr>
            <a:xfrm>
              <a:off x="5813179" y="3228205"/>
              <a:ext cx="770900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onLongPress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2D36CC6-7EB6-C54B-B2FA-C73D632B6BBA}"/>
                </a:ext>
              </a:extLst>
            </p:cNvPr>
            <p:cNvCxnSpPr>
              <a:stCxn id="27" idx="3"/>
              <a:endCxn id="32" idx="1"/>
            </p:cNvCxnSpPr>
            <p:nvPr/>
          </p:nvCxnSpPr>
          <p:spPr>
            <a:xfrm flipV="1">
              <a:off x="5123304" y="3034513"/>
              <a:ext cx="1796209" cy="206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915CE0-CEA6-A54A-ABAC-DD154F7999A2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>
              <a:off x="6428871" y="3922324"/>
              <a:ext cx="490642" cy="1366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36">
              <a:extLst>
                <a:ext uri="{FF2B5EF4-FFF2-40B4-BE49-F238E27FC236}">
                  <a16:creationId xmlns:a16="http://schemas.microsoft.com/office/drawing/2014/main" id="{8E43DE23-F5FC-CB4E-AD6D-5DE39CF00E17}"/>
                </a:ext>
              </a:extLst>
            </p:cNvPr>
            <p:cNvSpPr/>
            <p:nvPr/>
          </p:nvSpPr>
          <p:spPr>
            <a:xfrm>
              <a:off x="8017979" y="3822606"/>
              <a:ext cx="692174" cy="2681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Runnable2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7F74FCC0-285F-DA42-B9CC-04414217D15A}"/>
                </a:ext>
              </a:extLst>
            </p:cNvPr>
            <p:cNvCxnSpPr>
              <a:stCxn id="28" idx="2"/>
              <a:endCxn id="35" idx="0"/>
            </p:cNvCxnSpPr>
            <p:nvPr/>
          </p:nvCxnSpPr>
          <p:spPr>
            <a:xfrm rot="16200000" flipH="1">
              <a:off x="5537616" y="3192155"/>
              <a:ext cx="1137568" cy="252308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C27B90C-FAAD-6A4C-8C2F-AA18A0C3EF41}"/>
                </a:ext>
              </a:extLst>
            </p:cNvPr>
            <p:cNvCxnSpPr>
              <a:cxnSpLocks/>
              <a:stCxn id="26" idx="3"/>
              <a:endCxn id="37" idx="1"/>
            </p:cNvCxnSpPr>
            <p:nvPr/>
          </p:nvCxnSpPr>
          <p:spPr>
            <a:xfrm>
              <a:off x="5123304" y="2647354"/>
              <a:ext cx="689875" cy="4261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A90E2B-CED6-9647-84DA-059A7A27E73F}"/>
                </a:ext>
              </a:extLst>
            </p:cNvPr>
            <p:cNvCxnSpPr>
              <a:cxnSpLocks/>
              <a:stCxn id="27" idx="3"/>
              <a:endCxn id="38" idx="1"/>
            </p:cNvCxnSpPr>
            <p:nvPr/>
          </p:nvCxnSpPr>
          <p:spPr>
            <a:xfrm>
              <a:off x="5123304" y="3241198"/>
              <a:ext cx="689875" cy="1210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6AFF87-EF5F-B640-8302-45E079745B3D}"/>
                </a:ext>
              </a:extLst>
            </p:cNvPr>
            <p:cNvCxnSpPr>
              <a:cxnSpLocks/>
              <a:stCxn id="32" idx="3"/>
              <a:endCxn id="36" idx="0"/>
            </p:cNvCxnSpPr>
            <p:nvPr/>
          </p:nvCxnSpPr>
          <p:spPr>
            <a:xfrm>
              <a:off x="7527967" y="3034513"/>
              <a:ext cx="836099" cy="1661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B1B81A-3FF7-5F4E-8338-7F395E096BA9}"/>
                </a:ext>
              </a:extLst>
            </p:cNvPr>
            <p:cNvCxnSpPr>
              <a:cxnSpLocks/>
              <a:stCxn id="33" idx="2"/>
              <a:endCxn id="34" idx="1"/>
            </p:cNvCxnSpPr>
            <p:nvPr/>
          </p:nvCxnSpPr>
          <p:spPr>
            <a:xfrm>
              <a:off x="7265600" y="4193085"/>
              <a:ext cx="783636" cy="462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57">
              <a:extLst>
                <a:ext uri="{FF2B5EF4-FFF2-40B4-BE49-F238E27FC236}">
                  <a16:creationId xmlns:a16="http://schemas.microsoft.com/office/drawing/2014/main" id="{F3CC2643-1E61-6B47-884D-B2D500DE2030}"/>
                </a:ext>
              </a:extLst>
            </p:cNvPr>
            <p:cNvCxnSpPr>
              <a:cxnSpLocks/>
              <a:stCxn id="35" idx="3"/>
              <a:endCxn id="41" idx="3"/>
            </p:cNvCxnSpPr>
            <p:nvPr/>
          </p:nvCxnSpPr>
          <p:spPr>
            <a:xfrm flipV="1">
              <a:off x="7820221" y="3956673"/>
              <a:ext cx="889932" cy="1199875"/>
            </a:xfrm>
            <a:prstGeom prst="curvedConnector3">
              <a:avLst>
                <a:gd name="adj1" fmla="val 12568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25B240-5C50-2744-B8D9-992F59347D6F}"/>
                </a:ext>
              </a:extLst>
            </p:cNvPr>
            <p:cNvSpPr txBox="1"/>
            <p:nvPr/>
          </p:nvSpPr>
          <p:spPr>
            <a:xfrm rot="5400000">
              <a:off x="8203080" y="3385483"/>
              <a:ext cx="39695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……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BCFA6-51F3-364C-BED8-F64209C7A511}"/>
                </a:ext>
              </a:extLst>
            </p:cNvPr>
            <p:cNvSpPr txBox="1"/>
            <p:nvPr/>
          </p:nvSpPr>
          <p:spPr>
            <a:xfrm rot="5400000">
              <a:off x="8203080" y="4052275"/>
              <a:ext cx="39695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3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11435</TotalTime>
  <Words>3006</Words>
  <Application>Microsoft Office PowerPoint</Application>
  <PresentationFormat>On-screen Show (4:3)</PresentationFormat>
  <Paragraphs>765</Paragraphs>
  <Slides>32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Mangal</vt:lpstr>
      <vt:lpstr>Office Theme</vt:lpstr>
      <vt:lpstr>Static Detection of Event-based Races in Android App</vt:lpstr>
      <vt:lpstr>Motivation</vt:lpstr>
      <vt:lpstr>Concurrency Error Example</vt:lpstr>
      <vt:lpstr>Concurrency Error Example</vt:lpstr>
      <vt:lpstr>State-of-the-art in (Android) Race Detection </vt:lpstr>
      <vt:lpstr>Our Approach</vt:lpstr>
      <vt:lpstr>SIERRA: StatIc Event-based Race detectoR for Android</vt:lpstr>
      <vt:lpstr>Event Race Definition</vt:lpstr>
      <vt:lpstr>“Boosting” Static Analysis with Fixpoint-based Callgraph Construction</vt:lpstr>
      <vt:lpstr>Action Sensitivity: When Context Sensitivity is Insufficient</vt:lpstr>
      <vt:lpstr>Action Sensitivity: When Context Sensitivity is Insufficient</vt:lpstr>
      <vt:lpstr>Happens-before Rules</vt:lpstr>
      <vt:lpstr>Symbolic Execution-based Refutation</vt:lpstr>
      <vt:lpstr>Example</vt:lpstr>
      <vt:lpstr>Example</vt:lpstr>
      <vt:lpstr>Evaluation</vt:lpstr>
      <vt:lpstr>Conclusions</vt:lpstr>
      <vt:lpstr>PowerPoint Presentation</vt:lpstr>
      <vt:lpstr>Race Prioritization</vt:lpstr>
      <vt:lpstr>Context Sensitivity(cont’d)</vt:lpstr>
      <vt:lpstr>Context Sensitivity(cont’d)</vt:lpstr>
      <vt:lpstr>Happens-before Rules</vt:lpstr>
      <vt:lpstr>Happens-before Rules (cont’d)</vt:lpstr>
      <vt:lpstr>Context Sensitivity(cont’d)</vt:lpstr>
      <vt:lpstr>Context Sensitivity(cont’d)</vt:lpstr>
      <vt:lpstr>Context Sensitivity (cont’d)</vt:lpstr>
      <vt:lpstr>Happens-before Rules</vt:lpstr>
      <vt:lpstr>Happens-before Rules (cont’d)</vt:lpstr>
      <vt:lpstr>Concurrency Error, Example 1</vt:lpstr>
      <vt:lpstr>Concurrency Error, Example 2</vt:lpstr>
      <vt:lpstr>Concurrency Error, Example 2</vt:lpstr>
      <vt:lpstr>“Boosting” Static Analysis with Fixpoint-based Callgraph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and Verifying Event-driven Races in Mobile Apps</dc:title>
  <dc:creator>Yongjian Hu</dc:creator>
  <cp:lastModifiedBy>Yongjian Hu</cp:lastModifiedBy>
  <cp:revision>606</cp:revision>
  <dcterms:created xsi:type="dcterms:W3CDTF">2017-05-24T00:14:41Z</dcterms:created>
  <dcterms:modified xsi:type="dcterms:W3CDTF">2018-04-07T02:47:34Z</dcterms:modified>
</cp:coreProperties>
</file>