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8" r:id="rId13"/>
    <p:sldId id="269" r:id="rId14"/>
    <p:sldId id="270" r:id="rId15"/>
    <p:sldId id="263" r:id="rId16"/>
    <p:sldId id="271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DD075-0103-43C7-B9FD-5871DFB3D8F5}" v="3" dt="2023-12-30T12:59:30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24FE4-8089-4ECB-B599-76116AC62F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B308EB-A3B2-4B39-A7C3-716BA1306223}">
      <dgm:prSet/>
      <dgm:spPr/>
      <dgm:t>
        <a:bodyPr/>
        <a:lstStyle/>
        <a:p>
          <a:r>
            <a:rPr lang="pt-PT"/>
            <a:t>Neste trabalho tivemos a oportunidade de desenvolver um sistema de gestão de viagens aéreas.</a:t>
          </a:r>
          <a:endParaRPr lang="en-US"/>
        </a:p>
      </dgm:t>
    </dgm:pt>
    <dgm:pt modelId="{085B810C-65C7-45A1-9CEF-3599DA6387B7}" type="parTrans" cxnId="{A78FF08F-94C8-4110-BD76-D7934BFD176D}">
      <dgm:prSet/>
      <dgm:spPr/>
      <dgm:t>
        <a:bodyPr/>
        <a:lstStyle/>
        <a:p>
          <a:endParaRPr lang="en-US"/>
        </a:p>
      </dgm:t>
    </dgm:pt>
    <dgm:pt modelId="{2CDA7EF6-B5EA-49B4-8228-0873385C8DE3}" type="sibTrans" cxnId="{A78FF08F-94C8-4110-BD76-D7934BFD176D}">
      <dgm:prSet/>
      <dgm:spPr/>
      <dgm:t>
        <a:bodyPr/>
        <a:lstStyle/>
        <a:p>
          <a:endParaRPr lang="en-US"/>
        </a:p>
      </dgm:t>
    </dgm:pt>
    <dgm:pt modelId="{D14D13FD-E98D-47B7-9CF9-0530C6E0132D}">
      <dgm:prSet/>
      <dgm:spPr/>
      <dgm:t>
        <a:bodyPr/>
        <a:lstStyle/>
        <a:p>
          <a:r>
            <a:rPr lang="pt-PT"/>
            <a:t>Tivemos a oportunidade de aplicar na prática todos os conceitos apreendidos.</a:t>
          </a:r>
          <a:endParaRPr lang="en-US"/>
        </a:p>
      </dgm:t>
    </dgm:pt>
    <dgm:pt modelId="{8380A97E-6263-4EDE-9854-E209D03D0376}" type="parTrans" cxnId="{645C4FB3-CCDB-47E3-924D-C8037A5BCCA5}">
      <dgm:prSet/>
      <dgm:spPr/>
      <dgm:t>
        <a:bodyPr/>
        <a:lstStyle/>
        <a:p>
          <a:endParaRPr lang="en-US"/>
        </a:p>
      </dgm:t>
    </dgm:pt>
    <dgm:pt modelId="{7D32911E-E970-4F80-A014-8D4DF7544572}" type="sibTrans" cxnId="{645C4FB3-CCDB-47E3-924D-C8037A5BCCA5}">
      <dgm:prSet/>
      <dgm:spPr/>
      <dgm:t>
        <a:bodyPr/>
        <a:lstStyle/>
        <a:p>
          <a:endParaRPr lang="en-US"/>
        </a:p>
      </dgm:t>
    </dgm:pt>
    <dgm:pt modelId="{49135F82-FC46-433C-9FB8-46E7D34F3A06}">
      <dgm:prSet/>
      <dgm:spPr/>
      <dgm:t>
        <a:bodyPr/>
        <a:lstStyle/>
        <a:p>
          <a:r>
            <a:rPr lang="pt-PT"/>
            <a:t>Assim, podemos concluir que este foi um trabalho proveitoso para a aprendizagem nesta unidade curricular.</a:t>
          </a:r>
          <a:endParaRPr lang="en-US"/>
        </a:p>
      </dgm:t>
    </dgm:pt>
    <dgm:pt modelId="{D647E814-3458-4F5A-BFF2-CD1D66DCCE9C}" type="parTrans" cxnId="{0FB89678-276F-4E2F-9ECB-B51262AD38AA}">
      <dgm:prSet/>
      <dgm:spPr/>
      <dgm:t>
        <a:bodyPr/>
        <a:lstStyle/>
        <a:p>
          <a:endParaRPr lang="en-US"/>
        </a:p>
      </dgm:t>
    </dgm:pt>
    <dgm:pt modelId="{7FE92541-2059-48B0-B684-6265F3B78A09}" type="sibTrans" cxnId="{0FB89678-276F-4E2F-9ECB-B51262AD38AA}">
      <dgm:prSet/>
      <dgm:spPr/>
      <dgm:t>
        <a:bodyPr/>
        <a:lstStyle/>
        <a:p>
          <a:endParaRPr lang="en-US"/>
        </a:p>
      </dgm:t>
    </dgm:pt>
    <dgm:pt modelId="{97FDDC65-6988-4E1C-B74C-819C5FBC4F69}" type="pres">
      <dgm:prSet presAssocID="{E6B24FE4-8089-4ECB-B599-76116AC62FF6}" presName="root" presStyleCnt="0">
        <dgm:presLayoutVars>
          <dgm:dir/>
          <dgm:resizeHandles val="exact"/>
        </dgm:presLayoutVars>
      </dgm:prSet>
      <dgm:spPr/>
    </dgm:pt>
    <dgm:pt modelId="{54B2E53E-9643-4078-B572-21CE1B539F80}" type="pres">
      <dgm:prSet presAssocID="{EDB308EB-A3B2-4B39-A7C3-716BA1306223}" presName="compNode" presStyleCnt="0"/>
      <dgm:spPr/>
    </dgm:pt>
    <dgm:pt modelId="{00C953F1-8CB2-4AB4-9FE8-17EFD3797217}" type="pres">
      <dgm:prSet presAssocID="{EDB308EB-A3B2-4B39-A7C3-716BA1306223}" presName="bgRect" presStyleLbl="bgShp" presStyleIdx="0" presStyleCnt="3"/>
      <dgm:spPr/>
    </dgm:pt>
    <dgm:pt modelId="{05739F8B-53CF-4099-8786-23985B07ECDB}" type="pres">
      <dgm:prSet presAssocID="{EDB308EB-A3B2-4B39-A7C3-716BA13062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ão"/>
        </a:ext>
      </dgm:extLst>
    </dgm:pt>
    <dgm:pt modelId="{E4A267FD-5436-46E0-88EA-770C7B4783F2}" type="pres">
      <dgm:prSet presAssocID="{EDB308EB-A3B2-4B39-A7C3-716BA1306223}" presName="spaceRect" presStyleCnt="0"/>
      <dgm:spPr/>
    </dgm:pt>
    <dgm:pt modelId="{0E0ABF06-C7B6-4C8E-B23B-F46F45E0C4D1}" type="pres">
      <dgm:prSet presAssocID="{EDB308EB-A3B2-4B39-A7C3-716BA1306223}" presName="parTx" presStyleLbl="revTx" presStyleIdx="0" presStyleCnt="3">
        <dgm:presLayoutVars>
          <dgm:chMax val="0"/>
          <dgm:chPref val="0"/>
        </dgm:presLayoutVars>
      </dgm:prSet>
      <dgm:spPr/>
    </dgm:pt>
    <dgm:pt modelId="{A129FF6D-B105-48B9-990A-403DA220787A}" type="pres">
      <dgm:prSet presAssocID="{2CDA7EF6-B5EA-49B4-8228-0873385C8DE3}" presName="sibTrans" presStyleCnt="0"/>
      <dgm:spPr/>
    </dgm:pt>
    <dgm:pt modelId="{5F7FAB1C-77D5-43CA-A733-93148518B75C}" type="pres">
      <dgm:prSet presAssocID="{D14D13FD-E98D-47B7-9CF9-0530C6E0132D}" presName="compNode" presStyleCnt="0"/>
      <dgm:spPr/>
    </dgm:pt>
    <dgm:pt modelId="{37147817-C8FB-477E-B3B0-0C5862BD8316}" type="pres">
      <dgm:prSet presAssocID="{D14D13FD-E98D-47B7-9CF9-0530C6E0132D}" presName="bgRect" presStyleLbl="bgShp" presStyleIdx="1" presStyleCnt="3"/>
      <dgm:spPr/>
    </dgm:pt>
    <dgm:pt modelId="{54B653BC-46D6-4697-968A-4A89DB5C5790}" type="pres">
      <dgm:prSet presAssocID="{D14D13FD-E98D-47B7-9CF9-0530C6E013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68C6C559-AFF1-4D33-9F09-20DFD7078727}" type="pres">
      <dgm:prSet presAssocID="{D14D13FD-E98D-47B7-9CF9-0530C6E0132D}" presName="spaceRect" presStyleCnt="0"/>
      <dgm:spPr/>
    </dgm:pt>
    <dgm:pt modelId="{70D137B7-AEF4-478F-BE33-1DC784859CB0}" type="pres">
      <dgm:prSet presAssocID="{D14D13FD-E98D-47B7-9CF9-0530C6E0132D}" presName="parTx" presStyleLbl="revTx" presStyleIdx="1" presStyleCnt="3">
        <dgm:presLayoutVars>
          <dgm:chMax val="0"/>
          <dgm:chPref val="0"/>
        </dgm:presLayoutVars>
      </dgm:prSet>
      <dgm:spPr/>
    </dgm:pt>
    <dgm:pt modelId="{3713BD53-5A98-41EE-9986-E1FE1F496F6C}" type="pres">
      <dgm:prSet presAssocID="{7D32911E-E970-4F80-A014-8D4DF7544572}" presName="sibTrans" presStyleCnt="0"/>
      <dgm:spPr/>
    </dgm:pt>
    <dgm:pt modelId="{7C4061F4-FF3D-4983-B107-3DD48CC9693C}" type="pres">
      <dgm:prSet presAssocID="{49135F82-FC46-433C-9FB8-46E7D34F3A06}" presName="compNode" presStyleCnt="0"/>
      <dgm:spPr/>
    </dgm:pt>
    <dgm:pt modelId="{128A6BC2-E6F6-49A0-8470-7701914ADB76}" type="pres">
      <dgm:prSet presAssocID="{49135F82-FC46-433C-9FB8-46E7D34F3A06}" presName="bgRect" presStyleLbl="bgShp" presStyleIdx="2" presStyleCnt="3"/>
      <dgm:spPr/>
    </dgm:pt>
    <dgm:pt modelId="{EB7D9AE3-10A7-4710-B073-072DBCE939BE}" type="pres">
      <dgm:prSet presAssocID="{49135F82-FC46-433C-9FB8-46E7D34F3A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s"/>
        </a:ext>
      </dgm:extLst>
    </dgm:pt>
    <dgm:pt modelId="{DFB5874D-0CA1-464D-9273-0288CCA34CB8}" type="pres">
      <dgm:prSet presAssocID="{49135F82-FC46-433C-9FB8-46E7D34F3A06}" presName="spaceRect" presStyleCnt="0"/>
      <dgm:spPr/>
    </dgm:pt>
    <dgm:pt modelId="{0B502EA1-361B-404C-90CD-9387D420649B}" type="pres">
      <dgm:prSet presAssocID="{49135F82-FC46-433C-9FB8-46E7D34F3A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4F5F38-52DB-46E5-8872-DFB25CB77D61}" type="presOf" srcId="{49135F82-FC46-433C-9FB8-46E7D34F3A06}" destId="{0B502EA1-361B-404C-90CD-9387D420649B}" srcOrd="0" destOrd="0" presId="urn:microsoft.com/office/officeart/2018/2/layout/IconVerticalSolidList"/>
    <dgm:cxn modelId="{0FB89678-276F-4E2F-9ECB-B51262AD38AA}" srcId="{E6B24FE4-8089-4ECB-B599-76116AC62FF6}" destId="{49135F82-FC46-433C-9FB8-46E7D34F3A06}" srcOrd="2" destOrd="0" parTransId="{D647E814-3458-4F5A-BFF2-CD1D66DCCE9C}" sibTransId="{7FE92541-2059-48B0-B684-6265F3B78A09}"/>
    <dgm:cxn modelId="{5071BA81-40AF-4126-A91D-B33AB850559A}" type="presOf" srcId="{D14D13FD-E98D-47B7-9CF9-0530C6E0132D}" destId="{70D137B7-AEF4-478F-BE33-1DC784859CB0}" srcOrd="0" destOrd="0" presId="urn:microsoft.com/office/officeart/2018/2/layout/IconVerticalSolidList"/>
    <dgm:cxn modelId="{74C09888-2C3E-4CC5-BC40-2996B53E96C8}" type="presOf" srcId="{EDB308EB-A3B2-4B39-A7C3-716BA1306223}" destId="{0E0ABF06-C7B6-4C8E-B23B-F46F45E0C4D1}" srcOrd="0" destOrd="0" presId="urn:microsoft.com/office/officeart/2018/2/layout/IconVerticalSolidList"/>
    <dgm:cxn modelId="{A78FF08F-94C8-4110-BD76-D7934BFD176D}" srcId="{E6B24FE4-8089-4ECB-B599-76116AC62FF6}" destId="{EDB308EB-A3B2-4B39-A7C3-716BA1306223}" srcOrd="0" destOrd="0" parTransId="{085B810C-65C7-45A1-9CEF-3599DA6387B7}" sibTransId="{2CDA7EF6-B5EA-49B4-8228-0873385C8DE3}"/>
    <dgm:cxn modelId="{EAF43691-EFD4-4788-890B-F59D60EE5184}" type="presOf" srcId="{E6B24FE4-8089-4ECB-B599-76116AC62FF6}" destId="{97FDDC65-6988-4E1C-B74C-819C5FBC4F69}" srcOrd="0" destOrd="0" presId="urn:microsoft.com/office/officeart/2018/2/layout/IconVerticalSolidList"/>
    <dgm:cxn modelId="{645C4FB3-CCDB-47E3-924D-C8037A5BCCA5}" srcId="{E6B24FE4-8089-4ECB-B599-76116AC62FF6}" destId="{D14D13FD-E98D-47B7-9CF9-0530C6E0132D}" srcOrd="1" destOrd="0" parTransId="{8380A97E-6263-4EDE-9854-E209D03D0376}" sibTransId="{7D32911E-E970-4F80-A014-8D4DF7544572}"/>
    <dgm:cxn modelId="{72727A63-F0FF-479C-BE43-23846E6DB547}" type="presParOf" srcId="{97FDDC65-6988-4E1C-B74C-819C5FBC4F69}" destId="{54B2E53E-9643-4078-B572-21CE1B539F80}" srcOrd="0" destOrd="0" presId="urn:microsoft.com/office/officeart/2018/2/layout/IconVerticalSolidList"/>
    <dgm:cxn modelId="{E64B677E-86FF-4802-A7AC-63E79895D30A}" type="presParOf" srcId="{54B2E53E-9643-4078-B572-21CE1B539F80}" destId="{00C953F1-8CB2-4AB4-9FE8-17EFD3797217}" srcOrd="0" destOrd="0" presId="urn:microsoft.com/office/officeart/2018/2/layout/IconVerticalSolidList"/>
    <dgm:cxn modelId="{0340265A-5302-4BB8-80E5-C8EEB5184C98}" type="presParOf" srcId="{54B2E53E-9643-4078-B572-21CE1B539F80}" destId="{05739F8B-53CF-4099-8786-23985B07ECDB}" srcOrd="1" destOrd="0" presId="urn:microsoft.com/office/officeart/2018/2/layout/IconVerticalSolidList"/>
    <dgm:cxn modelId="{3F120268-3F87-4159-82CD-1C921E2E2787}" type="presParOf" srcId="{54B2E53E-9643-4078-B572-21CE1B539F80}" destId="{E4A267FD-5436-46E0-88EA-770C7B4783F2}" srcOrd="2" destOrd="0" presId="urn:microsoft.com/office/officeart/2018/2/layout/IconVerticalSolidList"/>
    <dgm:cxn modelId="{D23A1324-89F4-4697-A8A0-B501DBA0310D}" type="presParOf" srcId="{54B2E53E-9643-4078-B572-21CE1B539F80}" destId="{0E0ABF06-C7B6-4C8E-B23B-F46F45E0C4D1}" srcOrd="3" destOrd="0" presId="urn:microsoft.com/office/officeart/2018/2/layout/IconVerticalSolidList"/>
    <dgm:cxn modelId="{7E05A8DD-248F-495A-B35A-6CC7D1EFD2E8}" type="presParOf" srcId="{97FDDC65-6988-4E1C-B74C-819C5FBC4F69}" destId="{A129FF6D-B105-48B9-990A-403DA220787A}" srcOrd="1" destOrd="0" presId="urn:microsoft.com/office/officeart/2018/2/layout/IconVerticalSolidList"/>
    <dgm:cxn modelId="{8CE4FEEA-1FCE-42EF-84C0-03E047CC185C}" type="presParOf" srcId="{97FDDC65-6988-4E1C-B74C-819C5FBC4F69}" destId="{5F7FAB1C-77D5-43CA-A733-93148518B75C}" srcOrd="2" destOrd="0" presId="urn:microsoft.com/office/officeart/2018/2/layout/IconVerticalSolidList"/>
    <dgm:cxn modelId="{C71F751E-D1E6-4568-AF4C-31C32E42AA09}" type="presParOf" srcId="{5F7FAB1C-77D5-43CA-A733-93148518B75C}" destId="{37147817-C8FB-477E-B3B0-0C5862BD8316}" srcOrd="0" destOrd="0" presId="urn:microsoft.com/office/officeart/2018/2/layout/IconVerticalSolidList"/>
    <dgm:cxn modelId="{75D58EDD-3649-4031-94E2-BBCD5BB09659}" type="presParOf" srcId="{5F7FAB1C-77D5-43CA-A733-93148518B75C}" destId="{54B653BC-46D6-4697-968A-4A89DB5C5790}" srcOrd="1" destOrd="0" presId="urn:microsoft.com/office/officeart/2018/2/layout/IconVerticalSolidList"/>
    <dgm:cxn modelId="{BBEB3FA4-5EBC-4A8B-AB16-BE40E34BFF3C}" type="presParOf" srcId="{5F7FAB1C-77D5-43CA-A733-93148518B75C}" destId="{68C6C559-AFF1-4D33-9F09-20DFD7078727}" srcOrd="2" destOrd="0" presId="urn:microsoft.com/office/officeart/2018/2/layout/IconVerticalSolidList"/>
    <dgm:cxn modelId="{9F243665-F035-4465-AC59-7768C832C298}" type="presParOf" srcId="{5F7FAB1C-77D5-43CA-A733-93148518B75C}" destId="{70D137B7-AEF4-478F-BE33-1DC784859CB0}" srcOrd="3" destOrd="0" presId="urn:microsoft.com/office/officeart/2018/2/layout/IconVerticalSolidList"/>
    <dgm:cxn modelId="{7213C4A0-09DE-49F3-A0BD-8E83473471F1}" type="presParOf" srcId="{97FDDC65-6988-4E1C-B74C-819C5FBC4F69}" destId="{3713BD53-5A98-41EE-9986-E1FE1F496F6C}" srcOrd="3" destOrd="0" presId="urn:microsoft.com/office/officeart/2018/2/layout/IconVerticalSolidList"/>
    <dgm:cxn modelId="{C0D2167D-E088-428B-A206-37CC6D2CE780}" type="presParOf" srcId="{97FDDC65-6988-4E1C-B74C-819C5FBC4F69}" destId="{7C4061F4-FF3D-4983-B107-3DD48CC9693C}" srcOrd="4" destOrd="0" presId="urn:microsoft.com/office/officeart/2018/2/layout/IconVerticalSolidList"/>
    <dgm:cxn modelId="{204A42A2-8239-4D85-8798-5B8B43FF4692}" type="presParOf" srcId="{7C4061F4-FF3D-4983-B107-3DD48CC9693C}" destId="{128A6BC2-E6F6-49A0-8470-7701914ADB76}" srcOrd="0" destOrd="0" presId="urn:microsoft.com/office/officeart/2018/2/layout/IconVerticalSolidList"/>
    <dgm:cxn modelId="{975408DD-7CAF-4CDC-81DD-20704E5102A5}" type="presParOf" srcId="{7C4061F4-FF3D-4983-B107-3DD48CC9693C}" destId="{EB7D9AE3-10A7-4710-B073-072DBCE939BE}" srcOrd="1" destOrd="0" presId="urn:microsoft.com/office/officeart/2018/2/layout/IconVerticalSolidList"/>
    <dgm:cxn modelId="{C0742A01-250B-49BD-84E4-518E4DB37008}" type="presParOf" srcId="{7C4061F4-FF3D-4983-B107-3DD48CC9693C}" destId="{DFB5874D-0CA1-464D-9273-0288CCA34CB8}" srcOrd="2" destOrd="0" presId="urn:microsoft.com/office/officeart/2018/2/layout/IconVerticalSolidList"/>
    <dgm:cxn modelId="{659DC231-89EE-464D-AEAC-780F065D088D}" type="presParOf" srcId="{7C4061F4-FF3D-4983-B107-3DD48CC9693C}" destId="{0B502EA1-361B-404C-90CD-9387D42064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953F1-8CB2-4AB4-9FE8-17EFD3797217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39F8B-53CF-4099-8786-23985B07ECDB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BF06-C7B6-4C8E-B23B-F46F45E0C4D1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Neste trabalho tivemos a oportunidade de desenvolver um sistema de gestão de viagens aéreas.</a:t>
          </a:r>
          <a:endParaRPr lang="en-US" sz="2300" kern="1200"/>
        </a:p>
      </dsp:txBody>
      <dsp:txXfrm>
        <a:off x="1826480" y="675"/>
        <a:ext cx="5074031" cy="1581368"/>
      </dsp:txXfrm>
    </dsp:sp>
    <dsp:sp modelId="{37147817-C8FB-477E-B3B0-0C5862BD8316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653BC-46D6-4697-968A-4A89DB5C5790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137B7-AEF4-478F-BE33-1DC784859CB0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Tivemos a oportunidade de aplicar na prática todos os conceitos apreendidos.</a:t>
          </a:r>
          <a:endParaRPr lang="en-US" sz="2300" kern="1200"/>
        </a:p>
      </dsp:txBody>
      <dsp:txXfrm>
        <a:off x="1826480" y="1977386"/>
        <a:ext cx="5074031" cy="1581368"/>
      </dsp:txXfrm>
    </dsp:sp>
    <dsp:sp modelId="{128A6BC2-E6F6-49A0-8470-7701914ADB76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D9AE3-10A7-4710-B073-072DBCE939BE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02EA1-361B-404C-90CD-9387D420649B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Assim, podemos concluir que este foi um trabalho proveitoso para a aprendizagem nesta unidade curricular.</a:t>
          </a:r>
          <a:endParaRPr lang="en-US" sz="2300" kern="1200"/>
        </a:p>
      </dsp:txBody>
      <dsp:txXfrm>
        <a:off x="1826480" y="3954096"/>
        <a:ext cx="5074031" cy="158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CCE37-A7B6-4F10-B4E9-E86F03B54902}" type="datetimeFigureOut">
              <a:rPr lang="pt-PT" smtClean="0"/>
              <a:t>29/12/2023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405FC-7F1C-4054-8750-AE785A0641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064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652D-7643-D769-07B7-4B072D7C9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D76EE-55A7-B2C7-4A2C-E7C87467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92520E-7810-F721-90B7-C5D81AB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FC81-7122-433B-A752-4BF79FCAA2F6}" type="datetime1">
              <a:rPr lang="pt-PT" smtClean="0"/>
              <a:t>29/12/2023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8DA8EB-EE74-6C18-E483-BAA13F5C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Apresentação 2 AED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C6B1E5-1B5E-B88F-79FE-EE4E514E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238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4FEEE-F9CC-3543-BE3E-B06189A3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B05EA2D-ECCD-4A73-8329-4A7A8563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FEF87D-4701-ED71-E1D9-F9489ED5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A581-0125-4EDD-8177-9A438B829181}" type="datetime1">
              <a:rPr lang="pt-PT" smtClean="0"/>
              <a:t>29/12/2023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9BED11-A404-C85C-254F-184FDE9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C9CEC-33D8-D528-DB4B-81A5B319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66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4E0290-93AE-7FB2-3C2B-05D53DCA1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C961BE-6FF9-7FF8-1AAA-7958DE0C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E40250-3A81-BA39-B37B-D25874B3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6C95-9B83-4F96-BA89-3BAF8C58B1B4}" type="datetime1">
              <a:rPr lang="pt-PT" smtClean="0"/>
              <a:t>29/12/2023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882C1A-6511-2A45-3F46-7E7F6952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B8D9CF-AF1F-275A-3716-C1A14079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66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2B2EF-A724-37FE-014E-A59B23C3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B083B2-38AD-169E-F5B6-B7AD9DF9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8D2D62-43D1-85B8-3D28-5FF36E2D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38CE-CEF1-4D8C-8F0B-D35640E9B12B}" type="datetime1">
              <a:rPr lang="pt-PT" smtClean="0"/>
              <a:t>29/12/2023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4BF9FF-48F0-AE1D-E00B-C7FC869A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Apresentação 2 AED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7FB118-3844-FF1E-80B7-ED01985B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25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B214-C493-B990-44C3-29173C6C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0A1D4D-A01A-9280-AD48-27B99931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090C88-A799-EA98-B12E-A942411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253-39E4-4C46-A8AA-A1A7EBA4E5B1}" type="datetime1">
              <a:rPr lang="pt-PT" smtClean="0"/>
              <a:t>29/12/2023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8BAD0C-48E3-2F37-CF20-CD268C34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D9A294-A340-EF1A-CB5E-45128833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56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EF8F-82AF-995E-5E8D-C5081470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08277F-83C5-8B4E-9EFD-8243CFF02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0F9163-4B81-50C0-FB9E-19B6CFF7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B3122B7-641F-99A5-3F5D-664A9E6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5E4C-A673-452C-B29F-1156CC3991DB}" type="datetime1">
              <a:rPr lang="pt-PT" smtClean="0"/>
              <a:t>29/12/2023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883184-CAF6-DE17-D64A-90D3904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67EE60-A203-F75A-A915-3915DFF3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285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A66EA-B844-F8CB-673E-F087F5FF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C20A40-FD67-7331-9371-EF6D3CB0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4A0DEFF-45E2-62DD-11DA-17AC4CA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B14C503-44E3-D0AD-0295-6370D742D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9AB7E5D-A5C1-C899-48CC-2F80D389A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CF32BAF-AD7D-CA6A-0876-8DF64619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52B-F3E3-40A8-9D3C-1FFB2E6D8DEF}" type="datetime1">
              <a:rPr lang="pt-PT" smtClean="0"/>
              <a:t>29/12/2023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9D0F968-3740-FAD4-A966-E7F781E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ACFBBDB-FD2D-A9F5-22D1-360E7A8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73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AC82B-5E57-A43B-C017-B8CC7197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4449F61-8EEB-CDB4-5FEB-1FFE5543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A95B-B8EB-41A3-95D4-91DD0C3BEBE5}" type="datetime1">
              <a:rPr lang="pt-PT" smtClean="0"/>
              <a:t>29/12/2023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1583C70-41C0-988E-5FDC-43E9528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D1C8D7-B12F-51E0-17D9-F6CA381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33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B3ADA1F-DE38-CDCD-05D7-B75C59CD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5A15-560F-4C5A-80E6-B1ACE69F7F5B}" type="datetime1">
              <a:rPr lang="pt-PT" smtClean="0"/>
              <a:t>29/12/2023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70DB68-3275-0B7F-43A9-B6CE8AD4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BAC1F2-48F2-D692-A5BF-BECFBCF3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9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99B51-88AE-52B2-4685-FABB8373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35C0D7-765F-863C-E0E7-30F9A6E4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6EAE1C-C936-51F0-C446-CE191116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7B7FA52-2849-E871-7B35-5D473532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8CD-B5BA-4495-82A9-F2D4F7A97674}" type="datetime1">
              <a:rPr lang="pt-PT" smtClean="0"/>
              <a:t>29/12/2023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80C8C7-618C-5A7D-99CC-26F0F69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2E3ABB-8C49-4FA8-2FD1-1B265A6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3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32BA-8044-BB1E-742F-0518AD3F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CF67216-9A0D-A406-675F-2517AFD3B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40A9BE0-B1B1-6045-DB8C-CDC5C5E25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FAD4D5-B57B-07C1-6411-B8D8CE6E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2A0E-9EC8-4E6A-9992-0DEA6A517479}" type="datetime1">
              <a:rPr lang="pt-PT" smtClean="0"/>
              <a:t>29/12/2023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F10298-A0DA-0150-F506-872E198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78F792-278A-64B6-B8F4-49FBE6F6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C03704-436C-7969-B7D7-FC7FFDCA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7D2B4D-5F68-07EB-FE35-42D96B0C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D2AD02-64ED-2B68-6692-131BFFAA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9E85-0AAC-4D94-862F-4E86F574D172}" type="datetime1">
              <a:rPr lang="pt-PT" smtClean="0"/>
              <a:t>29/12/2023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E600AD-5E3A-73CF-45B9-0297A9616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Apresentação 2 AED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B1A2D4-66E8-73D5-AD9A-A57859570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7145-82C1-45CA-AB4E-05DB0DED19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184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5F5E3-1FDB-DE4D-3A0B-3CE39B9C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Projeto 2 AED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2A062-59C0-E09B-3F4C-2CA30F473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1" r="47705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629A2-A0DB-9519-5195-7295D31D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Realizado por: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Francisco Magalhães - up202007945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Lucas Faria -​ up202207540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Rodrigo Sousa -up202207292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288068-D4B6-C05A-A961-ACDEE404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0DFAAA-5D5B-05F8-3276-09A3252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76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0C40E-0D81-0BD4-E846-30D4BC14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200" b="1" dirty="0"/>
              <a:t>Funcionalidades – Procura das Melhores Opções de Voos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BC824F-ED03-C87F-97F3-9313B2FF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000" dirty="0"/>
              <a:t>A procura da melhor opção de voo foi dividida em </a:t>
            </a:r>
            <a:r>
              <a:rPr lang="pt-PT" sz="2000" b="1" dirty="0"/>
              <a:t>três partes:</a:t>
            </a:r>
          </a:p>
          <a:p>
            <a:pPr lvl="1"/>
            <a:r>
              <a:rPr lang="pt-PT" sz="2000" b="1" dirty="0"/>
              <a:t>Converter um input do utilizador</a:t>
            </a:r>
            <a:r>
              <a:rPr lang="pt-PT" sz="2000" dirty="0"/>
              <a:t> (localização, cidade, aeroporto) num conjunto de aeroportos que podem servir de local de partida e chegada. Esta parte foi realizada com uma complexidade O(1) para cidades e  códigos de aeroportos, O(n) para nomes de aeroportos e O(</a:t>
            </a:r>
            <a:r>
              <a:rPr lang="pt-PT" sz="2000" dirty="0" err="1"/>
              <a:t>nlog</a:t>
            </a:r>
            <a:r>
              <a:rPr lang="pt-PT" sz="2000" dirty="0"/>
              <a:t>(n)) para localizações. </a:t>
            </a:r>
          </a:p>
          <a:p>
            <a:pPr lvl="1"/>
            <a:r>
              <a:rPr lang="pt-PT" sz="2000" b="1" dirty="0"/>
              <a:t>Encontrar a menor distância </a:t>
            </a:r>
            <a:r>
              <a:rPr lang="pt-PT" sz="2000" dirty="0"/>
              <a:t>entre o conjunto possível de aeroportos de partida e chegada. Foi usado um algoritmo BFS com complexidade O(n^2).</a:t>
            </a:r>
          </a:p>
          <a:p>
            <a:pPr lvl="1"/>
            <a:r>
              <a:rPr lang="pt-PT" sz="2000" b="1" dirty="0"/>
              <a:t>Descobrir o conjunto de caminhos possíveis </a:t>
            </a:r>
            <a:r>
              <a:rPr lang="pt-PT" sz="2000" dirty="0"/>
              <a:t>(nodes por onde é necessário passar). Foi usado um algoritmo BFS com complexidade O(n^2) que no pior dos casos é O(n^3) quando encontra um caminho.</a:t>
            </a:r>
          </a:p>
          <a:p>
            <a:r>
              <a:rPr lang="pt-PT" sz="2000" dirty="0"/>
              <a:t>No geral, esta funcionalidade conta com uma complexidade que pode variar entre O(n^2) e O(n^4) dependendo do numero de aeroportos de origem e chegada são providos à função.</a:t>
            </a:r>
          </a:p>
          <a:p>
            <a:pPr marL="457200" lvl="1" indent="0">
              <a:buNone/>
            </a:pPr>
            <a:endParaRPr lang="pt-PT" sz="20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581D9EA-73E5-E555-59B6-5A048440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0747D0E-4C68-8460-B834-E5AE197A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80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D0BC03-821D-6B9E-7FBB-F1CC8474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200" b="1"/>
              <a:t>Funcionalidades – Procura das Melhores Opções de Voos Filtradas por Airlines</a:t>
            </a:r>
            <a:endParaRPr lang="pt-PT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30B73B-2DF8-DB1A-600D-32D5F21D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A procura da melhor opção de voo filtradas por </a:t>
            </a:r>
            <a:r>
              <a:rPr lang="pt-PT" sz="2200" dirty="0" err="1"/>
              <a:t>Airline</a:t>
            </a:r>
            <a:r>
              <a:rPr lang="pt-PT" sz="2200" dirty="0"/>
              <a:t> segue a mesma lógica que a procura sem filtros mas acrescenta um passo no início:</a:t>
            </a:r>
          </a:p>
          <a:p>
            <a:pPr lvl="1"/>
            <a:endParaRPr lang="pt-PT" sz="2200" b="1" dirty="0"/>
          </a:p>
          <a:p>
            <a:pPr lvl="1"/>
            <a:r>
              <a:rPr lang="pt-PT" sz="2200" b="1" dirty="0"/>
              <a:t>Converte a network original numa nova filtrada por:</a:t>
            </a:r>
          </a:p>
          <a:p>
            <a:pPr marL="457200" lvl="1" indent="0">
              <a:buNone/>
            </a:pPr>
            <a:endParaRPr lang="pt-PT" sz="2200" b="1" dirty="0"/>
          </a:p>
          <a:p>
            <a:pPr lvl="1"/>
            <a:r>
              <a:rPr lang="pt-PT" sz="2200" b="1" dirty="0"/>
              <a:t>Airlines desejadas – </a:t>
            </a:r>
            <a:r>
              <a:rPr lang="pt-PT" sz="2200" dirty="0"/>
              <a:t>operação efetuada numa com uma complexidade O(N^2)</a:t>
            </a:r>
            <a:r>
              <a:rPr lang="pt-PT" sz="2200" b="1" dirty="0"/>
              <a:t>;</a:t>
            </a:r>
          </a:p>
          <a:p>
            <a:pPr marL="457200" lvl="1" indent="0">
              <a:buNone/>
            </a:pPr>
            <a:endParaRPr lang="pt-PT" sz="2200" b="1" dirty="0"/>
          </a:p>
          <a:p>
            <a:pPr lvl="1"/>
            <a:r>
              <a:rPr lang="pt-PT" sz="2200" b="1" dirty="0"/>
              <a:t>Airlines indesejadas – </a:t>
            </a:r>
            <a:r>
              <a:rPr lang="pt-PT" sz="2200" dirty="0"/>
              <a:t>operação efetuada numa com uma complexidade O(N^2)</a:t>
            </a:r>
            <a:r>
              <a:rPr lang="pt-PT" sz="2200" b="1" dirty="0"/>
              <a:t>;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BB2098-3874-CBC3-99FE-6C85C76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1C4E33-909F-299A-0B76-B4E1AC0F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86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AD61C2-422D-BF54-1BAA-22C7CBB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b="1"/>
              <a:t>Interface de Utilizador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301602-6B99-702D-30AC-9BF52AD2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000" dirty="0"/>
              <a:t>A interface de utilizador (classe UI) é composta por um conjunto de menus e submenus que permitem ao utilizador interagir com o sistema. Existem </a:t>
            </a:r>
            <a:r>
              <a:rPr lang="pt-PT" sz="2000" b="1" dirty="0"/>
              <a:t>4 menus principais </a:t>
            </a:r>
            <a:r>
              <a:rPr lang="pt-PT" sz="2000" dirty="0"/>
              <a:t>divididos depois em alguns submenus:</a:t>
            </a:r>
          </a:p>
          <a:p>
            <a:pPr lvl="1"/>
            <a:r>
              <a:rPr lang="pt-PT" sz="2000" b="1" dirty="0"/>
              <a:t>Menu Principal </a:t>
            </a:r>
            <a:r>
              <a:rPr lang="pt-PT" sz="2000" dirty="0"/>
              <a:t>– primeiro menu com o qual o utilizador interage. Permite aceder a outros menus.</a:t>
            </a:r>
          </a:p>
          <a:p>
            <a:pPr lvl="1"/>
            <a:r>
              <a:rPr lang="pt-PT" sz="2000" b="1" dirty="0"/>
              <a:t>Menu das Estatísticas da Network </a:t>
            </a:r>
            <a:r>
              <a:rPr lang="pt-PT" sz="2000" dirty="0"/>
              <a:t>– menu no qual o utilizador pode escolher qual função relacionada com as estatísticas da network quer executar. Reencaminha a execução para submenus que tratam de executar cada função de acordo com as suas características.</a:t>
            </a:r>
          </a:p>
          <a:p>
            <a:pPr lvl="1"/>
            <a:r>
              <a:rPr lang="pt-PT" sz="2000" b="1" dirty="0"/>
              <a:t>Menu das melhores opções de voos </a:t>
            </a:r>
            <a:r>
              <a:rPr lang="pt-PT" sz="2000" dirty="0"/>
              <a:t>– menu onde o utilizador pode escolher um local de partida e um local de destino e obter as melhores opções de voos existentes.</a:t>
            </a:r>
          </a:p>
          <a:p>
            <a:pPr lvl="1"/>
            <a:r>
              <a:rPr lang="pt-PT" sz="2000" b="1" dirty="0"/>
              <a:t>Menu da melhores opções de voos filtradas </a:t>
            </a:r>
            <a:r>
              <a:rPr lang="pt-PT" sz="2000" dirty="0"/>
              <a:t>- menu onde o utilizador pode escolher um local de partida, um local de destino e um conjunto de filtros (companhias aéreas indesejadas ou desejadas) e obter as melhores opções de voos existentes.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BD30F6-955F-6943-3814-D8D097B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409618-1857-964D-C9D4-1171A860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50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1DAF-2DE7-3147-6BAA-F51B0122A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4099642"/>
          </a:xfrm>
        </p:spPr>
        <p:txBody>
          <a:bodyPr anchor="b">
            <a:normAutofit/>
          </a:bodyPr>
          <a:lstStyle/>
          <a:p>
            <a:pPr algn="l"/>
            <a:r>
              <a:rPr lang="pt-PT" sz="6600">
                <a:solidFill>
                  <a:srgbClr val="FFFFFF"/>
                </a:solidFill>
              </a:rPr>
              <a:t>Interface de Utilizador - Demonstração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09FC44-A725-62E9-0B1B-02C7D436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1122363"/>
            <a:ext cx="3505200" cy="4269549"/>
          </a:xfrm>
        </p:spPr>
        <p:txBody>
          <a:bodyPr anchor="b">
            <a:normAutofit/>
          </a:bodyPr>
          <a:lstStyle/>
          <a:p>
            <a:pPr algn="l"/>
            <a:r>
              <a:rPr lang="pt-PT"/>
              <a:t>Vamos ver alguns exemplos da utilização da Interface de utilizador</a:t>
            </a:r>
          </a:p>
        </p:txBody>
      </p:sp>
      <p:sp>
        <p:nvSpPr>
          <p:cNvPr id="14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97038BC-4D36-2C3C-BBC5-A5D5D298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8600" y="6356350"/>
            <a:ext cx="2971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E37D26F-52AB-797E-2F75-072A63A0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56350"/>
            <a:ext cx="533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97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BE875A-B58F-3ABB-4EAD-924C6241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b="1"/>
              <a:t>Funcionalidades em Destaque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C698D6-119E-5950-E5E8-E39FE8C5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Existem pelo menos </a:t>
            </a:r>
            <a:r>
              <a:rPr lang="pt-PT" sz="2200" b="1" dirty="0"/>
              <a:t>três funcionalidades </a:t>
            </a:r>
            <a:r>
              <a:rPr lang="pt-PT" sz="2200" dirty="0"/>
              <a:t>que gostaríamos de salientar:</a:t>
            </a:r>
          </a:p>
          <a:p>
            <a:pPr lvl="1"/>
            <a:endParaRPr lang="pt-PT" sz="2200" dirty="0"/>
          </a:p>
          <a:p>
            <a:pPr lvl="1"/>
            <a:r>
              <a:rPr lang="pt-PT" sz="2200" dirty="0"/>
              <a:t>A procura em tempo constante de aeroportos e cidades sem comprometer a estrutura do grafo;</a:t>
            </a:r>
          </a:p>
          <a:p>
            <a:pPr lvl="1"/>
            <a:endParaRPr lang="pt-PT" sz="2200" dirty="0"/>
          </a:p>
          <a:p>
            <a:pPr lvl="1"/>
            <a:r>
              <a:rPr lang="pt-PT" sz="2200" dirty="0"/>
              <a:t>A rápida procura pelas melhores opções de voos apesar do tamanho do </a:t>
            </a:r>
            <a:r>
              <a:rPr lang="pt-PT" sz="2200" dirty="0" err="1"/>
              <a:t>DataSet</a:t>
            </a:r>
            <a:r>
              <a:rPr lang="pt-PT" sz="2200" dirty="0"/>
              <a:t>;</a:t>
            </a:r>
          </a:p>
          <a:p>
            <a:pPr lvl="1"/>
            <a:endParaRPr lang="pt-PT" sz="2200" dirty="0"/>
          </a:p>
          <a:p>
            <a:pPr lvl="1"/>
            <a:r>
              <a:rPr lang="pt-PT" sz="2200" dirty="0"/>
              <a:t>O menu permitir uma fácil utilização e estar organizado de uma forma lógica.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C784D49-443A-438D-F031-E70584F0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1AB59C-E810-34B7-53A2-07A17A89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14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6C6C3E-6636-2FBC-8949-2A4BB435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b="1"/>
              <a:t>Dificuldades no desenvolvimento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83591D-43D8-228B-EBBB-E6F59C53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Podemos considerar que existiram principalmente </a:t>
            </a:r>
            <a:r>
              <a:rPr lang="pt-PT" sz="2200" b="1" dirty="0"/>
              <a:t>duas grandes dificuldades</a:t>
            </a:r>
            <a:r>
              <a:rPr lang="pt-PT" sz="2200" dirty="0"/>
              <a:t>:</a:t>
            </a:r>
          </a:p>
          <a:p>
            <a:endParaRPr lang="pt-PT" sz="2200" dirty="0"/>
          </a:p>
          <a:p>
            <a:pPr lvl="1"/>
            <a:r>
              <a:rPr lang="pt-PT" sz="2200" dirty="0"/>
              <a:t>Encontrar uma forma de ter tempos de busca constantes para aeroportos e cidades sem afetar a estrutura e funcionalidade do grafo;</a:t>
            </a:r>
          </a:p>
          <a:p>
            <a:pPr lvl="1"/>
            <a:endParaRPr lang="pt-PT" sz="2200" dirty="0"/>
          </a:p>
          <a:p>
            <a:pPr lvl="1"/>
            <a:r>
              <a:rPr lang="pt-PT" sz="2200" dirty="0"/>
              <a:t>Conseguir executar os melhores algoritmos com melhores complexidades nas funcionalidades mais complexas como a procura de aeroportos essenciais ou a busca pelas melhores opções de voos.</a:t>
            </a:r>
          </a:p>
          <a:p>
            <a:pPr lvl="1"/>
            <a:endParaRPr lang="pt-PT" sz="2200" dirty="0"/>
          </a:p>
          <a:p>
            <a:r>
              <a:rPr lang="pt-PT" sz="2200" dirty="0"/>
              <a:t>Estas dificuldades foram superadas com a cooperação dos vários elementos do grupo para encontrar as melhores soluções possíveis.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733D9F0-5E8A-4EA8-77FB-97ABA1A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3E6D39F-9DC1-3279-AB40-30A9A7E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97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E6A0FC-756A-F635-4779-01D0CC22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PT" sz="5400" b="1"/>
              <a:t>Conclusão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DF7DB94-3B4B-7604-8F0C-F59C18568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367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4E2E4E-C191-8305-D968-D15278CA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8522B7-3F89-D575-D5C2-0F316E7B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8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B09E08-BCEA-E1E0-E21C-311D88BA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PT" sz="5400" b="1" dirty="0"/>
              <a:t>Introdução</a:t>
            </a:r>
          </a:p>
        </p:txBody>
      </p:sp>
      <p:pic>
        <p:nvPicPr>
          <p:cNvPr id="5" name="Picture 4" descr="Asa de aeronave sobre as nuvens">
            <a:extLst>
              <a:ext uri="{FF2B5EF4-FFF2-40B4-BE49-F238E27FC236}">
                <a16:creationId xmlns:a16="http://schemas.microsoft.com/office/drawing/2014/main" id="{526C45AC-C520-DCA1-C58C-0EA76DD34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27" r="13428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5AFA8F-E3C2-5A33-0542-456373FD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Neste trabalho desenvolvemos um sistema de gerenciamento de viagens aéreas. Através deste sistema, o utilizador consegue saber algumas das estatísticas mais importantes relativas aos voos, além de conseguir encontrar a melhor opção de rotas para as suas viagens.</a:t>
            </a:r>
          </a:p>
          <a:p>
            <a:pPr algn="just"/>
            <a:r>
              <a:rPr lang="pt-PT" sz="2200" dirty="0"/>
              <a:t>Neste trabalho são implementados vários dos algoritmos e estruturas de dados abordados durante as aulas de forma a obter o melhor sistema possível.</a:t>
            </a:r>
          </a:p>
          <a:p>
            <a:endParaRPr lang="pt-PT" sz="22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5B6E6F-E31F-ABDE-146B-4C93D333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Apresentação 2 AED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CB44B0-0B6C-2B8C-170E-B9969529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145-82C1-45CA-AB4E-05DB0DED198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1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981D0-4249-122A-4EB0-D6797080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000" b="1" dirty="0"/>
              <a:t>Diagrama UML de Classes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1984F5-CD23-136D-0B63-DB73D043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 dirty="0"/>
              <a:t>UI:</a:t>
            </a:r>
            <a:r>
              <a:rPr lang="en-US" sz="1700" dirty="0"/>
              <a:t> </a:t>
            </a:r>
            <a:r>
              <a:rPr lang="en-US" sz="1700" dirty="0" err="1"/>
              <a:t>UI.h</a:t>
            </a:r>
            <a:r>
              <a:rPr lang="en-US" sz="1700" dirty="0"/>
              <a:t>, UI.cpp;</a:t>
            </a:r>
          </a:p>
          <a:p>
            <a:r>
              <a:rPr lang="en-US" sz="1700" b="1" dirty="0" err="1"/>
              <a:t>AirTravelManSys</a:t>
            </a:r>
            <a:r>
              <a:rPr lang="en-US" sz="1700" dirty="0"/>
              <a:t>: </a:t>
            </a:r>
            <a:r>
              <a:rPr lang="en-US" sz="1700" dirty="0" err="1"/>
              <a:t>AirTravelManSys.h</a:t>
            </a:r>
            <a:r>
              <a:rPr lang="en-US" sz="1700" dirty="0"/>
              <a:t>, AirtravelManSys.cpp;</a:t>
            </a:r>
          </a:p>
          <a:p>
            <a:r>
              <a:rPr lang="en-US" sz="1700" b="1" dirty="0" err="1"/>
              <a:t>FlightNetwork</a:t>
            </a:r>
            <a:r>
              <a:rPr lang="en-US" sz="1700" b="1" dirty="0"/>
              <a:t>: </a:t>
            </a:r>
            <a:r>
              <a:rPr lang="en-US" sz="1700" dirty="0" err="1"/>
              <a:t>FlightNetwork.h</a:t>
            </a:r>
            <a:r>
              <a:rPr lang="en-US" sz="1700" dirty="0"/>
              <a:t>, FlightNetwork.cpp;</a:t>
            </a:r>
          </a:p>
          <a:p>
            <a:r>
              <a:rPr lang="en-US" sz="1700" b="1" dirty="0" err="1"/>
              <a:t>NetworkAirport</a:t>
            </a:r>
            <a:r>
              <a:rPr lang="en-US" sz="1700" b="1" dirty="0"/>
              <a:t>: </a:t>
            </a:r>
            <a:r>
              <a:rPr lang="en-US" sz="1700" dirty="0" err="1"/>
              <a:t>FlightNetwork.h</a:t>
            </a:r>
            <a:r>
              <a:rPr lang="en-US" sz="1700" dirty="0"/>
              <a:t>, NetworkAirport.cpp;</a:t>
            </a:r>
          </a:p>
          <a:p>
            <a:r>
              <a:rPr lang="en-US" sz="1700" b="1" dirty="0"/>
              <a:t>Flight: </a:t>
            </a:r>
            <a:r>
              <a:rPr lang="en-US" sz="1700" dirty="0" err="1"/>
              <a:t>FlightNetwork.h</a:t>
            </a:r>
            <a:r>
              <a:rPr lang="en-US" sz="1700" dirty="0"/>
              <a:t>, Flight.cpp;</a:t>
            </a:r>
          </a:p>
          <a:p>
            <a:r>
              <a:rPr lang="en-US" sz="1700" b="1" dirty="0"/>
              <a:t>Airport: </a:t>
            </a:r>
            <a:r>
              <a:rPr lang="en-US" sz="1700" dirty="0" err="1"/>
              <a:t>Airport.h</a:t>
            </a:r>
            <a:r>
              <a:rPr lang="en-US" sz="1700" dirty="0"/>
              <a:t>, Airport.cpp;</a:t>
            </a:r>
          </a:p>
          <a:p>
            <a:r>
              <a:rPr lang="en-US" sz="1700" b="1" dirty="0"/>
              <a:t>Airline: </a:t>
            </a:r>
            <a:r>
              <a:rPr lang="en-US" sz="1700" dirty="0" err="1"/>
              <a:t>Airline.h</a:t>
            </a:r>
            <a:r>
              <a:rPr lang="en-US" sz="1700" dirty="0"/>
              <a:t>; Airline.cpp;</a:t>
            </a:r>
          </a:p>
          <a:p>
            <a:r>
              <a:rPr lang="en-US" sz="1700" b="1" dirty="0"/>
              <a:t>Location: </a:t>
            </a:r>
            <a:r>
              <a:rPr lang="en-US" sz="1700" dirty="0" err="1"/>
              <a:t>Location.h</a:t>
            </a:r>
            <a:r>
              <a:rPr lang="en-US" sz="1700" dirty="0"/>
              <a:t>, Location.cpp.</a:t>
            </a:r>
          </a:p>
        </p:txBody>
      </p:sp>
      <p:pic>
        <p:nvPicPr>
          <p:cNvPr id="7" name="Marcador de Posição de Conteúdo 6" descr="Uma imagem com texto, captura de ecrã, documento, Paralelo&#10;&#10;Descrição gerada automaticamente">
            <a:extLst>
              <a:ext uri="{FF2B5EF4-FFF2-40B4-BE49-F238E27FC236}">
                <a16:creationId xmlns:a16="http://schemas.microsoft.com/office/drawing/2014/main" id="{5A593AA6-E916-8A52-D27D-BB1C382A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513588"/>
            <a:ext cx="5935980" cy="5935980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9CD6C7-1467-ECCF-13D5-44FA2672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C87412-7C8A-9145-FDE9-1A49F370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92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B0F08A-6637-470A-5814-52B155BE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b="1"/>
              <a:t>Leitura do Dataset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rcador de Posição de Conteúdo 2">
            <a:extLst>
              <a:ext uri="{FF2B5EF4-FFF2-40B4-BE49-F238E27FC236}">
                <a16:creationId xmlns:a16="http://schemas.microsoft.com/office/drawing/2014/main" id="{C63E418D-0DE5-1241-92B9-54B0398E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Primeiramente, é lido o ficheiro com as Airlines.</a:t>
            </a:r>
          </a:p>
          <a:p>
            <a:r>
              <a:rPr lang="pt-PT" sz="2200" dirty="0"/>
              <a:t>São guardadas numa </a:t>
            </a:r>
            <a:r>
              <a:rPr lang="pt-PT" sz="2200" dirty="0" err="1"/>
              <a:t>Hash</a:t>
            </a:r>
            <a:r>
              <a:rPr lang="pt-PT" sz="2200" dirty="0"/>
              <a:t> </a:t>
            </a:r>
            <a:r>
              <a:rPr lang="pt-PT" sz="2200" dirty="0" err="1"/>
              <a:t>Table</a:t>
            </a:r>
            <a:r>
              <a:rPr lang="pt-PT" sz="2200" dirty="0"/>
              <a:t>(</a:t>
            </a:r>
            <a:r>
              <a:rPr lang="pt-PT" sz="2200" dirty="0" err="1"/>
              <a:t>unordered_map</a:t>
            </a:r>
            <a:r>
              <a:rPr lang="pt-PT" sz="2200" dirty="0"/>
              <a:t>) mapeadas pelo seu código.</a:t>
            </a:r>
          </a:p>
          <a:p>
            <a:r>
              <a:rPr lang="pt-PT" sz="2200" dirty="0"/>
              <a:t>Em segundo, é lido o ficheiro com os aeroportos.</a:t>
            </a:r>
          </a:p>
          <a:p>
            <a:r>
              <a:rPr lang="pt-PT" sz="2200" dirty="0"/>
              <a:t>É preenchido o grafo com os nós formados pelos Aeroportos. Diversas </a:t>
            </a:r>
            <a:r>
              <a:rPr lang="pt-PT" sz="2200" dirty="0" err="1"/>
              <a:t>Hash</a:t>
            </a:r>
            <a:r>
              <a:rPr lang="pt-PT" sz="2200" dirty="0"/>
              <a:t> </a:t>
            </a:r>
            <a:r>
              <a:rPr lang="pt-PT" sz="2200" dirty="0" err="1"/>
              <a:t>Tables</a:t>
            </a:r>
            <a:r>
              <a:rPr lang="pt-PT" sz="2200" dirty="0"/>
              <a:t> auxiliares são criadas para ajudar em futuras funções.</a:t>
            </a:r>
          </a:p>
          <a:p>
            <a:r>
              <a:rPr lang="pt-PT" sz="2200" dirty="0"/>
              <a:t>Por último, é lido o ficheiro que contém os voos. São acrescentados ao grafo como arestas entre dois aeroportos. Além disso, a cada voo é associado a uma </a:t>
            </a:r>
            <a:r>
              <a:rPr lang="pt-PT" sz="2200" dirty="0" err="1"/>
              <a:t>Airline</a:t>
            </a:r>
            <a:r>
              <a:rPr lang="pt-PT" sz="2200" dirty="0"/>
              <a:t>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1AE2474-A5BE-74F6-E5B3-C6E09BB8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E33151D-0FB3-188D-0495-A288B281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21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12B584-B063-8728-0EE6-71F4C618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b="1" dirty="0"/>
              <a:t>Utilização de Grafos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EE456B-3EA0-D122-2CBB-CC25303D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000" dirty="0"/>
              <a:t>Foi utilizado um grafo neste trabalho formado por </a:t>
            </a:r>
            <a:r>
              <a:rPr lang="pt-PT" sz="2000" b="1" dirty="0"/>
              <a:t>3 classes</a:t>
            </a:r>
            <a:r>
              <a:rPr lang="pt-PT" sz="2000" dirty="0"/>
              <a:t>:</a:t>
            </a:r>
          </a:p>
          <a:p>
            <a:pPr lvl="1"/>
            <a:endParaRPr lang="pt-PT" sz="2000" dirty="0"/>
          </a:p>
          <a:p>
            <a:pPr lvl="1"/>
            <a:r>
              <a:rPr lang="pt-PT" sz="2000" b="1" dirty="0" err="1"/>
              <a:t>FlightNetwork</a:t>
            </a:r>
            <a:r>
              <a:rPr lang="pt-PT" sz="2000" dirty="0"/>
              <a:t> – corresponde à classe </a:t>
            </a:r>
            <a:r>
              <a:rPr lang="pt-PT" sz="2000" b="1" dirty="0" err="1"/>
              <a:t>Graph</a:t>
            </a:r>
            <a:r>
              <a:rPr lang="pt-PT" sz="2000" b="1" dirty="0"/>
              <a:t> </a:t>
            </a:r>
            <a:r>
              <a:rPr lang="pt-PT" sz="2000" dirty="0"/>
              <a:t>utilizada nas aulas. A grande diferença vem do facto de o vetor com os nós ter sido substituído por uma </a:t>
            </a:r>
            <a:r>
              <a:rPr lang="pt-PT" sz="2000" dirty="0" err="1"/>
              <a:t>Hash</a:t>
            </a:r>
            <a:r>
              <a:rPr lang="pt-PT" sz="2000" dirty="0"/>
              <a:t> </a:t>
            </a:r>
            <a:r>
              <a:rPr lang="pt-PT" sz="2000" dirty="0" err="1"/>
              <a:t>Table</a:t>
            </a:r>
            <a:r>
              <a:rPr lang="pt-PT" sz="2000" dirty="0"/>
              <a:t>(</a:t>
            </a:r>
            <a:r>
              <a:rPr lang="pt-PT" sz="2000" dirty="0" err="1"/>
              <a:t>unordered_set</a:t>
            </a:r>
            <a:r>
              <a:rPr lang="pt-PT" sz="2000" dirty="0"/>
              <a:t>), o que permite tempos de busca constantes.</a:t>
            </a:r>
          </a:p>
          <a:p>
            <a:pPr lvl="1"/>
            <a:endParaRPr lang="pt-PT" sz="2000" dirty="0"/>
          </a:p>
          <a:p>
            <a:pPr lvl="1"/>
            <a:r>
              <a:rPr lang="pt-PT" sz="2000" b="1" dirty="0" err="1"/>
              <a:t>NetworkAirport</a:t>
            </a:r>
            <a:r>
              <a:rPr lang="pt-PT" sz="2000" b="1" dirty="0"/>
              <a:t> </a:t>
            </a:r>
            <a:r>
              <a:rPr lang="pt-PT" sz="2000" dirty="0"/>
              <a:t>– corresponde à classe </a:t>
            </a:r>
            <a:r>
              <a:rPr lang="pt-PT" sz="2000" b="1" dirty="0" err="1"/>
              <a:t>Vertex</a:t>
            </a:r>
            <a:r>
              <a:rPr lang="pt-PT" sz="2000" dirty="0"/>
              <a:t> utilizada nas aulas. A estrutura é bastante similar mas com os nomes das variáveis e métodos adequados à funcionalidade do grafo. </a:t>
            </a:r>
          </a:p>
          <a:p>
            <a:pPr lvl="1"/>
            <a:endParaRPr lang="pt-PT" sz="2000" dirty="0"/>
          </a:p>
          <a:p>
            <a:pPr lvl="1"/>
            <a:r>
              <a:rPr lang="pt-PT" sz="2000" b="1" dirty="0" err="1"/>
              <a:t>Flight</a:t>
            </a:r>
            <a:r>
              <a:rPr lang="pt-PT" sz="2000" dirty="0"/>
              <a:t>- Corresponde à classe </a:t>
            </a:r>
            <a:r>
              <a:rPr lang="pt-PT" sz="2000" b="1" dirty="0" err="1"/>
              <a:t>Edge</a:t>
            </a:r>
            <a:r>
              <a:rPr lang="pt-PT" sz="2000" dirty="0"/>
              <a:t> utilizada nas aulas. A estrutura também é bastante similar apesar de os nomes das variáveis e métodos usados terem nomes mais adequados à funcionalidade do grafo.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DBCA387-828A-EA6F-E6DF-F830E176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DD17AED-2D1E-8EEC-2A16-6588758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64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9D73D-46AE-E95B-D003-8086189F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 b="1"/>
              <a:t>Utilização de Grafos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206BEE-CC52-43AD-CD4F-D2ACB892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PT" sz="2200"/>
              <a:t>UML de classes do grafo:</a:t>
            </a:r>
          </a:p>
          <a:p>
            <a:endParaRPr lang="pt-PT" sz="2200"/>
          </a:p>
          <a:p>
            <a:endParaRPr lang="pt-PT" sz="2200"/>
          </a:p>
        </p:txBody>
      </p:sp>
      <p:pic>
        <p:nvPicPr>
          <p:cNvPr id="7" name="Imagem 6" descr="Uma imagem com captura de ecrã, Retângulo&#10;&#10;Descrição gerada automaticamente">
            <a:extLst>
              <a:ext uri="{FF2B5EF4-FFF2-40B4-BE49-F238E27FC236}">
                <a16:creationId xmlns:a16="http://schemas.microsoft.com/office/drawing/2014/main" id="{D7965DC0-DE99-4734-B2D6-89132057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4" y="2290936"/>
            <a:ext cx="9836900" cy="3959352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C5EC56-FE5A-A3D8-C876-A9F2FC7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B07658-E3EE-171E-DAAF-0521552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0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58C671-9989-B215-0478-123178A4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b="1"/>
              <a:t>Funcionalidades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5367E8-4775-6B66-8D40-5772697F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As funcionalidades podem ser divididas em </a:t>
            </a:r>
            <a:r>
              <a:rPr lang="pt-PT" sz="2200" b="1" dirty="0"/>
              <a:t>3 tipos</a:t>
            </a:r>
            <a:r>
              <a:rPr lang="pt-PT" sz="2200" dirty="0"/>
              <a:t>:</a:t>
            </a:r>
          </a:p>
          <a:p>
            <a:endParaRPr lang="pt-PT" sz="2200" dirty="0"/>
          </a:p>
          <a:p>
            <a:pPr lvl="1"/>
            <a:r>
              <a:rPr lang="pt-PT" sz="2200" b="1" dirty="0"/>
              <a:t>Estatísticas da Network;</a:t>
            </a:r>
          </a:p>
          <a:p>
            <a:pPr lvl="1"/>
            <a:endParaRPr lang="pt-PT" sz="2200" b="1" dirty="0"/>
          </a:p>
          <a:p>
            <a:pPr lvl="1"/>
            <a:r>
              <a:rPr lang="pt-PT" sz="2200" b="1" dirty="0"/>
              <a:t>Procura das melhores opções de voos;</a:t>
            </a:r>
          </a:p>
          <a:p>
            <a:pPr lvl="1"/>
            <a:endParaRPr lang="pt-PT" sz="2200" b="1" dirty="0"/>
          </a:p>
          <a:p>
            <a:pPr lvl="1"/>
            <a:r>
              <a:rPr lang="pt-PT" sz="2200" b="1" dirty="0"/>
              <a:t>Procura da melhores opções de voos filtrados por Airlines.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A7F4B20-ADF7-8DB6-53AA-BFE8CDE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47AECF5-624F-140B-FDA3-8386DED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70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AE3542-CE6F-502C-A645-FE16EBC8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600" b="1"/>
              <a:t>Funcionalidades – Estatísticas da Network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F1A8D9-94F1-B274-3D5E-42850FB3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b="1" dirty="0"/>
              <a:t>Nº de voos e aeroportos </a:t>
            </a:r>
            <a:r>
              <a:rPr lang="pt-PT" sz="2200" dirty="0"/>
              <a:t>– Complexidade O(1) para os aeroportos e O(N) para os voos;</a:t>
            </a:r>
          </a:p>
          <a:p>
            <a:r>
              <a:rPr lang="pt-PT" sz="2200" b="1" dirty="0"/>
              <a:t>Nº de voos que partem de um aeroporto e quantas Airlines diferentes atuam nesse aeroporto </a:t>
            </a:r>
            <a:r>
              <a:rPr lang="pt-PT" sz="2200" dirty="0"/>
              <a:t>- Complexidade O(1) para aeroportos O(n^2) para Airlines.</a:t>
            </a:r>
          </a:p>
          <a:p>
            <a:r>
              <a:rPr lang="pt-PT" sz="2200" b="1" dirty="0"/>
              <a:t>Número de voos por cidade e </a:t>
            </a:r>
            <a:r>
              <a:rPr lang="pt-PT" sz="2200" b="1" dirty="0" err="1"/>
              <a:t>Airline</a:t>
            </a:r>
            <a:r>
              <a:rPr lang="pt-PT" sz="2200" b="1" dirty="0"/>
              <a:t> </a:t>
            </a:r>
            <a:r>
              <a:rPr lang="pt-PT" sz="2200" dirty="0"/>
              <a:t>– Complexidade O(n) para cidades e O(n^2) para Airlines.</a:t>
            </a:r>
          </a:p>
          <a:p>
            <a:r>
              <a:rPr lang="pt-PT" sz="2200" b="1" dirty="0"/>
              <a:t>Número de diferentes países para os quais um Aeroporto ou Cidade têm voo direto -  </a:t>
            </a:r>
            <a:r>
              <a:rPr lang="pt-PT" sz="2200" dirty="0"/>
              <a:t>Complexidade O(</a:t>
            </a:r>
            <a:r>
              <a:rPr lang="pt-PT" sz="2200" dirty="0" err="1"/>
              <a:t>nlog</a:t>
            </a:r>
            <a:r>
              <a:rPr lang="pt-PT" sz="2200" dirty="0"/>
              <a:t>(N)) para aeroportos e O(n^2log(N)) para cidades.</a:t>
            </a:r>
          </a:p>
          <a:p>
            <a:r>
              <a:rPr lang="pt-PT" sz="2200" b="1" dirty="0"/>
              <a:t>Número de destinos que é possível chegar em voos diretos desde de um aeroporto </a:t>
            </a:r>
            <a:r>
              <a:rPr lang="pt-PT" sz="2200" dirty="0"/>
              <a:t>– Complexidade O(</a:t>
            </a:r>
            <a:r>
              <a:rPr lang="pt-PT" sz="2200" dirty="0" err="1"/>
              <a:t>nlog</a:t>
            </a:r>
            <a:r>
              <a:rPr lang="pt-PT" sz="2200" dirty="0"/>
              <a:t>(N)) para aeroportos e cidades e O(n^2log(N)) para países.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13CEC85-DA93-C736-23CB-E4AB0B87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D7C9D20-C840-4AA3-CDC7-888A2381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0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57715-2EAF-DAB4-4340-5B5381FA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600" b="1"/>
              <a:t>Funcionalidades – Estatísticas da Network</a:t>
            </a:r>
            <a:endParaRPr lang="pt-PT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0EAE3A-E91F-2A46-86E7-87DA35ED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b="1" dirty="0"/>
              <a:t>Número de destinos que é possível chegar de um aeroporto com numero ilimitado de paragens </a:t>
            </a:r>
            <a:r>
              <a:rPr lang="pt-PT" sz="2200" dirty="0"/>
              <a:t>– Complexidade O(n^2log(N)) para cidades e países e O(n^2) para aeroportos. Usam algoritmos BFS para executar esta tarefa.</a:t>
            </a:r>
          </a:p>
          <a:p>
            <a:r>
              <a:rPr lang="pt-PT" sz="2200" b="1" dirty="0"/>
              <a:t>Número de destinos que é possível chegar num número limitado de paragens - </a:t>
            </a:r>
            <a:r>
              <a:rPr lang="pt-PT" sz="2200" dirty="0"/>
              <a:t>Complexidade O(n^2log(N)) para cidades e países e O(n^2) para aeroportos. Usam algoritmos BFS para executar esta tarefa.</a:t>
            </a:r>
          </a:p>
          <a:p>
            <a:r>
              <a:rPr lang="pt-PT" sz="2200" b="1" dirty="0"/>
              <a:t>Distancia máxima entre um par de aeroportos – </a:t>
            </a:r>
            <a:r>
              <a:rPr lang="pt-PT" sz="2200" dirty="0"/>
              <a:t>Complexidade O(n^3). Usa algoritmo BFS para auxiliar na procura.</a:t>
            </a:r>
          </a:p>
          <a:p>
            <a:r>
              <a:rPr lang="pt-PT" sz="2200" b="1" dirty="0"/>
              <a:t>Top aeroportos tendo em conta a sua capacidade aeroportuária- </a:t>
            </a:r>
            <a:r>
              <a:rPr lang="pt-PT" sz="2200" dirty="0"/>
              <a:t>Complexidade O(</a:t>
            </a:r>
            <a:r>
              <a:rPr lang="pt-PT" sz="2200" dirty="0" err="1"/>
              <a:t>nlog</a:t>
            </a:r>
            <a:r>
              <a:rPr lang="pt-PT" sz="2200" dirty="0"/>
              <a:t>(N)).</a:t>
            </a:r>
          </a:p>
          <a:p>
            <a:r>
              <a:rPr lang="pt-PT" sz="2200" b="1" dirty="0"/>
              <a:t>Aeroportos essenciais para a Network (</a:t>
            </a:r>
            <a:r>
              <a:rPr lang="pt-PT" sz="2200" b="1" dirty="0" err="1"/>
              <a:t>articulation</a:t>
            </a:r>
            <a:r>
              <a:rPr lang="pt-PT" sz="2200" b="1" dirty="0"/>
              <a:t> </a:t>
            </a:r>
            <a:r>
              <a:rPr lang="pt-PT" sz="2200" b="1" dirty="0" err="1"/>
              <a:t>points</a:t>
            </a:r>
            <a:r>
              <a:rPr lang="pt-PT" sz="2200" b="1" dirty="0"/>
              <a:t>) – </a:t>
            </a:r>
            <a:r>
              <a:rPr lang="pt-PT" sz="2200" dirty="0"/>
              <a:t>Complexidade O(n^2log(N)). Usa o algoritmo de </a:t>
            </a:r>
            <a:r>
              <a:rPr lang="pt-PT" sz="2200" dirty="0" err="1"/>
              <a:t>Tarjan</a:t>
            </a:r>
            <a:r>
              <a:rPr lang="pt-PT" sz="2200" dirty="0"/>
              <a:t> adaptado com recurso a um DFS.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EC8D5B-4945-9B3D-B876-FD0EC431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Apresentação 2 AED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3B2078E-461B-7B9A-1496-D824C405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E7145-82C1-45CA-AB4E-05DB0DED1989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2196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8FD94AA8322E4787566BB982E6326A" ma:contentTypeVersion="4" ma:contentTypeDescription="Criar um novo documento." ma:contentTypeScope="" ma:versionID="433839e3e5c90a4c9a4e05d5661cc6e7">
  <xsd:schema xmlns:xsd="http://www.w3.org/2001/XMLSchema" xmlns:xs="http://www.w3.org/2001/XMLSchema" xmlns:p="http://schemas.microsoft.com/office/2006/metadata/properties" xmlns:ns3="15c1d44b-be43-4210-ac41-0179f69e657f" targetNamespace="http://schemas.microsoft.com/office/2006/metadata/properties" ma:root="true" ma:fieldsID="9f88d3d11d2c018af766ccf8c5bc9f69" ns3:_="">
    <xsd:import namespace="15c1d44b-be43-4210-ac41-0179f69e657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1d44b-be43-4210-ac41-0179f69e657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c1d44b-be43-4210-ac41-0179f69e657f" xsi:nil="true"/>
  </documentManagement>
</p:properties>
</file>

<file path=customXml/itemProps1.xml><?xml version="1.0" encoding="utf-8"?>
<ds:datastoreItem xmlns:ds="http://schemas.openxmlformats.org/officeDocument/2006/customXml" ds:itemID="{C18A2D77-2BD1-43C9-93CD-FF4513B08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1d44b-be43-4210-ac41-0179f69e65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7B8296-3358-4866-9400-39E0C36B6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90269-A4FE-42C3-923A-9D56AEFA6229}">
  <ds:schemaRefs>
    <ds:schemaRef ds:uri="http://purl.org/dc/elements/1.1/"/>
    <ds:schemaRef ds:uri="http://www.w3.org/XML/1998/namespace"/>
    <ds:schemaRef ds:uri="15c1d44b-be43-4210-ac41-0179f69e657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1455</Words>
  <Application>Microsoft Office PowerPoint</Application>
  <PresentationFormat>Ecrã Panorâmico</PresentationFormat>
  <Paragraphs>127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Projeto 2 AED</vt:lpstr>
      <vt:lpstr>Introdução</vt:lpstr>
      <vt:lpstr>Diagrama UML de Classes</vt:lpstr>
      <vt:lpstr>Leitura do Dataset</vt:lpstr>
      <vt:lpstr>Utilização de Grafos</vt:lpstr>
      <vt:lpstr>Utilização de Grafos</vt:lpstr>
      <vt:lpstr>Funcionalidades</vt:lpstr>
      <vt:lpstr>Funcionalidades – Estatísticas da Network</vt:lpstr>
      <vt:lpstr>Funcionalidades – Estatísticas da Network</vt:lpstr>
      <vt:lpstr>Funcionalidades – Procura das Melhores Opções de Voos</vt:lpstr>
      <vt:lpstr>Funcionalidades – Procura das Melhores Opções de Voos Filtradas por Airlines</vt:lpstr>
      <vt:lpstr>Interface de Utilizador</vt:lpstr>
      <vt:lpstr>Interface de Utilizador - Demonstração</vt:lpstr>
      <vt:lpstr>Funcionalidades em Destaque</vt:lpstr>
      <vt:lpstr>Dificuldades no desenvolvimento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AED</dc:title>
  <dc:creator>Lucas Nelson Pinheiro Faria</dc:creator>
  <cp:lastModifiedBy>Lucas Nelson Pinheiro Faria</cp:lastModifiedBy>
  <cp:revision>2</cp:revision>
  <dcterms:created xsi:type="dcterms:W3CDTF">2023-12-29T12:07:33Z</dcterms:created>
  <dcterms:modified xsi:type="dcterms:W3CDTF">2023-12-31T21:42:33Z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0x0101009A8FD94AA8322E4787566BB982E6326A</vt:lpwstr>
  </property>
</Properties>
</file>