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8" d="100"/>
          <a:sy n="178" d="100"/>
        </p:scale>
        <p:origin x="10880" y="18152"/>
      </p:cViewPr>
      <p:guideLst>
        <p:guide orient="horz" pos="9537"/>
        <p:guide pos="6736"/>
      </p:guideLst>
    </p:cSldViewPr>
  </p:slideViewPr>
  <p:notesTextViewPr>
    <p:cViewPr>
      <p:scale>
        <a:sx n="1" d="1"/>
        <a:sy n="1" d="1"/>
      </p:scale>
      <p:origin x="0" y="0"/>
    </p:cViewPr>
  </p:notesTextViewPr>
  <p:notesViewPr>
    <p:cSldViewPr>
      <p:cViewPr>
        <p:scale>
          <a:sx n="230" d="100"/>
          <a:sy n="230" d="100"/>
        </p:scale>
        <p:origin x="1008" y="50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77330-3B7D-4BEF-B557-5B1AE0A3F7BE}" type="datetimeFigureOut">
              <a:rPr lang="en-AU" smtClean="0"/>
              <a:t>27/10/2014</a:t>
            </a:fld>
            <a:endParaRPr lang="en-AU"/>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AAFE7-61CA-428D-AD11-08EFBA0E4749}" type="slidenum">
              <a:rPr lang="en-AU" smtClean="0"/>
              <a:t>‹#›</a:t>
            </a:fld>
            <a:endParaRPr lang="en-AU"/>
          </a:p>
        </p:txBody>
      </p:sp>
    </p:spTree>
    <p:extLst>
      <p:ext uri="{BB962C8B-B14F-4D97-AF65-F5344CB8AC3E}">
        <p14:creationId xmlns:p14="http://schemas.microsoft.com/office/powerpoint/2010/main" val="382148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AU"/>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9074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62166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264736" y="5355072"/>
            <a:ext cx="11254060" cy="11407560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502553" y="5355072"/>
            <a:ext cx="33405737"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80260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395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AU"/>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8664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76618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3"/>
            <a:ext cx="19248120" cy="5046663"/>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BED62B7-A59C-49BA-8607-B67BC401B26A}" type="datetimeFigureOut">
              <a:rPr lang="en-AU" smtClean="0"/>
              <a:t>27/10/2014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40179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BED62B7-A59C-49BA-8607-B67BC401B26A}" type="datetimeFigureOut">
              <a:rPr lang="en-AU" smtClean="0"/>
              <a:t>27/10/2014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5829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D62B7-A59C-49BA-8607-B67BC401B26A}" type="datetimeFigureOut">
              <a:rPr lang="en-AU" smtClean="0"/>
              <a:t>27/10/2014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42666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AU"/>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0025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AU"/>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AU"/>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44778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BED62B7-A59C-49BA-8607-B67BC401B26A}" type="datetimeFigureOut">
              <a:rPr lang="en-AU" smtClean="0"/>
              <a:t>27/10/2014</a:t>
            </a:fld>
            <a:endParaRPr lang="en-AU"/>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3986CB22-6A2C-4997-A957-B9E73EBF3078}" type="slidenum">
              <a:rPr lang="en-AU" smtClean="0"/>
              <a:t>‹#›</a:t>
            </a:fld>
            <a:endParaRPr lang="en-AU"/>
          </a:p>
        </p:txBody>
      </p:sp>
      <p:sp>
        <p:nvSpPr>
          <p:cNvPr id="7" name="Rectangle 6"/>
          <p:cNvSpPr/>
          <p:nvPr userDrawn="1"/>
        </p:nvSpPr>
        <p:spPr>
          <a:xfrm>
            <a:off x="0" y="28659677"/>
            <a:ext cx="21386800" cy="1710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8304" y="29001480"/>
            <a:ext cx="1126993" cy="1126993"/>
          </a:xfrm>
          <a:prstGeom prst="rect">
            <a:avLst/>
          </a:prstGeom>
        </p:spPr>
      </p:pic>
      <p:sp>
        <p:nvSpPr>
          <p:cNvPr id="9" name="Text Box 16"/>
          <p:cNvSpPr txBox="1">
            <a:spLocks noChangeArrowheads="1"/>
          </p:cNvSpPr>
          <p:nvPr userDrawn="1"/>
        </p:nvSpPr>
        <p:spPr bwMode="auto">
          <a:xfrm>
            <a:off x="2196456" y="28893515"/>
            <a:ext cx="102130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sz="4000" b="1" dirty="0" smtClean="0">
                <a:solidFill>
                  <a:schemeClr val="bg1"/>
                </a:solidFill>
                <a:latin typeface="Arial" charset="0"/>
              </a:rPr>
              <a:t>Science and Engineering Showcase 2013</a:t>
            </a:r>
            <a:endParaRPr lang="en-US" sz="4000" b="1" dirty="0">
              <a:solidFill>
                <a:schemeClr val="bg1"/>
              </a:solidFill>
              <a:latin typeface="Arial" charset="0"/>
            </a:endParaRPr>
          </a:p>
        </p:txBody>
      </p:sp>
      <p:sp>
        <p:nvSpPr>
          <p:cNvPr id="10" name="Rectangle 9"/>
          <p:cNvSpPr/>
          <p:nvPr userDrawn="1"/>
        </p:nvSpPr>
        <p:spPr>
          <a:xfrm>
            <a:off x="0" y="28371433"/>
            <a:ext cx="21386800" cy="288243"/>
          </a:xfrm>
          <a:prstGeom prst="rect">
            <a:avLst/>
          </a:prstGeom>
          <a:solidFill>
            <a:srgbClr val="008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userDrawn="1"/>
        </p:nvSpPr>
        <p:spPr>
          <a:xfrm>
            <a:off x="10981251" y="28690715"/>
            <a:ext cx="3024336" cy="984885"/>
          </a:xfrm>
          <a:prstGeom prst="rect">
            <a:avLst/>
          </a:prstGeom>
          <a:solidFill>
            <a:schemeClr val="tx1"/>
          </a:solidFill>
        </p:spPr>
        <p:txBody>
          <a:bodyPr wrap="square" rtlCol="0">
            <a:spAutoFit/>
          </a:bodyPr>
          <a:lstStyle/>
          <a:p>
            <a:r>
              <a:rPr lang="en-AU" sz="5000" dirty="0" smtClean="0">
                <a:solidFill>
                  <a:schemeClr val="bg1"/>
                </a:solidFill>
              </a:rPr>
              <a:t>2014</a:t>
            </a:r>
            <a:r>
              <a:rPr lang="en-AU" dirty="0" smtClean="0"/>
              <a:t>014</a:t>
            </a:r>
            <a:endParaRPr lang="en-AU" dirty="0"/>
          </a:p>
        </p:txBody>
      </p:sp>
    </p:spTree>
    <p:extLst>
      <p:ext uri="{BB962C8B-B14F-4D97-AF65-F5344CB8AC3E}">
        <p14:creationId xmlns:p14="http://schemas.microsoft.com/office/powerpoint/2010/main" val="261531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9340" y="504478"/>
            <a:ext cx="19248120" cy="936104"/>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8000" b="1" dirty="0" smtClean="0"/>
              <a:t>Entity Extraction </a:t>
            </a:r>
            <a:r>
              <a:rPr lang="en-AU" sz="8000" b="1" dirty="0" err="1" smtClean="0"/>
              <a:t>Webdemo</a:t>
            </a:r>
            <a:r>
              <a:rPr lang="en-AU" sz="8000" b="1" dirty="0" smtClean="0"/>
              <a:t> Enhancements</a:t>
            </a:r>
            <a:endParaRPr lang="en-AU" sz="8000" b="1" dirty="0"/>
          </a:p>
        </p:txBody>
      </p:sp>
      <p:sp>
        <p:nvSpPr>
          <p:cNvPr id="3" name="Content Placeholder 2"/>
          <p:cNvSpPr txBox="1">
            <a:spLocks/>
          </p:cNvSpPr>
          <p:nvPr/>
        </p:nvSpPr>
        <p:spPr>
          <a:xfrm>
            <a:off x="1069340" y="3096765"/>
            <a:ext cx="944583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Extraction</a:t>
            </a:r>
            <a:endParaRPr lang="en-AU" sz="4400" dirty="0">
              <a:solidFill>
                <a:schemeClr val="tx1"/>
              </a:solidFill>
            </a:endParaRPr>
          </a:p>
        </p:txBody>
      </p:sp>
      <p:sp>
        <p:nvSpPr>
          <p:cNvPr id="4" name="Content Placeholder 3"/>
          <p:cNvSpPr txBox="1">
            <a:spLocks/>
          </p:cNvSpPr>
          <p:nvPr/>
        </p:nvSpPr>
        <p:spPr>
          <a:xfrm>
            <a:off x="10871623" y="3096765"/>
            <a:ext cx="9445837"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General Enhancements</a:t>
            </a:r>
            <a:endParaRPr lang="en-AU" sz="4400" dirty="0"/>
          </a:p>
        </p:txBody>
      </p:sp>
      <p:sp>
        <p:nvSpPr>
          <p:cNvPr id="5" name="Title 1"/>
          <p:cNvSpPr txBox="1">
            <a:spLocks/>
          </p:cNvSpPr>
          <p:nvPr/>
        </p:nvSpPr>
        <p:spPr>
          <a:xfrm>
            <a:off x="1218933" y="1728612"/>
            <a:ext cx="19248120" cy="1080121"/>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4400" dirty="0" smtClean="0"/>
              <a:t>Francesco Ferraioli </a:t>
            </a:r>
            <a:r>
              <a:rPr lang="en-US" sz="4400" dirty="0" smtClean="0"/>
              <a:t>–</a:t>
            </a:r>
            <a:r>
              <a:rPr lang="en-AU" sz="4400" dirty="0" smtClean="0"/>
              <a:t> David Dean </a:t>
            </a:r>
            <a:r>
              <a:rPr lang="en-US" sz="4400" dirty="0" smtClean="0"/>
              <a:t>–</a:t>
            </a:r>
            <a:r>
              <a:rPr lang="en-AU" sz="4400" dirty="0" smtClean="0"/>
              <a:t> Clinton </a:t>
            </a:r>
            <a:r>
              <a:rPr lang="en-AU" sz="4400" dirty="0" err="1" smtClean="0"/>
              <a:t>Fookes</a:t>
            </a:r>
            <a:endParaRPr lang="en-AU" sz="4400" dirty="0" smtClean="0"/>
          </a:p>
          <a:p>
            <a:r>
              <a:rPr lang="en-AU" sz="4400" dirty="0" smtClean="0"/>
              <a:t>Speech Audio Image Video Technologies (SAIVT)</a:t>
            </a:r>
            <a:endParaRPr lang="en-AU" sz="4400" dirty="0"/>
          </a:p>
        </p:txBody>
      </p:sp>
      <p:sp>
        <p:nvSpPr>
          <p:cNvPr id="6" name="Content Placeholder 2"/>
          <p:cNvSpPr txBox="1">
            <a:spLocks/>
          </p:cNvSpPr>
          <p:nvPr/>
        </p:nvSpPr>
        <p:spPr>
          <a:xfrm>
            <a:off x="1069340" y="15681411"/>
            <a:ext cx="944583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Display Enhancement</a:t>
            </a:r>
            <a:endParaRPr lang="en-AU" sz="4400" dirty="0">
              <a:solidFill>
                <a:schemeClr val="tx1"/>
              </a:solidFill>
            </a:endParaRPr>
          </a:p>
        </p:txBody>
      </p:sp>
      <p:sp>
        <p:nvSpPr>
          <p:cNvPr id="7" name="Content Placeholder 3"/>
          <p:cNvSpPr txBox="1">
            <a:spLocks/>
          </p:cNvSpPr>
          <p:nvPr/>
        </p:nvSpPr>
        <p:spPr>
          <a:xfrm>
            <a:off x="10871623" y="15681411"/>
            <a:ext cx="9445837"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Add Video Functionality</a:t>
            </a:r>
            <a:endParaRPr lang="en-AU" sz="4400" dirty="0"/>
          </a:p>
        </p:txBody>
      </p:sp>
      <p:pic>
        <p:nvPicPr>
          <p:cNvPr id="8" name="Picture 7"/>
          <p:cNvPicPr>
            <a:picLocks noChangeAspect="1"/>
          </p:cNvPicPr>
          <p:nvPr/>
        </p:nvPicPr>
        <p:blipFill rotWithShape="1">
          <a:blip r:embed="rId2"/>
          <a:srcRect l="35081" t="14572" r="29845" b="9004"/>
          <a:stretch/>
        </p:blipFill>
        <p:spPr>
          <a:xfrm>
            <a:off x="7309024" y="9636186"/>
            <a:ext cx="2243630" cy="2751603"/>
          </a:xfrm>
          <a:prstGeom prst="rect">
            <a:avLst/>
          </a:prstGeom>
        </p:spPr>
      </p:pic>
      <p:pic>
        <p:nvPicPr>
          <p:cNvPr id="9" name="Picture 8"/>
          <p:cNvPicPr>
            <a:picLocks noChangeAspect="1"/>
          </p:cNvPicPr>
          <p:nvPr/>
        </p:nvPicPr>
        <p:blipFill rotWithShape="1">
          <a:blip r:embed="rId3"/>
          <a:srcRect l="12310" t="11580" r="12895" b="10115"/>
          <a:stretch/>
        </p:blipFill>
        <p:spPr>
          <a:xfrm>
            <a:off x="3132560" y="5850955"/>
            <a:ext cx="5348023" cy="3132594"/>
          </a:xfrm>
          <a:prstGeom prst="rect">
            <a:avLst/>
          </a:prstGeom>
        </p:spPr>
      </p:pic>
      <p:cxnSp>
        <p:nvCxnSpPr>
          <p:cNvPr id="11" name="Straight Arrow Connector 10"/>
          <p:cNvCxnSpPr/>
          <p:nvPr/>
        </p:nvCxnSpPr>
        <p:spPr>
          <a:xfrm flipH="1" flipV="1">
            <a:off x="6804968" y="7867179"/>
            <a:ext cx="1368152"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rotWithShape="1">
          <a:blip r:embed="rId4"/>
          <a:srcRect t="9785"/>
          <a:stretch/>
        </p:blipFill>
        <p:spPr>
          <a:xfrm>
            <a:off x="1980432" y="10284258"/>
            <a:ext cx="3098800" cy="2188334"/>
          </a:xfrm>
          <a:prstGeom prst="rect">
            <a:avLst/>
          </a:prstGeom>
          <a:ln>
            <a:solidFill>
              <a:schemeClr val="tx1"/>
            </a:solidFill>
          </a:ln>
        </p:spPr>
      </p:pic>
      <p:cxnSp>
        <p:nvCxnSpPr>
          <p:cNvPr id="15" name="Straight Arrow Connector 14"/>
          <p:cNvCxnSpPr/>
          <p:nvPr/>
        </p:nvCxnSpPr>
        <p:spPr>
          <a:xfrm flipV="1">
            <a:off x="3492600" y="8299227"/>
            <a:ext cx="2088232" cy="18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124448" y="4482803"/>
            <a:ext cx="7056784" cy="1015663"/>
          </a:xfrm>
          <a:prstGeom prst="rect">
            <a:avLst/>
          </a:prstGeom>
          <a:noFill/>
        </p:spPr>
        <p:txBody>
          <a:bodyPr wrap="square" rtlCol="0">
            <a:spAutoFit/>
          </a:bodyPr>
          <a:lstStyle/>
          <a:p>
            <a:pPr algn="ctr"/>
            <a:r>
              <a:rPr lang="en-US" sz="2000" dirty="0" smtClean="0"/>
              <a:t>Process of extracting entities from a source. In case of a video, there are many types of entities. The main entities SAIVT focuses on are faces and speakers</a:t>
            </a:r>
            <a:endParaRPr lang="en-US" sz="2000" dirty="0"/>
          </a:p>
        </p:txBody>
      </p:sp>
      <p:sp>
        <p:nvSpPr>
          <p:cNvPr id="20" name="TextBox 19"/>
          <p:cNvSpPr txBox="1"/>
          <p:nvPr/>
        </p:nvSpPr>
        <p:spPr>
          <a:xfrm>
            <a:off x="1548384" y="12547699"/>
            <a:ext cx="4104456" cy="1938992"/>
          </a:xfrm>
          <a:prstGeom prst="rect">
            <a:avLst/>
          </a:prstGeom>
          <a:noFill/>
        </p:spPr>
        <p:txBody>
          <a:bodyPr wrap="square" rtlCol="0">
            <a:spAutoFit/>
          </a:bodyPr>
          <a:lstStyle/>
          <a:p>
            <a:pPr algn="ctr"/>
            <a:r>
              <a:rPr lang="en-AU" sz="2000" dirty="0"/>
              <a:t>Speaker </a:t>
            </a:r>
            <a:r>
              <a:rPr lang="en-AU" sz="2000" dirty="0" smtClean="0"/>
              <a:t>detection and </a:t>
            </a:r>
            <a:r>
              <a:rPr lang="en-AU" sz="2000" dirty="0" err="1" smtClean="0"/>
              <a:t>diarisation</a:t>
            </a:r>
            <a:r>
              <a:rPr lang="en-AU" sz="2000" dirty="0" smtClean="0"/>
              <a:t> </a:t>
            </a:r>
            <a:r>
              <a:rPr lang="en-AU" sz="2000" dirty="0"/>
              <a:t>is defined as not only detecting when an individual is speaking but moreover the identification of the person, the individual, who is speaking. </a:t>
            </a:r>
            <a:endParaRPr lang="en-US" sz="2000" dirty="0"/>
          </a:p>
        </p:txBody>
      </p:sp>
      <p:sp>
        <p:nvSpPr>
          <p:cNvPr id="21" name="TextBox 20"/>
          <p:cNvSpPr txBox="1"/>
          <p:nvPr/>
        </p:nvSpPr>
        <p:spPr>
          <a:xfrm>
            <a:off x="6732960" y="12547699"/>
            <a:ext cx="3528392" cy="1631216"/>
          </a:xfrm>
          <a:prstGeom prst="rect">
            <a:avLst/>
          </a:prstGeom>
          <a:noFill/>
        </p:spPr>
        <p:txBody>
          <a:bodyPr wrap="square" rtlCol="0">
            <a:spAutoFit/>
          </a:bodyPr>
          <a:lstStyle/>
          <a:p>
            <a:pPr algn="ctr"/>
            <a:r>
              <a:rPr lang="en-AU" sz="2000" dirty="0" smtClean="0"/>
              <a:t>Face recognition is the process of detecting faces and assigning a particular identity to that face in order to link the same person over different still images</a:t>
            </a:r>
            <a:endParaRPr lang="en-US" sz="2000" dirty="0"/>
          </a:p>
        </p:txBody>
      </p:sp>
      <p:graphicFrame>
        <p:nvGraphicFramePr>
          <p:cNvPr id="24" name="Table 23"/>
          <p:cNvGraphicFramePr>
            <a:graphicFrameLocks noGrp="1"/>
          </p:cNvGraphicFramePr>
          <p:nvPr>
            <p:extLst>
              <p:ext uri="{D42A27DB-BD31-4B8C-83A1-F6EECF244321}">
                <p14:modId xmlns:p14="http://schemas.microsoft.com/office/powerpoint/2010/main" val="3237750079"/>
              </p:ext>
            </p:extLst>
          </p:nvPr>
        </p:nvGraphicFramePr>
        <p:xfrm>
          <a:off x="10909424" y="4482803"/>
          <a:ext cx="9361040" cy="10801201"/>
        </p:xfrm>
        <a:graphic>
          <a:graphicData uri="http://schemas.openxmlformats.org/drawingml/2006/table">
            <a:tbl>
              <a:tblPr firstRow="1" bandRow="1">
                <a:tableStyleId>{5940675A-B579-460E-94D1-54222C63F5DA}</a:tableStyleId>
              </a:tblPr>
              <a:tblGrid>
                <a:gridCol w="4680520"/>
                <a:gridCol w="4680520"/>
              </a:tblGrid>
              <a:tr h="1429738">
                <a:tc>
                  <a:txBody>
                    <a:bodyPr/>
                    <a:lstStyle/>
                    <a:p>
                      <a:pPr algn="ctr"/>
                      <a:r>
                        <a:rPr lang="en-US" dirty="0" smtClean="0"/>
                        <a:t>OLD</a:t>
                      </a:r>
                      <a:endParaRPr lang="en-US" dirty="0"/>
                    </a:p>
                  </a:txBody>
                  <a:tcPr/>
                </a:tc>
                <a:tc>
                  <a:txBody>
                    <a:bodyPr/>
                    <a:lstStyle/>
                    <a:p>
                      <a:pPr algn="ctr"/>
                      <a:r>
                        <a:rPr lang="en-US" dirty="0" smtClean="0"/>
                        <a:t>NEW</a:t>
                      </a:r>
                      <a:endParaRPr lang="en-US" dirty="0"/>
                    </a:p>
                  </a:txBody>
                  <a:tcPr/>
                </a:tc>
              </a:tr>
              <a:tr h="3123821">
                <a:tc>
                  <a:txBody>
                    <a:bodyPr/>
                    <a:lstStyle/>
                    <a:p>
                      <a:endParaRPr lang="en-US" dirty="0"/>
                    </a:p>
                  </a:txBody>
                  <a:tcPr/>
                </a:tc>
                <a:tc>
                  <a:txBody>
                    <a:bodyPr/>
                    <a:lstStyle/>
                    <a:p>
                      <a:endParaRPr lang="en-US" dirty="0"/>
                    </a:p>
                  </a:txBody>
                  <a:tcPr/>
                </a:tc>
              </a:tr>
              <a:tr h="3123821">
                <a:tc>
                  <a:txBody>
                    <a:bodyPr/>
                    <a:lstStyle/>
                    <a:p>
                      <a:endParaRPr lang="en-US" dirty="0"/>
                    </a:p>
                  </a:txBody>
                  <a:tcPr/>
                </a:tc>
                <a:tc>
                  <a:txBody>
                    <a:bodyPr/>
                    <a:lstStyle/>
                    <a:p>
                      <a:endParaRPr lang="en-US" dirty="0"/>
                    </a:p>
                  </a:txBody>
                  <a:tcPr/>
                </a:tc>
              </a:tr>
              <a:tr h="3123821">
                <a:tc>
                  <a:txBody>
                    <a:bodyPr/>
                    <a:lstStyle/>
                    <a:p>
                      <a:endParaRPr lang="en-US" dirty="0"/>
                    </a:p>
                  </a:txBody>
                  <a:tcPr/>
                </a:tc>
                <a:tc>
                  <a:txBody>
                    <a:bodyPr/>
                    <a:lstStyle/>
                    <a:p>
                      <a:endParaRPr lang="en-US" dirty="0"/>
                    </a:p>
                  </a:txBody>
                  <a:tcPr/>
                </a:tc>
              </a:tr>
            </a:tbl>
          </a:graphicData>
        </a:graphic>
      </p:graphicFrame>
      <p:pic>
        <p:nvPicPr>
          <p:cNvPr id="25" name="Picture 24" descr="E:\A-Uni\BEB801\ScreenshotsForProgressReport\StylingEnhancements\r7712\Screen Shot 2014-05-16 at 9.40.45 PM.png"/>
          <p:cNvPicPr/>
          <p:nvPr/>
        </p:nvPicPr>
        <p:blipFill>
          <a:blip r:embed="rId5" cstate="print"/>
          <a:srcRect/>
          <a:stretch>
            <a:fillRect/>
          </a:stretch>
        </p:blipFill>
        <p:spPr bwMode="auto">
          <a:xfrm>
            <a:off x="11053440" y="6066979"/>
            <a:ext cx="4464496" cy="2736304"/>
          </a:xfrm>
          <a:prstGeom prst="rect">
            <a:avLst/>
          </a:prstGeom>
          <a:noFill/>
          <a:ln>
            <a:noFill/>
          </a:ln>
        </p:spPr>
      </p:pic>
      <p:pic>
        <p:nvPicPr>
          <p:cNvPr id="26" name="Picture 25" descr="E:\A-Uni\BEB801\ScreenshotsForProgressReport\StylingEnhancements\r7992\Screen Shot 2014-05-16 at 9.39.58 PM.png"/>
          <p:cNvPicPr/>
          <p:nvPr/>
        </p:nvPicPr>
        <p:blipFill>
          <a:blip r:embed="rId6" cstate="print"/>
          <a:srcRect/>
          <a:stretch>
            <a:fillRect/>
          </a:stretch>
        </p:blipFill>
        <p:spPr bwMode="auto">
          <a:xfrm>
            <a:off x="15661952" y="6066979"/>
            <a:ext cx="4536504" cy="2808312"/>
          </a:xfrm>
          <a:prstGeom prst="rect">
            <a:avLst/>
          </a:prstGeom>
          <a:noFill/>
          <a:ln>
            <a:noFill/>
          </a:ln>
        </p:spPr>
      </p:pic>
      <p:pic>
        <p:nvPicPr>
          <p:cNvPr id="27" name="Picture 26" descr="E:\A-Uni\BEB801\ScreenshotsForProgressReport\StylingEnhancements\r7712\Screen Shot 2014-05-16 at 9.42.07 PM.png"/>
          <p:cNvPicPr/>
          <p:nvPr/>
        </p:nvPicPr>
        <p:blipFill>
          <a:blip r:embed="rId7" cstate="print"/>
          <a:srcRect l="8335" r="4782"/>
          <a:stretch>
            <a:fillRect/>
          </a:stretch>
        </p:blipFill>
        <p:spPr bwMode="auto">
          <a:xfrm>
            <a:off x="10981432" y="9163323"/>
            <a:ext cx="4536504" cy="2808312"/>
          </a:xfrm>
          <a:prstGeom prst="rect">
            <a:avLst/>
          </a:prstGeom>
          <a:noFill/>
          <a:ln>
            <a:noFill/>
          </a:ln>
        </p:spPr>
      </p:pic>
      <p:pic>
        <p:nvPicPr>
          <p:cNvPr id="28" name="Picture 27" descr="E:\A-Uni\BEB801\ScreenshotsForProgressReport\StylingEnhancements\r7992\Screen Shot 2014-05-24 at 1.52.23 PM.png"/>
          <p:cNvPicPr/>
          <p:nvPr/>
        </p:nvPicPr>
        <p:blipFill>
          <a:blip r:embed="rId8" cstate="print"/>
          <a:srcRect/>
          <a:stretch>
            <a:fillRect/>
          </a:stretch>
        </p:blipFill>
        <p:spPr bwMode="auto">
          <a:xfrm>
            <a:off x="15661952" y="9235331"/>
            <a:ext cx="4536504" cy="2808312"/>
          </a:xfrm>
          <a:prstGeom prst="rect">
            <a:avLst/>
          </a:prstGeom>
          <a:noFill/>
          <a:ln>
            <a:noFill/>
          </a:ln>
        </p:spPr>
      </p:pic>
      <p:pic>
        <p:nvPicPr>
          <p:cNvPr id="29" name="Picture 28" descr="E:\A-Uni\BEB801\ScreenshotsForProgressReport\StylingEnhancements\r7712\Screen Shot 2014-05-16 at 9.44.52 PM.png"/>
          <p:cNvPicPr/>
          <p:nvPr/>
        </p:nvPicPr>
        <p:blipFill>
          <a:blip r:embed="rId9" cstate="print"/>
          <a:srcRect/>
          <a:stretch>
            <a:fillRect/>
          </a:stretch>
        </p:blipFill>
        <p:spPr bwMode="auto">
          <a:xfrm>
            <a:off x="10981431" y="12763723"/>
            <a:ext cx="4536505" cy="1800225"/>
          </a:xfrm>
          <a:prstGeom prst="rect">
            <a:avLst/>
          </a:prstGeom>
          <a:noFill/>
          <a:ln>
            <a:noFill/>
          </a:ln>
        </p:spPr>
      </p:pic>
      <p:pic>
        <p:nvPicPr>
          <p:cNvPr id="30" name="Picture 29" descr="E:\A-Uni\BEB801\ScreenshotsForProgressReport\StylingEnhancements\r7992\Screen Shot 2014-05-16 at 9.45.06 PM.png"/>
          <p:cNvPicPr/>
          <p:nvPr/>
        </p:nvPicPr>
        <p:blipFill>
          <a:blip r:embed="rId10" cstate="print"/>
          <a:srcRect/>
          <a:stretch>
            <a:fillRect/>
          </a:stretch>
        </p:blipFill>
        <p:spPr bwMode="auto">
          <a:xfrm>
            <a:off x="15661953" y="12835731"/>
            <a:ext cx="4536504" cy="1512168"/>
          </a:xfrm>
          <a:prstGeom prst="rect">
            <a:avLst/>
          </a:prstGeom>
          <a:noFill/>
          <a:ln>
            <a:noFill/>
          </a:ln>
        </p:spPr>
      </p:pic>
      <p:pic>
        <p:nvPicPr>
          <p:cNvPr id="32" name="Picture 31"/>
          <p:cNvPicPr>
            <a:picLocks noChangeAspect="1"/>
          </p:cNvPicPr>
          <p:nvPr/>
        </p:nvPicPr>
        <p:blipFill>
          <a:blip r:embed="rId11"/>
          <a:stretch>
            <a:fillRect/>
          </a:stretch>
        </p:blipFill>
        <p:spPr>
          <a:xfrm>
            <a:off x="1620392" y="17084203"/>
            <a:ext cx="6223242" cy="4248472"/>
          </a:xfrm>
          <a:prstGeom prst="rect">
            <a:avLst/>
          </a:prstGeom>
        </p:spPr>
      </p:pic>
      <p:pic>
        <p:nvPicPr>
          <p:cNvPr id="33" name="Picture 32"/>
          <p:cNvPicPr>
            <a:picLocks noChangeAspect="1"/>
          </p:cNvPicPr>
          <p:nvPr/>
        </p:nvPicPr>
        <p:blipFill>
          <a:blip r:embed="rId12"/>
          <a:stretch>
            <a:fillRect/>
          </a:stretch>
        </p:blipFill>
        <p:spPr>
          <a:xfrm>
            <a:off x="3924648" y="21980747"/>
            <a:ext cx="6310261" cy="5040560"/>
          </a:xfrm>
          <a:prstGeom prst="rect">
            <a:avLst/>
          </a:prstGeom>
        </p:spPr>
      </p:pic>
      <p:pic>
        <p:nvPicPr>
          <p:cNvPr id="34" name="Picture 33" descr="E:\A-Uni\BEB801\ScreenshotsForProgressReport\AddVideo\r7992\Screen Shot 2014-05-16 at 10.03.34 PM.png"/>
          <p:cNvPicPr/>
          <p:nvPr/>
        </p:nvPicPr>
        <p:blipFill>
          <a:blip r:embed="rId13" cstate="print"/>
          <a:srcRect/>
          <a:stretch>
            <a:fillRect/>
          </a:stretch>
        </p:blipFill>
        <p:spPr bwMode="auto">
          <a:xfrm>
            <a:off x="11341472" y="16868179"/>
            <a:ext cx="8496944" cy="3096344"/>
          </a:xfrm>
          <a:prstGeom prst="rect">
            <a:avLst/>
          </a:prstGeom>
          <a:noFill/>
          <a:ln>
            <a:solidFill>
              <a:srgbClr val="000000"/>
            </a:solidFill>
          </a:ln>
        </p:spPr>
      </p:pic>
      <p:pic>
        <p:nvPicPr>
          <p:cNvPr id="35" name="Picture 34" descr="E:\A-Uni\BEB801\ScreenshotsForProgressReport\AddVideo\r7992\Screen Shot 2014-05-16 at 10.06.22 PM.png"/>
          <p:cNvPicPr/>
          <p:nvPr/>
        </p:nvPicPr>
        <p:blipFill>
          <a:blip r:embed="rId14" cstate="print"/>
          <a:srcRect/>
          <a:stretch>
            <a:fillRect/>
          </a:stretch>
        </p:blipFill>
        <p:spPr bwMode="auto">
          <a:xfrm>
            <a:off x="11341472" y="20108539"/>
            <a:ext cx="8424936" cy="792088"/>
          </a:xfrm>
          <a:prstGeom prst="rect">
            <a:avLst/>
          </a:prstGeom>
          <a:noFill/>
          <a:ln>
            <a:solidFill>
              <a:srgbClr val="000000"/>
            </a:solidFill>
          </a:ln>
        </p:spPr>
      </p:pic>
      <p:pic>
        <p:nvPicPr>
          <p:cNvPr id="37" name="Picture 36" descr="E:\A-Uni\BEB801\ScreenshotsForProgressReport\AddVideo\r7992\Screen Shot 2014-05-16 at 10.09.41 PM.png"/>
          <p:cNvPicPr/>
          <p:nvPr/>
        </p:nvPicPr>
        <p:blipFill>
          <a:blip r:embed="rId15" cstate="print"/>
          <a:srcRect/>
          <a:stretch>
            <a:fillRect/>
          </a:stretch>
        </p:blipFill>
        <p:spPr bwMode="auto">
          <a:xfrm>
            <a:off x="11341472" y="21116651"/>
            <a:ext cx="4248472" cy="2520280"/>
          </a:xfrm>
          <a:prstGeom prst="rect">
            <a:avLst/>
          </a:prstGeom>
          <a:noFill/>
          <a:ln>
            <a:solidFill>
              <a:srgbClr val="000000"/>
            </a:solidFill>
          </a:ln>
        </p:spPr>
      </p:pic>
      <p:sp>
        <p:nvSpPr>
          <p:cNvPr id="39" name="TextBox 38"/>
          <p:cNvSpPr txBox="1"/>
          <p:nvPr/>
        </p:nvSpPr>
        <p:spPr>
          <a:xfrm>
            <a:off x="6804968" y="17012195"/>
            <a:ext cx="1080120" cy="1872208"/>
          </a:xfrm>
          <a:prstGeom prst="rect">
            <a:avLst/>
          </a:prstGeom>
          <a:solidFill>
            <a:srgbClr val="FFFFFF"/>
          </a:solidFill>
        </p:spPr>
        <p:txBody>
          <a:bodyPr wrap="square" rtlCol="0">
            <a:spAutoFit/>
          </a:bodyPr>
          <a:lstStyle/>
          <a:p>
            <a:endParaRPr lang="en-US" dirty="0"/>
          </a:p>
        </p:txBody>
      </p:sp>
      <p:sp>
        <p:nvSpPr>
          <p:cNvPr id="40" name="TextBox 39"/>
          <p:cNvSpPr txBox="1"/>
          <p:nvPr/>
        </p:nvSpPr>
        <p:spPr>
          <a:xfrm>
            <a:off x="1548384" y="20684603"/>
            <a:ext cx="3168352" cy="648072"/>
          </a:xfrm>
          <a:prstGeom prst="rect">
            <a:avLst/>
          </a:prstGeom>
          <a:solidFill>
            <a:srgbClr val="FFFFFF"/>
          </a:solidFill>
        </p:spPr>
        <p:txBody>
          <a:bodyPr wrap="square" rtlCol="0">
            <a:spAutoFit/>
          </a:bodyPr>
          <a:lstStyle/>
          <a:p>
            <a:endParaRPr lang="en-US" dirty="0"/>
          </a:p>
        </p:txBody>
      </p:sp>
      <p:sp>
        <p:nvSpPr>
          <p:cNvPr id="41" name="TextBox 40"/>
          <p:cNvSpPr txBox="1"/>
          <p:nvPr/>
        </p:nvSpPr>
        <p:spPr>
          <a:xfrm>
            <a:off x="3492600" y="25077091"/>
            <a:ext cx="2664296" cy="1944216"/>
          </a:xfrm>
          <a:prstGeom prst="rect">
            <a:avLst/>
          </a:prstGeom>
          <a:solidFill>
            <a:srgbClr val="FFFFFF"/>
          </a:solidFill>
        </p:spPr>
        <p:txBody>
          <a:bodyPr wrap="square" rtlCol="0">
            <a:spAutoFit/>
          </a:bodyPr>
          <a:lstStyle/>
          <a:p>
            <a:endParaRPr lang="en-US" dirty="0"/>
          </a:p>
        </p:txBody>
      </p:sp>
      <p:sp>
        <p:nvSpPr>
          <p:cNvPr id="42" name="TextBox 41"/>
          <p:cNvSpPr txBox="1"/>
          <p:nvPr/>
        </p:nvSpPr>
        <p:spPr>
          <a:xfrm>
            <a:off x="8389144" y="21980747"/>
            <a:ext cx="1872208" cy="2376264"/>
          </a:xfrm>
          <a:prstGeom prst="rect">
            <a:avLst/>
          </a:prstGeom>
          <a:solidFill>
            <a:srgbClr val="FFFFFF"/>
          </a:solidFill>
        </p:spPr>
        <p:txBody>
          <a:bodyPr wrap="square" rtlCol="0">
            <a:spAutoFit/>
          </a:bodyPr>
          <a:lstStyle/>
          <a:p>
            <a:endParaRPr lang="en-US" dirty="0"/>
          </a:p>
        </p:txBody>
      </p:sp>
      <p:pic>
        <p:nvPicPr>
          <p:cNvPr id="38" name="Picture 37" descr="E:\A-Uni\BEB801\ScreenshotsForProgressReport\AddVideo\r7992\Screen Shot 2014-05-24 at 1.52.54 PM.png"/>
          <p:cNvPicPr/>
          <p:nvPr/>
        </p:nvPicPr>
        <p:blipFill>
          <a:blip r:embed="rId16" cstate="print"/>
          <a:srcRect/>
          <a:stretch>
            <a:fillRect/>
          </a:stretch>
        </p:blipFill>
        <p:spPr bwMode="auto">
          <a:xfrm>
            <a:off x="16021992" y="21116651"/>
            <a:ext cx="3744416" cy="2520280"/>
          </a:xfrm>
          <a:prstGeom prst="rect">
            <a:avLst/>
          </a:prstGeom>
          <a:noFill/>
          <a:ln>
            <a:solidFill>
              <a:schemeClr val="tx1"/>
            </a:solidFill>
          </a:ln>
        </p:spPr>
      </p:pic>
      <p:pic>
        <p:nvPicPr>
          <p:cNvPr id="10" name="Picture 9"/>
          <p:cNvPicPr>
            <a:picLocks noChangeAspect="1"/>
          </p:cNvPicPr>
          <p:nvPr/>
        </p:nvPicPr>
        <p:blipFill>
          <a:blip r:embed="rId17"/>
          <a:stretch>
            <a:fillRect/>
          </a:stretch>
        </p:blipFill>
        <p:spPr>
          <a:xfrm>
            <a:off x="16166008" y="21476691"/>
            <a:ext cx="1728192" cy="1175171"/>
          </a:xfrm>
          <a:prstGeom prst="rect">
            <a:avLst/>
          </a:prstGeom>
        </p:spPr>
      </p:pic>
      <p:pic>
        <p:nvPicPr>
          <p:cNvPr id="12" name="Picture 11"/>
          <p:cNvPicPr>
            <a:picLocks noChangeAspect="1"/>
          </p:cNvPicPr>
          <p:nvPr/>
        </p:nvPicPr>
        <p:blipFill>
          <a:blip r:embed="rId18"/>
          <a:stretch>
            <a:fillRect/>
          </a:stretch>
        </p:blipFill>
        <p:spPr>
          <a:xfrm>
            <a:off x="13789744" y="23924963"/>
            <a:ext cx="5976664" cy="3469356"/>
          </a:xfrm>
          <a:prstGeom prst="rect">
            <a:avLst/>
          </a:prstGeom>
          <a:ln>
            <a:solidFill>
              <a:srgbClr val="000000"/>
            </a:solidFill>
          </a:ln>
        </p:spPr>
      </p:pic>
      <p:sp>
        <p:nvSpPr>
          <p:cNvPr id="13" name="Rectangle 12"/>
          <p:cNvSpPr/>
          <p:nvPr/>
        </p:nvSpPr>
        <p:spPr>
          <a:xfrm>
            <a:off x="11341472" y="23924963"/>
            <a:ext cx="2160240" cy="3456384"/>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341472" y="23996971"/>
            <a:ext cx="2160240" cy="369332"/>
          </a:xfrm>
          <a:prstGeom prst="rect">
            <a:avLst/>
          </a:prstGeom>
          <a:noFill/>
          <a:ln>
            <a:solidFill>
              <a:srgbClr val="000000"/>
            </a:solidFill>
          </a:ln>
        </p:spPr>
        <p:txBody>
          <a:bodyPr wrap="square" rtlCol="0">
            <a:spAutoFit/>
          </a:bodyPr>
          <a:lstStyle/>
          <a:p>
            <a:pPr algn="ctr"/>
            <a:r>
              <a:rPr lang="en-US" sz="1800" dirty="0" err="1" smtClean="0"/>
              <a:t>Cron</a:t>
            </a:r>
            <a:r>
              <a:rPr lang="en-US" sz="1800" dirty="0" smtClean="0"/>
              <a:t> Job</a:t>
            </a:r>
            <a:endParaRPr lang="en-US" sz="1800" dirty="0"/>
          </a:p>
        </p:txBody>
      </p:sp>
      <p:sp>
        <p:nvSpPr>
          <p:cNvPr id="19" name="TextBox 18"/>
          <p:cNvSpPr txBox="1"/>
          <p:nvPr/>
        </p:nvSpPr>
        <p:spPr>
          <a:xfrm>
            <a:off x="11629504" y="24789059"/>
            <a:ext cx="1512168" cy="276999"/>
          </a:xfrm>
          <a:prstGeom prst="rect">
            <a:avLst/>
          </a:prstGeom>
          <a:noFill/>
          <a:ln>
            <a:solidFill>
              <a:srgbClr val="000000"/>
            </a:solidFill>
          </a:ln>
        </p:spPr>
        <p:txBody>
          <a:bodyPr wrap="square" rtlCol="0" anchor="ctr">
            <a:spAutoFit/>
          </a:bodyPr>
          <a:lstStyle/>
          <a:p>
            <a:pPr algn="ctr"/>
            <a:r>
              <a:rPr lang="sv-SE" sz="1200" dirty="0" smtClean="0"/>
              <a:t>becks</a:t>
            </a:r>
            <a:r>
              <a:rPr lang="en-US" sz="1200" dirty="0" smtClean="0"/>
              <a:t>-1</a:t>
            </a:r>
            <a:endParaRPr lang="en-US" sz="1200" dirty="0"/>
          </a:p>
        </p:txBody>
      </p:sp>
      <p:sp>
        <p:nvSpPr>
          <p:cNvPr id="43" name="TextBox 42"/>
          <p:cNvSpPr txBox="1"/>
          <p:nvPr/>
        </p:nvSpPr>
        <p:spPr>
          <a:xfrm>
            <a:off x="11629504" y="26661267"/>
            <a:ext cx="1512168" cy="276999"/>
          </a:xfrm>
          <a:prstGeom prst="rect">
            <a:avLst/>
          </a:prstGeom>
          <a:noFill/>
          <a:ln>
            <a:solidFill>
              <a:srgbClr val="000000"/>
            </a:solidFill>
          </a:ln>
        </p:spPr>
        <p:txBody>
          <a:bodyPr wrap="square" rtlCol="0" anchor="ctr">
            <a:spAutoFit/>
          </a:bodyPr>
          <a:lstStyle/>
          <a:p>
            <a:pPr algn="ctr"/>
            <a:r>
              <a:rPr lang="sv-SE" sz="1200" dirty="0" smtClean="0"/>
              <a:t>lyra</a:t>
            </a:r>
            <a:endParaRPr lang="en-US" sz="1200" dirty="0"/>
          </a:p>
        </p:txBody>
      </p:sp>
      <p:cxnSp>
        <p:nvCxnSpPr>
          <p:cNvPr id="31" name="Straight Arrow Connector 30"/>
          <p:cNvCxnSpPr/>
          <p:nvPr/>
        </p:nvCxnSpPr>
        <p:spPr>
          <a:xfrm>
            <a:off x="11845528"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12997656"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989544" y="26517251"/>
            <a:ext cx="8640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061552" y="26229219"/>
            <a:ext cx="792088" cy="276999"/>
          </a:xfrm>
          <a:prstGeom prst="rect">
            <a:avLst/>
          </a:prstGeom>
          <a:noFill/>
        </p:spPr>
        <p:txBody>
          <a:bodyPr wrap="square" rtlCol="0">
            <a:spAutoFit/>
          </a:bodyPr>
          <a:lstStyle/>
          <a:p>
            <a:r>
              <a:rPr lang="en-US" sz="1200" dirty="0" smtClean="0"/>
              <a:t>Process</a:t>
            </a:r>
            <a:endParaRPr lang="en-US" sz="1200" dirty="0"/>
          </a:p>
        </p:txBody>
      </p:sp>
      <p:sp>
        <p:nvSpPr>
          <p:cNvPr id="49" name="TextBox 48"/>
          <p:cNvSpPr txBox="1"/>
          <p:nvPr/>
        </p:nvSpPr>
        <p:spPr>
          <a:xfrm>
            <a:off x="11413480" y="25653155"/>
            <a:ext cx="792088" cy="646331"/>
          </a:xfrm>
          <a:prstGeom prst="rect">
            <a:avLst/>
          </a:prstGeom>
          <a:noFill/>
        </p:spPr>
        <p:txBody>
          <a:bodyPr wrap="square" rtlCol="0">
            <a:spAutoFit/>
          </a:bodyPr>
          <a:lstStyle/>
          <a:p>
            <a:pPr algn="ctr"/>
            <a:r>
              <a:rPr lang="en-US" sz="1200" dirty="0" smtClean="0"/>
              <a:t>Send</a:t>
            </a:r>
          </a:p>
          <a:p>
            <a:pPr algn="ctr"/>
            <a:r>
              <a:rPr lang="en-US" sz="1200" dirty="0" smtClean="0"/>
              <a:t>Uploaded</a:t>
            </a:r>
          </a:p>
          <a:p>
            <a:endParaRPr lang="en-US" sz="1200" dirty="0" smtClean="0"/>
          </a:p>
        </p:txBody>
      </p:sp>
      <p:sp>
        <p:nvSpPr>
          <p:cNvPr id="50" name="TextBox 49"/>
          <p:cNvSpPr txBox="1"/>
          <p:nvPr/>
        </p:nvSpPr>
        <p:spPr>
          <a:xfrm>
            <a:off x="12493600" y="25581147"/>
            <a:ext cx="936104" cy="461665"/>
          </a:xfrm>
          <a:prstGeom prst="rect">
            <a:avLst/>
          </a:prstGeom>
          <a:noFill/>
        </p:spPr>
        <p:txBody>
          <a:bodyPr wrap="square" rtlCol="0">
            <a:spAutoFit/>
          </a:bodyPr>
          <a:lstStyle/>
          <a:p>
            <a:pPr algn="ctr"/>
            <a:r>
              <a:rPr lang="en-US" sz="1200" dirty="0" smtClean="0"/>
              <a:t>Get</a:t>
            </a:r>
            <a:br>
              <a:rPr lang="en-US" sz="1200" dirty="0" smtClean="0"/>
            </a:br>
            <a:r>
              <a:rPr lang="en-US" sz="1200" dirty="0" smtClean="0"/>
              <a:t>Processed</a:t>
            </a:r>
          </a:p>
        </p:txBody>
      </p:sp>
      <p:sp>
        <p:nvSpPr>
          <p:cNvPr id="51" name="TextBox 50"/>
          <p:cNvSpPr txBox="1"/>
          <p:nvPr/>
        </p:nvSpPr>
        <p:spPr>
          <a:xfrm>
            <a:off x="7813080" y="17084203"/>
            <a:ext cx="2664296" cy="3477875"/>
          </a:xfrm>
          <a:prstGeom prst="rect">
            <a:avLst/>
          </a:prstGeom>
          <a:noFill/>
        </p:spPr>
        <p:txBody>
          <a:bodyPr wrap="square" rtlCol="0">
            <a:spAutoFit/>
          </a:bodyPr>
          <a:lstStyle/>
          <a:p>
            <a:pPr algn="ctr"/>
            <a:r>
              <a:rPr lang="en-AU" sz="2000" dirty="0" smtClean="0"/>
              <a:t>Previously the faces would be highlighted in the video as a result of some video encoding of a box around the faces. Now that has been replaced by HTML elements which sit on top of the video and allow for interaction with the user.</a:t>
            </a:r>
            <a:endParaRPr lang="en-US" sz="2000" dirty="0"/>
          </a:p>
        </p:txBody>
      </p:sp>
      <p:sp>
        <p:nvSpPr>
          <p:cNvPr id="52" name="TextBox 51"/>
          <p:cNvSpPr txBox="1"/>
          <p:nvPr/>
        </p:nvSpPr>
        <p:spPr>
          <a:xfrm>
            <a:off x="1188344" y="22628819"/>
            <a:ext cx="2664296" cy="3170099"/>
          </a:xfrm>
          <a:prstGeom prst="rect">
            <a:avLst/>
          </a:prstGeom>
          <a:noFill/>
        </p:spPr>
        <p:txBody>
          <a:bodyPr wrap="square" rtlCol="0">
            <a:spAutoFit/>
          </a:bodyPr>
          <a:lstStyle/>
          <a:p>
            <a:pPr algn="ctr"/>
            <a:r>
              <a:rPr lang="en-AU" sz="2000" dirty="0" smtClean="0"/>
              <a:t>The only way to know who was the current speaker would be to check the speakers tab on the right hand side. Now the current speaker is shown under the video as an interactive HTML element.</a:t>
            </a:r>
            <a:endParaRPr lang="en-US" sz="2000" dirty="0"/>
          </a:p>
        </p:txBody>
      </p:sp>
    </p:spTree>
    <p:extLst>
      <p:ext uri="{BB962C8B-B14F-4D97-AF65-F5344CB8AC3E}">
        <p14:creationId xmlns:p14="http://schemas.microsoft.com/office/powerpoint/2010/main" val="33507400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214</Words>
  <Application>Microsoft Macintosh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Schulz</dc:creator>
  <cp:lastModifiedBy>Frankie Ferraioli</cp:lastModifiedBy>
  <cp:revision>20</cp:revision>
  <cp:lastPrinted>2014-10-27T14:10:51Z</cp:lastPrinted>
  <dcterms:created xsi:type="dcterms:W3CDTF">2013-09-17T05:51:41Z</dcterms:created>
  <dcterms:modified xsi:type="dcterms:W3CDTF">2014-10-27T14:12:21Z</dcterms:modified>
</cp:coreProperties>
</file>