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s/slide4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5" r:id="rId1"/>
  </p:sldMasterIdLst>
  <p:notesMasterIdLst>
    <p:notesMasterId r:id="rId47"/>
  </p:notesMasterIdLst>
  <p:handoutMasterIdLst>
    <p:handoutMasterId r:id="rId4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charset="0"/>
        <a:ea typeface="+mn-ea"/>
        <a:cs typeface="+mn-cs"/>
      </a:defRPr>
    </a:lvl1pPr>
    <a:lvl2pPr marL="457200" algn="l" rtl="0" fontAlgn="base">
      <a:spcBef>
        <a:spcPct val="0"/>
      </a:spcBef>
      <a:spcAft>
        <a:spcPct val="0"/>
      </a:spcAft>
      <a:defRPr kern="1200">
        <a:solidFill>
          <a:schemeClr val="tx1"/>
        </a:solidFill>
        <a:latin typeface="Verdana" charset="0"/>
        <a:ea typeface="+mn-ea"/>
        <a:cs typeface="+mn-cs"/>
      </a:defRPr>
    </a:lvl2pPr>
    <a:lvl3pPr marL="914400" algn="l" rtl="0" fontAlgn="base">
      <a:spcBef>
        <a:spcPct val="0"/>
      </a:spcBef>
      <a:spcAft>
        <a:spcPct val="0"/>
      </a:spcAft>
      <a:defRPr kern="1200">
        <a:solidFill>
          <a:schemeClr val="tx1"/>
        </a:solidFill>
        <a:latin typeface="Verdana" charset="0"/>
        <a:ea typeface="+mn-ea"/>
        <a:cs typeface="+mn-cs"/>
      </a:defRPr>
    </a:lvl3pPr>
    <a:lvl4pPr marL="1371600" algn="l" rtl="0" fontAlgn="base">
      <a:spcBef>
        <a:spcPct val="0"/>
      </a:spcBef>
      <a:spcAft>
        <a:spcPct val="0"/>
      </a:spcAft>
      <a:defRPr kern="1200">
        <a:solidFill>
          <a:schemeClr val="tx1"/>
        </a:solidFill>
        <a:latin typeface="Verdana" charset="0"/>
        <a:ea typeface="+mn-ea"/>
        <a:cs typeface="+mn-cs"/>
      </a:defRPr>
    </a:lvl4pPr>
    <a:lvl5pPr marL="1828800" algn="l" rtl="0" fontAlgn="base">
      <a:spcBef>
        <a:spcPct val="0"/>
      </a:spcBef>
      <a:spcAft>
        <a:spcPct val="0"/>
      </a:spcAft>
      <a:defRPr kern="1200">
        <a:solidFill>
          <a:schemeClr val="tx1"/>
        </a:solidFill>
        <a:latin typeface="Verdana" charset="0"/>
        <a:ea typeface="+mn-ea"/>
        <a:cs typeface="+mn-cs"/>
      </a:defRPr>
    </a:lvl5pPr>
    <a:lvl6pPr marL="2286000" algn="l" defTabSz="457200" rtl="0" eaLnBrk="1" latinLnBrk="0" hangingPunct="1">
      <a:defRPr kern="1200">
        <a:solidFill>
          <a:schemeClr val="tx1"/>
        </a:solidFill>
        <a:latin typeface="Verdana" charset="0"/>
        <a:ea typeface="+mn-ea"/>
        <a:cs typeface="+mn-cs"/>
      </a:defRPr>
    </a:lvl6pPr>
    <a:lvl7pPr marL="2743200" algn="l" defTabSz="457200" rtl="0" eaLnBrk="1" latinLnBrk="0" hangingPunct="1">
      <a:defRPr kern="1200">
        <a:solidFill>
          <a:schemeClr val="tx1"/>
        </a:solidFill>
        <a:latin typeface="Verdana" charset="0"/>
        <a:ea typeface="+mn-ea"/>
        <a:cs typeface="+mn-cs"/>
      </a:defRPr>
    </a:lvl7pPr>
    <a:lvl8pPr marL="3200400" algn="l" defTabSz="457200" rtl="0" eaLnBrk="1" latinLnBrk="0" hangingPunct="1">
      <a:defRPr kern="1200">
        <a:solidFill>
          <a:schemeClr val="tx1"/>
        </a:solidFill>
        <a:latin typeface="Verdana" charset="0"/>
        <a:ea typeface="+mn-ea"/>
        <a:cs typeface="+mn-cs"/>
      </a:defRPr>
    </a:lvl8pPr>
    <a:lvl9pPr marL="3657600" algn="l" defTabSz="457200" rtl="0" eaLnBrk="1" latinLnBrk="0" hangingPunct="1">
      <a:defRPr kern="1200">
        <a:solidFill>
          <a:schemeClr val="tx1"/>
        </a:solidFill>
        <a:latin typeface="Verdan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4DC808"/>
    <a:srgbClr val="FFFF00"/>
    <a:srgbClr val="FA7AF1"/>
    <a:srgbClr val="0CEEF4"/>
    <a:srgbClr val="0F2B4B"/>
    <a:srgbClr val="15375F"/>
    <a:srgbClr val="CCCCCC"/>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330" autoAdjust="0"/>
    <p:restoredTop sz="94620" autoAdjust="0"/>
  </p:normalViewPr>
  <p:slideViewPr>
    <p:cSldViewPr>
      <p:cViewPr varScale="1">
        <p:scale>
          <a:sx n="108" d="100"/>
          <a:sy n="108" d="100"/>
        </p:scale>
        <p:origin x="-984" y="-84"/>
      </p:cViewPr>
      <p:guideLst>
        <p:guide orient="horz" pos="2160"/>
        <p:guide pos="2880"/>
      </p:guideLst>
    </p:cSldViewPr>
  </p:slideViewPr>
  <p:outlineViewPr>
    <p:cViewPr>
      <p:scale>
        <a:sx n="33" d="100"/>
        <a:sy n="33" d="100"/>
      </p:scale>
      <p:origin x="0" y="38148"/>
    </p:cViewPr>
  </p:outlineViewPr>
  <p:notesTextViewPr>
    <p:cViewPr>
      <p:scale>
        <a:sx n="100" d="100"/>
        <a:sy n="100" d="100"/>
      </p:scale>
      <p:origin x="0" y="0"/>
    </p:cViewPr>
  </p:notesTextViewPr>
  <p:sorterViewPr>
    <p:cViewPr>
      <p:scale>
        <a:sx n="150" d="100"/>
        <a:sy n="150" d="100"/>
      </p:scale>
      <p:origin x="0" y="552"/>
    </p:cViewPr>
  </p:sorterViewPr>
  <p:notesViewPr>
    <p:cSldViewPr>
      <p:cViewPr varScale="1">
        <p:scale>
          <a:sx n="85" d="100"/>
          <a:sy n="85" d="100"/>
        </p:scale>
        <p:origin x="-19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FD686-BCFA-0B42-837F-4033AB499914}" type="datetimeFigureOut">
              <a:rPr lang="en-US" smtClean="0"/>
              <a:pPr/>
              <a:t>5/12/2014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A2B19B-20DE-F345-BD26-0562C55E1B31}" type="slidenum">
              <a:rPr lang="en-US" smtClean="0"/>
              <a:pPr/>
              <a:t>‹#›</a:t>
            </a:fld>
            <a:endParaRPr lang="en-US"/>
          </a:p>
        </p:txBody>
      </p:sp>
    </p:spTree>
    <p:extLst>
      <p:ext uri="{BB962C8B-B14F-4D97-AF65-F5344CB8AC3E}">
        <p14:creationId xmlns:p14="http://schemas.microsoft.com/office/powerpoint/2010/main" val="2206085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1BA23C11-54A3-9F42-9B06-A2D5507A19AC}" type="slidenum">
              <a:rPr lang="en-US"/>
              <a:pPr/>
              <a:t>‹#›</a:t>
            </a:fld>
            <a:endParaRPr lang="en-US"/>
          </a:p>
        </p:txBody>
      </p:sp>
    </p:spTree>
    <p:extLst>
      <p:ext uri="{BB962C8B-B14F-4D97-AF65-F5344CB8AC3E}">
        <p14:creationId xmlns:p14="http://schemas.microsoft.com/office/powerpoint/2010/main" val="197109292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128"/>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128"/>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128"/>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4D65B-01B3-184C-A7CE-0A2C741A8B70}" type="slidenum">
              <a:rPr lang="en-US"/>
              <a:pPr/>
              <a:t>1</a:t>
            </a:fld>
            <a:endParaRPr lang="en-US" dirty="0"/>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36F46CA-D8CF-4AA0-93E5-D7C331651717}" type="slidenum">
              <a:rPr lang="en-US" smtClean="0"/>
              <a:pPr/>
              <a:t>4</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7" name="Title 6"/>
          <p:cNvSpPr>
            <a:spLocks noGrp="1"/>
          </p:cNvSpPr>
          <p:nvPr>
            <p:ph type="title"/>
          </p:nvPr>
        </p:nvSpPr>
        <p:spPr/>
        <p:txBody>
          <a:bodyPr/>
          <a:lstStyle/>
          <a:p>
            <a:r>
              <a:rPr lang="en-AU" smtClean="0"/>
              <a:t>Click to edit Master title style</a:t>
            </a:r>
            <a:endParaRPr lang="en-US" dirty="0"/>
          </a:p>
        </p:txBody>
      </p:sp>
      <p:sp>
        <p:nvSpPr>
          <p:cNvPr id="5" name="Footer Placeholder 8"/>
          <p:cNvSpPr txBox="1">
            <a:spLocks/>
          </p:cNvSpPr>
          <p:nvPr userDrawn="1"/>
        </p:nvSpPr>
        <p:spPr>
          <a:xfrm>
            <a:off x="152400" y="6375400"/>
            <a:ext cx="4267200" cy="365125"/>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1400" b="0" i="0" u="none" strike="noStrike" kern="1200" cap="none" spc="0" normalizeH="0" baseline="0" noProof="0" dirty="0">
              <a:ln>
                <a:noFill/>
              </a:ln>
              <a:solidFill>
                <a:srgbClr val="15375F"/>
              </a:solidFill>
              <a:effectLst/>
              <a:uLnTx/>
              <a:uFillTx/>
              <a:latin typeface="Verdana" charset="0"/>
              <a:ea typeface="+mn-ea"/>
              <a:cs typeface="+mn-cs"/>
            </a:endParaRPr>
          </a:p>
        </p:txBody>
      </p:sp>
      <p:sp>
        <p:nvSpPr>
          <p:cNvPr id="4" name="Footer Placeholder 3"/>
          <p:cNvSpPr>
            <a:spLocks noGrp="1"/>
          </p:cNvSpPr>
          <p:nvPr>
            <p:ph type="ftr" sz="quarter" idx="10"/>
          </p:nvPr>
        </p:nvSpPr>
        <p:spPr/>
        <p:txBody>
          <a:bodyPr/>
          <a:lstStyle/>
          <a:p>
            <a:r>
              <a:rPr lang="en-US" smtClean="0"/>
              <a:t>Lecture 10</a:t>
            </a:r>
            <a:endParaRPr lang="en-AU" dirty="0"/>
          </a:p>
        </p:txBody>
      </p:sp>
      <p:sp>
        <p:nvSpPr>
          <p:cNvPr id="6" name="Slide Number Placeholder 5"/>
          <p:cNvSpPr>
            <a:spLocks noGrp="1"/>
          </p:cNvSpPr>
          <p:nvPr>
            <p:ph type="sldNum" sz="quarter" idx="11"/>
          </p:nvPr>
        </p:nvSpPr>
        <p:spPr/>
        <p:txBody>
          <a:bodyPr/>
          <a:lstStyle/>
          <a:p>
            <a:fld id="{3BE76619-E315-B848-9F60-834D6A540672}" type="slidenum">
              <a:rPr lang="en-AU" smtClean="0"/>
              <a:pPr/>
              <a:t>‹#›</a:t>
            </a:fld>
            <a:endParaRPr lang="en-AU"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0"/>
          </p:nvPr>
        </p:nvSpPr>
        <p:spPr/>
        <p:txBody>
          <a:bodyPr/>
          <a:lstStyle/>
          <a:p>
            <a:r>
              <a:rPr lang="en-US" smtClean="0"/>
              <a:t>Lecture 10</a:t>
            </a:r>
            <a:endParaRPr lang="en-AU" dirty="0"/>
          </a:p>
        </p:txBody>
      </p:sp>
      <p:sp>
        <p:nvSpPr>
          <p:cNvPr id="5" name="Slide Number Placeholder 4"/>
          <p:cNvSpPr>
            <a:spLocks noGrp="1"/>
          </p:cNvSpPr>
          <p:nvPr>
            <p:ph type="sldNum" sz="quarter" idx="11"/>
          </p:nvPr>
        </p:nvSpPr>
        <p:spPr/>
        <p:txBody>
          <a:bodyPr/>
          <a:lstStyle/>
          <a:p>
            <a:fld id="{3BE76619-E315-B848-9F60-834D6A540672}" type="slidenum">
              <a:rPr lang="en-AU" smtClean="0"/>
              <a:pPr/>
              <a:t>‹#›</a:t>
            </a:fld>
            <a:endParaRPr lang="en-AU"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013" y="188913"/>
            <a:ext cx="7670800" cy="98425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755650" y="1484313"/>
            <a:ext cx="3810000" cy="4537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718050" y="1484313"/>
            <a:ext cx="3810000" cy="4537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71"/>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AU"/>
          </a:p>
        </p:txBody>
      </p:sp>
      <p:sp>
        <p:nvSpPr>
          <p:cNvPr id="6" name="Rectangle 72"/>
          <p:cNvSpPr>
            <a:spLocks noGrp="1" noChangeArrowheads="1"/>
          </p:cNvSpPr>
          <p:nvPr>
            <p:ph type="ftr" sz="quarter" idx="11"/>
          </p:nvPr>
        </p:nvSpPr>
        <p:spPr>
          <a:ln/>
        </p:spPr>
        <p:txBody>
          <a:bodyPr/>
          <a:lstStyle>
            <a:lvl1pPr>
              <a:defRPr/>
            </a:lvl1pPr>
          </a:lstStyle>
          <a:p>
            <a:pPr>
              <a:defRPr/>
            </a:pPr>
            <a:r>
              <a:rPr lang="en-AU" smtClean="0"/>
              <a:t>Lecture 10</a:t>
            </a:r>
            <a:endParaRPr lang="en-AU"/>
          </a:p>
        </p:txBody>
      </p:sp>
      <p:sp>
        <p:nvSpPr>
          <p:cNvPr id="7" name="Rectangle 73"/>
          <p:cNvSpPr>
            <a:spLocks noGrp="1" noChangeArrowheads="1"/>
          </p:cNvSpPr>
          <p:nvPr>
            <p:ph type="sldNum" sz="quarter" idx="12"/>
          </p:nvPr>
        </p:nvSpPr>
        <p:spPr>
          <a:ln/>
        </p:spPr>
        <p:txBody>
          <a:bodyPr/>
          <a:lstStyle>
            <a:lvl1pPr>
              <a:defRPr/>
            </a:lvl1pPr>
          </a:lstStyle>
          <a:p>
            <a:pPr>
              <a:defRPr/>
            </a:pPr>
            <a:fld id="{D6CF92F3-F818-4589-B402-08F4A9A165F3}" type="slidenum">
              <a:rPr lang="en-AU"/>
              <a:pPr>
                <a:defRPr/>
              </a:pPr>
              <a:t>‹#›</a:t>
            </a:fld>
            <a:endParaRPr lang="en-AU"/>
          </a:p>
        </p:txBody>
      </p:sp>
    </p:spTree>
    <p:extLst>
      <p:ext uri="{BB962C8B-B14F-4D97-AF65-F5344CB8AC3E}">
        <p14:creationId xmlns:p14="http://schemas.microsoft.com/office/powerpoint/2010/main" val="411616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Code Slide">
    <p:spTree>
      <p:nvGrpSpPr>
        <p:cNvPr id="1" name=""/>
        <p:cNvGrpSpPr/>
        <p:nvPr/>
      </p:nvGrpSpPr>
      <p:grpSpPr>
        <a:xfrm>
          <a:off x="0" y="0"/>
          <a:ext cx="0" cy="0"/>
          <a:chOff x="0" y="0"/>
          <a:chExt cx="0" cy="0"/>
        </a:xfrm>
      </p:grpSpPr>
      <p:sp>
        <p:nvSpPr>
          <p:cNvPr id="2" name="Title 1"/>
          <p:cNvSpPr>
            <a:spLocks noGrp="1"/>
          </p:cNvSpPr>
          <p:nvPr>
            <p:ph type="title"/>
          </p:nvPr>
        </p:nvSpPr>
        <p:spPr>
          <a:xfrm>
            <a:off x="1079612" y="301625"/>
            <a:ext cx="7604013" cy="606425"/>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marL="0" indent="0">
              <a:spcBef>
                <a:spcPts val="0"/>
              </a:spcBef>
              <a:buClr>
                <a:srgbClr val="9900CC"/>
              </a:buClr>
              <a:buFontTx/>
              <a:buNone/>
              <a:defRPr sz="2400" b="1">
                <a:latin typeface="Courier New" pitchFamily="49" charset="0"/>
                <a:cs typeface="Courier New" pitchFamily="49" charset="0"/>
              </a:defRPr>
            </a:lvl1pPr>
            <a:lvl2pPr>
              <a:buFontTx/>
              <a:buNone/>
              <a:defRPr/>
            </a:lvl2pPr>
            <a:lvl3pPr>
              <a:buFontTx/>
              <a:buNone/>
              <a:defRPr/>
            </a:lvl3pPr>
            <a:lvl4pPr>
              <a:buFontTx/>
              <a:buNone/>
              <a:defRPr/>
            </a:lvl4pPr>
            <a:lvl5pPr>
              <a:buFontTx/>
              <a:buNone/>
              <a:defRPr/>
            </a:lvl5pPr>
          </a:lstStyle>
          <a:p>
            <a:pPr lvl="0"/>
            <a:r>
              <a:rPr lang="en-US" dirty="0" smtClean="0"/>
              <a:t>Click to edit Master text styles</a:t>
            </a:r>
          </a:p>
        </p:txBody>
      </p:sp>
      <p:cxnSp>
        <p:nvCxnSpPr>
          <p:cNvPr id="10" name="Straight Connector 9"/>
          <p:cNvCxnSpPr/>
          <p:nvPr userDrawn="1"/>
        </p:nvCxnSpPr>
        <p:spPr bwMode="auto">
          <a:xfrm>
            <a:off x="1079612" y="980728"/>
            <a:ext cx="7632848" cy="0"/>
          </a:xfrm>
          <a:prstGeom prst="line">
            <a:avLst/>
          </a:prstGeom>
          <a:noFill/>
          <a:ln w="9525" cap="flat" cmpd="sng" algn="ctr">
            <a:solidFill>
              <a:schemeClr val="tx1"/>
            </a:solidFill>
            <a:prstDash val="solid"/>
            <a:round/>
            <a:headEnd type="none" w="med" len="med"/>
            <a:tailEnd type="none" w="med" len="med"/>
          </a:ln>
          <a:effectLst/>
        </p:spPr>
      </p:cxnSp>
      <p:sp>
        <p:nvSpPr>
          <p:cNvPr id="11" name="Rectangle 15"/>
          <p:cNvSpPr>
            <a:spLocks noGrp="1" noChangeArrowheads="1"/>
          </p:cNvSpPr>
          <p:nvPr>
            <p:ph type="sldNum" sz="quarter" idx="4"/>
          </p:nvPr>
        </p:nvSpPr>
        <p:spPr bwMode="auto">
          <a:xfrm>
            <a:off x="6877050" y="6237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solidFill>
                  <a:srgbClr val="660066"/>
                </a:solidFill>
                <a:latin typeface="Arial" charset="0"/>
              </a:defRPr>
            </a:lvl1pPr>
          </a:lstStyle>
          <a:p>
            <a:pPr>
              <a:defRPr/>
            </a:pPr>
            <a:fld id="{38EFCD11-3495-4D71-A9D0-2EFB1AF87B26}" type="slidenum">
              <a:rPr lang="en-US" smtClean="0"/>
              <a:pPr>
                <a:defRPr/>
              </a:pPr>
              <a:t>‹#›</a:t>
            </a:fld>
            <a:r>
              <a:rPr lang="en-US" dirty="0" smtClean="0"/>
              <a:t> of 23</a:t>
            </a:r>
            <a:endParaRPr lang="en-US" dirty="0"/>
          </a:p>
        </p:txBody>
      </p:sp>
    </p:spTree>
    <p:extLst>
      <p:ext uri="{BB962C8B-B14F-4D97-AF65-F5344CB8AC3E}">
        <p14:creationId xmlns:p14="http://schemas.microsoft.com/office/powerpoint/2010/main" val="247797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403350" y="1125538"/>
            <a:ext cx="3579813"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135563" y="1125538"/>
            <a:ext cx="35814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5"/>
          <p:cNvSpPr>
            <a:spLocks noGrp="1" noChangeArrowheads="1"/>
          </p:cNvSpPr>
          <p:nvPr>
            <p:ph type="sldNum" sz="quarter" idx="10"/>
          </p:nvPr>
        </p:nvSpPr>
        <p:spPr/>
        <p:txBody>
          <a:bodyPr/>
          <a:lstStyle>
            <a:lvl1pPr>
              <a:defRPr/>
            </a:lvl1pPr>
          </a:lstStyle>
          <a:p>
            <a:pPr>
              <a:defRPr/>
            </a:pPr>
            <a:fld id="{A169488D-F133-4DF0-AABE-2BD21F2CCD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tif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4572000" y="6248400"/>
            <a:ext cx="4572000" cy="609600"/>
          </a:xfrm>
          <a:prstGeom prst="rect">
            <a:avLst/>
          </a:prstGeom>
          <a:solidFill>
            <a:srgbClr val="1537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0" y="6248400"/>
            <a:ext cx="4572000" cy="609600"/>
          </a:xfrm>
          <a:prstGeom prst="rect">
            <a:avLst/>
          </a:prstGeom>
          <a:solidFill>
            <a:srgbClr val="CCCC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457200" y="279400"/>
            <a:ext cx="8229600" cy="1143000"/>
          </a:xfrm>
          <a:prstGeom prst="roundRect">
            <a:avLst/>
          </a:prstGeom>
          <a:solidFill>
            <a:srgbClr val="1537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Footer Placeholder 4"/>
          <p:cNvSpPr>
            <a:spLocks noGrp="1"/>
          </p:cNvSpPr>
          <p:nvPr>
            <p:ph type="ftr" sz="quarter" idx="3"/>
          </p:nvPr>
        </p:nvSpPr>
        <p:spPr>
          <a:xfrm>
            <a:off x="152400" y="6369050"/>
            <a:ext cx="4267200" cy="365125"/>
          </a:xfrm>
          <a:prstGeom prst="rect">
            <a:avLst/>
          </a:prstGeom>
        </p:spPr>
        <p:txBody>
          <a:bodyPr vert="horz" lIns="91440" tIns="45720" rIns="91440" bIns="45720" rtlCol="0" anchor="ctr"/>
          <a:lstStyle>
            <a:lvl1pPr algn="ctr">
              <a:defRPr sz="1400">
                <a:solidFill>
                  <a:srgbClr val="15375F"/>
                </a:solidFill>
              </a:defRPr>
            </a:lvl1pPr>
          </a:lstStyle>
          <a:p>
            <a:r>
              <a:rPr lang="en-US" smtClean="0"/>
              <a:t>Lecture 10</a:t>
            </a:r>
            <a:endParaRPr lang="en-AU" dirty="0"/>
          </a:p>
        </p:txBody>
      </p:sp>
      <p:sp>
        <p:nvSpPr>
          <p:cNvPr id="6" name="Slide Number Placeholder 5"/>
          <p:cNvSpPr>
            <a:spLocks noGrp="1"/>
          </p:cNvSpPr>
          <p:nvPr>
            <p:ph type="sldNum" sz="quarter" idx="4"/>
          </p:nvPr>
        </p:nvSpPr>
        <p:spPr>
          <a:xfrm>
            <a:off x="7162800" y="6356350"/>
            <a:ext cx="1295400" cy="365125"/>
          </a:xfrm>
          <a:prstGeom prst="rect">
            <a:avLst/>
          </a:prstGeom>
        </p:spPr>
        <p:txBody>
          <a:bodyPr vert="horz" lIns="91440" tIns="45720" rIns="91440" bIns="45720" rtlCol="0" anchor="ctr"/>
          <a:lstStyle>
            <a:lvl1pPr algn="ctr">
              <a:defRPr sz="1400">
                <a:solidFill>
                  <a:srgbClr val="CCCCCC"/>
                </a:solidFill>
              </a:defRPr>
            </a:lvl1pPr>
          </a:lstStyle>
          <a:p>
            <a:fld id="{3BE76619-E315-B848-9F60-834D6A540672}" type="slidenum">
              <a:rPr lang="en-AU" smtClean="0"/>
              <a:pPr/>
              <a:t>‹#›</a:t>
            </a:fld>
            <a:endParaRPr lang="en-AU" dirty="0"/>
          </a:p>
        </p:txBody>
      </p:sp>
      <p:pic>
        <p:nvPicPr>
          <p:cNvPr id="14" name="Picture 13" descr="QUT_Square_CMYK.tif"/>
          <p:cNvPicPr>
            <a:picLocks noChangeAspect="1"/>
          </p:cNvPicPr>
          <p:nvPr/>
        </p:nvPicPr>
        <p:blipFill>
          <a:blip r:embed="rId7"/>
          <a:stretch>
            <a:fillRect/>
          </a:stretch>
        </p:blipFill>
        <p:spPr>
          <a:xfrm>
            <a:off x="8534400" y="6248400"/>
            <a:ext cx="609600" cy="609600"/>
          </a:xfrm>
          <a:prstGeom prst="rect">
            <a:avLst/>
          </a:prstGeom>
        </p:spPr>
      </p:pic>
      <p:sp>
        <p:nvSpPr>
          <p:cNvPr id="16" name="Slide Number Placeholder 5"/>
          <p:cNvSpPr txBox="1">
            <a:spLocks/>
          </p:cNvSpPr>
          <p:nvPr/>
        </p:nvSpPr>
        <p:spPr>
          <a:xfrm>
            <a:off x="4648200" y="6362700"/>
            <a:ext cx="3124200" cy="365125"/>
          </a:xfrm>
          <a:prstGeom prst="rect">
            <a:avLst/>
          </a:prstGeom>
        </p:spPr>
        <p:txBody>
          <a:bodyPr vert="horz" lIns="91440" tIns="45720" rIns="91440" bIns="45720" rtlCol="0" anchor="ctr"/>
          <a:lstStyle>
            <a:lvl1pPr algn="r">
              <a:defRPr sz="1400">
                <a:solidFill>
                  <a:srgbClr val="CCCCCC"/>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sz="1400" b="0" i="0" u="none" strike="noStrike" kern="1200" cap="none" spc="0" normalizeH="0" baseline="0" noProof="0" dirty="0" smtClean="0">
                <a:ln>
                  <a:noFill/>
                </a:ln>
                <a:solidFill>
                  <a:srgbClr val="CCCCCC"/>
                </a:solidFill>
                <a:effectLst/>
                <a:uLnTx/>
                <a:uFillTx/>
                <a:latin typeface="Verdana" charset="0"/>
                <a:ea typeface="+mn-ea"/>
                <a:cs typeface="+mn-cs"/>
              </a:rPr>
              <a:t>INN550 - Lecture 1</a:t>
            </a:r>
            <a:endParaRPr kumimoji="0" lang="en-AU" sz="1400" b="0" i="0" u="none" strike="noStrike" kern="1200" cap="none" spc="0" normalizeH="0" baseline="0" noProof="0" dirty="0">
              <a:ln>
                <a:noFill/>
              </a:ln>
              <a:solidFill>
                <a:srgbClr val="CCCCCC"/>
              </a:solidFill>
              <a:effectLst/>
              <a:uLnTx/>
              <a:uFillTx/>
              <a:latin typeface="Verdana" charset="0"/>
              <a:ea typeface="+mn-ea"/>
              <a:cs typeface="+mn-cs"/>
            </a:endParaRPr>
          </a:p>
        </p:txBody>
      </p:sp>
      <p:sp>
        <p:nvSpPr>
          <p:cNvPr id="15" name="Rectangle 14"/>
          <p:cNvSpPr/>
          <p:nvPr userDrawn="1"/>
        </p:nvSpPr>
        <p:spPr>
          <a:xfrm>
            <a:off x="4572000" y="6248400"/>
            <a:ext cx="4572000" cy="609600"/>
          </a:xfrm>
          <a:prstGeom prst="rect">
            <a:avLst/>
          </a:prstGeom>
          <a:solidFill>
            <a:srgbClr val="0F2B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userDrawn="1"/>
        </p:nvSpPr>
        <p:spPr>
          <a:xfrm>
            <a:off x="457200" y="279400"/>
            <a:ext cx="8229600" cy="1143000"/>
          </a:xfrm>
          <a:prstGeom prst="roundRect">
            <a:avLst/>
          </a:prstGeom>
          <a:solidFill>
            <a:srgbClr val="0F2B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QUT_Square_CMYK.tif"/>
          <p:cNvPicPr>
            <a:picLocks noChangeAspect="1"/>
          </p:cNvPicPr>
          <p:nvPr userDrawn="1"/>
        </p:nvPicPr>
        <p:blipFill>
          <a:blip r:embed="rId7"/>
          <a:stretch>
            <a:fillRect/>
          </a:stretch>
        </p:blipFill>
        <p:spPr>
          <a:xfrm>
            <a:off x="8534400" y="6248400"/>
            <a:ext cx="609600" cy="609600"/>
          </a:xfrm>
          <a:prstGeom prst="rect">
            <a:avLst/>
          </a:prstGeom>
        </p:spPr>
      </p:pic>
      <p:sp>
        <p:nvSpPr>
          <p:cNvPr id="24" name="Slide Number Placeholder 5"/>
          <p:cNvSpPr txBox="1">
            <a:spLocks/>
          </p:cNvSpPr>
          <p:nvPr userDrawn="1"/>
        </p:nvSpPr>
        <p:spPr>
          <a:xfrm>
            <a:off x="4648200" y="6362700"/>
            <a:ext cx="3124200" cy="365125"/>
          </a:xfrm>
          <a:prstGeom prst="rect">
            <a:avLst/>
          </a:prstGeom>
        </p:spPr>
        <p:txBody>
          <a:bodyPr vert="horz" lIns="91440" tIns="45720" rIns="91440" bIns="45720" rtlCol="0" anchor="ctr"/>
          <a:lstStyle>
            <a:lvl1pPr algn="r">
              <a:defRPr sz="1400">
                <a:solidFill>
                  <a:srgbClr val="CCCCCC"/>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sz="1400" b="0" i="0" u="none" strike="noStrike" kern="1200" cap="none" spc="0" normalizeH="0" baseline="0" noProof="0" dirty="0" smtClean="0">
                <a:ln>
                  <a:noFill/>
                </a:ln>
                <a:solidFill>
                  <a:srgbClr val="CCCCCC"/>
                </a:solidFill>
                <a:effectLst/>
                <a:uLnTx/>
                <a:uFillTx/>
                <a:latin typeface="Verdana" charset="0"/>
                <a:ea typeface="+mn-ea"/>
                <a:cs typeface="+mn-cs"/>
              </a:rPr>
              <a:t>INB255/INN255</a:t>
            </a:r>
            <a:endParaRPr kumimoji="0" lang="en-AU" sz="1400" b="0" i="0" u="none" strike="noStrike" kern="1200" cap="none" spc="0" normalizeH="0" baseline="0" noProof="0" dirty="0">
              <a:ln>
                <a:noFill/>
              </a:ln>
              <a:solidFill>
                <a:srgbClr val="CCCCCC"/>
              </a:solidFill>
              <a:effectLst/>
              <a:uLnTx/>
              <a:uFillTx/>
              <a:latin typeface="Verdana" charset="0"/>
              <a:ea typeface="+mn-ea"/>
              <a:cs typeface="+mn-cs"/>
            </a:endParaRPr>
          </a:p>
        </p:txBody>
      </p:sp>
      <p:sp>
        <p:nvSpPr>
          <p:cNvPr id="19" name="Footer Placeholder 8"/>
          <p:cNvSpPr txBox="1">
            <a:spLocks/>
          </p:cNvSpPr>
          <p:nvPr userDrawn="1"/>
        </p:nvSpPr>
        <p:spPr>
          <a:xfrm>
            <a:off x="152400" y="6375400"/>
            <a:ext cx="4267200" cy="365125"/>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1400" b="0" i="0" u="none" strike="noStrike" kern="1200" cap="none" spc="0" normalizeH="0" baseline="0" noProof="0" dirty="0">
              <a:ln>
                <a:noFill/>
              </a:ln>
              <a:solidFill>
                <a:srgbClr val="15375F"/>
              </a:solidFill>
              <a:effectLst/>
              <a:uLnTx/>
              <a:uFillTx/>
              <a:latin typeface="Verdana" charset="0"/>
              <a:ea typeface="+mn-ea"/>
              <a:cs typeface="+mn-cs"/>
            </a:endParaRPr>
          </a:p>
        </p:txBody>
      </p:sp>
      <p:sp>
        <p:nvSpPr>
          <p:cNvPr id="20" name="Slide Number Placeholder 7"/>
          <p:cNvSpPr txBox="1">
            <a:spLocks/>
          </p:cNvSpPr>
          <p:nvPr userDrawn="1"/>
        </p:nvSpPr>
        <p:spPr>
          <a:xfrm>
            <a:off x="7150100" y="6362700"/>
            <a:ext cx="12954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BE76619-E315-B848-9F60-834D6A540672}" type="slidenum">
              <a:rPr kumimoji="0" lang="en-AU" sz="1400" b="0" i="0" u="none" strike="noStrike" kern="1200" cap="none" spc="0" normalizeH="0" baseline="0" noProof="0" smtClean="0">
                <a:ln>
                  <a:noFill/>
                </a:ln>
                <a:solidFill>
                  <a:srgbClr val="CCCCCC"/>
                </a:solidFill>
                <a:effectLst/>
                <a:uLnTx/>
                <a:uFillTx/>
                <a:latin typeface="Verdana"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1400" b="0" i="0" u="none" strike="noStrike" kern="1200" cap="none" spc="0" normalizeH="0" baseline="0" noProof="0" dirty="0">
              <a:ln>
                <a:noFill/>
              </a:ln>
              <a:solidFill>
                <a:srgbClr val="CCCCCC"/>
              </a:solidFill>
              <a:effectLst/>
              <a:uLnTx/>
              <a:uFillTx/>
              <a:latin typeface="Verdana" charset="0"/>
              <a:ea typeface="+mn-ea"/>
              <a:cs typeface="+mn-cs"/>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30" r:id="rId3"/>
    <p:sldLayoutId id="2147483732" r:id="rId4"/>
    <p:sldLayoutId id="2147483733" r:id="rId5"/>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nirsoft.net/utils/video_cache_view.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nirsoft.net/utils/my_last_search.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nirsoft.net/utils/usb_devices_view.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03.ibm.com/press/us/en/pressrelease/36473.ws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normAutofit/>
          </a:bodyPr>
          <a:lstStyle/>
          <a:p>
            <a:r>
              <a:rPr lang="en-AU" dirty="0" smtClean="0"/>
              <a:t>Semester 1, 2014</a:t>
            </a:r>
          </a:p>
          <a:p>
            <a:r>
              <a:rPr lang="en-AU" dirty="0" smtClean="0"/>
              <a:t>Lecture </a:t>
            </a:r>
            <a:r>
              <a:rPr lang="en-AU" dirty="0" smtClean="0"/>
              <a:t>10</a:t>
            </a:r>
            <a:endParaRPr lang="en-AU" dirty="0" smtClean="0"/>
          </a:p>
        </p:txBody>
      </p:sp>
      <p:sp>
        <p:nvSpPr>
          <p:cNvPr id="2050" name="Rectangle 2"/>
          <p:cNvSpPr>
            <a:spLocks noGrp="1" noChangeArrowheads="1"/>
          </p:cNvSpPr>
          <p:nvPr>
            <p:ph type="title"/>
          </p:nvPr>
        </p:nvSpPr>
        <p:spPr/>
        <p:txBody>
          <a:bodyPr>
            <a:normAutofit/>
          </a:bodyPr>
          <a:lstStyle/>
          <a:p>
            <a:r>
              <a:rPr lang="en-US" dirty="0" smtClean="0"/>
              <a:t>INB255</a:t>
            </a:r>
            <a:r>
              <a:rPr lang="en-US" dirty="0" smtClean="0"/>
              <a:t>: Security</a:t>
            </a:r>
            <a:endParaRPr lang="en-US" dirty="0"/>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Content Placeholder 2"/>
          <p:cNvSpPr>
            <a:spLocks noGrp="1"/>
          </p:cNvSpPr>
          <p:nvPr>
            <p:ph idx="1"/>
          </p:nvPr>
        </p:nvSpPr>
        <p:spPr/>
        <p:txBody>
          <a:bodyPr>
            <a:normAutofit lnSpcReduction="10000"/>
          </a:bodyPr>
          <a:lstStyle/>
          <a:p>
            <a:r>
              <a:rPr lang="en-AU" smtClean="0"/>
              <a:t>There are no “smoking guns”</a:t>
            </a:r>
          </a:p>
          <a:p>
            <a:pPr lvl="1"/>
            <a:r>
              <a:rPr lang="en-AU" smtClean="0"/>
              <a:t>Evidence is circumstantial (at best) not direct evidence of a crime</a:t>
            </a:r>
          </a:p>
          <a:p>
            <a:r>
              <a:rPr lang="en-AU" smtClean="0"/>
              <a:t>Investigators</a:t>
            </a:r>
            <a:r>
              <a:rPr lang="en-AU" sz="2500" smtClean="0"/>
              <a:t> </a:t>
            </a:r>
            <a:r>
              <a:rPr lang="en-AU" smtClean="0"/>
              <a:t>require</a:t>
            </a:r>
          </a:p>
          <a:p>
            <a:pPr lvl="1"/>
            <a:r>
              <a:rPr lang="en-AU" smtClean="0"/>
              <a:t>familiarity with specific OS</a:t>
            </a:r>
          </a:p>
          <a:p>
            <a:pPr lvl="1"/>
            <a:r>
              <a:rPr lang="en-AU" smtClean="0"/>
              <a:t>familiarity with multiple OS</a:t>
            </a:r>
          </a:p>
          <a:p>
            <a:pPr lvl="1"/>
            <a:r>
              <a:rPr lang="en-AU" smtClean="0"/>
              <a:t>experience with a range of tools</a:t>
            </a:r>
          </a:p>
          <a:p>
            <a:pPr lvl="1"/>
            <a:r>
              <a:rPr lang="en-AU" smtClean="0"/>
              <a:t>skill at organising large collections of different information</a:t>
            </a:r>
          </a:p>
          <a:p>
            <a:pPr lvl="1"/>
            <a:r>
              <a:rPr lang="en-AU" smtClean="0"/>
              <a:t>retrieval expertise for deleted and residual data</a:t>
            </a:r>
          </a:p>
          <a:p>
            <a:pPr lvl="1"/>
            <a:r>
              <a:rPr lang="en-AU" smtClean="0"/>
              <a:t>skills in court case preparation and giving evidence or opinion</a:t>
            </a:r>
          </a:p>
        </p:txBody>
      </p:sp>
      <p:sp>
        <p:nvSpPr>
          <p:cNvPr id="25603" name="Title 1"/>
          <p:cNvSpPr>
            <a:spLocks noGrp="1"/>
          </p:cNvSpPr>
          <p:nvPr>
            <p:ph type="title"/>
          </p:nvPr>
        </p:nvSpPr>
        <p:spPr/>
        <p:txBody>
          <a:bodyPr/>
          <a:lstStyle/>
          <a:p>
            <a:r>
              <a:rPr lang="en-AU" smtClean="0"/>
              <a:t>CF Reality</a:t>
            </a:r>
          </a:p>
        </p:txBody>
      </p:sp>
      <p:sp>
        <p:nvSpPr>
          <p:cNvPr id="25605" name="Slide Number Placeholder 3"/>
          <p:cNvSpPr txBox="1">
            <a:spLocks noGrp="1"/>
          </p:cNvSpPr>
          <p:nvPr/>
        </p:nvSpPr>
        <p:spPr bwMode="auto">
          <a:xfrm>
            <a:off x="6877050" y="6237288"/>
            <a:ext cx="1905000" cy="457200"/>
          </a:xfrm>
          <a:prstGeom prst="rect">
            <a:avLst/>
          </a:prstGeom>
          <a:noFill/>
          <a:ln w="9525">
            <a:noFill/>
            <a:miter lim="800000"/>
            <a:headEnd/>
            <a:tailEnd/>
          </a:ln>
        </p:spPr>
        <p:txBody>
          <a:bodyPr/>
          <a:lstStyle/>
          <a:p>
            <a:pPr algn="r">
              <a:spcBef>
                <a:spcPct val="0"/>
              </a:spcBef>
              <a:buClrTx/>
              <a:buSzTx/>
              <a:buFontTx/>
              <a:buNone/>
            </a:pPr>
            <a:fld id="{12F20F07-EB61-4677-AD4E-28DAD1BA9E06}" type="slidenum">
              <a:rPr lang="en-US" sz="1400">
                <a:solidFill>
                  <a:srgbClr val="103566"/>
                </a:solidFill>
                <a:latin typeface="Arial" charset="0"/>
              </a:rPr>
              <a:pPr algn="r">
                <a:spcBef>
                  <a:spcPct val="0"/>
                </a:spcBef>
                <a:buClrTx/>
                <a:buSzTx/>
                <a:buFontTx/>
                <a:buNone/>
              </a:pPr>
              <a:t>10</a:t>
            </a:fld>
            <a:endParaRPr lang="en-US" sz="1400">
              <a:solidFill>
                <a:srgbClr val="103566"/>
              </a:solidFill>
              <a:latin typeface="Arial" charset="0"/>
            </a:endParaRPr>
          </a:p>
        </p:txBody>
      </p:sp>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AU" sz="2400" dirty="0" smtClean="0"/>
              <a:t>Competent analysis can take days, weeks or months</a:t>
            </a:r>
          </a:p>
          <a:p>
            <a:r>
              <a:rPr lang="en-AU" sz="2400" dirty="0" smtClean="0"/>
              <a:t>Depends on</a:t>
            </a:r>
          </a:p>
          <a:p>
            <a:pPr lvl="1"/>
            <a:r>
              <a:rPr lang="en-AU" sz="2000" dirty="0" smtClean="0"/>
              <a:t>Amount of data</a:t>
            </a:r>
          </a:p>
          <a:p>
            <a:pPr lvl="1"/>
            <a:r>
              <a:rPr lang="en-AU" sz="2000" dirty="0" smtClean="0"/>
              <a:t>Importance of case</a:t>
            </a:r>
          </a:p>
          <a:p>
            <a:pPr lvl="1"/>
            <a:r>
              <a:rPr lang="en-AU" sz="2000" dirty="0" smtClean="0"/>
              <a:t>Budget</a:t>
            </a:r>
          </a:p>
          <a:p>
            <a:r>
              <a:rPr lang="en-AU" sz="2400" dirty="0" smtClean="0"/>
              <a:t>Examiner will look at remnants of everything that is on a disk or device</a:t>
            </a:r>
          </a:p>
          <a:p>
            <a:pPr lvl="1"/>
            <a:r>
              <a:rPr lang="en-AU" sz="2000" dirty="0" smtClean="0"/>
              <a:t>Emails</a:t>
            </a:r>
          </a:p>
          <a:p>
            <a:pPr lvl="1"/>
            <a:r>
              <a:rPr lang="en-AU" sz="2000" dirty="0" smtClean="0"/>
              <a:t>Websites</a:t>
            </a:r>
          </a:p>
          <a:p>
            <a:pPr lvl="1"/>
            <a:r>
              <a:rPr lang="en-AU" sz="2000" dirty="0" smtClean="0"/>
              <a:t>Chat sessions</a:t>
            </a:r>
          </a:p>
          <a:p>
            <a:pPr lvl="1"/>
            <a:r>
              <a:rPr lang="en-AU" sz="2000" dirty="0" smtClean="0"/>
              <a:t>Phrases searched for</a:t>
            </a:r>
          </a:p>
          <a:p>
            <a:r>
              <a:rPr lang="en-AU" sz="2400" dirty="0" smtClean="0"/>
              <a:t>Imagine if that was your disk or device…</a:t>
            </a:r>
            <a:endParaRPr lang="en-AU" sz="2000" dirty="0" smtClean="0"/>
          </a:p>
          <a:p>
            <a:pPr lvl="1"/>
            <a:endParaRPr lang="en-AU" sz="2000" dirty="0"/>
          </a:p>
        </p:txBody>
      </p:sp>
      <p:sp>
        <p:nvSpPr>
          <p:cNvPr id="2" name="Title 1"/>
          <p:cNvSpPr>
            <a:spLocks noGrp="1"/>
          </p:cNvSpPr>
          <p:nvPr>
            <p:ph type="title"/>
          </p:nvPr>
        </p:nvSpPr>
        <p:spPr/>
        <p:txBody>
          <a:bodyPr/>
          <a:lstStyle/>
          <a:p>
            <a:r>
              <a:rPr lang="en-AU" dirty="0" smtClean="0"/>
              <a:t>CF Reality</a:t>
            </a:r>
            <a:endParaRPr lang="en-AU" dirty="0"/>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r>
              <a:rPr lang="en-AU" smtClean="0"/>
              <a:t>Criminal cases</a:t>
            </a:r>
          </a:p>
          <a:p>
            <a:pPr lvl="1"/>
            <a:r>
              <a:rPr lang="en-AU" smtClean="0"/>
              <a:t>Laws (state, federal, etc) broken</a:t>
            </a:r>
          </a:p>
          <a:p>
            <a:pPr lvl="1"/>
            <a:r>
              <a:rPr lang="en-AU" smtClean="0"/>
              <a:t>Law enforcement has detected the crime</a:t>
            </a:r>
          </a:p>
          <a:p>
            <a:pPr lvl="1"/>
            <a:r>
              <a:rPr lang="en-AU" smtClean="0"/>
              <a:t>Presumption of innocence</a:t>
            </a:r>
          </a:p>
          <a:p>
            <a:pPr lvl="1"/>
            <a:r>
              <a:rPr lang="en-AU" smtClean="0"/>
              <a:t>Prosecution must prove case otherwise</a:t>
            </a:r>
          </a:p>
          <a:p>
            <a:r>
              <a:rPr lang="en-AU" smtClean="0"/>
              <a:t>Civil cases</a:t>
            </a:r>
          </a:p>
          <a:p>
            <a:pPr lvl="1"/>
            <a:r>
              <a:rPr lang="en-AU" smtClean="0"/>
              <a:t>A party claims damages of some sort (plaintiff)</a:t>
            </a:r>
          </a:p>
          <a:p>
            <a:pPr lvl="1"/>
            <a:r>
              <a:rPr lang="en-AU" smtClean="0"/>
              <a:t>Plaintiff must prove on the balance of probabilities that their claim is just</a:t>
            </a:r>
          </a:p>
          <a:p>
            <a:pPr lvl="1"/>
            <a:endParaRPr lang="en-AU" smtClean="0"/>
          </a:p>
          <a:p>
            <a:pPr lvl="1"/>
            <a:endParaRPr lang="en-AU" smtClean="0"/>
          </a:p>
        </p:txBody>
      </p:sp>
      <p:sp>
        <p:nvSpPr>
          <p:cNvPr id="26627" name="Rectangle 2"/>
          <p:cNvSpPr>
            <a:spLocks noGrp="1" noChangeArrowheads="1"/>
          </p:cNvSpPr>
          <p:nvPr>
            <p:ph type="title"/>
          </p:nvPr>
        </p:nvSpPr>
        <p:spPr/>
        <p:txBody>
          <a:bodyPr/>
          <a:lstStyle/>
          <a:p>
            <a:r>
              <a:rPr lang="en-AU" smtClean="0"/>
              <a:t>Criminal vs Civil</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p:txBody>
          <a:bodyPr>
            <a:normAutofit lnSpcReduction="10000"/>
          </a:bodyPr>
          <a:lstStyle/>
          <a:p>
            <a:r>
              <a:rPr lang="en-AU" sz="2400" smtClean="0"/>
              <a:t>Identify</a:t>
            </a:r>
          </a:p>
          <a:p>
            <a:pPr lvl="1"/>
            <a:r>
              <a:rPr lang="en-AU" sz="2000" smtClean="0"/>
              <a:t>Where and what is relevant evidence</a:t>
            </a:r>
          </a:p>
          <a:p>
            <a:r>
              <a:rPr lang="en-AU" sz="2400" smtClean="0"/>
              <a:t>Secure</a:t>
            </a:r>
          </a:p>
          <a:p>
            <a:pPr lvl="1"/>
            <a:r>
              <a:rPr lang="en-AU" sz="2000" smtClean="0"/>
              <a:t>Remove from scene (unusual to do this now)</a:t>
            </a:r>
          </a:p>
          <a:p>
            <a:pPr lvl="1"/>
            <a:r>
              <a:rPr lang="en-AU" sz="2000" smtClean="0"/>
              <a:t>Remove people from scene</a:t>
            </a:r>
          </a:p>
          <a:p>
            <a:pPr lvl="1"/>
            <a:r>
              <a:rPr lang="en-AU" sz="2000" smtClean="0"/>
              <a:t>Record scene – still and video camera</a:t>
            </a:r>
          </a:p>
          <a:p>
            <a:pPr lvl="1"/>
            <a:r>
              <a:rPr lang="en-AU" sz="2000" smtClean="0"/>
              <a:t>To “pull the plug” or not</a:t>
            </a:r>
          </a:p>
          <a:p>
            <a:pPr lvl="1"/>
            <a:r>
              <a:rPr lang="en-AU" sz="2000" smtClean="0"/>
              <a:t>Statically linked tools</a:t>
            </a:r>
          </a:p>
          <a:p>
            <a:pPr lvl="1"/>
            <a:r>
              <a:rPr lang="en-AU" sz="2000" smtClean="0"/>
              <a:t>Copy without alteration</a:t>
            </a:r>
          </a:p>
          <a:p>
            <a:pPr lvl="1"/>
            <a:r>
              <a:rPr lang="en-AU" sz="2000" smtClean="0"/>
              <a:t>Write blockers</a:t>
            </a:r>
          </a:p>
          <a:p>
            <a:pPr lvl="1"/>
            <a:r>
              <a:rPr lang="en-AU" sz="2000" smtClean="0"/>
              <a:t>Validate and Verify – One Way Hash Functions</a:t>
            </a:r>
          </a:p>
          <a:p>
            <a:pPr lvl="1"/>
            <a:r>
              <a:rPr lang="en-AU" sz="2000" smtClean="0"/>
              <a:t>Chain of Custody</a:t>
            </a:r>
          </a:p>
        </p:txBody>
      </p:sp>
      <p:sp>
        <p:nvSpPr>
          <p:cNvPr id="27651" name="Rectangle 2"/>
          <p:cNvSpPr>
            <a:spLocks noGrp="1" noChangeArrowheads="1"/>
          </p:cNvSpPr>
          <p:nvPr>
            <p:ph type="title"/>
          </p:nvPr>
        </p:nvSpPr>
        <p:spPr/>
        <p:txBody>
          <a:bodyPr/>
          <a:lstStyle/>
          <a:p>
            <a:r>
              <a:rPr lang="en-AU" smtClean="0"/>
              <a:t>Computer Forensics Process</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normAutofit lnSpcReduction="10000"/>
          </a:bodyPr>
          <a:lstStyle/>
          <a:p>
            <a:r>
              <a:rPr lang="en-AU" sz="2400" smtClean="0"/>
              <a:t>Analyse</a:t>
            </a:r>
          </a:p>
          <a:p>
            <a:pPr lvl="1"/>
            <a:r>
              <a:rPr lang="en-AU" sz="2000" smtClean="0"/>
              <a:t>Determine meaning of evidence</a:t>
            </a:r>
          </a:p>
          <a:p>
            <a:pPr lvl="1"/>
            <a:r>
              <a:rPr lang="en-AU" sz="2000" smtClean="0"/>
              <a:t>Discover intent</a:t>
            </a:r>
          </a:p>
          <a:p>
            <a:pPr lvl="1"/>
            <a:r>
              <a:rPr lang="en-AU" sz="2000" smtClean="0"/>
              <a:t>Hash databases</a:t>
            </a:r>
          </a:p>
          <a:p>
            <a:pPr lvl="1"/>
            <a:r>
              <a:rPr lang="en-AU" sz="2000" smtClean="0"/>
              <a:t>Hidden files</a:t>
            </a:r>
          </a:p>
          <a:p>
            <a:pPr lvl="1"/>
            <a:r>
              <a:rPr lang="en-AU" sz="2000" smtClean="0"/>
              <a:t>File authorship</a:t>
            </a:r>
          </a:p>
          <a:p>
            <a:pPr lvl="1"/>
            <a:r>
              <a:rPr lang="en-AU" sz="2000" smtClean="0"/>
              <a:t>Timelining</a:t>
            </a:r>
          </a:p>
          <a:p>
            <a:pPr lvl="1"/>
            <a:r>
              <a:rPr lang="en-AU" sz="2000" smtClean="0"/>
              <a:t>Searching – keywords, file signatures</a:t>
            </a:r>
          </a:p>
          <a:p>
            <a:pPr lvl="1"/>
            <a:r>
              <a:rPr lang="en-AU" sz="2000" smtClean="0"/>
              <a:t>Password Cracking</a:t>
            </a:r>
          </a:p>
          <a:p>
            <a:r>
              <a:rPr lang="en-AU" sz="2400" smtClean="0"/>
              <a:t>Present</a:t>
            </a:r>
          </a:p>
          <a:p>
            <a:pPr lvl="1"/>
            <a:r>
              <a:rPr lang="en-AU" sz="2000" smtClean="0"/>
              <a:t>Report on process and findings</a:t>
            </a:r>
          </a:p>
          <a:p>
            <a:pPr lvl="1"/>
            <a:r>
              <a:rPr lang="en-AU" sz="2000" smtClean="0"/>
              <a:t>What does it mean in context of case</a:t>
            </a:r>
          </a:p>
          <a:p>
            <a:pPr lvl="1"/>
            <a:r>
              <a:rPr lang="en-AU" sz="2000" smtClean="0"/>
              <a:t>Possibly in a court of law</a:t>
            </a:r>
          </a:p>
        </p:txBody>
      </p:sp>
      <p:sp>
        <p:nvSpPr>
          <p:cNvPr id="28675" name="Rectangle 2"/>
          <p:cNvSpPr>
            <a:spLocks noGrp="1" noChangeArrowheads="1"/>
          </p:cNvSpPr>
          <p:nvPr>
            <p:ph type="title"/>
          </p:nvPr>
        </p:nvSpPr>
        <p:spPr/>
        <p:txBody>
          <a:bodyPr/>
          <a:lstStyle/>
          <a:p>
            <a:r>
              <a:rPr lang="en-AU" smtClean="0"/>
              <a:t>Computer Forensics Process</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p:txBody>
          <a:bodyPr/>
          <a:lstStyle/>
          <a:p>
            <a:r>
              <a:rPr lang="en-AU" dirty="0" smtClean="0"/>
              <a:t>Specialist Tools Required</a:t>
            </a:r>
          </a:p>
          <a:p>
            <a:pPr lvl="1"/>
            <a:r>
              <a:rPr lang="en-AU" dirty="0" smtClean="0"/>
              <a:t>Disk and device imaging</a:t>
            </a:r>
          </a:p>
          <a:p>
            <a:pPr lvl="2"/>
            <a:r>
              <a:rPr lang="en-AU" dirty="0" smtClean="0"/>
              <a:t>Copy entire disk – not just files visible to Operating System</a:t>
            </a:r>
          </a:p>
          <a:p>
            <a:pPr lvl="1"/>
            <a:r>
              <a:rPr lang="en-AU" dirty="0" smtClean="0"/>
              <a:t>Verification tools</a:t>
            </a:r>
          </a:p>
          <a:p>
            <a:pPr lvl="2"/>
            <a:r>
              <a:rPr lang="en-AU" dirty="0" smtClean="0"/>
              <a:t>All data passed through 1 way hash (MD5, SHA1)</a:t>
            </a:r>
          </a:p>
          <a:p>
            <a:pPr lvl="1"/>
            <a:r>
              <a:rPr lang="en-AU" dirty="0" smtClean="0"/>
              <a:t>Analysis Tools</a:t>
            </a:r>
          </a:p>
          <a:p>
            <a:pPr lvl="2"/>
            <a:r>
              <a:rPr lang="en-AU" dirty="0" smtClean="0"/>
              <a:t>Forensic Suites – </a:t>
            </a:r>
            <a:r>
              <a:rPr lang="en-AU" dirty="0" err="1" smtClean="0"/>
              <a:t>EnCase</a:t>
            </a:r>
            <a:r>
              <a:rPr lang="en-AU" dirty="0" smtClean="0"/>
              <a:t>, FTK, </a:t>
            </a:r>
            <a:r>
              <a:rPr lang="en-AU" dirty="0" err="1" smtClean="0"/>
              <a:t>Winhex</a:t>
            </a:r>
            <a:r>
              <a:rPr lang="en-AU" dirty="0" smtClean="0"/>
              <a:t>, etc</a:t>
            </a:r>
          </a:p>
          <a:p>
            <a:pPr lvl="2"/>
            <a:r>
              <a:rPr lang="en-AU" dirty="0" smtClean="0"/>
              <a:t>Numerous single purpose tools</a:t>
            </a:r>
          </a:p>
          <a:p>
            <a:pPr lvl="3"/>
            <a:r>
              <a:rPr lang="en-AU" dirty="0" smtClean="0"/>
              <a:t>File viewers, Scalpel, Web browser data extraction, file recovery, </a:t>
            </a:r>
            <a:r>
              <a:rPr lang="en-AU" dirty="0" err="1" smtClean="0"/>
              <a:t>Rifuiti</a:t>
            </a:r>
            <a:r>
              <a:rPr lang="en-AU" dirty="0" smtClean="0"/>
              <a:t> (recycle bin analysis), Pasco (IE browser analysis)</a:t>
            </a:r>
          </a:p>
          <a:p>
            <a:pPr lvl="3"/>
            <a:endParaRPr lang="en-AU" dirty="0" smtClean="0"/>
          </a:p>
        </p:txBody>
      </p:sp>
      <p:sp>
        <p:nvSpPr>
          <p:cNvPr id="29699" name="Rectangle 2"/>
          <p:cNvSpPr>
            <a:spLocks noGrp="1" noChangeArrowheads="1"/>
          </p:cNvSpPr>
          <p:nvPr>
            <p:ph type="title"/>
          </p:nvPr>
        </p:nvSpPr>
        <p:spPr/>
        <p:txBody>
          <a:bodyPr/>
          <a:lstStyle/>
          <a:p>
            <a:r>
              <a:rPr lang="en-AU" smtClean="0"/>
              <a:t>Computer Forensics Process</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AU"/>
          </a:p>
        </p:txBody>
      </p:sp>
      <p:sp>
        <p:nvSpPr>
          <p:cNvPr id="30723" name="Rectangle 2"/>
          <p:cNvSpPr>
            <a:spLocks noGrp="1" noChangeArrowheads="1"/>
          </p:cNvSpPr>
          <p:nvPr>
            <p:ph type="title"/>
          </p:nvPr>
        </p:nvSpPr>
        <p:spPr/>
        <p:txBody>
          <a:bodyPr/>
          <a:lstStyle/>
          <a:p>
            <a:r>
              <a:rPr lang="en-US" sz="2800" smtClean="0"/>
              <a:t>Computer Forensics Process</a:t>
            </a:r>
            <a:endParaRPr lang="en-AU" sz="2800" smtClean="0"/>
          </a:p>
        </p:txBody>
      </p:sp>
      <p:pic>
        <p:nvPicPr>
          <p:cNvPr id="30725" name="Picture 4"/>
          <p:cNvPicPr>
            <a:picLocks noChangeAspect="1" noChangeArrowheads="1"/>
          </p:cNvPicPr>
          <p:nvPr/>
        </p:nvPicPr>
        <p:blipFill>
          <a:blip r:embed="rId3"/>
          <a:srcRect/>
          <a:stretch>
            <a:fillRect/>
          </a:stretch>
        </p:blipFill>
        <p:spPr bwMode="auto">
          <a:xfrm>
            <a:off x="1330325" y="1146175"/>
            <a:ext cx="7129463" cy="5245100"/>
          </a:xfrm>
          <a:prstGeom prst="rect">
            <a:avLst/>
          </a:prstGeom>
          <a:noFill/>
          <a:ln w="9525">
            <a:noFill/>
            <a:miter lim="800000"/>
            <a:headEnd/>
            <a:tailEnd/>
          </a:ln>
          <a:effectLst/>
        </p:spPr>
      </p:pic>
      <p:sp>
        <p:nvSpPr>
          <p:cNvPr id="7" name="Footer Placeholder 6"/>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AU"/>
          </a:p>
        </p:txBody>
      </p:sp>
      <p:sp>
        <p:nvSpPr>
          <p:cNvPr id="31747" name="Rectangle 2"/>
          <p:cNvSpPr>
            <a:spLocks noGrp="1" noChangeArrowheads="1"/>
          </p:cNvSpPr>
          <p:nvPr>
            <p:ph type="title"/>
          </p:nvPr>
        </p:nvSpPr>
        <p:spPr/>
        <p:txBody>
          <a:bodyPr/>
          <a:lstStyle/>
          <a:p>
            <a:r>
              <a:rPr lang="en-US" sz="2800" smtClean="0"/>
              <a:t>Computer Forensics Process</a:t>
            </a:r>
            <a:endParaRPr lang="en-AU" sz="2800" smtClean="0"/>
          </a:p>
        </p:txBody>
      </p:sp>
      <p:pic>
        <p:nvPicPr>
          <p:cNvPr id="31749" name="Picture 4"/>
          <p:cNvPicPr>
            <a:picLocks noChangeAspect="1" noChangeArrowheads="1"/>
          </p:cNvPicPr>
          <p:nvPr/>
        </p:nvPicPr>
        <p:blipFill>
          <a:blip r:embed="rId3"/>
          <a:srcRect/>
          <a:stretch>
            <a:fillRect/>
          </a:stretch>
        </p:blipFill>
        <p:spPr bwMode="auto">
          <a:xfrm>
            <a:off x="1116013" y="1052513"/>
            <a:ext cx="7777162" cy="5329237"/>
          </a:xfrm>
          <a:prstGeom prst="rect">
            <a:avLst/>
          </a:prstGeom>
          <a:noFill/>
          <a:ln w="9525">
            <a:noFill/>
            <a:miter lim="800000"/>
            <a:headEnd/>
            <a:tailEnd/>
          </a:ln>
          <a:effectLst/>
        </p:spPr>
      </p:pic>
      <p:sp>
        <p:nvSpPr>
          <p:cNvPr id="7" name="Footer Placeholder 6"/>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sp>
        <p:nvSpPr>
          <p:cNvPr id="32771" name="Rectangle 2"/>
          <p:cNvSpPr>
            <a:spLocks noGrp="1" noChangeArrowheads="1"/>
          </p:cNvSpPr>
          <p:nvPr>
            <p:ph type="title"/>
          </p:nvPr>
        </p:nvSpPr>
        <p:spPr/>
        <p:txBody>
          <a:bodyPr/>
          <a:lstStyle/>
          <a:p>
            <a:r>
              <a:rPr lang="en-US" sz="2800" smtClean="0"/>
              <a:t>Computer Forensics Process</a:t>
            </a:r>
            <a:endParaRPr lang="en-AU" sz="2800" smtClean="0"/>
          </a:p>
        </p:txBody>
      </p:sp>
      <p:pic>
        <p:nvPicPr>
          <p:cNvPr id="32772" name="Picture 3"/>
          <p:cNvPicPr>
            <a:picLocks noChangeAspect="1" noChangeArrowheads="1"/>
          </p:cNvPicPr>
          <p:nvPr/>
        </p:nvPicPr>
        <p:blipFill>
          <a:blip r:embed="rId2"/>
          <a:srcRect/>
          <a:stretch>
            <a:fillRect/>
          </a:stretch>
        </p:blipFill>
        <p:spPr bwMode="auto">
          <a:xfrm>
            <a:off x="287338" y="1376363"/>
            <a:ext cx="8569325" cy="4594225"/>
          </a:xfrm>
          <a:prstGeom prst="rect">
            <a:avLst/>
          </a:prstGeom>
          <a:noFill/>
          <a:ln w="9525">
            <a:noFill/>
            <a:miter lim="800000"/>
            <a:headEnd/>
            <a:tailEnd/>
          </a:ln>
          <a:effectLst/>
        </p:spPr>
      </p:pic>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r>
              <a:rPr lang="en-AU" smtClean="0"/>
              <a:t>Any information of probative value that is either stored or transmitted in a digital form</a:t>
            </a:r>
          </a:p>
          <a:p>
            <a:pPr lvl="1"/>
            <a:r>
              <a:rPr lang="en-AU" smtClean="0"/>
              <a:t>Challenges</a:t>
            </a:r>
          </a:p>
          <a:p>
            <a:pPr lvl="2"/>
            <a:r>
              <a:rPr lang="en-AU" smtClean="0"/>
              <a:t>Vast quantity</a:t>
            </a:r>
          </a:p>
          <a:p>
            <a:pPr lvl="2"/>
            <a:r>
              <a:rPr lang="en-AU" smtClean="0"/>
              <a:t>Easily contaminated</a:t>
            </a:r>
          </a:p>
          <a:p>
            <a:pPr lvl="2"/>
            <a:r>
              <a:rPr lang="en-AU" smtClean="0"/>
              <a:t>Crime may not be identified for months (years)</a:t>
            </a:r>
          </a:p>
          <a:p>
            <a:pPr lvl="2"/>
            <a:r>
              <a:rPr lang="en-AU" smtClean="0"/>
              <a:t>May be a vast number of potential suspects</a:t>
            </a:r>
          </a:p>
          <a:p>
            <a:pPr lvl="1"/>
            <a:endParaRPr lang="en-AU" smtClean="0"/>
          </a:p>
        </p:txBody>
      </p:sp>
      <p:sp>
        <p:nvSpPr>
          <p:cNvPr id="33795" name="Rectangle 2"/>
          <p:cNvSpPr>
            <a:spLocks noGrp="1" noChangeArrowheads="1"/>
          </p:cNvSpPr>
          <p:nvPr>
            <p:ph type="title"/>
          </p:nvPr>
        </p:nvSpPr>
        <p:spPr/>
        <p:txBody>
          <a:bodyPr/>
          <a:lstStyle/>
          <a:p>
            <a:r>
              <a:rPr lang="en-AU" smtClean="0"/>
              <a:t>Digital Evidence</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dirty="0" smtClean="0"/>
              <a:t>Computer crime and computer forensics</a:t>
            </a:r>
          </a:p>
          <a:p>
            <a:pPr eaLnBrk="1" hangingPunct="1"/>
            <a:r>
              <a:rPr lang="en-US" dirty="0" smtClean="0"/>
              <a:t>CF Process</a:t>
            </a:r>
          </a:p>
          <a:p>
            <a:pPr eaLnBrk="1" hangingPunct="1"/>
            <a:r>
              <a:rPr lang="en-US" dirty="0" smtClean="0"/>
              <a:t>Digital Evidence</a:t>
            </a:r>
          </a:p>
          <a:p>
            <a:pPr lvl="1" eaLnBrk="1" hangingPunct="1"/>
            <a:r>
              <a:rPr lang="en-US" dirty="0" smtClean="0"/>
              <a:t>Devices</a:t>
            </a:r>
          </a:p>
          <a:p>
            <a:pPr lvl="1" eaLnBrk="1" hangingPunct="1"/>
            <a:r>
              <a:rPr lang="en-US" dirty="0" smtClean="0"/>
              <a:t>Disk Systems</a:t>
            </a:r>
          </a:p>
          <a:p>
            <a:pPr lvl="1" eaLnBrk="1" hangingPunct="1"/>
            <a:r>
              <a:rPr lang="en-US" dirty="0" smtClean="0"/>
              <a:t>Computer Based Records</a:t>
            </a:r>
          </a:p>
          <a:p>
            <a:pPr eaLnBrk="1" hangingPunct="1"/>
            <a:r>
              <a:rPr lang="en-US" dirty="0" smtClean="0"/>
              <a:t>Challenges for Computer Forensics</a:t>
            </a:r>
          </a:p>
        </p:txBody>
      </p:sp>
      <p:sp>
        <p:nvSpPr>
          <p:cNvPr id="16388" name="Rectangle 2"/>
          <p:cNvSpPr>
            <a:spLocks noGrp="1" noChangeArrowheads="1"/>
          </p:cNvSpPr>
          <p:nvPr>
            <p:ph type="title"/>
          </p:nvPr>
        </p:nvSpPr>
        <p:spPr/>
        <p:txBody>
          <a:bodyPr/>
          <a:lstStyle/>
          <a:p>
            <a:pPr eaLnBrk="1" hangingPunct="1"/>
            <a:r>
              <a:rPr lang="en-AU" smtClean="0"/>
              <a:t>Outline</a:t>
            </a:r>
            <a:endParaRPr lang="en-US" smtClean="0"/>
          </a:p>
        </p:txBody>
      </p:sp>
      <p:sp>
        <p:nvSpPr>
          <p:cNvPr id="16387" name="Slide Number Placeholder 3"/>
          <p:cNvSpPr txBox="1">
            <a:spLocks noGrp="1"/>
          </p:cNvSpPr>
          <p:nvPr/>
        </p:nvSpPr>
        <p:spPr bwMode="auto">
          <a:xfrm>
            <a:off x="6877050" y="6237288"/>
            <a:ext cx="1905000" cy="457200"/>
          </a:xfrm>
          <a:prstGeom prst="rect">
            <a:avLst/>
          </a:prstGeom>
          <a:noFill/>
          <a:ln w="9525">
            <a:noFill/>
            <a:miter lim="800000"/>
            <a:headEnd/>
            <a:tailEnd/>
          </a:ln>
        </p:spPr>
        <p:txBody>
          <a:bodyPr/>
          <a:lstStyle/>
          <a:p>
            <a:pPr algn="r">
              <a:spcBef>
                <a:spcPct val="0"/>
              </a:spcBef>
              <a:buClrTx/>
              <a:buSzTx/>
              <a:buFontTx/>
              <a:buNone/>
            </a:pPr>
            <a:fld id="{8403CF6F-D05E-4F2C-8DEC-E63E24AF2ADF}" type="slidenum">
              <a:rPr lang="en-US" sz="1400">
                <a:solidFill>
                  <a:srgbClr val="103566"/>
                </a:solidFill>
                <a:latin typeface="Arial" charset="0"/>
              </a:rPr>
              <a:pPr algn="r">
                <a:spcBef>
                  <a:spcPct val="0"/>
                </a:spcBef>
                <a:buClrTx/>
                <a:buSzTx/>
                <a:buFontTx/>
                <a:buNone/>
              </a:pPr>
              <a:t>2</a:t>
            </a:fld>
            <a:endParaRPr lang="en-US" sz="1400">
              <a:solidFill>
                <a:srgbClr val="103566"/>
              </a:solidFill>
              <a:latin typeface="Arial" charset="0"/>
            </a:endParaRPr>
          </a:p>
        </p:txBody>
      </p:sp>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normAutofit lnSpcReduction="10000"/>
          </a:bodyPr>
          <a:lstStyle/>
          <a:p>
            <a:r>
              <a:rPr lang="en-AU" smtClean="0"/>
              <a:t>Must satisfy legal requirements</a:t>
            </a:r>
          </a:p>
          <a:p>
            <a:pPr lvl="1"/>
            <a:r>
              <a:rPr lang="en-AU" smtClean="0"/>
              <a:t>Authentic</a:t>
            </a:r>
          </a:p>
          <a:p>
            <a:pPr lvl="2"/>
            <a:r>
              <a:rPr lang="en-AU" smtClean="0"/>
              <a:t>original, relate to the crime</a:t>
            </a:r>
          </a:p>
          <a:p>
            <a:pPr lvl="1"/>
            <a:r>
              <a:rPr lang="en-AU" smtClean="0"/>
              <a:t>Reliable</a:t>
            </a:r>
          </a:p>
          <a:p>
            <a:pPr lvl="2"/>
            <a:r>
              <a:rPr lang="en-AU" smtClean="0"/>
              <a:t>collected properly</a:t>
            </a:r>
          </a:p>
          <a:p>
            <a:pPr lvl="1"/>
            <a:r>
              <a:rPr lang="en-AU" smtClean="0"/>
              <a:t>Complete</a:t>
            </a:r>
          </a:p>
          <a:p>
            <a:pPr lvl="2"/>
            <a:r>
              <a:rPr lang="en-AU" smtClean="0"/>
              <a:t>may be used to prove guilt as well as innocence</a:t>
            </a:r>
          </a:p>
          <a:p>
            <a:pPr lvl="1"/>
            <a:r>
              <a:rPr lang="en-AU" smtClean="0"/>
              <a:t>Believable</a:t>
            </a:r>
          </a:p>
          <a:p>
            <a:pPr lvl="2"/>
            <a:r>
              <a:rPr lang="en-AU" smtClean="0"/>
              <a:t>be convincing to a jury and presented so it makes sense</a:t>
            </a:r>
          </a:p>
          <a:p>
            <a:pPr lvl="1"/>
            <a:r>
              <a:rPr lang="en-AU" smtClean="0"/>
              <a:t>Admissible</a:t>
            </a:r>
          </a:p>
          <a:p>
            <a:pPr lvl="2"/>
            <a:r>
              <a:rPr lang="en-AU" smtClean="0"/>
              <a:t>collected using procedures conforming to common law</a:t>
            </a:r>
          </a:p>
          <a:p>
            <a:pPr lvl="1"/>
            <a:endParaRPr lang="en-AU" smtClean="0"/>
          </a:p>
        </p:txBody>
      </p:sp>
      <p:sp>
        <p:nvSpPr>
          <p:cNvPr id="34819" name="Rectangle 2"/>
          <p:cNvSpPr>
            <a:spLocks noGrp="1" noChangeArrowheads="1"/>
          </p:cNvSpPr>
          <p:nvPr>
            <p:ph type="title"/>
          </p:nvPr>
        </p:nvSpPr>
        <p:spPr/>
        <p:txBody>
          <a:bodyPr/>
          <a:lstStyle/>
          <a:p>
            <a:r>
              <a:rPr lang="en-AU" smtClean="0"/>
              <a:t>Digital Evidence</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p:txBody>
          <a:bodyPr/>
          <a:lstStyle/>
          <a:p>
            <a:r>
              <a:rPr lang="en-AU" dirty="0" smtClean="0"/>
              <a:t>Where can you get digital evidence?</a:t>
            </a:r>
          </a:p>
          <a:p>
            <a:pPr lvl="1"/>
            <a:r>
              <a:rPr lang="en-AU" dirty="0" smtClean="0"/>
              <a:t>Desktops, laptops, servers</a:t>
            </a:r>
          </a:p>
          <a:p>
            <a:pPr lvl="1"/>
            <a:r>
              <a:rPr lang="en-AU" dirty="0" err="1" smtClean="0"/>
              <a:t>PDAs</a:t>
            </a:r>
            <a:endParaRPr lang="en-AU" dirty="0" smtClean="0"/>
          </a:p>
          <a:p>
            <a:pPr lvl="1"/>
            <a:r>
              <a:rPr lang="en-AU" dirty="0" smtClean="0"/>
              <a:t>iPods, </a:t>
            </a:r>
            <a:r>
              <a:rPr lang="en-AU" dirty="0" err="1" smtClean="0"/>
              <a:t>iPads</a:t>
            </a:r>
            <a:r>
              <a:rPr lang="en-AU" dirty="0" smtClean="0"/>
              <a:t>, tablets, etc</a:t>
            </a:r>
          </a:p>
          <a:p>
            <a:pPr lvl="1"/>
            <a:r>
              <a:rPr lang="en-AU" dirty="0" smtClean="0"/>
              <a:t>Cameras, memory cards</a:t>
            </a:r>
          </a:p>
          <a:p>
            <a:pPr lvl="1"/>
            <a:r>
              <a:rPr lang="en-AU" dirty="0" smtClean="0"/>
              <a:t>Phones, phone records</a:t>
            </a:r>
          </a:p>
          <a:p>
            <a:pPr lvl="1"/>
            <a:r>
              <a:rPr lang="en-AU" dirty="0" smtClean="0"/>
              <a:t>Web browsers</a:t>
            </a:r>
          </a:p>
          <a:p>
            <a:pPr lvl="1"/>
            <a:r>
              <a:rPr lang="en-AU" dirty="0" smtClean="0"/>
              <a:t>Email servers</a:t>
            </a:r>
          </a:p>
          <a:p>
            <a:pPr lvl="1"/>
            <a:r>
              <a:rPr lang="en-AU" dirty="0" smtClean="0"/>
              <a:t>Logs and databases</a:t>
            </a:r>
          </a:p>
          <a:p>
            <a:pPr lvl="1"/>
            <a:endParaRPr lang="en-AU" dirty="0" smtClean="0"/>
          </a:p>
        </p:txBody>
      </p:sp>
      <p:sp>
        <p:nvSpPr>
          <p:cNvPr id="35843" name="Rectangle 2"/>
          <p:cNvSpPr>
            <a:spLocks noGrp="1" noChangeArrowheads="1"/>
          </p:cNvSpPr>
          <p:nvPr>
            <p:ph type="title"/>
          </p:nvPr>
        </p:nvSpPr>
        <p:spPr/>
        <p:txBody>
          <a:bodyPr/>
          <a:lstStyle/>
          <a:p>
            <a:r>
              <a:rPr lang="en-AU" smtClean="0"/>
              <a:t>Digital Evidence</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r>
              <a:rPr lang="en-AU" smtClean="0"/>
              <a:t>What can you get?</a:t>
            </a:r>
          </a:p>
          <a:p>
            <a:pPr lvl="1"/>
            <a:r>
              <a:rPr lang="en-AU" smtClean="0"/>
              <a:t>Ghost (overwritten) data</a:t>
            </a:r>
          </a:p>
          <a:p>
            <a:pPr lvl="2"/>
            <a:r>
              <a:rPr lang="en-AU" smtClean="0"/>
              <a:t>Magnetic Force Microscopy</a:t>
            </a:r>
          </a:p>
          <a:p>
            <a:pPr lvl="2"/>
            <a:r>
              <a:rPr lang="en-AU" smtClean="0"/>
              <a:t>Not particularly feasible, but…</a:t>
            </a:r>
          </a:p>
          <a:p>
            <a:pPr lvl="1"/>
            <a:r>
              <a:rPr lang="en-AU" smtClean="0"/>
              <a:t>Garbage retrieval</a:t>
            </a:r>
          </a:p>
          <a:p>
            <a:pPr lvl="2"/>
            <a:r>
              <a:rPr lang="en-AU" smtClean="0"/>
              <a:t>Print spoolers, swap files, cache, recycle bins</a:t>
            </a:r>
          </a:p>
          <a:p>
            <a:pPr lvl="1"/>
            <a:r>
              <a:rPr lang="en-AU" smtClean="0"/>
              <a:t>Web browser information</a:t>
            </a:r>
          </a:p>
          <a:p>
            <a:pPr lvl="2"/>
            <a:r>
              <a:rPr lang="en-AU" smtClean="0"/>
              <a:t>Web browsing history, cache</a:t>
            </a:r>
          </a:p>
          <a:p>
            <a:pPr lvl="2"/>
            <a:r>
              <a:rPr lang="en-AU" smtClean="0"/>
              <a:t>Passwords!</a:t>
            </a:r>
          </a:p>
          <a:p>
            <a:pPr lvl="2"/>
            <a:r>
              <a:rPr lang="en-AU" smtClean="0"/>
              <a:t>Credit Card numbers!</a:t>
            </a:r>
          </a:p>
          <a:p>
            <a:pPr lvl="2"/>
            <a:r>
              <a:rPr lang="en-AU" smtClean="0"/>
              <a:t>Web searches!</a:t>
            </a:r>
          </a:p>
        </p:txBody>
      </p:sp>
      <p:sp>
        <p:nvSpPr>
          <p:cNvPr id="36867" name="Rectangle 2"/>
          <p:cNvSpPr>
            <a:spLocks noGrp="1" noChangeArrowheads="1"/>
          </p:cNvSpPr>
          <p:nvPr>
            <p:ph type="title"/>
          </p:nvPr>
        </p:nvSpPr>
        <p:spPr/>
        <p:txBody>
          <a:bodyPr/>
          <a:lstStyle/>
          <a:p>
            <a:r>
              <a:rPr lang="en-AU" smtClean="0"/>
              <a:t>Digital Evidence</a:t>
            </a:r>
          </a:p>
        </p:txBody>
      </p:sp>
      <p:pic>
        <p:nvPicPr>
          <p:cNvPr id="36869" name="Picture 4"/>
          <p:cNvPicPr>
            <a:picLocks noChangeAspect="1" noChangeArrowheads="1"/>
          </p:cNvPicPr>
          <p:nvPr/>
        </p:nvPicPr>
        <p:blipFill>
          <a:blip r:embed="rId2"/>
          <a:srcRect/>
          <a:stretch>
            <a:fillRect/>
          </a:stretch>
        </p:blipFill>
        <p:spPr bwMode="auto">
          <a:xfrm>
            <a:off x="6594475" y="188913"/>
            <a:ext cx="2549525" cy="2549525"/>
          </a:xfrm>
          <a:prstGeom prst="rect">
            <a:avLst/>
          </a:prstGeom>
          <a:noFill/>
          <a:ln w="9525">
            <a:noFill/>
            <a:miter lim="800000"/>
            <a:headEnd/>
            <a:tailEnd/>
          </a:ln>
          <a:effectLst/>
        </p:spPr>
      </p:pic>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r>
              <a:rPr lang="en-AU" smtClean="0"/>
              <a:t>Registry stores Typed URLs</a:t>
            </a:r>
          </a:p>
        </p:txBody>
      </p:sp>
      <p:sp>
        <p:nvSpPr>
          <p:cNvPr id="37891" name="Rectangle 2"/>
          <p:cNvSpPr>
            <a:spLocks noGrp="1" noChangeArrowheads="1"/>
          </p:cNvSpPr>
          <p:nvPr>
            <p:ph type="title"/>
          </p:nvPr>
        </p:nvSpPr>
        <p:spPr/>
        <p:txBody>
          <a:bodyPr/>
          <a:lstStyle/>
          <a:p>
            <a:r>
              <a:rPr lang="en-AU" sz="2800" smtClean="0"/>
              <a:t>Digital Evidence</a:t>
            </a:r>
          </a:p>
        </p:txBody>
      </p:sp>
      <p:pic>
        <p:nvPicPr>
          <p:cNvPr id="37893" name="Picture 4"/>
          <p:cNvPicPr>
            <a:picLocks noChangeAspect="1" noChangeArrowheads="1"/>
          </p:cNvPicPr>
          <p:nvPr/>
        </p:nvPicPr>
        <p:blipFill>
          <a:blip r:embed="rId2"/>
          <a:srcRect/>
          <a:stretch>
            <a:fillRect/>
          </a:stretch>
        </p:blipFill>
        <p:spPr bwMode="auto">
          <a:xfrm>
            <a:off x="792163" y="1700213"/>
            <a:ext cx="8101012" cy="4770437"/>
          </a:xfrm>
          <a:prstGeom prst="rect">
            <a:avLst/>
          </a:prstGeom>
          <a:noFill/>
          <a:ln w="9525">
            <a:noFill/>
            <a:miter lim="800000"/>
            <a:headEnd/>
            <a:tailEnd/>
          </a:ln>
          <a:effectLst/>
        </p:spPr>
      </p:pic>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3"/>
          <p:cNvPicPr>
            <a:picLocks noGrp="1" noChangeAspect="1" noChangeArrowheads="1"/>
          </p:cNvPicPr>
          <p:nvPr>
            <p:ph idx="1"/>
          </p:nvPr>
        </p:nvPicPr>
        <p:blipFill>
          <a:blip r:embed="rId2"/>
          <a:stretch>
            <a:fillRect/>
          </a:stretch>
        </p:blipFill>
        <p:spPr>
          <a:xfrm>
            <a:off x="1559397" y="1600200"/>
            <a:ext cx="6025206" cy="4525963"/>
          </a:xfrm>
        </p:spPr>
      </p:pic>
      <p:sp>
        <p:nvSpPr>
          <p:cNvPr id="38915" name="Rectangle 2"/>
          <p:cNvSpPr>
            <a:spLocks noGrp="1" noChangeArrowheads="1"/>
          </p:cNvSpPr>
          <p:nvPr>
            <p:ph type="title"/>
          </p:nvPr>
        </p:nvSpPr>
        <p:spPr/>
        <p:txBody>
          <a:bodyPr/>
          <a:lstStyle/>
          <a:p>
            <a:r>
              <a:rPr lang="en-AU" sz="2800" smtClean="0"/>
              <a:t>Web Browser Forensics</a:t>
            </a:r>
          </a:p>
        </p:txBody>
      </p:sp>
      <p:pic>
        <p:nvPicPr>
          <p:cNvPr id="38917" name="Picture 4"/>
          <p:cNvPicPr>
            <a:picLocks noChangeAspect="1" noChangeArrowheads="1"/>
          </p:cNvPicPr>
          <p:nvPr/>
        </p:nvPicPr>
        <p:blipFill>
          <a:blip r:embed="rId3"/>
          <a:srcRect/>
          <a:stretch>
            <a:fillRect/>
          </a:stretch>
        </p:blipFill>
        <p:spPr bwMode="auto">
          <a:xfrm>
            <a:off x="2214563" y="2143125"/>
            <a:ext cx="4714875" cy="2571750"/>
          </a:xfrm>
          <a:prstGeom prst="rect">
            <a:avLst/>
          </a:prstGeom>
          <a:noFill/>
          <a:ln w="9525">
            <a:noFill/>
            <a:miter lim="800000"/>
            <a:headEnd/>
            <a:tailEnd/>
          </a:ln>
          <a:effectLst/>
        </p:spPr>
      </p:pic>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AU"/>
          </a:p>
        </p:txBody>
      </p:sp>
      <p:sp>
        <p:nvSpPr>
          <p:cNvPr id="6" name="Title 5"/>
          <p:cNvSpPr>
            <a:spLocks noGrp="1"/>
          </p:cNvSpPr>
          <p:nvPr>
            <p:ph type="title"/>
          </p:nvPr>
        </p:nvSpPr>
        <p:spPr/>
        <p:txBody>
          <a:bodyPr/>
          <a:lstStyle/>
          <a:p>
            <a:endParaRPr lang="en-AU"/>
          </a:p>
        </p:txBody>
      </p:sp>
      <p:pic>
        <p:nvPicPr>
          <p:cNvPr id="39941" name="Picture 4"/>
          <p:cNvPicPr>
            <a:picLocks noChangeAspect="1" noChangeArrowheads="1"/>
          </p:cNvPicPr>
          <p:nvPr/>
        </p:nvPicPr>
        <p:blipFill>
          <a:blip r:embed="rId2"/>
          <a:srcRect/>
          <a:stretch>
            <a:fillRect/>
          </a:stretch>
        </p:blipFill>
        <p:spPr bwMode="auto">
          <a:xfrm>
            <a:off x="0" y="0"/>
            <a:ext cx="9144000" cy="6308725"/>
          </a:xfrm>
          <a:prstGeom prst="rect">
            <a:avLst/>
          </a:prstGeom>
          <a:noFill/>
          <a:ln w="9525">
            <a:noFill/>
            <a:miter lim="800000"/>
            <a:headEnd/>
            <a:tailEnd/>
          </a:ln>
          <a:effectLst/>
        </p:spPr>
      </p:pic>
      <p:sp>
        <p:nvSpPr>
          <p:cNvPr id="8" name="Footer Placeholder 7"/>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p:txBody>
          <a:bodyPr/>
          <a:lstStyle/>
          <a:p>
            <a:r>
              <a:rPr lang="en-AU" sz="2400" smtClean="0"/>
              <a:t>VideoCacheView</a:t>
            </a:r>
          </a:p>
          <a:p>
            <a:pPr lvl="1"/>
            <a:r>
              <a:rPr lang="en-AU" sz="1600" smtClean="0">
                <a:hlinkClick r:id="rId2"/>
              </a:rPr>
              <a:t>http://www.nirsoft.net/utils/video_cache_view.html</a:t>
            </a:r>
            <a:endParaRPr lang="en-AU" sz="1600" smtClean="0"/>
          </a:p>
        </p:txBody>
      </p:sp>
      <p:sp>
        <p:nvSpPr>
          <p:cNvPr id="40963" name="Rectangle 2"/>
          <p:cNvSpPr>
            <a:spLocks noGrp="1" noChangeArrowheads="1"/>
          </p:cNvSpPr>
          <p:nvPr>
            <p:ph type="title"/>
          </p:nvPr>
        </p:nvSpPr>
        <p:spPr/>
        <p:txBody>
          <a:bodyPr/>
          <a:lstStyle/>
          <a:p>
            <a:r>
              <a:rPr lang="en-AU" sz="2800" smtClean="0"/>
              <a:t>Digital Evidence</a:t>
            </a:r>
          </a:p>
        </p:txBody>
      </p:sp>
      <p:pic>
        <p:nvPicPr>
          <p:cNvPr id="40966" name="Picture 6"/>
          <p:cNvPicPr>
            <a:picLocks noChangeAspect="1" noChangeArrowheads="1"/>
          </p:cNvPicPr>
          <p:nvPr/>
        </p:nvPicPr>
        <p:blipFill>
          <a:blip r:embed="rId3"/>
          <a:srcRect/>
          <a:stretch>
            <a:fillRect/>
          </a:stretch>
        </p:blipFill>
        <p:spPr bwMode="auto">
          <a:xfrm>
            <a:off x="0" y="2308225"/>
            <a:ext cx="9144000" cy="4037013"/>
          </a:xfrm>
          <a:prstGeom prst="rect">
            <a:avLst/>
          </a:prstGeom>
          <a:noFill/>
          <a:ln w="9525">
            <a:noFill/>
            <a:miter lim="800000"/>
            <a:headEnd/>
            <a:tailEnd/>
          </a:ln>
          <a:effectLst/>
        </p:spPr>
      </p:pic>
      <p:sp>
        <p:nvSpPr>
          <p:cNvPr id="7" name="Footer Placeholder 6"/>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lstStyle/>
          <a:p>
            <a:r>
              <a:rPr lang="en-AU" smtClean="0"/>
              <a:t>MyLastSearch</a:t>
            </a:r>
          </a:p>
          <a:p>
            <a:pPr lvl="1"/>
            <a:r>
              <a:rPr lang="en-AU" sz="1800" smtClean="0">
                <a:hlinkClick r:id="rId2"/>
              </a:rPr>
              <a:t>http://www.nirsoft.net/utils/my_last_search.html</a:t>
            </a:r>
            <a:endParaRPr lang="en-AU" sz="1800" smtClean="0"/>
          </a:p>
        </p:txBody>
      </p:sp>
      <p:sp>
        <p:nvSpPr>
          <p:cNvPr id="41987" name="Rectangle 2"/>
          <p:cNvSpPr>
            <a:spLocks noGrp="1" noChangeArrowheads="1"/>
          </p:cNvSpPr>
          <p:nvPr>
            <p:ph type="title"/>
          </p:nvPr>
        </p:nvSpPr>
        <p:spPr/>
        <p:txBody>
          <a:bodyPr/>
          <a:lstStyle/>
          <a:p>
            <a:r>
              <a:rPr lang="en-AU" sz="2800" smtClean="0"/>
              <a:t>Digital Evidence</a:t>
            </a:r>
          </a:p>
        </p:txBody>
      </p:sp>
      <p:pic>
        <p:nvPicPr>
          <p:cNvPr id="41989" name="Picture 4"/>
          <p:cNvPicPr>
            <a:picLocks noChangeAspect="1" noChangeArrowheads="1"/>
          </p:cNvPicPr>
          <p:nvPr/>
        </p:nvPicPr>
        <p:blipFill>
          <a:blip r:embed="rId3"/>
          <a:srcRect/>
          <a:stretch>
            <a:fillRect/>
          </a:stretch>
        </p:blipFill>
        <p:spPr bwMode="auto">
          <a:xfrm>
            <a:off x="611188" y="2095500"/>
            <a:ext cx="8208962" cy="4105275"/>
          </a:xfrm>
          <a:prstGeom prst="rect">
            <a:avLst/>
          </a:prstGeom>
          <a:noFill/>
          <a:ln w="9525">
            <a:noFill/>
            <a:miter lim="800000"/>
            <a:headEnd/>
            <a:tailEnd/>
          </a:ln>
          <a:effectLst/>
        </p:spPr>
      </p:pic>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AU" smtClean="0"/>
              <a:t>Windows Registry</a:t>
            </a:r>
          </a:p>
          <a:p>
            <a:pPr lvl="1"/>
            <a:r>
              <a:rPr lang="en-AU" smtClean="0"/>
              <a:t>Contains listing of all USB devices connected to the machine</a:t>
            </a:r>
          </a:p>
          <a:p>
            <a:pPr lvl="1"/>
            <a:r>
              <a:rPr lang="en-AU" smtClean="0"/>
              <a:t>NirSoft USBDeview</a:t>
            </a:r>
          </a:p>
          <a:p>
            <a:pPr lvl="2"/>
            <a:r>
              <a:rPr lang="en-AU" sz="1600" smtClean="0">
                <a:hlinkClick r:id="rId2"/>
              </a:rPr>
              <a:t>http://www.nirsoft.net/utils/usb_devices_view.html</a:t>
            </a:r>
            <a:endParaRPr lang="en-AU" sz="1600" smtClean="0"/>
          </a:p>
          <a:p>
            <a:pPr lvl="1"/>
            <a:endParaRPr lang="en-AU" sz="1800" smtClean="0"/>
          </a:p>
        </p:txBody>
      </p:sp>
      <p:sp>
        <p:nvSpPr>
          <p:cNvPr id="43013" name="Rectangle 2"/>
          <p:cNvSpPr>
            <a:spLocks noGrp="1" noChangeArrowheads="1"/>
          </p:cNvSpPr>
          <p:nvPr>
            <p:ph type="title"/>
          </p:nvPr>
        </p:nvSpPr>
        <p:spPr/>
        <p:txBody>
          <a:bodyPr/>
          <a:lstStyle/>
          <a:p>
            <a:r>
              <a:rPr lang="en-AU" sz="2800" smtClean="0"/>
              <a:t>Digital Evidence</a:t>
            </a:r>
          </a:p>
        </p:txBody>
      </p:sp>
      <p:pic>
        <p:nvPicPr>
          <p:cNvPr id="43012" name="Picture 4"/>
          <p:cNvPicPr>
            <a:picLocks noChangeAspect="1" noChangeArrowheads="1"/>
          </p:cNvPicPr>
          <p:nvPr/>
        </p:nvPicPr>
        <p:blipFill>
          <a:blip r:embed="rId3"/>
          <a:srcRect/>
          <a:stretch>
            <a:fillRect/>
          </a:stretch>
        </p:blipFill>
        <p:spPr bwMode="auto">
          <a:xfrm>
            <a:off x="1187450" y="2714625"/>
            <a:ext cx="6911975" cy="3694113"/>
          </a:xfrm>
          <a:prstGeom prst="rect">
            <a:avLst/>
          </a:prstGeom>
          <a:noFill/>
          <a:ln w="9525">
            <a:noFill/>
            <a:miter lim="800000"/>
            <a:headEnd/>
            <a:tailEnd/>
          </a:ln>
          <a:effectLst/>
        </p:spPr>
      </p:pic>
      <p:sp>
        <p:nvSpPr>
          <p:cNvPr id="43014" name="Oval 5"/>
          <p:cNvSpPr>
            <a:spLocks noChangeArrowheads="1"/>
          </p:cNvSpPr>
          <p:nvPr/>
        </p:nvSpPr>
        <p:spPr bwMode="auto">
          <a:xfrm>
            <a:off x="6156325" y="3789363"/>
            <a:ext cx="1079500" cy="2232025"/>
          </a:xfrm>
          <a:prstGeom prst="ellipse">
            <a:avLst/>
          </a:prstGeom>
          <a:noFill/>
          <a:ln w="9525" algn="ctr">
            <a:noFill/>
            <a:round/>
            <a:headEnd/>
            <a:tailEnd/>
          </a:ln>
          <a:effectLst/>
        </p:spPr>
        <p:txBody>
          <a:bodyPr wrap="none" anchor="ctr"/>
          <a:lstStyle/>
          <a:p>
            <a:endParaRPr lang="en-AU"/>
          </a:p>
        </p:txBody>
      </p:sp>
      <p:grpSp>
        <p:nvGrpSpPr>
          <p:cNvPr id="2" name="Group 9"/>
          <p:cNvGrpSpPr>
            <a:grpSpLocks/>
          </p:cNvGrpSpPr>
          <p:nvPr/>
        </p:nvGrpSpPr>
        <p:grpSpPr bwMode="auto">
          <a:xfrm>
            <a:off x="6084888" y="2276475"/>
            <a:ext cx="2735262" cy="3673475"/>
            <a:chOff x="3833" y="1434"/>
            <a:chExt cx="1723" cy="2314"/>
          </a:xfrm>
        </p:grpSpPr>
        <p:sp>
          <p:nvSpPr>
            <p:cNvPr id="43016" name="Oval 6"/>
            <p:cNvSpPr>
              <a:spLocks noChangeArrowheads="1"/>
            </p:cNvSpPr>
            <p:nvPr/>
          </p:nvSpPr>
          <p:spPr bwMode="auto">
            <a:xfrm>
              <a:off x="3833" y="2387"/>
              <a:ext cx="680" cy="1361"/>
            </a:xfrm>
            <a:prstGeom prst="ellipse">
              <a:avLst/>
            </a:prstGeom>
            <a:noFill/>
            <a:ln w="25400" algn="ctr">
              <a:solidFill>
                <a:srgbClr val="FF0000"/>
              </a:solidFill>
              <a:round/>
              <a:headEnd/>
              <a:tailEnd/>
            </a:ln>
            <a:effectLst/>
          </p:spPr>
          <p:txBody>
            <a:bodyPr wrap="none" anchor="ctr"/>
            <a:lstStyle/>
            <a:p>
              <a:endParaRPr lang="en-AU"/>
            </a:p>
          </p:txBody>
        </p:sp>
        <p:sp>
          <p:nvSpPr>
            <p:cNvPr id="43017" name="Text Box 7"/>
            <p:cNvSpPr txBox="1">
              <a:spLocks noChangeArrowheads="1"/>
            </p:cNvSpPr>
            <p:nvPr/>
          </p:nvSpPr>
          <p:spPr bwMode="auto">
            <a:xfrm>
              <a:off x="4513" y="1434"/>
              <a:ext cx="1043" cy="404"/>
            </a:xfrm>
            <a:prstGeom prst="rect">
              <a:avLst/>
            </a:prstGeom>
            <a:solidFill>
              <a:srgbClr val="FFFF00"/>
            </a:solidFill>
            <a:ln w="9525" algn="ctr">
              <a:noFill/>
              <a:miter lim="800000"/>
              <a:headEnd/>
              <a:tailEnd/>
            </a:ln>
            <a:effectLst/>
          </p:spPr>
          <p:txBody>
            <a:bodyPr>
              <a:spAutoFit/>
            </a:bodyPr>
            <a:lstStyle/>
            <a:p>
              <a:pPr marL="173038" indent="-173038">
                <a:spcBef>
                  <a:spcPct val="50000"/>
                </a:spcBef>
              </a:pPr>
              <a:r>
                <a:rPr lang="en-AU"/>
                <a:t>Serial Numbers</a:t>
              </a:r>
            </a:p>
          </p:txBody>
        </p:sp>
        <p:sp>
          <p:nvSpPr>
            <p:cNvPr id="43018" name="Line 8"/>
            <p:cNvSpPr>
              <a:spLocks noChangeShapeType="1"/>
            </p:cNvSpPr>
            <p:nvPr/>
          </p:nvSpPr>
          <p:spPr bwMode="auto">
            <a:xfrm flipH="1">
              <a:off x="4422" y="1842"/>
              <a:ext cx="635" cy="817"/>
            </a:xfrm>
            <a:prstGeom prst="line">
              <a:avLst/>
            </a:prstGeom>
            <a:noFill/>
            <a:ln w="25400">
              <a:solidFill>
                <a:srgbClr val="FF0000"/>
              </a:solidFill>
              <a:round/>
              <a:headEnd/>
              <a:tailEnd type="triangle" w="lg" len="lg"/>
            </a:ln>
            <a:effectLst/>
          </p:spPr>
          <p:txBody>
            <a:bodyPr/>
            <a:lstStyle/>
            <a:p>
              <a:endParaRPr lang="en-AU"/>
            </a:p>
          </p:txBody>
        </p:sp>
      </p:grpSp>
      <p:sp>
        <p:nvSpPr>
          <p:cNvPr id="11" name="Footer Placeholder 10"/>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r>
              <a:rPr lang="en-AU" smtClean="0"/>
              <a:t>“Your Life’s in a database at ASIO” </a:t>
            </a:r>
          </a:p>
          <a:p>
            <a:pPr lvl="2"/>
            <a:r>
              <a:rPr lang="en-AU" smtClean="0"/>
              <a:t>Redgum</a:t>
            </a:r>
          </a:p>
          <a:p>
            <a:pPr lvl="1"/>
            <a:r>
              <a:rPr lang="en-AU" smtClean="0"/>
              <a:t>Phone companies</a:t>
            </a:r>
          </a:p>
          <a:p>
            <a:pPr lvl="1"/>
            <a:r>
              <a:rPr lang="en-AU" smtClean="0"/>
              <a:t>Frequent Flyer programs</a:t>
            </a:r>
          </a:p>
          <a:p>
            <a:pPr lvl="2"/>
            <a:r>
              <a:rPr lang="en-AU" smtClean="0"/>
              <a:t>Airlines, supermarkets, retailers, etc</a:t>
            </a:r>
          </a:p>
          <a:p>
            <a:pPr lvl="1"/>
            <a:r>
              <a:rPr lang="en-AU" smtClean="0"/>
              <a:t>Banks, road tolls, public transport</a:t>
            </a:r>
          </a:p>
          <a:p>
            <a:pPr lvl="1"/>
            <a:r>
              <a:rPr lang="en-AU" smtClean="0"/>
              <a:t>Health, taxation records</a:t>
            </a:r>
          </a:p>
          <a:p>
            <a:pPr lvl="2"/>
            <a:r>
              <a:rPr lang="en-AU" smtClean="0"/>
              <a:t>E-tax database linking</a:t>
            </a:r>
          </a:p>
        </p:txBody>
      </p:sp>
      <p:sp>
        <p:nvSpPr>
          <p:cNvPr id="44035" name="Rectangle 2"/>
          <p:cNvSpPr>
            <a:spLocks noGrp="1" noChangeArrowheads="1"/>
          </p:cNvSpPr>
          <p:nvPr>
            <p:ph type="title"/>
          </p:nvPr>
        </p:nvSpPr>
        <p:spPr/>
        <p:txBody>
          <a:bodyPr/>
          <a:lstStyle/>
          <a:p>
            <a:r>
              <a:rPr lang="en-AU" smtClean="0"/>
              <a:t>Digital Evidence</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normAutofit lnSpcReduction="10000"/>
          </a:bodyPr>
          <a:lstStyle/>
          <a:p>
            <a:r>
              <a:rPr lang="en-AU" sz="2400" dirty="0" smtClean="0"/>
              <a:t>What is computer crime?</a:t>
            </a:r>
          </a:p>
          <a:p>
            <a:pPr lvl="1"/>
            <a:r>
              <a:rPr lang="en-AU" sz="2000" dirty="0" smtClean="0"/>
              <a:t>Cybercrime, electronic crime</a:t>
            </a:r>
          </a:p>
          <a:p>
            <a:pPr lvl="1"/>
            <a:r>
              <a:rPr lang="en-AU" sz="2000" dirty="0" smtClean="0"/>
              <a:t>Types of crimes</a:t>
            </a:r>
          </a:p>
          <a:p>
            <a:pPr lvl="2"/>
            <a:r>
              <a:rPr lang="en-AU" sz="1800" dirty="0" smtClean="0"/>
              <a:t>Hacking (in the illegal sense), malware, viruses, DOS &amp; DDOS attacks, phishing attacks</a:t>
            </a:r>
          </a:p>
          <a:p>
            <a:pPr lvl="2"/>
            <a:r>
              <a:rPr lang="en-AU" sz="1800" dirty="0" smtClean="0"/>
              <a:t>Copyright infringement, loss of confidential information</a:t>
            </a:r>
          </a:p>
          <a:p>
            <a:pPr lvl="2"/>
            <a:r>
              <a:rPr lang="en-AU" sz="1800" dirty="0" smtClean="0"/>
              <a:t>Computer based fraud</a:t>
            </a:r>
          </a:p>
          <a:p>
            <a:pPr lvl="2"/>
            <a:r>
              <a:rPr lang="en-AU" sz="1800" dirty="0" smtClean="0"/>
              <a:t>Child pornography, child grooming</a:t>
            </a:r>
          </a:p>
          <a:p>
            <a:pPr lvl="2"/>
            <a:r>
              <a:rPr lang="en-AU" sz="1800" dirty="0" smtClean="0"/>
              <a:t>Harassment, cyber bullying, cyber stalking</a:t>
            </a:r>
          </a:p>
          <a:p>
            <a:pPr lvl="2"/>
            <a:r>
              <a:rPr lang="en-AU" sz="1800" dirty="0" err="1" smtClean="0"/>
              <a:t>Cyberterrorism</a:t>
            </a:r>
            <a:endParaRPr lang="en-AU" sz="1800" dirty="0" smtClean="0"/>
          </a:p>
          <a:p>
            <a:pPr lvl="2"/>
            <a:r>
              <a:rPr lang="en-AU" sz="1800" dirty="0" err="1" smtClean="0"/>
              <a:t>Cyberwar</a:t>
            </a:r>
            <a:endParaRPr lang="en-AU" sz="1800" dirty="0" smtClean="0"/>
          </a:p>
          <a:p>
            <a:pPr lvl="2"/>
            <a:r>
              <a:rPr lang="en-AU" sz="1800" dirty="0" smtClean="0"/>
              <a:t>Spam</a:t>
            </a:r>
          </a:p>
          <a:p>
            <a:pPr lvl="2"/>
            <a:r>
              <a:rPr lang="en-AU" sz="1800" dirty="0" smtClean="0"/>
              <a:t>Drug trafficking</a:t>
            </a:r>
          </a:p>
          <a:p>
            <a:pPr lvl="2"/>
            <a:r>
              <a:rPr lang="en-AU" sz="1800" dirty="0" smtClean="0"/>
              <a:t>And the list goes on …</a:t>
            </a:r>
          </a:p>
        </p:txBody>
      </p:sp>
      <p:sp>
        <p:nvSpPr>
          <p:cNvPr id="17411" name="Title 1"/>
          <p:cNvSpPr>
            <a:spLocks noGrp="1"/>
          </p:cNvSpPr>
          <p:nvPr>
            <p:ph type="title"/>
          </p:nvPr>
        </p:nvSpPr>
        <p:spPr/>
        <p:txBody>
          <a:bodyPr/>
          <a:lstStyle/>
          <a:p>
            <a:r>
              <a:rPr lang="en-AU" smtClean="0"/>
              <a:t>Computer Crime</a:t>
            </a:r>
          </a:p>
        </p:txBody>
      </p:sp>
      <p:sp>
        <p:nvSpPr>
          <p:cNvPr id="17413" name="Slide Number Placeholder 3"/>
          <p:cNvSpPr txBox="1">
            <a:spLocks noGrp="1"/>
          </p:cNvSpPr>
          <p:nvPr/>
        </p:nvSpPr>
        <p:spPr bwMode="auto">
          <a:xfrm>
            <a:off x="6877050" y="6237288"/>
            <a:ext cx="1905000" cy="457200"/>
          </a:xfrm>
          <a:prstGeom prst="rect">
            <a:avLst/>
          </a:prstGeom>
          <a:noFill/>
          <a:ln w="9525">
            <a:noFill/>
            <a:miter lim="800000"/>
            <a:headEnd/>
            <a:tailEnd/>
          </a:ln>
        </p:spPr>
        <p:txBody>
          <a:bodyPr/>
          <a:lstStyle/>
          <a:p>
            <a:pPr algn="r">
              <a:spcBef>
                <a:spcPct val="0"/>
              </a:spcBef>
              <a:buClrTx/>
              <a:buSzTx/>
              <a:buFontTx/>
              <a:buNone/>
            </a:pPr>
            <a:fld id="{C91C97E8-B075-4417-AD38-DE40DC119488}" type="slidenum">
              <a:rPr lang="en-US" sz="1400">
                <a:solidFill>
                  <a:srgbClr val="103566"/>
                </a:solidFill>
                <a:latin typeface="Arial" charset="0"/>
              </a:rPr>
              <a:pPr algn="r">
                <a:spcBef>
                  <a:spcPct val="0"/>
                </a:spcBef>
                <a:buClrTx/>
                <a:buSzTx/>
                <a:buFontTx/>
                <a:buNone/>
              </a:pPr>
              <a:t>3</a:t>
            </a:fld>
            <a:endParaRPr lang="en-US" sz="1400">
              <a:solidFill>
                <a:srgbClr val="103566"/>
              </a:solidFill>
              <a:latin typeface="Arial" charset="0"/>
            </a:endParaRPr>
          </a:p>
        </p:txBody>
      </p:sp>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AU"/>
          </a:p>
        </p:txBody>
      </p:sp>
      <p:sp>
        <p:nvSpPr>
          <p:cNvPr id="5" name="Title 4"/>
          <p:cNvSpPr>
            <a:spLocks noGrp="1"/>
          </p:cNvSpPr>
          <p:nvPr>
            <p:ph type="title"/>
          </p:nvPr>
        </p:nvSpPr>
        <p:spPr/>
        <p:txBody>
          <a:bodyPr/>
          <a:lstStyle/>
          <a:p>
            <a:endParaRPr lang="en-AU"/>
          </a:p>
        </p:txBody>
      </p:sp>
      <p:pic>
        <p:nvPicPr>
          <p:cNvPr id="45060" name="Picture 7" descr="transinfo"/>
          <p:cNvPicPr>
            <a:picLocks noChangeAspect="1" noChangeArrowheads="1"/>
          </p:cNvPicPr>
          <p:nvPr/>
        </p:nvPicPr>
        <p:blipFill>
          <a:blip r:embed="rId2"/>
          <a:srcRect/>
          <a:stretch>
            <a:fillRect/>
          </a:stretch>
        </p:blipFill>
        <p:spPr bwMode="auto">
          <a:xfrm>
            <a:off x="1060450" y="238125"/>
            <a:ext cx="7023100" cy="6381750"/>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p:txBody>
          <a:bodyPr/>
          <a:lstStyle/>
          <a:p>
            <a:r>
              <a:rPr lang="en-AU" smtClean="0"/>
              <a:t>Complexity</a:t>
            </a:r>
          </a:p>
          <a:p>
            <a:pPr lvl="1"/>
            <a:r>
              <a:rPr lang="en-AU" smtClean="0"/>
              <a:t>Data acquired at lowest level</a:t>
            </a:r>
          </a:p>
          <a:p>
            <a:pPr lvl="1"/>
            <a:r>
              <a:rPr lang="en-AU" smtClean="0"/>
              <a:t>Needs abstraction</a:t>
            </a:r>
          </a:p>
          <a:p>
            <a:pPr lvl="1"/>
            <a:r>
              <a:rPr lang="en-AU" smtClean="0"/>
              <a:t>Abstracted Views</a:t>
            </a:r>
          </a:p>
          <a:p>
            <a:pPr lvl="2"/>
            <a:r>
              <a:rPr lang="en-AU" smtClean="0"/>
              <a:t>Physical Media – head, cylinder, sector</a:t>
            </a:r>
          </a:p>
          <a:p>
            <a:pPr lvl="2"/>
            <a:r>
              <a:rPr lang="en-AU" smtClean="0"/>
              <a:t>Disk Management – partition table, partitions</a:t>
            </a:r>
          </a:p>
          <a:p>
            <a:pPr lvl="2"/>
            <a:r>
              <a:rPr lang="en-AU" smtClean="0"/>
              <a:t>File System – boot sector, FAT, MFT</a:t>
            </a:r>
          </a:p>
          <a:p>
            <a:pPr lvl="2"/>
            <a:r>
              <a:rPr lang="en-AU" smtClean="0"/>
              <a:t>Application – ASCII, HTML, proprietary, databases, binary etc.</a:t>
            </a:r>
          </a:p>
        </p:txBody>
      </p:sp>
      <p:sp>
        <p:nvSpPr>
          <p:cNvPr id="46083" name="Rectangle 2"/>
          <p:cNvSpPr>
            <a:spLocks noGrp="1" noChangeArrowheads="1"/>
          </p:cNvSpPr>
          <p:nvPr>
            <p:ph type="title"/>
          </p:nvPr>
        </p:nvSpPr>
        <p:spPr/>
        <p:txBody>
          <a:bodyPr/>
          <a:lstStyle/>
          <a:p>
            <a:r>
              <a:rPr lang="en-AU" smtClean="0"/>
              <a:t>Digital Evidence</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AU"/>
          </a:p>
        </p:txBody>
      </p:sp>
      <p:sp>
        <p:nvSpPr>
          <p:cNvPr id="47107" name="Rectangle 2"/>
          <p:cNvSpPr>
            <a:spLocks noGrp="1" noChangeArrowheads="1"/>
          </p:cNvSpPr>
          <p:nvPr>
            <p:ph type="title"/>
          </p:nvPr>
        </p:nvSpPr>
        <p:spPr/>
        <p:txBody>
          <a:bodyPr/>
          <a:lstStyle/>
          <a:p>
            <a:r>
              <a:rPr lang="en-AU" smtClean="0"/>
              <a:t>What Am I?</a:t>
            </a:r>
          </a:p>
        </p:txBody>
      </p:sp>
      <p:pic>
        <p:nvPicPr>
          <p:cNvPr id="47109" name="Picture 4" descr="image001"/>
          <p:cNvPicPr>
            <a:picLocks noChangeAspect="1" noChangeArrowheads="1"/>
          </p:cNvPicPr>
          <p:nvPr/>
        </p:nvPicPr>
        <p:blipFill>
          <a:blip r:embed="rId2"/>
          <a:srcRect/>
          <a:stretch>
            <a:fillRect/>
          </a:stretch>
        </p:blipFill>
        <p:spPr bwMode="auto">
          <a:xfrm>
            <a:off x="2738438" y="1123950"/>
            <a:ext cx="3667125" cy="4610100"/>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nSpc>
                <a:spcPct val="80000"/>
              </a:lnSpc>
            </a:pPr>
            <a:r>
              <a:rPr lang="en-US" sz="1600" smtClean="0"/>
              <a:t>Sammes and Jenkinson, 2000</a:t>
            </a:r>
            <a:endParaRPr lang="en-AU" sz="1600" smtClean="0"/>
          </a:p>
          <a:p>
            <a:pPr>
              <a:lnSpc>
                <a:spcPct val="80000"/>
              </a:lnSpc>
            </a:pPr>
            <a:endParaRPr lang="en-AU" sz="1600" smtClean="0"/>
          </a:p>
        </p:txBody>
      </p:sp>
      <p:sp>
        <p:nvSpPr>
          <p:cNvPr id="48131" name="Rectangle 2"/>
          <p:cNvSpPr>
            <a:spLocks noGrp="1" noChangeArrowheads="1"/>
          </p:cNvSpPr>
          <p:nvPr>
            <p:ph type="title"/>
          </p:nvPr>
        </p:nvSpPr>
        <p:spPr/>
        <p:txBody>
          <a:bodyPr/>
          <a:lstStyle/>
          <a:p>
            <a:r>
              <a:rPr lang="en-US" sz="2800" smtClean="0"/>
              <a:t>Disk Systems</a:t>
            </a:r>
            <a:endParaRPr lang="en-AU" sz="2800" smtClean="0"/>
          </a:p>
        </p:txBody>
      </p:sp>
      <p:pic>
        <p:nvPicPr>
          <p:cNvPr id="48133" name="Picture 4"/>
          <p:cNvPicPr>
            <a:picLocks noChangeAspect="1" noChangeArrowheads="1"/>
          </p:cNvPicPr>
          <p:nvPr/>
        </p:nvPicPr>
        <p:blipFill>
          <a:blip r:embed="rId2"/>
          <a:srcRect/>
          <a:stretch>
            <a:fillRect/>
          </a:stretch>
        </p:blipFill>
        <p:spPr bwMode="auto">
          <a:xfrm>
            <a:off x="1944688" y="1041400"/>
            <a:ext cx="6335712" cy="4979988"/>
          </a:xfrm>
          <a:prstGeom prst="rect">
            <a:avLst/>
          </a:prstGeom>
          <a:noFill/>
          <a:ln w="9525">
            <a:noFill/>
            <a:miter lim="800000"/>
            <a:headEnd/>
            <a:tailEnd/>
          </a:ln>
          <a:effectLst/>
        </p:spPr>
      </p:pic>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idx="1"/>
          </p:nvPr>
        </p:nvSpPr>
        <p:spPr/>
        <p:txBody>
          <a:bodyPr/>
          <a:lstStyle/>
          <a:p>
            <a:pPr>
              <a:lnSpc>
                <a:spcPct val="80000"/>
              </a:lnSpc>
            </a:pPr>
            <a:r>
              <a:rPr lang="en-US" sz="1400" smtClean="0"/>
              <a:t>Sammes and Jenkinson, 2000</a:t>
            </a:r>
            <a:endParaRPr lang="en-AU" sz="1400" smtClean="0"/>
          </a:p>
        </p:txBody>
      </p:sp>
      <p:sp>
        <p:nvSpPr>
          <p:cNvPr id="49155" name="Rectangle 2"/>
          <p:cNvSpPr>
            <a:spLocks noGrp="1" noChangeArrowheads="1"/>
          </p:cNvSpPr>
          <p:nvPr>
            <p:ph type="title"/>
          </p:nvPr>
        </p:nvSpPr>
        <p:spPr/>
        <p:txBody>
          <a:bodyPr/>
          <a:lstStyle/>
          <a:p>
            <a:r>
              <a:rPr lang="en-US" sz="2800" smtClean="0"/>
              <a:t>Disk Systems</a:t>
            </a:r>
            <a:endParaRPr lang="en-AU" sz="2800" smtClean="0"/>
          </a:p>
        </p:txBody>
      </p:sp>
      <p:pic>
        <p:nvPicPr>
          <p:cNvPr id="49157" name="Picture 4"/>
          <p:cNvPicPr>
            <a:picLocks noChangeAspect="1" noChangeArrowheads="1"/>
          </p:cNvPicPr>
          <p:nvPr/>
        </p:nvPicPr>
        <p:blipFill>
          <a:blip r:embed="rId2"/>
          <a:srcRect/>
          <a:stretch>
            <a:fillRect/>
          </a:stretch>
        </p:blipFill>
        <p:spPr bwMode="auto">
          <a:xfrm>
            <a:off x="1403350" y="1052513"/>
            <a:ext cx="7272338" cy="4926012"/>
          </a:xfrm>
          <a:prstGeom prst="rect">
            <a:avLst/>
          </a:prstGeom>
          <a:noFill/>
          <a:ln w="9525">
            <a:noFill/>
            <a:miter lim="800000"/>
            <a:headEnd/>
            <a:tailEnd/>
          </a:ln>
          <a:effectLst/>
        </p:spPr>
      </p:pic>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idx="1"/>
          </p:nvPr>
        </p:nvSpPr>
        <p:spPr/>
        <p:txBody>
          <a:bodyPr/>
          <a:lstStyle/>
          <a:p>
            <a:r>
              <a:rPr lang="en-US" sz="2400" dirty="0" smtClean="0"/>
              <a:t>quote from Seagate (1995)</a:t>
            </a:r>
          </a:p>
          <a:p>
            <a:pPr lvl="1"/>
            <a:r>
              <a:rPr lang="en-US" sz="2000" dirty="0" smtClean="0"/>
              <a:t>“</a:t>
            </a:r>
            <a:r>
              <a:rPr lang="en-US" sz="2000" i="1" dirty="0" smtClean="0"/>
              <a:t>Today’s new generation of disc drives achieve the engineering equivalent of a Boeing 747 flying at Mach 4 just two </a:t>
            </a:r>
            <a:r>
              <a:rPr lang="en-US" sz="2000" i="1" dirty="0" err="1" smtClean="0"/>
              <a:t>metres</a:t>
            </a:r>
            <a:r>
              <a:rPr lang="en-US" sz="2000" i="1" dirty="0" smtClean="0"/>
              <a:t> above the ground, counting each blade of grass as it flies over.</a:t>
            </a:r>
            <a:r>
              <a:rPr lang="en-US" sz="2000" dirty="0" smtClean="0"/>
              <a:t>”</a:t>
            </a:r>
          </a:p>
          <a:p>
            <a:r>
              <a:rPr lang="en-AU" sz="2400" dirty="0" smtClean="0"/>
              <a:t>1995 best disks were ~2 GB</a:t>
            </a:r>
          </a:p>
          <a:p>
            <a:r>
              <a:rPr lang="en-AU" sz="2400" dirty="0" smtClean="0"/>
              <a:t>2014</a:t>
            </a:r>
            <a:endParaRPr lang="en-AU" sz="2400" dirty="0" smtClean="0"/>
          </a:p>
          <a:p>
            <a:pPr lvl="1"/>
            <a:r>
              <a:rPr lang="en-AU" sz="2000" dirty="0" smtClean="0"/>
              <a:t>2 TB disks are common, </a:t>
            </a:r>
            <a:r>
              <a:rPr lang="en-AU" sz="2000" dirty="0" smtClean="0"/>
              <a:t>4 </a:t>
            </a:r>
            <a:r>
              <a:rPr lang="en-AU" sz="2000" dirty="0" smtClean="0"/>
              <a:t>TB on market</a:t>
            </a:r>
          </a:p>
          <a:p>
            <a:pPr lvl="1"/>
            <a:r>
              <a:rPr lang="en-AU" sz="2000" dirty="0" smtClean="0"/>
              <a:t>New disk materials technology</a:t>
            </a:r>
          </a:p>
          <a:p>
            <a:r>
              <a:rPr lang="en-AU" sz="2400" dirty="0" smtClean="0"/>
              <a:t>2017</a:t>
            </a:r>
          </a:p>
          <a:p>
            <a:pPr lvl="1"/>
            <a:r>
              <a:rPr lang="en-AU" sz="2000" dirty="0" smtClean="0"/>
              <a:t>???</a:t>
            </a:r>
          </a:p>
          <a:p>
            <a:pPr lvl="1"/>
            <a:r>
              <a:rPr lang="en-AU" sz="2000" dirty="0" smtClean="0">
                <a:hlinkClick r:id="rId2"/>
              </a:rPr>
              <a:t>IBM store 1 bit in 12 atoms</a:t>
            </a:r>
            <a:endParaRPr lang="en-AU" sz="2000" dirty="0" smtClean="0"/>
          </a:p>
          <a:p>
            <a:pPr lvl="2"/>
            <a:r>
              <a:rPr lang="en-AU" sz="1600" dirty="0" smtClean="0"/>
              <a:t>http://www-03.ibm.com/press/us/en/pressrelease/36473.wss</a:t>
            </a:r>
          </a:p>
          <a:p>
            <a:endParaRPr lang="en-AU" sz="2400" dirty="0" smtClean="0"/>
          </a:p>
        </p:txBody>
      </p:sp>
      <p:sp>
        <p:nvSpPr>
          <p:cNvPr id="50179" name="Rectangle 2"/>
          <p:cNvSpPr>
            <a:spLocks noGrp="1" noChangeArrowheads="1"/>
          </p:cNvSpPr>
          <p:nvPr>
            <p:ph type="title"/>
          </p:nvPr>
        </p:nvSpPr>
        <p:spPr/>
        <p:txBody>
          <a:bodyPr/>
          <a:lstStyle/>
          <a:p>
            <a:r>
              <a:rPr lang="en-AU" smtClean="0"/>
              <a:t>Disk Systems</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AU" dirty="0" smtClean="0"/>
          </a:p>
          <a:p>
            <a:endParaRPr lang="en-AU" dirty="0"/>
          </a:p>
        </p:txBody>
      </p:sp>
      <p:sp>
        <p:nvSpPr>
          <p:cNvPr id="2" name="Title 1"/>
          <p:cNvSpPr>
            <a:spLocks noGrp="1"/>
          </p:cNvSpPr>
          <p:nvPr>
            <p:ph type="title"/>
          </p:nvPr>
        </p:nvSpPr>
        <p:spPr/>
        <p:txBody>
          <a:bodyPr/>
          <a:lstStyle/>
          <a:p>
            <a:r>
              <a:rPr lang="en-AU" dirty="0" smtClean="0"/>
              <a:t>Disk Systems</a:t>
            </a:r>
            <a:endParaRPr lang="en-AU" dirty="0"/>
          </a:p>
        </p:txBody>
      </p:sp>
      <p:pic>
        <p:nvPicPr>
          <p:cNvPr id="122882" name="Picture 2" descr="C:\Documents and Settings\corneym\My Documents\Dropbox\Work\Teaching\INB255 2013 Semester 1\6684908945_d15d6b7aa1_b.jpg"/>
          <p:cNvPicPr>
            <a:picLocks noChangeAspect="1" noChangeArrowheads="1"/>
          </p:cNvPicPr>
          <p:nvPr/>
        </p:nvPicPr>
        <p:blipFill>
          <a:blip r:embed="rId2"/>
          <a:srcRect/>
          <a:stretch>
            <a:fillRect/>
          </a:stretch>
        </p:blipFill>
        <p:spPr bwMode="auto">
          <a:xfrm>
            <a:off x="1331640" y="1124744"/>
            <a:ext cx="6791325" cy="5353051"/>
          </a:xfrm>
          <a:prstGeom prst="rect">
            <a:avLst/>
          </a:prstGeom>
          <a:noFill/>
        </p:spPr>
      </p:pic>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p:txBody>
          <a:bodyPr>
            <a:normAutofit/>
          </a:bodyPr>
          <a:lstStyle/>
          <a:p>
            <a:pPr>
              <a:lnSpc>
                <a:spcPct val="90000"/>
              </a:lnSpc>
            </a:pPr>
            <a:r>
              <a:rPr lang="en-AU" sz="2400" dirty="0" smtClean="0"/>
              <a:t>Hard disk structure</a:t>
            </a:r>
          </a:p>
          <a:p>
            <a:pPr lvl="1">
              <a:lnSpc>
                <a:spcPct val="90000"/>
              </a:lnSpc>
            </a:pPr>
            <a:r>
              <a:rPr lang="en-AU" sz="2000" dirty="0" smtClean="0"/>
              <a:t>Platters</a:t>
            </a:r>
          </a:p>
          <a:p>
            <a:pPr lvl="1">
              <a:lnSpc>
                <a:spcPct val="90000"/>
              </a:lnSpc>
            </a:pPr>
            <a:r>
              <a:rPr lang="en-AU" sz="2000" dirty="0" smtClean="0"/>
              <a:t>Sections</a:t>
            </a:r>
          </a:p>
          <a:p>
            <a:pPr lvl="1">
              <a:lnSpc>
                <a:spcPct val="90000"/>
              </a:lnSpc>
            </a:pPr>
            <a:r>
              <a:rPr lang="en-AU" sz="2000" dirty="0" smtClean="0"/>
              <a:t>Tracks</a:t>
            </a:r>
          </a:p>
          <a:p>
            <a:pPr lvl="1">
              <a:lnSpc>
                <a:spcPct val="90000"/>
              </a:lnSpc>
            </a:pPr>
            <a:r>
              <a:rPr lang="en-AU" sz="2000" dirty="0" smtClean="0"/>
              <a:t>Sector (single section of a track) </a:t>
            </a:r>
          </a:p>
          <a:p>
            <a:pPr lvl="2">
              <a:lnSpc>
                <a:spcPct val="90000"/>
              </a:lnSpc>
            </a:pPr>
            <a:r>
              <a:rPr lang="en-AU" sz="1800" dirty="0" smtClean="0"/>
              <a:t>512 bytes</a:t>
            </a:r>
          </a:p>
          <a:p>
            <a:pPr lvl="1">
              <a:lnSpc>
                <a:spcPct val="90000"/>
              </a:lnSpc>
            </a:pPr>
            <a:r>
              <a:rPr lang="en-AU" sz="2000" dirty="0" smtClean="0"/>
              <a:t>Clusters (group of sectors)</a:t>
            </a:r>
          </a:p>
          <a:p>
            <a:pPr lvl="2">
              <a:lnSpc>
                <a:spcPct val="90000"/>
              </a:lnSpc>
            </a:pPr>
            <a:r>
              <a:rPr lang="en-AU" sz="1800" dirty="0" smtClean="0"/>
              <a:t>Smallest unit available</a:t>
            </a:r>
          </a:p>
          <a:p>
            <a:pPr>
              <a:lnSpc>
                <a:spcPct val="90000"/>
              </a:lnSpc>
            </a:pPr>
            <a:r>
              <a:rPr lang="en-AU" sz="2400" dirty="0" smtClean="0"/>
              <a:t>Files</a:t>
            </a:r>
          </a:p>
          <a:p>
            <a:pPr lvl="1">
              <a:lnSpc>
                <a:spcPct val="90000"/>
              </a:lnSpc>
            </a:pPr>
            <a:r>
              <a:rPr lang="en-AU" sz="2000" dirty="0" smtClean="0"/>
              <a:t>Written onto one or more clusters</a:t>
            </a:r>
          </a:p>
          <a:p>
            <a:pPr>
              <a:lnSpc>
                <a:spcPct val="90000"/>
              </a:lnSpc>
            </a:pPr>
            <a:r>
              <a:rPr lang="en-AU" sz="2400" dirty="0" smtClean="0"/>
              <a:t>Slack Space</a:t>
            </a:r>
          </a:p>
          <a:p>
            <a:pPr lvl="1">
              <a:lnSpc>
                <a:spcPct val="90000"/>
              </a:lnSpc>
            </a:pPr>
            <a:r>
              <a:rPr lang="en-AU" sz="2000" dirty="0" smtClean="0"/>
              <a:t>What is left over at the end of a cluster</a:t>
            </a:r>
          </a:p>
          <a:p>
            <a:pPr>
              <a:lnSpc>
                <a:spcPct val="90000"/>
              </a:lnSpc>
            </a:pPr>
            <a:endParaRPr lang="en-AU" sz="2400" dirty="0" smtClean="0"/>
          </a:p>
        </p:txBody>
      </p:sp>
      <p:sp>
        <p:nvSpPr>
          <p:cNvPr id="51203" name="Rectangle 2"/>
          <p:cNvSpPr>
            <a:spLocks noGrp="1" noChangeArrowheads="1"/>
          </p:cNvSpPr>
          <p:nvPr>
            <p:ph type="title"/>
          </p:nvPr>
        </p:nvSpPr>
        <p:spPr/>
        <p:txBody>
          <a:bodyPr/>
          <a:lstStyle/>
          <a:p>
            <a:r>
              <a:rPr lang="en-AU" smtClean="0"/>
              <a:t>Disk Systems</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AU"/>
          </a:p>
        </p:txBody>
      </p:sp>
      <p:sp>
        <p:nvSpPr>
          <p:cNvPr id="52227" name="Rectangle 2"/>
          <p:cNvSpPr>
            <a:spLocks noGrp="1" noChangeArrowheads="1"/>
          </p:cNvSpPr>
          <p:nvPr>
            <p:ph type="title"/>
          </p:nvPr>
        </p:nvSpPr>
        <p:spPr/>
        <p:txBody>
          <a:bodyPr/>
          <a:lstStyle/>
          <a:p>
            <a:r>
              <a:rPr lang="en-AU" smtClean="0"/>
              <a:t>Disk Systems</a:t>
            </a:r>
          </a:p>
        </p:txBody>
      </p:sp>
      <p:pic>
        <p:nvPicPr>
          <p:cNvPr id="52229" name="Picture 4" descr="fileinencasebefore"/>
          <p:cNvPicPr>
            <a:picLocks noChangeAspect="1" noChangeArrowheads="1"/>
          </p:cNvPicPr>
          <p:nvPr/>
        </p:nvPicPr>
        <p:blipFill>
          <a:blip r:embed="rId2"/>
          <a:srcRect/>
          <a:stretch>
            <a:fillRect/>
          </a:stretch>
        </p:blipFill>
        <p:spPr bwMode="auto">
          <a:xfrm>
            <a:off x="-14288" y="176213"/>
            <a:ext cx="9172576" cy="6505575"/>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lstStyle/>
          <a:p>
            <a:pPr>
              <a:lnSpc>
                <a:spcPct val="90000"/>
              </a:lnSpc>
            </a:pPr>
            <a:r>
              <a:rPr lang="en-AU" smtClean="0"/>
              <a:t>Disk size</a:t>
            </a:r>
          </a:p>
          <a:p>
            <a:pPr lvl="1">
              <a:lnSpc>
                <a:spcPct val="90000"/>
              </a:lnSpc>
            </a:pPr>
            <a:r>
              <a:rPr lang="en-AU" smtClean="0"/>
              <a:t>Imaging, analysis, searching</a:t>
            </a:r>
          </a:p>
          <a:p>
            <a:pPr lvl="1">
              <a:lnSpc>
                <a:spcPct val="90000"/>
              </a:lnSpc>
            </a:pPr>
            <a:r>
              <a:rPr lang="en-AU" smtClean="0"/>
              <a:t>Selective imaging, arrays of analysis machines</a:t>
            </a:r>
          </a:p>
          <a:p>
            <a:pPr>
              <a:lnSpc>
                <a:spcPct val="90000"/>
              </a:lnSpc>
            </a:pPr>
            <a:r>
              <a:rPr lang="en-AU" smtClean="0"/>
              <a:t>Devices</a:t>
            </a:r>
          </a:p>
          <a:p>
            <a:pPr lvl="1">
              <a:lnSpc>
                <a:spcPct val="90000"/>
              </a:lnSpc>
            </a:pPr>
            <a:r>
              <a:rPr lang="en-AU" smtClean="0"/>
              <a:t>A multitude of different types</a:t>
            </a:r>
          </a:p>
          <a:p>
            <a:pPr lvl="2">
              <a:lnSpc>
                <a:spcPct val="90000"/>
              </a:lnSpc>
            </a:pPr>
            <a:r>
              <a:rPr lang="en-AU" smtClean="0"/>
              <a:t>No standardization</a:t>
            </a:r>
          </a:p>
          <a:p>
            <a:pPr lvl="2">
              <a:lnSpc>
                <a:spcPct val="90000"/>
              </a:lnSpc>
            </a:pPr>
            <a:r>
              <a:rPr lang="en-AU" smtClean="0"/>
              <a:t>Not designed with forensics in mind</a:t>
            </a:r>
          </a:p>
        </p:txBody>
      </p:sp>
      <p:sp>
        <p:nvSpPr>
          <p:cNvPr id="53251" name="Rectangle 2"/>
          <p:cNvSpPr>
            <a:spLocks noGrp="1" noChangeArrowheads="1"/>
          </p:cNvSpPr>
          <p:nvPr>
            <p:ph type="title"/>
          </p:nvPr>
        </p:nvSpPr>
        <p:spPr/>
        <p:txBody>
          <a:bodyPr/>
          <a:lstStyle/>
          <a:p>
            <a:r>
              <a:rPr lang="en-AU" smtClean="0"/>
              <a:t>Challenges for Forensics</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6227" name="Group 3"/>
          <p:cNvGraphicFramePr>
            <a:graphicFrameLocks noGrp="1"/>
          </p:cNvGraphicFramePr>
          <p:nvPr>
            <p:ph idx="1"/>
          </p:nvPr>
        </p:nvGraphicFramePr>
        <p:xfrm>
          <a:off x="457200" y="1600200"/>
          <a:ext cx="8229600" cy="4777254"/>
        </p:xfrm>
        <a:graphic>
          <a:graphicData uri="http://schemas.openxmlformats.org/drawingml/2006/table">
            <a:tbl>
              <a:tblPr/>
              <a:tblGrid>
                <a:gridCol w="1412640"/>
                <a:gridCol w="3643921"/>
                <a:gridCol w="3173039"/>
              </a:tblGrid>
              <a:tr h="443082">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1200" b="0" i="0" u="none" strike="noStrike" cap="none" normalizeH="0" baseline="0" dirty="0" smtClean="0">
                          <a:ln>
                            <a:noFill/>
                          </a:ln>
                          <a:solidFill>
                            <a:schemeClr val="tx1"/>
                          </a:solidFill>
                          <a:effectLst/>
                          <a:latin typeface="Verdana" pitchFamily="34" charset="0"/>
                        </a:rPr>
                        <a:t>Time</a:t>
                      </a:r>
                      <a:endParaRPr kumimoji="0" lang="en-AU" sz="1200" b="0" i="0" u="none" strike="noStrike" cap="none" normalizeH="0" baseline="0" dirty="0" smtClean="0">
                        <a:ln>
                          <a:noFill/>
                        </a:ln>
                        <a:solidFill>
                          <a:schemeClr val="tx1"/>
                        </a:solidFill>
                        <a:effectLst/>
                        <a:latin typeface="Verdana" pitchFamily="34" charset="0"/>
                      </a:endParaRPr>
                    </a:p>
                  </a:txBody>
                  <a:tcPr marL="124416" marR="124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1200" b="0" i="0" u="none" strike="noStrike" cap="none" normalizeH="0" baseline="0" smtClean="0">
                          <a:ln>
                            <a:noFill/>
                          </a:ln>
                          <a:solidFill>
                            <a:schemeClr val="tx1"/>
                          </a:solidFill>
                          <a:effectLst/>
                          <a:latin typeface="Verdana" pitchFamily="34" charset="0"/>
                        </a:rPr>
                        <a:t>Technology</a:t>
                      </a:r>
                      <a:endParaRPr kumimoji="0" lang="en-AU" sz="12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1200" b="0" i="0" u="none" strike="noStrike" cap="none" normalizeH="0" baseline="0" smtClean="0">
                          <a:ln>
                            <a:noFill/>
                          </a:ln>
                          <a:solidFill>
                            <a:schemeClr val="tx1"/>
                          </a:solidFill>
                          <a:effectLst/>
                          <a:latin typeface="Verdana" pitchFamily="34" charset="0"/>
                        </a:rPr>
                        <a:t>Crime</a:t>
                      </a:r>
                      <a:endParaRPr kumimoji="0" lang="en-AU" sz="12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211377">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1950</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Transistors</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None</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919">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1960</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Commercial applications</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Some fraud</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½ cent rounding</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004">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1970</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Silicon</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10 baud lines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Databases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ARPANET</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Insider crime</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Outsider crime</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Hacking</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554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1980</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Personal Computers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Telnet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LAN/WAN</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Security standards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Trusted systems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Stolen hardware</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Copyright violation</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Viruses</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2630">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1990</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dirty="0" smtClean="0">
                          <a:ln>
                            <a:noFill/>
                          </a:ln>
                          <a:solidFill>
                            <a:schemeClr val="tx1"/>
                          </a:solidFill>
                          <a:effectLst/>
                          <a:latin typeface="Verdana" pitchFamily="34" charset="0"/>
                        </a:rPr>
                        <a:t>Internet goes public</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dirty="0" smtClean="0">
                          <a:ln>
                            <a:noFill/>
                          </a:ln>
                          <a:solidFill>
                            <a:schemeClr val="tx1"/>
                          </a:solidFill>
                          <a:effectLst/>
                          <a:latin typeface="Verdana" pitchFamily="34" charset="0"/>
                        </a:rPr>
                        <a:t>The Web</a:t>
                      </a:r>
                      <a:endParaRPr kumimoji="0" lang="en-AU" sz="900" b="0" i="0" u="none" strike="noStrike" cap="none" normalizeH="0" baseline="0" dirty="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Online fraud</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Web pornography</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Cyberstalking</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Website hacking</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Information warfare</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Identity theft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Email abuse</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554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2000</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Broadband</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Mobile phones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Wireless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smtClean="0">
                          <a:ln>
                            <a:noFill/>
                          </a:ln>
                          <a:solidFill>
                            <a:schemeClr val="tx1"/>
                          </a:solidFill>
                          <a:effectLst/>
                          <a:latin typeface="Verdana" pitchFamily="34" charset="0"/>
                        </a:rPr>
                        <a:t>VoIP</a:t>
                      </a:r>
                      <a:endParaRPr kumimoji="0" lang="en-AU" sz="900" b="0" i="0" u="none" strike="noStrike" cap="none" normalizeH="0" baseline="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dirty="0" smtClean="0">
                          <a:ln>
                            <a:noFill/>
                          </a:ln>
                          <a:solidFill>
                            <a:schemeClr val="tx1"/>
                          </a:solidFill>
                          <a:effectLst/>
                          <a:latin typeface="Verdana" pitchFamily="34" charset="0"/>
                        </a:rPr>
                        <a:t>.. all of the above plus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dirty="0" smtClean="0">
                          <a:ln>
                            <a:noFill/>
                          </a:ln>
                          <a:solidFill>
                            <a:schemeClr val="tx1"/>
                          </a:solidFill>
                          <a:effectLst/>
                          <a:latin typeface="Verdana" pitchFamily="34" charset="0"/>
                        </a:rPr>
                        <a:t>Spam</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dirty="0" err="1" smtClean="0">
                          <a:ln>
                            <a:noFill/>
                          </a:ln>
                          <a:solidFill>
                            <a:schemeClr val="tx1"/>
                          </a:solidFill>
                          <a:effectLst/>
                          <a:latin typeface="Verdana" pitchFamily="34" charset="0"/>
                        </a:rPr>
                        <a:t>Cyberterrorism</a:t>
                      </a:r>
                      <a:endParaRPr kumimoji="0" lang="en-US" sz="900" b="0" i="0" u="none"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dirty="0" smtClean="0">
                          <a:ln>
                            <a:noFill/>
                          </a:ln>
                          <a:solidFill>
                            <a:schemeClr val="tx1"/>
                          </a:solidFill>
                          <a:effectLst/>
                          <a:latin typeface="Verdana" pitchFamily="34" charset="0"/>
                        </a:rPr>
                        <a:t>IT-enabled armies</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sz="900" b="0" i="0" u="none" strike="noStrike" cap="none" normalizeH="0" baseline="0" dirty="0" smtClean="0">
                          <a:ln>
                            <a:noFill/>
                          </a:ln>
                          <a:solidFill>
                            <a:schemeClr val="tx1"/>
                          </a:solidFill>
                          <a:effectLst/>
                          <a:latin typeface="Verdana" pitchFamily="34" charset="0"/>
                        </a:rPr>
                        <a:t>and more</a:t>
                      </a:r>
                      <a:endParaRPr kumimoji="0" lang="en-AU" sz="900" b="0" i="0" u="none" strike="noStrike" cap="none" normalizeH="0" baseline="0" dirty="0" smtClean="0">
                        <a:ln>
                          <a:noFill/>
                        </a:ln>
                        <a:solidFill>
                          <a:schemeClr val="tx1"/>
                        </a:solidFill>
                        <a:effectLst/>
                        <a:latin typeface="Verdana" pitchFamily="34" charset="0"/>
                      </a:endParaRPr>
                    </a:p>
                  </a:txBody>
                  <a:tcPr marL="124416" marR="124416"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35" name="Rectangle 2"/>
          <p:cNvSpPr>
            <a:spLocks noGrp="1" noChangeArrowheads="1"/>
          </p:cNvSpPr>
          <p:nvPr>
            <p:ph type="title"/>
          </p:nvPr>
        </p:nvSpPr>
        <p:spPr/>
        <p:txBody>
          <a:bodyPr/>
          <a:lstStyle/>
          <a:p>
            <a:r>
              <a:rPr lang="en-AU" smtClean="0"/>
              <a:t>Computer Crime</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p:txBody>
          <a:bodyPr/>
          <a:lstStyle/>
          <a:p>
            <a:pPr>
              <a:lnSpc>
                <a:spcPct val="90000"/>
              </a:lnSpc>
            </a:pPr>
            <a:r>
              <a:rPr lang="en-AU" dirty="0" smtClean="0"/>
              <a:t>Encryption</a:t>
            </a:r>
          </a:p>
          <a:p>
            <a:pPr lvl="1">
              <a:lnSpc>
                <a:spcPct val="90000"/>
              </a:lnSpc>
            </a:pPr>
            <a:r>
              <a:rPr lang="en-AU" dirty="0" smtClean="0"/>
              <a:t>Password cracking</a:t>
            </a:r>
          </a:p>
          <a:p>
            <a:pPr lvl="2">
              <a:lnSpc>
                <a:spcPct val="90000"/>
              </a:lnSpc>
            </a:pPr>
            <a:r>
              <a:rPr lang="en-AU" dirty="0" smtClean="0"/>
              <a:t>Build password lists</a:t>
            </a:r>
          </a:p>
          <a:p>
            <a:pPr lvl="2">
              <a:lnSpc>
                <a:spcPct val="90000"/>
              </a:lnSpc>
            </a:pPr>
            <a:r>
              <a:rPr lang="en-AU" dirty="0" smtClean="0"/>
              <a:t>Brute force (exponential complexity)</a:t>
            </a:r>
          </a:p>
          <a:p>
            <a:pPr lvl="2">
              <a:lnSpc>
                <a:spcPct val="90000"/>
              </a:lnSpc>
            </a:pPr>
            <a:r>
              <a:rPr lang="en-AU" dirty="0" smtClean="0"/>
              <a:t>Rainbow tables</a:t>
            </a:r>
          </a:p>
          <a:p>
            <a:pPr>
              <a:lnSpc>
                <a:spcPct val="90000"/>
              </a:lnSpc>
            </a:pPr>
            <a:r>
              <a:rPr lang="en-AU" dirty="0" smtClean="0"/>
              <a:t>The Cloud</a:t>
            </a:r>
          </a:p>
          <a:p>
            <a:pPr lvl="1">
              <a:lnSpc>
                <a:spcPct val="90000"/>
              </a:lnSpc>
            </a:pPr>
            <a:r>
              <a:rPr lang="en-AU" dirty="0" smtClean="0"/>
              <a:t>Jurisdiction</a:t>
            </a:r>
          </a:p>
          <a:p>
            <a:pPr lvl="2">
              <a:lnSpc>
                <a:spcPct val="90000"/>
              </a:lnSpc>
            </a:pPr>
            <a:r>
              <a:rPr lang="en-AU" dirty="0" smtClean="0"/>
              <a:t>Just where is the data?</a:t>
            </a:r>
          </a:p>
          <a:p>
            <a:pPr lvl="1">
              <a:lnSpc>
                <a:spcPct val="90000"/>
              </a:lnSpc>
            </a:pPr>
            <a:r>
              <a:rPr lang="en-AU" dirty="0" smtClean="0"/>
              <a:t>Is the cloud forensically ready?</a:t>
            </a:r>
          </a:p>
          <a:p>
            <a:pPr lvl="1">
              <a:lnSpc>
                <a:spcPct val="90000"/>
              </a:lnSpc>
            </a:pPr>
            <a:r>
              <a:rPr lang="en-AU" dirty="0" smtClean="0"/>
              <a:t>Are current procedures suitable?</a:t>
            </a:r>
          </a:p>
          <a:p>
            <a:pPr lvl="1">
              <a:lnSpc>
                <a:spcPct val="90000"/>
              </a:lnSpc>
            </a:pPr>
            <a:endParaRPr lang="en-AU" dirty="0" smtClean="0"/>
          </a:p>
        </p:txBody>
      </p:sp>
      <p:sp>
        <p:nvSpPr>
          <p:cNvPr id="54275" name="Rectangle 2"/>
          <p:cNvSpPr>
            <a:spLocks noGrp="1" noChangeArrowheads="1"/>
          </p:cNvSpPr>
          <p:nvPr>
            <p:ph type="title"/>
          </p:nvPr>
        </p:nvSpPr>
        <p:spPr/>
        <p:txBody>
          <a:bodyPr/>
          <a:lstStyle/>
          <a:p>
            <a:r>
              <a:rPr lang="en-AU" smtClean="0"/>
              <a:t>Challenges for Forensics</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p:txBody>
          <a:bodyPr/>
          <a:lstStyle/>
          <a:p>
            <a:pPr>
              <a:defRPr/>
            </a:pPr>
            <a:r>
              <a:rPr lang="en-AU" dirty="0" smtClean="0"/>
              <a:t>Steganography</a:t>
            </a:r>
          </a:p>
          <a:p>
            <a:pPr lvl="1">
              <a:defRPr/>
            </a:pPr>
            <a:r>
              <a:rPr lang="en-AU" dirty="0" smtClean="0"/>
              <a:t>Message hiding in other documents</a:t>
            </a:r>
          </a:p>
          <a:p>
            <a:pPr lvl="2">
              <a:defRPr/>
            </a:pPr>
            <a:r>
              <a:rPr lang="en-AU" dirty="0" smtClean="0"/>
              <a:t>Text (not common)</a:t>
            </a:r>
          </a:p>
          <a:p>
            <a:pPr lvl="2">
              <a:defRPr/>
            </a:pPr>
            <a:r>
              <a:rPr lang="en-AU" dirty="0" smtClean="0"/>
              <a:t>Picture files (GIFs, BMPs, JPGs)</a:t>
            </a:r>
          </a:p>
          <a:p>
            <a:pPr lvl="2">
              <a:defRPr/>
            </a:pPr>
            <a:r>
              <a:rPr lang="en-AU" dirty="0" smtClean="0"/>
              <a:t>Audio files (WAVs)</a:t>
            </a:r>
          </a:p>
          <a:p>
            <a:pPr lvl="1">
              <a:defRPr/>
            </a:pPr>
            <a:r>
              <a:rPr lang="en-AU" dirty="0" err="1" smtClean="0"/>
              <a:t>Steganographic</a:t>
            </a:r>
            <a:r>
              <a:rPr lang="en-AU" dirty="0" smtClean="0"/>
              <a:t> File System</a:t>
            </a:r>
          </a:p>
          <a:p>
            <a:pPr lvl="2">
              <a:defRPr/>
            </a:pPr>
            <a:r>
              <a:rPr lang="en-AU" dirty="0" err="1" smtClean="0"/>
              <a:t>StegFS</a:t>
            </a:r>
            <a:endParaRPr lang="en-AU" dirty="0" smtClean="0"/>
          </a:p>
          <a:p>
            <a:pPr lvl="3">
              <a:defRPr/>
            </a:pPr>
            <a:r>
              <a:rPr lang="en-AU" dirty="0" smtClean="0"/>
              <a:t>Multiple copies of data required due to collisions</a:t>
            </a:r>
          </a:p>
          <a:p>
            <a:pPr lvl="3">
              <a:defRPr/>
            </a:pPr>
            <a:r>
              <a:rPr lang="en-AU" dirty="0" smtClean="0"/>
              <a:t>Currently no way of detecting its presence</a:t>
            </a:r>
          </a:p>
          <a:p>
            <a:pPr marL="0" indent="0">
              <a:buFont typeface="Verdana" pitchFamily="34" charset="0"/>
              <a:buNone/>
              <a:defRPr/>
            </a:pPr>
            <a:endParaRPr lang="en-AU" dirty="0" smtClean="0"/>
          </a:p>
        </p:txBody>
      </p:sp>
      <p:sp>
        <p:nvSpPr>
          <p:cNvPr id="55299" name="Rectangle 2"/>
          <p:cNvSpPr>
            <a:spLocks noGrp="1" noChangeArrowheads="1"/>
          </p:cNvSpPr>
          <p:nvPr>
            <p:ph type="title"/>
          </p:nvPr>
        </p:nvSpPr>
        <p:spPr/>
        <p:txBody>
          <a:bodyPr/>
          <a:lstStyle/>
          <a:p>
            <a:r>
              <a:rPr lang="en-AU" smtClean="0"/>
              <a:t>Challenges for Forensics</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idx="1"/>
          </p:nvPr>
        </p:nvSpPr>
        <p:spPr/>
        <p:txBody>
          <a:bodyPr/>
          <a:lstStyle/>
          <a:p>
            <a:endParaRPr lang="en-AU"/>
          </a:p>
        </p:txBody>
      </p:sp>
      <p:sp>
        <p:nvSpPr>
          <p:cNvPr id="56323" name="Rectangle 2"/>
          <p:cNvSpPr>
            <a:spLocks noGrp="1" noChangeArrowheads="1"/>
          </p:cNvSpPr>
          <p:nvPr>
            <p:ph type="title"/>
          </p:nvPr>
        </p:nvSpPr>
        <p:spPr/>
        <p:txBody>
          <a:bodyPr/>
          <a:lstStyle/>
          <a:p>
            <a:pPr eaLnBrk="1" hangingPunct="1"/>
            <a:r>
              <a:rPr lang="en-US" sz="2800" smtClean="0"/>
              <a:t>Challenges for Forensics</a:t>
            </a:r>
            <a:endParaRPr lang="en-AU" sz="2800" smtClean="0"/>
          </a:p>
        </p:txBody>
      </p:sp>
      <p:pic>
        <p:nvPicPr>
          <p:cNvPr id="56324" name="Picture 5"/>
          <p:cNvPicPr>
            <a:picLocks noChangeAspect="1" noChangeArrowheads="1"/>
          </p:cNvPicPr>
          <p:nvPr/>
        </p:nvPicPr>
        <p:blipFill>
          <a:blip r:embed="rId2"/>
          <a:srcRect/>
          <a:stretch>
            <a:fillRect/>
          </a:stretch>
        </p:blipFill>
        <p:spPr bwMode="auto">
          <a:xfrm>
            <a:off x="684213" y="1160463"/>
            <a:ext cx="1558925" cy="2082800"/>
          </a:xfrm>
          <a:prstGeom prst="rect">
            <a:avLst/>
          </a:prstGeom>
          <a:noFill/>
          <a:ln w="9525">
            <a:noFill/>
            <a:miter lim="800000"/>
            <a:headEnd/>
            <a:tailEnd/>
          </a:ln>
        </p:spPr>
      </p:pic>
      <p:sp>
        <p:nvSpPr>
          <p:cNvPr id="936966" name="Text Box 6"/>
          <p:cNvSpPr txBox="1">
            <a:spLocks noChangeArrowheads="1"/>
          </p:cNvSpPr>
          <p:nvPr/>
        </p:nvSpPr>
        <p:spPr bwMode="auto">
          <a:xfrm>
            <a:off x="684213" y="4437063"/>
            <a:ext cx="1558925" cy="1446212"/>
          </a:xfrm>
          <a:prstGeom prst="rect">
            <a:avLst/>
          </a:prstGeom>
          <a:noFill/>
          <a:ln w="9525">
            <a:solidFill>
              <a:schemeClr val="tx1"/>
            </a:solidFill>
            <a:miter lim="800000"/>
            <a:headEnd/>
            <a:tailEnd/>
          </a:ln>
        </p:spPr>
        <p:txBody>
          <a:bodyPr>
            <a:spAutoFit/>
          </a:bodyPr>
          <a:lstStyle/>
          <a:p>
            <a:pPr>
              <a:spcBef>
                <a:spcPct val="50000"/>
              </a:spcBef>
              <a:buClrTx/>
              <a:buSzTx/>
              <a:buFontTx/>
              <a:buNone/>
            </a:pPr>
            <a:r>
              <a:rPr lang="en-US" sz="800">
                <a:ea typeface="ＭＳ Ｐゴシック" pitchFamily="42" charset="-128"/>
              </a:rPr>
              <a:t>This is some message text that we want to hide in the picture using steganography.  Any length message can be stored in the cover, but if it is too long, there may not be enough space in the cover to ensure that the cover file stays the same size.</a:t>
            </a:r>
            <a:endParaRPr lang="en-AU" sz="800">
              <a:ea typeface="ＭＳ Ｐゴシック" pitchFamily="42" charset="-128"/>
            </a:endParaRPr>
          </a:p>
        </p:txBody>
      </p:sp>
      <p:sp>
        <p:nvSpPr>
          <p:cNvPr id="56326" name="Text Box 7"/>
          <p:cNvSpPr txBox="1">
            <a:spLocks noChangeArrowheads="1"/>
          </p:cNvSpPr>
          <p:nvPr/>
        </p:nvSpPr>
        <p:spPr bwMode="auto">
          <a:xfrm>
            <a:off x="827088" y="3321050"/>
            <a:ext cx="1116012" cy="336550"/>
          </a:xfrm>
          <a:prstGeom prst="rect">
            <a:avLst/>
          </a:prstGeom>
          <a:noFill/>
          <a:ln w="9525">
            <a:noFill/>
            <a:miter lim="800000"/>
            <a:headEnd/>
            <a:tailEnd/>
          </a:ln>
        </p:spPr>
        <p:txBody>
          <a:bodyPr>
            <a:spAutoFit/>
          </a:bodyPr>
          <a:lstStyle/>
          <a:p>
            <a:pPr algn="ctr">
              <a:spcBef>
                <a:spcPct val="50000"/>
              </a:spcBef>
              <a:buClrTx/>
              <a:buSzTx/>
              <a:buFontTx/>
              <a:buNone/>
            </a:pPr>
            <a:r>
              <a:rPr lang="en-US" sz="1600">
                <a:solidFill>
                  <a:srgbClr val="0000FF"/>
                </a:solidFill>
                <a:ea typeface="ＭＳ Ｐゴシック" pitchFamily="42" charset="-128"/>
              </a:rPr>
              <a:t>cover</a:t>
            </a:r>
            <a:endParaRPr lang="en-AU" sz="1600">
              <a:solidFill>
                <a:srgbClr val="0000FF"/>
              </a:solidFill>
              <a:ea typeface="ＭＳ Ｐゴシック" pitchFamily="42" charset="-128"/>
            </a:endParaRPr>
          </a:p>
        </p:txBody>
      </p:sp>
      <p:sp>
        <p:nvSpPr>
          <p:cNvPr id="936968" name="Text Box 8"/>
          <p:cNvSpPr txBox="1">
            <a:spLocks noChangeArrowheads="1"/>
          </p:cNvSpPr>
          <p:nvPr/>
        </p:nvSpPr>
        <p:spPr bwMode="auto">
          <a:xfrm>
            <a:off x="827088" y="3946525"/>
            <a:ext cx="1116012" cy="336550"/>
          </a:xfrm>
          <a:prstGeom prst="rect">
            <a:avLst/>
          </a:prstGeom>
          <a:noFill/>
          <a:ln w="9525">
            <a:noFill/>
            <a:miter lim="800000"/>
            <a:headEnd/>
            <a:tailEnd/>
          </a:ln>
        </p:spPr>
        <p:txBody>
          <a:bodyPr>
            <a:spAutoFit/>
          </a:bodyPr>
          <a:lstStyle/>
          <a:p>
            <a:pPr algn="ctr">
              <a:spcBef>
                <a:spcPct val="50000"/>
              </a:spcBef>
              <a:buClrTx/>
              <a:buSzTx/>
              <a:buFontTx/>
              <a:buNone/>
            </a:pPr>
            <a:r>
              <a:rPr lang="en-US" sz="1600">
                <a:solidFill>
                  <a:srgbClr val="0000FF"/>
                </a:solidFill>
                <a:ea typeface="ＭＳ Ｐゴシック" pitchFamily="42" charset="-128"/>
              </a:rPr>
              <a:t>message</a:t>
            </a:r>
            <a:endParaRPr lang="en-AU" sz="1600">
              <a:solidFill>
                <a:srgbClr val="0000FF"/>
              </a:solidFill>
              <a:ea typeface="ＭＳ Ｐゴシック" pitchFamily="42" charset="-128"/>
            </a:endParaRPr>
          </a:p>
        </p:txBody>
      </p:sp>
      <p:sp>
        <p:nvSpPr>
          <p:cNvPr id="936969" name="Text Box 9"/>
          <p:cNvSpPr txBox="1">
            <a:spLocks noChangeArrowheads="1"/>
          </p:cNvSpPr>
          <p:nvPr/>
        </p:nvSpPr>
        <p:spPr bwMode="auto">
          <a:xfrm>
            <a:off x="7613650" y="3924300"/>
            <a:ext cx="1116013" cy="336550"/>
          </a:xfrm>
          <a:prstGeom prst="rect">
            <a:avLst/>
          </a:prstGeom>
          <a:noFill/>
          <a:ln w="9525">
            <a:noFill/>
            <a:miter lim="800000"/>
            <a:headEnd/>
            <a:tailEnd/>
          </a:ln>
        </p:spPr>
        <p:txBody>
          <a:bodyPr>
            <a:spAutoFit/>
          </a:bodyPr>
          <a:lstStyle/>
          <a:p>
            <a:pPr algn="ctr">
              <a:spcBef>
                <a:spcPct val="50000"/>
              </a:spcBef>
              <a:buClrTx/>
              <a:buSzTx/>
              <a:buFontTx/>
              <a:buNone/>
            </a:pPr>
            <a:r>
              <a:rPr lang="en-US" sz="1600">
                <a:solidFill>
                  <a:srgbClr val="0000FF"/>
                </a:solidFill>
                <a:ea typeface="ＭＳ Ｐゴシック" pitchFamily="42" charset="-128"/>
              </a:rPr>
              <a:t>message</a:t>
            </a:r>
            <a:endParaRPr lang="en-AU" sz="1600">
              <a:solidFill>
                <a:srgbClr val="0000FF"/>
              </a:solidFill>
              <a:ea typeface="ＭＳ Ｐゴシック" pitchFamily="42" charset="-128"/>
            </a:endParaRPr>
          </a:p>
        </p:txBody>
      </p:sp>
      <p:sp>
        <p:nvSpPr>
          <p:cNvPr id="936970" name="Text Box 10"/>
          <p:cNvSpPr txBox="1">
            <a:spLocks noChangeArrowheads="1"/>
          </p:cNvSpPr>
          <p:nvPr/>
        </p:nvSpPr>
        <p:spPr bwMode="auto">
          <a:xfrm>
            <a:off x="7477125" y="2019300"/>
            <a:ext cx="1558925" cy="1446213"/>
          </a:xfrm>
          <a:prstGeom prst="rect">
            <a:avLst/>
          </a:prstGeom>
          <a:noFill/>
          <a:ln w="9525">
            <a:solidFill>
              <a:schemeClr val="tx1"/>
            </a:solidFill>
            <a:miter lim="800000"/>
            <a:headEnd/>
            <a:tailEnd/>
          </a:ln>
        </p:spPr>
        <p:txBody>
          <a:bodyPr>
            <a:spAutoFit/>
          </a:bodyPr>
          <a:lstStyle/>
          <a:p>
            <a:pPr>
              <a:spcBef>
                <a:spcPct val="50000"/>
              </a:spcBef>
              <a:buClrTx/>
              <a:buSzTx/>
              <a:buFontTx/>
              <a:buNone/>
            </a:pPr>
            <a:r>
              <a:rPr lang="en-US" sz="800">
                <a:ea typeface="ＭＳ Ｐゴシック" pitchFamily="42" charset="-128"/>
              </a:rPr>
              <a:t>This is some message text that we want to hide in the picture using steganography.  Any length message can be stored in the cover, but if it is too long, there may not be enough space in the cover to ensure that the cover file stays the same size.</a:t>
            </a:r>
            <a:endParaRPr lang="en-AU" sz="800">
              <a:ea typeface="ＭＳ Ｐゴシック" pitchFamily="42" charset="-128"/>
            </a:endParaRPr>
          </a:p>
        </p:txBody>
      </p:sp>
      <p:pic>
        <p:nvPicPr>
          <p:cNvPr id="936971" name="Picture 11"/>
          <p:cNvPicPr>
            <a:picLocks noChangeAspect="1" noChangeArrowheads="1"/>
          </p:cNvPicPr>
          <p:nvPr/>
        </p:nvPicPr>
        <p:blipFill>
          <a:blip r:embed="rId2"/>
          <a:srcRect/>
          <a:stretch>
            <a:fillRect/>
          </a:stretch>
        </p:blipFill>
        <p:spPr bwMode="auto">
          <a:xfrm>
            <a:off x="4284663" y="1238250"/>
            <a:ext cx="1558925" cy="2082800"/>
          </a:xfrm>
          <a:prstGeom prst="rect">
            <a:avLst/>
          </a:prstGeom>
          <a:noFill/>
          <a:ln w="9525">
            <a:noFill/>
            <a:miter lim="800000"/>
            <a:headEnd/>
            <a:tailEnd/>
          </a:ln>
        </p:spPr>
      </p:pic>
      <p:sp>
        <p:nvSpPr>
          <p:cNvPr id="936992" name="Text Box 32"/>
          <p:cNvSpPr txBox="1">
            <a:spLocks noChangeArrowheads="1"/>
          </p:cNvSpPr>
          <p:nvPr/>
        </p:nvSpPr>
        <p:spPr bwMode="auto">
          <a:xfrm>
            <a:off x="2555875" y="3263900"/>
            <a:ext cx="1401763" cy="1028700"/>
          </a:xfrm>
          <a:prstGeom prst="rect">
            <a:avLst/>
          </a:prstGeom>
          <a:noFill/>
          <a:ln w="9525">
            <a:solidFill>
              <a:schemeClr val="tx1"/>
            </a:solidFill>
            <a:miter lim="800000"/>
            <a:headEnd/>
            <a:tailEnd/>
          </a:ln>
        </p:spPr>
        <p:txBody>
          <a:bodyPr anchor="ctr" anchorCtr="1"/>
          <a:lstStyle/>
          <a:p>
            <a:pPr algn="ctr">
              <a:spcBef>
                <a:spcPct val="50000"/>
              </a:spcBef>
              <a:buClrTx/>
              <a:buSzTx/>
              <a:buFontTx/>
              <a:buNone/>
            </a:pPr>
            <a:r>
              <a:rPr lang="en-US" sz="1600">
                <a:solidFill>
                  <a:srgbClr val="FF0000"/>
                </a:solidFill>
                <a:ea typeface="ＭＳ Ｐゴシック" pitchFamily="42" charset="-128"/>
              </a:rPr>
              <a:t>Embedding</a:t>
            </a:r>
            <a:endParaRPr lang="en-AU" sz="1600">
              <a:solidFill>
                <a:srgbClr val="FF0000"/>
              </a:solidFill>
              <a:ea typeface="ＭＳ Ｐゴシック" pitchFamily="42" charset="-128"/>
            </a:endParaRPr>
          </a:p>
        </p:txBody>
      </p:sp>
      <p:sp>
        <p:nvSpPr>
          <p:cNvPr id="936993" name="Line 33"/>
          <p:cNvSpPr>
            <a:spLocks noChangeShapeType="1"/>
          </p:cNvSpPr>
          <p:nvPr/>
        </p:nvSpPr>
        <p:spPr bwMode="auto">
          <a:xfrm>
            <a:off x="1800225" y="3465513"/>
            <a:ext cx="755650" cy="0"/>
          </a:xfrm>
          <a:prstGeom prst="line">
            <a:avLst/>
          </a:prstGeom>
          <a:noFill/>
          <a:ln w="9525">
            <a:solidFill>
              <a:schemeClr val="tx1"/>
            </a:solidFill>
            <a:round/>
            <a:headEnd/>
            <a:tailEnd type="triangle" w="med" len="med"/>
          </a:ln>
        </p:spPr>
        <p:txBody>
          <a:bodyPr/>
          <a:lstStyle/>
          <a:p>
            <a:endParaRPr lang="en-AU"/>
          </a:p>
        </p:txBody>
      </p:sp>
      <p:sp>
        <p:nvSpPr>
          <p:cNvPr id="936994" name="Line 34"/>
          <p:cNvSpPr>
            <a:spLocks noChangeShapeType="1"/>
          </p:cNvSpPr>
          <p:nvPr/>
        </p:nvSpPr>
        <p:spPr bwMode="auto">
          <a:xfrm>
            <a:off x="1943100" y="4103688"/>
            <a:ext cx="612775" cy="0"/>
          </a:xfrm>
          <a:prstGeom prst="line">
            <a:avLst/>
          </a:prstGeom>
          <a:noFill/>
          <a:ln w="9525">
            <a:solidFill>
              <a:schemeClr val="tx1"/>
            </a:solidFill>
            <a:round/>
            <a:headEnd/>
            <a:tailEnd type="triangle" w="med" len="med"/>
          </a:ln>
        </p:spPr>
        <p:txBody>
          <a:bodyPr/>
          <a:lstStyle/>
          <a:p>
            <a:endParaRPr lang="en-AU"/>
          </a:p>
        </p:txBody>
      </p:sp>
      <p:sp>
        <p:nvSpPr>
          <p:cNvPr id="936996" name="Line 36"/>
          <p:cNvSpPr>
            <a:spLocks noChangeShapeType="1"/>
          </p:cNvSpPr>
          <p:nvPr/>
        </p:nvSpPr>
        <p:spPr bwMode="auto">
          <a:xfrm>
            <a:off x="3240088" y="2205038"/>
            <a:ext cx="0" cy="1058862"/>
          </a:xfrm>
          <a:prstGeom prst="line">
            <a:avLst/>
          </a:prstGeom>
          <a:noFill/>
          <a:ln w="9525">
            <a:solidFill>
              <a:schemeClr val="tx1"/>
            </a:solidFill>
            <a:round/>
            <a:headEnd/>
            <a:tailEnd type="triangle" w="med" len="med"/>
          </a:ln>
        </p:spPr>
        <p:txBody>
          <a:bodyPr/>
          <a:lstStyle/>
          <a:p>
            <a:endParaRPr lang="en-AU"/>
          </a:p>
        </p:txBody>
      </p:sp>
      <p:sp>
        <p:nvSpPr>
          <p:cNvPr id="936997" name="Text Box 37"/>
          <p:cNvSpPr txBox="1">
            <a:spLocks noChangeArrowheads="1"/>
          </p:cNvSpPr>
          <p:nvPr/>
        </p:nvSpPr>
        <p:spPr bwMode="auto">
          <a:xfrm>
            <a:off x="2662238" y="1743075"/>
            <a:ext cx="1116012" cy="336550"/>
          </a:xfrm>
          <a:prstGeom prst="rect">
            <a:avLst/>
          </a:prstGeom>
          <a:noFill/>
          <a:ln w="9525">
            <a:noFill/>
            <a:miter lim="800000"/>
            <a:headEnd/>
            <a:tailEnd/>
          </a:ln>
        </p:spPr>
        <p:txBody>
          <a:bodyPr>
            <a:spAutoFit/>
          </a:bodyPr>
          <a:lstStyle/>
          <a:p>
            <a:pPr algn="ctr">
              <a:spcBef>
                <a:spcPct val="50000"/>
              </a:spcBef>
              <a:buClrTx/>
              <a:buSzTx/>
              <a:buFontTx/>
              <a:buNone/>
            </a:pPr>
            <a:r>
              <a:rPr lang="en-US" sz="1600">
                <a:solidFill>
                  <a:srgbClr val="0000FF"/>
                </a:solidFill>
                <a:ea typeface="ＭＳ Ｐゴシック" pitchFamily="42" charset="-128"/>
              </a:rPr>
              <a:t>key</a:t>
            </a:r>
            <a:endParaRPr lang="en-AU" sz="1600">
              <a:solidFill>
                <a:srgbClr val="0000FF"/>
              </a:solidFill>
              <a:ea typeface="ＭＳ Ｐゴシック" pitchFamily="42" charset="-128"/>
            </a:endParaRPr>
          </a:p>
        </p:txBody>
      </p:sp>
      <p:sp>
        <p:nvSpPr>
          <p:cNvPr id="936998" name="Text Box 38"/>
          <p:cNvSpPr txBox="1">
            <a:spLocks noChangeArrowheads="1"/>
          </p:cNvSpPr>
          <p:nvPr/>
        </p:nvSpPr>
        <p:spPr bwMode="auto">
          <a:xfrm>
            <a:off x="4140200" y="3778250"/>
            <a:ext cx="1873250" cy="336550"/>
          </a:xfrm>
          <a:prstGeom prst="rect">
            <a:avLst/>
          </a:prstGeom>
          <a:noFill/>
          <a:ln w="9525">
            <a:noFill/>
            <a:miter lim="800000"/>
            <a:headEnd/>
            <a:tailEnd/>
          </a:ln>
        </p:spPr>
        <p:txBody>
          <a:bodyPr>
            <a:spAutoFit/>
          </a:bodyPr>
          <a:lstStyle/>
          <a:p>
            <a:pPr algn="ctr">
              <a:spcBef>
                <a:spcPct val="50000"/>
              </a:spcBef>
              <a:buClrTx/>
              <a:buSzTx/>
              <a:buFontTx/>
              <a:buNone/>
            </a:pPr>
            <a:r>
              <a:rPr lang="en-US" sz="1600">
                <a:solidFill>
                  <a:srgbClr val="0000FF"/>
                </a:solidFill>
                <a:ea typeface="ＭＳ Ｐゴシック" pitchFamily="42" charset="-128"/>
              </a:rPr>
              <a:t>stego-content</a:t>
            </a:r>
            <a:endParaRPr lang="en-AU" sz="1600">
              <a:solidFill>
                <a:srgbClr val="0000FF"/>
              </a:solidFill>
              <a:ea typeface="ＭＳ Ｐゴシック" pitchFamily="42" charset="-128"/>
            </a:endParaRPr>
          </a:p>
        </p:txBody>
      </p:sp>
      <p:sp>
        <p:nvSpPr>
          <p:cNvPr id="936999" name="Line 39"/>
          <p:cNvSpPr>
            <a:spLocks noChangeShapeType="1"/>
          </p:cNvSpPr>
          <p:nvPr/>
        </p:nvSpPr>
        <p:spPr bwMode="auto">
          <a:xfrm>
            <a:off x="3957638" y="3744913"/>
            <a:ext cx="1982787" cy="0"/>
          </a:xfrm>
          <a:prstGeom prst="line">
            <a:avLst/>
          </a:prstGeom>
          <a:noFill/>
          <a:ln w="9525">
            <a:solidFill>
              <a:schemeClr val="tx1"/>
            </a:solidFill>
            <a:round/>
            <a:headEnd/>
            <a:tailEnd type="triangle" w="med" len="med"/>
          </a:ln>
        </p:spPr>
        <p:txBody>
          <a:bodyPr/>
          <a:lstStyle/>
          <a:p>
            <a:endParaRPr lang="en-AU"/>
          </a:p>
        </p:txBody>
      </p:sp>
      <p:sp>
        <p:nvSpPr>
          <p:cNvPr id="937000" name="Line 40"/>
          <p:cNvSpPr>
            <a:spLocks noChangeShapeType="1"/>
          </p:cNvSpPr>
          <p:nvPr/>
        </p:nvSpPr>
        <p:spPr bwMode="auto">
          <a:xfrm>
            <a:off x="6589713" y="2190750"/>
            <a:ext cx="0" cy="1058863"/>
          </a:xfrm>
          <a:prstGeom prst="line">
            <a:avLst/>
          </a:prstGeom>
          <a:noFill/>
          <a:ln w="9525">
            <a:solidFill>
              <a:schemeClr val="tx1"/>
            </a:solidFill>
            <a:round/>
            <a:headEnd/>
            <a:tailEnd type="triangle" w="med" len="med"/>
          </a:ln>
        </p:spPr>
        <p:txBody>
          <a:bodyPr/>
          <a:lstStyle/>
          <a:p>
            <a:endParaRPr lang="en-AU"/>
          </a:p>
        </p:txBody>
      </p:sp>
      <p:sp>
        <p:nvSpPr>
          <p:cNvPr id="937001" name="Text Box 41"/>
          <p:cNvSpPr txBox="1">
            <a:spLocks noChangeArrowheads="1"/>
          </p:cNvSpPr>
          <p:nvPr/>
        </p:nvSpPr>
        <p:spPr bwMode="auto">
          <a:xfrm>
            <a:off x="6011863" y="1728788"/>
            <a:ext cx="1116012" cy="336550"/>
          </a:xfrm>
          <a:prstGeom prst="rect">
            <a:avLst/>
          </a:prstGeom>
          <a:noFill/>
          <a:ln w="9525">
            <a:noFill/>
            <a:miter lim="800000"/>
            <a:headEnd/>
            <a:tailEnd/>
          </a:ln>
        </p:spPr>
        <p:txBody>
          <a:bodyPr>
            <a:spAutoFit/>
          </a:bodyPr>
          <a:lstStyle/>
          <a:p>
            <a:pPr algn="ctr">
              <a:spcBef>
                <a:spcPct val="50000"/>
              </a:spcBef>
              <a:buClrTx/>
              <a:buSzTx/>
              <a:buFontTx/>
              <a:buNone/>
            </a:pPr>
            <a:r>
              <a:rPr lang="en-US" sz="1600">
                <a:solidFill>
                  <a:srgbClr val="0000FF"/>
                </a:solidFill>
                <a:ea typeface="ＭＳ Ｐゴシック" pitchFamily="42" charset="-128"/>
              </a:rPr>
              <a:t>key</a:t>
            </a:r>
            <a:endParaRPr lang="en-AU" sz="1600">
              <a:solidFill>
                <a:srgbClr val="0000FF"/>
              </a:solidFill>
              <a:ea typeface="ＭＳ Ｐゴシック" pitchFamily="42" charset="-128"/>
            </a:endParaRPr>
          </a:p>
        </p:txBody>
      </p:sp>
      <p:sp>
        <p:nvSpPr>
          <p:cNvPr id="937002" name="Text Box 42"/>
          <p:cNvSpPr txBox="1">
            <a:spLocks noChangeArrowheads="1"/>
          </p:cNvSpPr>
          <p:nvPr/>
        </p:nvSpPr>
        <p:spPr bwMode="auto">
          <a:xfrm>
            <a:off x="5940425" y="3249613"/>
            <a:ext cx="1401763" cy="1028700"/>
          </a:xfrm>
          <a:prstGeom prst="rect">
            <a:avLst/>
          </a:prstGeom>
          <a:noFill/>
          <a:ln w="9525">
            <a:solidFill>
              <a:schemeClr val="tx1"/>
            </a:solidFill>
            <a:miter lim="800000"/>
            <a:headEnd/>
            <a:tailEnd/>
          </a:ln>
        </p:spPr>
        <p:txBody>
          <a:bodyPr anchor="ctr" anchorCtr="1"/>
          <a:lstStyle/>
          <a:p>
            <a:pPr algn="ctr">
              <a:spcBef>
                <a:spcPct val="50000"/>
              </a:spcBef>
              <a:buClrTx/>
              <a:buSzTx/>
              <a:buFontTx/>
              <a:buNone/>
            </a:pPr>
            <a:r>
              <a:rPr lang="en-US" sz="1600">
                <a:solidFill>
                  <a:srgbClr val="FF0000"/>
                </a:solidFill>
                <a:ea typeface="ＭＳ Ｐゴシック" pitchFamily="42" charset="-128"/>
              </a:rPr>
              <a:t>Extraction</a:t>
            </a:r>
            <a:endParaRPr lang="en-AU" sz="1600">
              <a:solidFill>
                <a:srgbClr val="FF0000"/>
              </a:solidFill>
              <a:ea typeface="ＭＳ Ｐゴシック" pitchFamily="42" charset="-128"/>
            </a:endParaRPr>
          </a:p>
        </p:txBody>
      </p:sp>
      <p:sp>
        <p:nvSpPr>
          <p:cNvPr id="937003" name="Line 43"/>
          <p:cNvSpPr>
            <a:spLocks noChangeShapeType="1"/>
          </p:cNvSpPr>
          <p:nvPr/>
        </p:nvSpPr>
        <p:spPr bwMode="auto">
          <a:xfrm>
            <a:off x="7342188" y="3744913"/>
            <a:ext cx="830262" cy="0"/>
          </a:xfrm>
          <a:prstGeom prst="line">
            <a:avLst/>
          </a:prstGeom>
          <a:noFill/>
          <a:ln w="9525">
            <a:solidFill>
              <a:schemeClr val="tx1"/>
            </a:solidFill>
            <a:round/>
            <a:headEnd/>
            <a:tailEnd type="triangle" w="med" len="med"/>
          </a:ln>
        </p:spPr>
        <p:txBody>
          <a:bodyPr/>
          <a:lstStyle/>
          <a:p>
            <a:endParaRPr lang="en-AU"/>
          </a:p>
        </p:txBody>
      </p:sp>
      <p:sp>
        <p:nvSpPr>
          <p:cNvPr id="937004" name="Text Box 44"/>
          <p:cNvSpPr txBox="1">
            <a:spLocks noChangeArrowheads="1"/>
          </p:cNvSpPr>
          <p:nvPr/>
        </p:nvSpPr>
        <p:spPr bwMode="auto">
          <a:xfrm>
            <a:off x="3994150" y="5189538"/>
            <a:ext cx="4035425" cy="641350"/>
          </a:xfrm>
          <a:prstGeom prst="rect">
            <a:avLst/>
          </a:prstGeom>
          <a:noFill/>
          <a:ln w="9525">
            <a:noFill/>
            <a:miter lim="800000"/>
            <a:headEnd/>
            <a:tailEnd/>
          </a:ln>
        </p:spPr>
        <p:txBody>
          <a:bodyPr>
            <a:spAutoFit/>
          </a:bodyPr>
          <a:lstStyle/>
          <a:p>
            <a:pPr algn="ctr">
              <a:spcBef>
                <a:spcPct val="50000"/>
              </a:spcBef>
              <a:buClrTx/>
              <a:buSzTx/>
              <a:buFontTx/>
              <a:buNone/>
            </a:pPr>
            <a:r>
              <a:rPr lang="en-US">
                <a:solidFill>
                  <a:srgbClr val="009900"/>
                </a:solidFill>
                <a:ea typeface="ＭＳ Ｐゴシック" pitchFamily="42" charset="-128"/>
              </a:rPr>
              <a:t>Alternatively, asymmetric key encryption can be used</a:t>
            </a:r>
            <a:endParaRPr lang="en-AU">
              <a:solidFill>
                <a:srgbClr val="009900"/>
              </a:solidFill>
              <a:ea typeface="ＭＳ Ｐゴシック" pitchFamily="42" charset="-128"/>
            </a:endParaRPr>
          </a:p>
        </p:txBody>
      </p:sp>
      <p:sp>
        <p:nvSpPr>
          <p:cNvPr id="33" name="Footer Placeholder 32"/>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69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696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69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69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69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69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699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369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69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369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70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70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700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369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700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696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37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6" grpId="0" animBg="1"/>
      <p:bldP spid="936968" grpId="0"/>
      <p:bldP spid="936969" grpId="0"/>
      <p:bldP spid="936970" grpId="0" animBg="1"/>
      <p:bldP spid="936992" grpId="0" animBg="1"/>
      <p:bldP spid="936993" grpId="0" animBg="1"/>
      <p:bldP spid="936994" grpId="0" animBg="1"/>
      <p:bldP spid="936996" grpId="0" animBg="1"/>
      <p:bldP spid="936997" grpId="0"/>
      <p:bldP spid="936998" grpId="0"/>
      <p:bldP spid="936999" grpId="0" animBg="1"/>
      <p:bldP spid="937000" grpId="0" animBg="1"/>
      <p:bldP spid="937001" grpId="0"/>
      <p:bldP spid="937002" grpId="0" animBg="1"/>
      <p:bldP spid="937003" grpId="0" animBg="1"/>
      <p:bldP spid="9370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noChangeArrowheads="1"/>
          </p:cNvSpPr>
          <p:nvPr>
            <p:ph idx="1"/>
          </p:nvPr>
        </p:nvSpPr>
        <p:spPr/>
        <p:txBody>
          <a:bodyPr/>
          <a:lstStyle/>
          <a:p>
            <a:pPr algn="ctr" eaLnBrk="1" hangingPunct="1">
              <a:lnSpc>
                <a:spcPct val="80000"/>
              </a:lnSpc>
              <a:buFont typeface="Verdana" pitchFamily="34" charset="0"/>
              <a:buNone/>
            </a:pPr>
            <a:r>
              <a:rPr lang="en-US" sz="1800" smtClean="0">
                <a:solidFill>
                  <a:srgbClr val="0000FF"/>
                </a:solidFill>
              </a:rPr>
              <a:t>Original GIF – no hidden data</a:t>
            </a:r>
          </a:p>
          <a:p>
            <a:pPr algn="ctr" eaLnBrk="1" hangingPunct="1">
              <a:lnSpc>
                <a:spcPct val="80000"/>
              </a:lnSpc>
              <a:buFont typeface="Verdana" pitchFamily="34" charset="0"/>
              <a:buNone/>
            </a:pPr>
            <a:r>
              <a:rPr lang="en-US" sz="1800" smtClean="0">
                <a:solidFill>
                  <a:srgbClr val="0000FF"/>
                </a:solidFill>
              </a:rPr>
              <a:t>(total size = 20.4 KB)</a:t>
            </a:r>
            <a:endParaRPr lang="en-AU" sz="1800" smtClean="0">
              <a:solidFill>
                <a:srgbClr val="0000FF"/>
              </a:solidFill>
            </a:endParaRPr>
          </a:p>
        </p:txBody>
      </p:sp>
      <p:sp>
        <p:nvSpPr>
          <p:cNvPr id="57347" name="Rectangle 2"/>
          <p:cNvSpPr>
            <a:spLocks noGrp="1" noChangeArrowheads="1"/>
          </p:cNvSpPr>
          <p:nvPr>
            <p:ph type="title"/>
          </p:nvPr>
        </p:nvSpPr>
        <p:spPr/>
        <p:txBody>
          <a:bodyPr/>
          <a:lstStyle/>
          <a:p>
            <a:pPr eaLnBrk="1" hangingPunct="1"/>
            <a:r>
              <a:rPr lang="en-US" sz="2800" smtClean="0"/>
              <a:t>Challenges for Forensics</a:t>
            </a:r>
            <a:endParaRPr lang="en-AU" sz="2800" smtClean="0"/>
          </a:p>
        </p:txBody>
      </p:sp>
      <p:sp>
        <p:nvSpPr>
          <p:cNvPr id="57349" name="Rectangle 4"/>
          <p:cNvSpPr>
            <a:spLocks noChangeArrowheads="1"/>
          </p:cNvSpPr>
          <p:nvPr/>
        </p:nvSpPr>
        <p:spPr bwMode="auto">
          <a:xfrm>
            <a:off x="539552" y="1196752"/>
            <a:ext cx="8029575" cy="4429125"/>
          </a:xfrm>
          <a:prstGeom prst="rect">
            <a:avLst/>
          </a:prstGeom>
          <a:solidFill>
            <a:srgbClr val="009900"/>
          </a:solidFill>
          <a:ln w="9525">
            <a:solidFill>
              <a:schemeClr val="tx1"/>
            </a:solidFill>
            <a:miter lim="800000"/>
            <a:headEnd/>
            <a:tailEnd/>
          </a:ln>
        </p:spPr>
        <p:txBody>
          <a:bodyPr wrap="none" anchor="ctr"/>
          <a:lstStyle/>
          <a:p>
            <a:pPr algn="ctr">
              <a:spcBef>
                <a:spcPct val="0"/>
              </a:spcBef>
              <a:buClrTx/>
              <a:buSzTx/>
              <a:buFontTx/>
              <a:buNone/>
            </a:pPr>
            <a:endParaRPr lang="en-AU">
              <a:ea typeface="ＭＳ Ｐゴシック" pitchFamily="42" charset="-128"/>
            </a:endParaRPr>
          </a:p>
        </p:txBody>
      </p:sp>
      <p:sp>
        <p:nvSpPr>
          <p:cNvPr id="939015" name="Rectangle 7"/>
          <p:cNvSpPr>
            <a:spLocks noChangeArrowheads="1"/>
          </p:cNvSpPr>
          <p:nvPr/>
        </p:nvSpPr>
        <p:spPr bwMode="auto">
          <a:xfrm>
            <a:off x="5327650" y="5697538"/>
            <a:ext cx="3636963" cy="576262"/>
          </a:xfrm>
          <a:prstGeom prst="rect">
            <a:avLst/>
          </a:prstGeom>
          <a:noFill/>
          <a:ln w="9525">
            <a:noFill/>
            <a:miter lim="800000"/>
            <a:headEnd/>
            <a:tailEnd/>
          </a:ln>
        </p:spPr>
        <p:txBody>
          <a:bodyPr/>
          <a:lstStyle/>
          <a:p>
            <a:pPr marL="342900" indent="-342900" algn="ctr">
              <a:lnSpc>
                <a:spcPct val="80000"/>
              </a:lnSpc>
              <a:buClr>
                <a:srgbClr val="FF3300"/>
              </a:buClr>
            </a:pPr>
            <a:r>
              <a:rPr lang="en-US" sz="1700">
                <a:solidFill>
                  <a:srgbClr val="0000FF"/>
                </a:solidFill>
                <a:ea typeface="ＭＳ Ｐゴシック" pitchFamily="42" charset="-128"/>
              </a:rPr>
              <a:t>Contains 6.67 KB hidden data</a:t>
            </a:r>
          </a:p>
          <a:p>
            <a:pPr marL="342900" indent="-342900" algn="ctr">
              <a:lnSpc>
                <a:spcPct val="80000"/>
              </a:lnSpc>
              <a:buClr>
                <a:srgbClr val="FF3300"/>
              </a:buClr>
            </a:pPr>
            <a:r>
              <a:rPr lang="en-US" sz="1700">
                <a:solidFill>
                  <a:srgbClr val="0000FF"/>
                </a:solidFill>
                <a:ea typeface="ＭＳ Ｐゴシック" pitchFamily="42" charset="-128"/>
              </a:rPr>
              <a:t>(total size = 21.1 KB)</a:t>
            </a:r>
            <a:endParaRPr lang="en-AU" sz="1700">
              <a:solidFill>
                <a:srgbClr val="0000FF"/>
              </a:solidFill>
              <a:ea typeface="ＭＳ Ｐゴシック" pitchFamily="42" charset="-128"/>
            </a:endParaRPr>
          </a:p>
        </p:txBody>
      </p:sp>
      <p:pic>
        <p:nvPicPr>
          <p:cNvPr id="57351" name="Picture 8" descr="cover"/>
          <p:cNvPicPr>
            <a:picLocks noChangeAspect="1" noChangeArrowheads="1"/>
          </p:cNvPicPr>
          <p:nvPr/>
        </p:nvPicPr>
        <p:blipFill>
          <a:blip r:embed="rId2"/>
          <a:srcRect/>
          <a:stretch>
            <a:fillRect/>
          </a:stretch>
        </p:blipFill>
        <p:spPr bwMode="auto">
          <a:xfrm>
            <a:off x="991990" y="1339627"/>
            <a:ext cx="3111500" cy="4141788"/>
          </a:xfrm>
          <a:prstGeom prst="rect">
            <a:avLst/>
          </a:prstGeom>
          <a:noFill/>
          <a:ln w="9525">
            <a:noFill/>
            <a:miter lim="800000"/>
            <a:headEnd/>
            <a:tailEnd/>
          </a:ln>
        </p:spPr>
      </p:pic>
      <p:pic>
        <p:nvPicPr>
          <p:cNvPr id="939019" name="Picture 11" descr="hidden"/>
          <p:cNvPicPr>
            <a:picLocks noChangeAspect="1" noChangeArrowheads="1"/>
          </p:cNvPicPr>
          <p:nvPr/>
        </p:nvPicPr>
        <p:blipFill>
          <a:blip r:embed="rId3"/>
          <a:srcRect/>
          <a:stretch>
            <a:fillRect/>
          </a:stretch>
        </p:blipFill>
        <p:spPr bwMode="auto">
          <a:xfrm>
            <a:off x="4932165" y="1339627"/>
            <a:ext cx="3111500" cy="4141788"/>
          </a:xfrm>
          <a:prstGeom prst="rect">
            <a:avLst/>
          </a:prstGeom>
          <a:noFill/>
          <a:ln w="9525">
            <a:noFill/>
            <a:miter lim="800000"/>
            <a:headEnd/>
            <a:tailEnd/>
          </a:ln>
        </p:spPr>
      </p:pic>
      <p:sp>
        <p:nvSpPr>
          <p:cNvPr id="9" name="Footer Placeholder 8"/>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90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9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p:txBody>
          <a:bodyPr/>
          <a:lstStyle/>
          <a:p>
            <a:pPr algn="ctr" eaLnBrk="1" hangingPunct="1">
              <a:lnSpc>
                <a:spcPct val="80000"/>
              </a:lnSpc>
              <a:buFont typeface="Verdana" pitchFamily="34" charset="0"/>
              <a:buNone/>
            </a:pPr>
            <a:r>
              <a:rPr lang="en-US" sz="1800" smtClean="0">
                <a:solidFill>
                  <a:srgbClr val="0000FF"/>
                </a:solidFill>
              </a:rPr>
              <a:t>Original bmp – no hidden data</a:t>
            </a:r>
          </a:p>
          <a:p>
            <a:pPr algn="ctr" eaLnBrk="1" hangingPunct="1">
              <a:lnSpc>
                <a:spcPct val="80000"/>
              </a:lnSpc>
              <a:buFont typeface="Verdana" pitchFamily="34" charset="0"/>
              <a:buNone/>
            </a:pPr>
            <a:r>
              <a:rPr lang="en-US" sz="1800" smtClean="0">
                <a:solidFill>
                  <a:srgbClr val="0000FF"/>
                </a:solidFill>
              </a:rPr>
              <a:t>(total size = 92.9 KB)</a:t>
            </a:r>
            <a:endParaRPr lang="en-AU" sz="1800" smtClean="0">
              <a:solidFill>
                <a:srgbClr val="0000FF"/>
              </a:solidFill>
            </a:endParaRPr>
          </a:p>
        </p:txBody>
      </p:sp>
      <p:sp>
        <p:nvSpPr>
          <p:cNvPr id="58371" name="Rectangle 2"/>
          <p:cNvSpPr>
            <a:spLocks noGrp="1" noChangeArrowheads="1"/>
          </p:cNvSpPr>
          <p:nvPr>
            <p:ph type="title"/>
          </p:nvPr>
        </p:nvSpPr>
        <p:spPr/>
        <p:txBody>
          <a:bodyPr/>
          <a:lstStyle/>
          <a:p>
            <a:pPr eaLnBrk="1" hangingPunct="1"/>
            <a:r>
              <a:rPr lang="en-US" sz="2800" smtClean="0"/>
              <a:t>Challenges for Forensics</a:t>
            </a:r>
            <a:endParaRPr lang="en-AU" sz="2800" smtClean="0"/>
          </a:p>
        </p:txBody>
      </p:sp>
      <p:sp>
        <p:nvSpPr>
          <p:cNvPr id="58373" name="Rectangle 7"/>
          <p:cNvSpPr>
            <a:spLocks noChangeArrowheads="1"/>
          </p:cNvSpPr>
          <p:nvPr/>
        </p:nvSpPr>
        <p:spPr bwMode="auto">
          <a:xfrm>
            <a:off x="539552" y="1196752"/>
            <a:ext cx="8029575" cy="4429125"/>
          </a:xfrm>
          <a:prstGeom prst="rect">
            <a:avLst/>
          </a:prstGeom>
          <a:solidFill>
            <a:srgbClr val="009900"/>
          </a:solidFill>
          <a:ln w="9525">
            <a:solidFill>
              <a:schemeClr val="tx1"/>
            </a:solidFill>
            <a:miter lim="800000"/>
            <a:headEnd/>
            <a:tailEnd/>
          </a:ln>
        </p:spPr>
        <p:txBody>
          <a:bodyPr wrap="none" anchor="ctr"/>
          <a:lstStyle/>
          <a:p>
            <a:pPr algn="ctr">
              <a:spcBef>
                <a:spcPct val="0"/>
              </a:spcBef>
              <a:buClrTx/>
              <a:buSzTx/>
              <a:buFontTx/>
              <a:buNone/>
            </a:pPr>
            <a:endParaRPr lang="en-AU">
              <a:ea typeface="ＭＳ Ｐゴシック" pitchFamily="42" charset="-128"/>
            </a:endParaRPr>
          </a:p>
        </p:txBody>
      </p:sp>
      <p:pic>
        <p:nvPicPr>
          <p:cNvPr id="58374" name="Picture 8" descr="cover"/>
          <p:cNvPicPr>
            <a:picLocks noChangeAspect="1" noChangeArrowheads="1"/>
          </p:cNvPicPr>
          <p:nvPr/>
        </p:nvPicPr>
        <p:blipFill>
          <a:blip r:embed="rId2"/>
          <a:srcRect/>
          <a:stretch>
            <a:fillRect/>
          </a:stretch>
        </p:blipFill>
        <p:spPr bwMode="auto">
          <a:xfrm>
            <a:off x="1422400" y="1233488"/>
            <a:ext cx="3113088" cy="4141787"/>
          </a:xfrm>
          <a:prstGeom prst="rect">
            <a:avLst/>
          </a:prstGeom>
          <a:noFill/>
          <a:ln w="9525">
            <a:noFill/>
            <a:miter lim="800000"/>
            <a:headEnd/>
            <a:tailEnd/>
          </a:ln>
        </p:spPr>
      </p:pic>
      <p:pic>
        <p:nvPicPr>
          <p:cNvPr id="937993" name="Picture 9" descr="hidden"/>
          <p:cNvPicPr>
            <a:picLocks noChangeAspect="1" noChangeArrowheads="1"/>
          </p:cNvPicPr>
          <p:nvPr/>
        </p:nvPicPr>
        <p:blipFill>
          <a:blip r:embed="rId3"/>
          <a:srcRect/>
          <a:stretch>
            <a:fillRect/>
          </a:stretch>
        </p:blipFill>
        <p:spPr bwMode="auto">
          <a:xfrm>
            <a:off x="5364163" y="1233488"/>
            <a:ext cx="3113087" cy="4141787"/>
          </a:xfrm>
          <a:prstGeom prst="rect">
            <a:avLst/>
          </a:prstGeom>
          <a:noFill/>
          <a:ln w="9525">
            <a:noFill/>
            <a:miter lim="800000"/>
            <a:headEnd/>
            <a:tailEnd/>
          </a:ln>
        </p:spPr>
      </p:pic>
      <p:sp>
        <p:nvSpPr>
          <p:cNvPr id="937994" name="Rectangle 10"/>
          <p:cNvSpPr>
            <a:spLocks noChangeArrowheads="1"/>
          </p:cNvSpPr>
          <p:nvPr/>
        </p:nvSpPr>
        <p:spPr bwMode="auto">
          <a:xfrm>
            <a:off x="5327650" y="5697538"/>
            <a:ext cx="3636963" cy="576262"/>
          </a:xfrm>
          <a:prstGeom prst="rect">
            <a:avLst/>
          </a:prstGeom>
          <a:noFill/>
          <a:ln w="9525">
            <a:noFill/>
            <a:miter lim="800000"/>
            <a:headEnd/>
            <a:tailEnd/>
          </a:ln>
        </p:spPr>
        <p:txBody>
          <a:bodyPr/>
          <a:lstStyle/>
          <a:p>
            <a:pPr marL="342900" indent="-342900" algn="ctr">
              <a:lnSpc>
                <a:spcPct val="80000"/>
              </a:lnSpc>
              <a:buClr>
                <a:srgbClr val="FF3300"/>
              </a:buClr>
            </a:pPr>
            <a:r>
              <a:rPr lang="en-US" sz="1700">
                <a:solidFill>
                  <a:srgbClr val="0000FF"/>
                </a:solidFill>
                <a:ea typeface="ＭＳ Ｐゴシック" pitchFamily="42" charset="-128"/>
              </a:rPr>
              <a:t>Contains 6.67 KB hidden data</a:t>
            </a:r>
          </a:p>
          <a:p>
            <a:pPr marL="342900" indent="-342900" algn="ctr">
              <a:lnSpc>
                <a:spcPct val="80000"/>
              </a:lnSpc>
              <a:buClr>
                <a:srgbClr val="FF3300"/>
              </a:buClr>
            </a:pPr>
            <a:r>
              <a:rPr lang="en-US" sz="1700">
                <a:solidFill>
                  <a:srgbClr val="0000FF"/>
                </a:solidFill>
                <a:ea typeface="ＭＳ Ｐゴシック" pitchFamily="42" charset="-128"/>
              </a:rPr>
              <a:t>(total size = 92.9 KB)</a:t>
            </a:r>
            <a:endParaRPr lang="en-AU" sz="1700">
              <a:solidFill>
                <a:srgbClr val="0000FF"/>
              </a:solidFill>
              <a:ea typeface="ＭＳ Ｐゴシック" pitchFamily="42" charset="-128"/>
            </a:endParaRPr>
          </a:p>
        </p:txBody>
      </p:sp>
      <p:sp>
        <p:nvSpPr>
          <p:cNvPr id="9" name="Footer Placeholder 8"/>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79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7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9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7" name="Object 2"/>
          <p:cNvGraphicFramePr>
            <a:graphicFrameLocks noGrp="1" noChangeAspect="1"/>
          </p:cNvGraphicFramePr>
          <p:nvPr>
            <p:ph idx="1"/>
          </p:nvPr>
        </p:nvGraphicFramePr>
        <p:xfrm>
          <a:off x="3643313" y="1865313"/>
          <a:ext cx="1857375" cy="3995737"/>
        </p:xfrm>
        <a:graphic>
          <a:graphicData uri="http://schemas.openxmlformats.org/presentationml/2006/ole">
            <mc:AlternateContent xmlns:mc="http://schemas.openxmlformats.org/markup-compatibility/2006">
              <mc:Choice xmlns:v="urn:schemas-microsoft-com:vml" Requires="v">
                <p:oleObj spid="_x0000_s118789" name="Clip" r:id="rId3" imgW="1857375" imgH="3995738" progId="">
                  <p:embed/>
                </p:oleObj>
              </mc:Choice>
              <mc:Fallback>
                <p:oleObj name="Clip" r:id="rId3" imgW="1857375" imgH="3995738"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13" y="1865313"/>
                        <a:ext cx="1857375" cy="3995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5" name="Title 1"/>
          <p:cNvSpPr>
            <a:spLocks noGrp="1"/>
          </p:cNvSpPr>
          <p:nvPr>
            <p:ph type="title"/>
          </p:nvPr>
        </p:nvSpPr>
        <p:spPr/>
        <p:txBody>
          <a:bodyPr/>
          <a:lstStyle/>
          <a:p>
            <a:r>
              <a:rPr lang="en-AU" smtClean="0"/>
              <a:t>Questions?</a:t>
            </a:r>
          </a:p>
        </p:txBody>
      </p:sp>
      <p:sp>
        <p:nvSpPr>
          <p:cNvPr id="59396" name="Slide Number Placeholder 3"/>
          <p:cNvSpPr txBox="1">
            <a:spLocks noGrp="1"/>
          </p:cNvSpPr>
          <p:nvPr/>
        </p:nvSpPr>
        <p:spPr bwMode="auto">
          <a:xfrm>
            <a:off x="6877050" y="6237288"/>
            <a:ext cx="1905000" cy="457200"/>
          </a:xfrm>
          <a:prstGeom prst="rect">
            <a:avLst/>
          </a:prstGeom>
          <a:noFill/>
          <a:ln w="9525">
            <a:noFill/>
            <a:miter lim="800000"/>
            <a:headEnd/>
            <a:tailEnd/>
          </a:ln>
        </p:spPr>
        <p:txBody>
          <a:bodyPr/>
          <a:lstStyle/>
          <a:p>
            <a:pPr algn="r">
              <a:spcBef>
                <a:spcPct val="0"/>
              </a:spcBef>
              <a:buClrTx/>
              <a:buSzTx/>
              <a:buFontTx/>
              <a:buNone/>
            </a:pPr>
            <a:fld id="{1BD94EDB-F9E3-4D67-A90F-AC8041DF3C0A}" type="slidenum">
              <a:rPr lang="en-US" sz="1400">
                <a:solidFill>
                  <a:srgbClr val="103566"/>
                </a:solidFill>
                <a:latin typeface="Arial" charset="0"/>
              </a:rPr>
              <a:pPr algn="r">
                <a:spcBef>
                  <a:spcPct val="0"/>
                </a:spcBef>
                <a:buClrTx/>
                <a:buSzTx/>
                <a:buFontTx/>
                <a:buNone/>
              </a:pPr>
              <a:t>45</a:t>
            </a:fld>
            <a:endParaRPr lang="en-US" sz="1400">
              <a:solidFill>
                <a:srgbClr val="103566"/>
              </a:solidFill>
              <a:latin typeface="Arial" charset="0"/>
            </a:endParaRPr>
          </a:p>
        </p:txBody>
      </p:sp>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a:lnSpc>
                <a:spcPct val="90000"/>
              </a:lnSpc>
            </a:pPr>
            <a:r>
              <a:rPr lang="en-AU" smtClean="0"/>
              <a:t>Costs</a:t>
            </a:r>
          </a:p>
          <a:p>
            <a:pPr lvl="1">
              <a:lnSpc>
                <a:spcPct val="90000"/>
              </a:lnSpc>
            </a:pPr>
            <a:r>
              <a:rPr lang="en-AU" smtClean="0"/>
              <a:t>Difficult to pin down</a:t>
            </a:r>
          </a:p>
          <a:p>
            <a:pPr lvl="1">
              <a:lnSpc>
                <a:spcPct val="90000"/>
              </a:lnSpc>
            </a:pPr>
            <a:r>
              <a:rPr lang="en-AU" smtClean="0"/>
              <a:t>Estimate of $114 billion per year</a:t>
            </a:r>
          </a:p>
          <a:p>
            <a:pPr lvl="2">
              <a:lnSpc>
                <a:spcPct val="90000"/>
              </a:lnSpc>
            </a:pPr>
            <a:r>
              <a:rPr lang="en-AU" smtClean="0"/>
              <a:t>Symantec study</a:t>
            </a:r>
          </a:p>
          <a:p>
            <a:pPr lvl="1">
              <a:lnSpc>
                <a:spcPct val="90000"/>
              </a:lnSpc>
            </a:pPr>
            <a:r>
              <a:rPr lang="en-AU" smtClean="0"/>
              <a:t>Add another $274 billion in time lost while trying to recover</a:t>
            </a:r>
          </a:p>
          <a:p>
            <a:pPr lvl="2">
              <a:lnSpc>
                <a:spcPct val="90000"/>
              </a:lnSpc>
            </a:pPr>
            <a:r>
              <a:rPr lang="en-AU" smtClean="0"/>
              <a:t>Norton cybercrime study</a:t>
            </a:r>
          </a:p>
          <a:p>
            <a:pPr>
              <a:lnSpc>
                <a:spcPct val="90000"/>
              </a:lnSpc>
            </a:pPr>
            <a:r>
              <a:rPr lang="en-AU" b="1" smtClean="0">
                <a:solidFill>
                  <a:srgbClr val="0000FF"/>
                </a:solidFill>
              </a:rPr>
              <a:t>&lt; 10% of computer crime is reported</a:t>
            </a:r>
          </a:p>
          <a:p>
            <a:pPr>
              <a:lnSpc>
                <a:spcPct val="90000"/>
              </a:lnSpc>
            </a:pPr>
            <a:r>
              <a:rPr lang="en-AU" b="1" smtClean="0">
                <a:solidFill>
                  <a:srgbClr val="FF3300"/>
                </a:solidFill>
              </a:rPr>
              <a:t>fewer than 2% of these result in convictions</a:t>
            </a:r>
            <a:endParaRPr lang="en-AU" smtClean="0"/>
          </a:p>
        </p:txBody>
      </p:sp>
      <p:sp>
        <p:nvSpPr>
          <p:cNvPr id="19459" name="Rectangle 2"/>
          <p:cNvSpPr>
            <a:spLocks noGrp="1" noChangeArrowheads="1"/>
          </p:cNvSpPr>
          <p:nvPr>
            <p:ph type="title"/>
          </p:nvPr>
        </p:nvSpPr>
        <p:spPr/>
        <p:txBody>
          <a:bodyPr/>
          <a:lstStyle/>
          <a:p>
            <a:r>
              <a:rPr lang="en-AU" smtClean="0"/>
              <a:t>Computer Crime</a:t>
            </a:r>
          </a:p>
        </p:txBody>
      </p:sp>
      <p:sp>
        <p:nvSpPr>
          <p:cNvPr id="5" name="Footer Placeholder 4"/>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Content Placeholder 2"/>
          <p:cNvSpPr>
            <a:spLocks noGrp="1"/>
          </p:cNvSpPr>
          <p:nvPr>
            <p:ph idx="1"/>
          </p:nvPr>
        </p:nvSpPr>
        <p:spPr/>
        <p:txBody>
          <a:bodyPr/>
          <a:lstStyle/>
          <a:p>
            <a:r>
              <a:rPr lang="en-AU" dirty="0" smtClean="0"/>
              <a:t>Classification</a:t>
            </a:r>
          </a:p>
          <a:p>
            <a:pPr lvl="1"/>
            <a:r>
              <a:rPr lang="en-AU" dirty="0" smtClean="0"/>
              <a:t>Motive</a:t>
            </a:r>
          </a:p>
          <a:p>
            <a:pPr lvl="1"/>
            <a:r>
              <a:rPr lang="en-AU" dirty="0" smtClean="0"/>
              <a:t>Target</a:t>
            </a:r>
          </a:p>
          <a:p>
            <a:pPr lvl="1"/>
            <a:r>
              <a:rPr lang="en-AU" dirty="0" smtClean="0"/>
              <a:t>Role of Computer</a:t>
            </a:r>
          </a:p>
          <a:p>
            <a:pPr lvl="2"/>
            <a:r>
              <a:rPr lang="en-AU" dirty="0" smtClean="0"/>
              <a:t>As a tool to commit the crime</a:t>
            </a:r>
          </a:p>
          <a:p>
            <a:pPr lvl="2"/>
            <a:r>
              <a:rPr lang="en-AU" dirty="0" smtClean="0"/>
              <a:t>As the target of the crime</a:t>
            </a:r>
          </a:p>
          <a:p>
            <a:pPr lvl="2"/>
            <a:r>
              <a:rPr lang="en-AU" dirty="0" smtClean="0"/>
              <a:t>As a repository of information about crime</a:t>
            </a:r>
          </a:p>
        </p:txBody>
      </p:sp>
      <p:sp>
        <p:nvSpPr>
          <p:cNvPr id="21507" name="Title 1"/>
          <p:cNvSpPr>
            <a:spLocks noGrp="1"/>
          </p:cNvSpPr>
          <p:nvPr>
            <p:ph type="title"/>
          </p:nvPr>
        </p:nvSpPr>
        <p:spPr/>
        <p:txBody>
          <a:bodyPr/>
          <a:lstStyle/>
          <a:p>
            <a:r>
              <a:rPr lang="en-AU" smtClean="0"/>
              <a:t>Computer Crime</a:t>
            </a:r>
          </a:p>
        </p:txBody>
      </p:sp>
      <p:sp>
        <p:nvSpPr>
          <p:cNvPr id="21509" name="Slide Number Placeholder 3"/>
          <p:cNvSpPr txBox="1">
            <a:spLocks noGrp="1"/>
          </p:cNvSpPr>
          <p:nvPr/>
        </p:nvSpPr>
        <p:spPr bwMode="auto">
          <a:xfrm>
            <a:off x="6877050" y="6237288"/>
            <a:ext cx="1905000" cy="457200"/>
          </a:xfrm>
          <a:prstGeom prst="rect">
            <a:avLst/>
          </a:prstGeom>
          <a:noFill/>
          <a:ln w="9525">
            <a:noFill/>
            <a:miter lim="800000"/>
            <a:headEnd/>
            <a:tailEnd/>
          </a:ln>
        </p:spPr>
        <p:txBody>
          <a:bodyPr/>
          <a:lstStyle/>
          <a:p>
            <a:pPr algn="r">
              <a:spcBef>
                <a:spcPct val="0"/>
              </a:spcBef>
              <a:buClrTx/>
              <a:buSzTx/>
              <a:buFontTx/>
              <a:buNone/>
            </a:pPr>
            <a:fld id="{AEC2B15A-C0A2-47DA-B709-A2BAE14E6719}" type="slidenum">
              <a:rPr lang="en-US" sz="1400">
                <a:solidFill>
                  <a:srgbClr val="103566"/>
                </a:solidFill>
                <a:latin typeface="Arial" charset="0"/>
              </a:rPr>
              <a:pPr algn="r">
                <a:spcBef>
                  <a:spcPct val="0"/>
                </a:spcBef>
                <a:buClrTx/>
                <a:buSzTx/>
                <a:buFontTx/>
                <a:buNone/>
              </a:pPr>
              <a:t>6</a:t>
            </a:fld>
            <a:endParaRPr lang="en-US" sz="1400">
              <a:solidFill>
                <a:srgbClr val="103566"/>
              </a:solidFill>
              <a:latin typeface="Arial" charset="0"/>
            </a:endParaRPr>
          </a:p>
        </p:txBody>
      </p:sp>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Content Placeholder 2"/>
          <p:cNvSpPr>
            <a:spLocks noGrp="1"/>
          </p:cNvSpPr>
          <p:nvPr>
            <p:ph idx="1"/>
          </p:nvPr>
        </p:nvSpPr>
        <p:spPr/>
        <p:txBody>
          <a:bodyPr>
            <a:normAutofit lnSpcReduction="10000"/>
          </a:bodyPr>
          <a:lstStyle/>
          <a:p>
            <a:pPr marL="0" indent="0">
              <a:lnSpc>
                <a:spcPct val="90000"/>
              </a:lnSpc>
            </a:pPr>
            <a:r>
              <a:rPr lang="en-AU" dirty="0" smtClean="0"/>
              <a:t>Traditional forensic science</a:t>
            </a:r>
          </a:p>
          <a:p>
            <a:pPr lvl="1">
              <a:lnSpc>
                <a:spcPct val="90000"/>
              </a:lnSpc>
            </a:pPr>
            <a:r>
              <a:rPr lang="en-AU" dirty="0" smtClean="0"/>
              <a:t>identifiable raw material</a:t>
            </a:r>
          </a:p>
          <a:p>
            <a:pPr lvl="1">
              <a:lnSpc>
                <a:spcPct val="90000"/>
              </a:lnSpc>
            </a:pPr>
            <a:r>
              <a:rPr lang="en-AU" dirty="0" smtClean="0"/>
              <a:t>techniques derived from physical sciences</a:t>
            </a:r>
          </a:p>
          <a:p>
            <a:pPr lvl="1">
              <a:lnSpc>
                <a:spcPct val="90000"/>
              </a:lnSpc>
            </a:pPr>
            <a:r>
              <a:rPr lang="en-AU" dirty="0" smtClean="0"/>
              <a:t>unified body of theory</a:t>
            </a:r>
          </a:p>
          <a:p>
            <a:pPr lvl="1">
              <a:lnSpc>
                <a:spcPct val="90000"/>
              </a:lnSpc>
            </a:pPr>
            <a:r>
              <a:rPr lang="en-AU" dirty="0" smtClean="0"/>
              <a:t>techniques yield to research methods</a:t>
            </a:r>
          </a:p>
          <a:p>
            <a:pPr lvl="1">
              <a:lnSpc>
                <a:spcPct val="90000"/>
              </a:lnSpc>
            </a:pPr>
            <a:r>
              <a:rPr lang="en-AU" dirty="0" smtClean="0"/>
              <a:t>standardised tests</a:t>
            </a:r>
          </a:p>
          <a:p>
            <a:pPr marL="0" indent="0">
              <a:lnSpc>
                <a:spcPct val="90000"/>
              </a:lnSpc>
            </a:pPr>
            <a:r>
              <a:rPr lang="en-AU" dirty="0" smtClean="0"/>
              <a:t>Computer forensics</a:t>
            </a:r>
          </a:p>
          <a:p>
            <a:pPr lvl="1">
              <a:lnSpc>
                <a:spcPct val="90000"/>
              </a:lnSpc>
            </a:pPr>
            <a:r>
              <a:rPr lang="en-AU" dirty="0" smtClean="0"/>
              <a:t>raw material is an artefact</a:t>
            </a:r>
          </a:p>
          <a:p>
            <a:pPr lvl="1">
              <a:lnSpc>
                <a:spcPct val="90000"/>
              </a:lnSpc>
            </a:pPr>
            <a:r>
              <a:rPr lang="en-AU" dirty="0" smtClean="0"/>
              <a:t>techniques are not “discoveries”</a:t>
            </a:r>
          </a:p>
          <a:p>
            <a:pPr lvl="1">
              <a:lnSpc>
                <a:spcPct val="90000"/>
              </a:lnSpc>
            </a:pPr>
            <a:r>
              <a:rPr lang="en-AU" dirty="0" smtClean="0"/>
              <a:t>no standardised tests</a:t>
            </a:r>
          </a:p>
          <a:p>
            <a:pPr lvl="1">
              <a:lnSpc>
                <a:spcPct val="90000"/>
              </a:lnSpc>
            </a:pPr>
            <a:r>
              <a:rPr lang="en-AU" dirty="0" smtClean="0"/>
              <a:t>growing number of accredited laboratories and practitioners</a:t>
            </a:r>
          </a:p>
        </p:txBody>
      </p:sp>
      <p:sp>
        <p:nvSpPr>
          <p:cNvPr id="22531" name="Title 1"/>
          <p:cNvSpPr>
            <a:spLocks noGrp="1"/>
          </p:cNvSpPr>
          <p:nvPr>
            <p:ph type="title"/>
          </p:nvPr>
        </p:nvSpPr>
        <p:spPr/>
        <p:txBody>
          <a:bodyPr/>
          <a:lstStyle/>
          <a:p>
            <a:r>
              <a:rPr lang="en-AU" smtClean="0"/>
              <a:t>Computer Forensics</a:t>
            </a:r>
          </a:p>
        </p:txBody>
      </p:sp>
      <p:sp>
        <p:nvSpPr>
          <p:cNvPr id="22533" name="Slide Number Placeholder 3"/>
          <p:cNvSpPr txBox="1">
            <a:spLocks noGrp="1"/>
          </p:cNvSpPr>
          <p:nvPr/>
        </p:nvSpPr>
        <p:spPr bwMode="auto">
          <a:xfrm>
            <a:off x="6877050" y="6237288"/>
            <a:ext cx="1905000" cy="457200"/>
          </a:xfrm>
          <a:prstGeom prst="rect">
            <a:avLst/>
          </a:prstGeom>
          <a:noFill/>
          <a:ln w="9525">
            <a:noFill/>
            <a:miter lim="800000"/>
            <a:headEnd/>
            <a:tailEnd/>
          </a:ln>
        </p:spPr>
        <p:txBody>
          <a:bodyPr/>
          <a:lstStyle/>
          <a:p>
            <a:pPr algn="r">
              <a:spcBef>
                <a:spcPct val="0"/>
              </a:spcBef>
              <a:buClrTx/>
              <a:buSzTx/>
              <a:buFontTx/>
              <a:buNone/>
            </a:pPr>
            <a:fld id="{C6E9ACB5-204B-4C27-906A-0ACB924327C3}" type="slidenum">
              <a:rPr lang="en-US" sz="1400">
                <a:solidFill>
                  <a:srgbClr val="103566"/>
                </a:solidFill>
                <a:latin typeface="Arial" charset="0"/>
              </a:rPr>
              <a:pPr algn="r">
                <a:spcBef>
                  <a:spcPct val="0"/>
                </a:spcBef>
                <a:buClrTx/>
                <a:buSzTx/>
                <a:buFontTx/>
                <a:buNone/>
              </a:pPr>
              <a:t>7</a:t>
            </a:fld>
            <a:endParaRPr lang="en-US" sz="1400">
              <a:solidFill>
                <a:srgbClr val="103566"/>
              </a:solidFill>
              <a:latin typeface="Arial" charset="0"/>
            </a:endParaRPr>
          </a:p>
        </p:txBody>
      </p:sp>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Content Placeholder 2"/>
          <p:cNvSpPr>
            <a:spLocks noGrp="1"/>
          </p:cNvSpPr>
          <p:nvPr>
            <p:ph idx="1"/>
          </p:nvPr>
        </p:nvSpPr>
        <p:spPr/>
        <p:txBody>
          <a:bodyPr/>
          <a:lstStyle/>
          <a:p>
            <a:pPr marL="342900" lvl="1" indent="-342900">
              <a:buClr>
                <a:schemeClr val="tx2"/>
              </a:buClr>
            </a:pPr>
            <a:r>
              <a:rPr lang="en-AU" sz="2000" smtClean="0"/>
              <a:t>an investigative activity employing a set of scientifically derived methods that attempt to anticipate, discover and reconstruct the sequence of events arising from some computer-based activity that is potentially a violation of the law or acceptable use policies</a:t>
            </a:r>
          </a:p>
          <a:p>
            <a:pPr marL="342900" lvl="1" indent="-342900">
              <a:buClr>
                <a:schemeClr val="tx2"/>
              </a:buClr>
            </a:pPr>
            <a:r>
              <a:rPr lang="en-AU" sz="2000" smtClean="0"/>
              <a:t>the science of using and analysing information stored, transmitted or produced by a computer or network to reason about the validity of hypotheses attempting to explain the circumstances or cause of the activity under investigation, in a manner intended to meet evidentiary requirements</a:t>
            </a:r>
          </a:p>
          <a:p>
            <a:endParaRPr lang="en-AU" sz="2400" smtClean="0"/>
          </a:p>
        </p:txBody>
      </p:sp>
      <p:sp>
        <p:nvSpPr>
          <p:cNvPr id="23555" name="Title 1"/>
          <p:cNvSpPr>
            <a:spLocks noGrp="1"/>
          </p:cNvSpPr>
          <p:nvPr>
            <p:ph type="title"/>
          </p:nvPr>
        </p:nvSpPr>
        <p:spPr/>
        <p:txBody>
          <a:bodyPr/>
          <a:lstStyle/>
          <a:p>
            <a:r>
              <a:rPr lang="en-AU" smtClean="0"/>
              <a:t>Computer Forensics</a:t>
            </a:r>
          </a:p>
        </p:txBody>
      </p:sp>
      <p:sp>
        <p:nvSpPr>
          <p:cNvPr id="23557" name="Slide Number Placeholder 3"/>
          <p:cNvSpPr txBox="1">
            <a:spLocks noGrp="1"/>
          </p:cNvSpPr>
          <p:nvPr/>
        </p:nvSpPr>
        <p:spPr bwMode="auto">
          <a:xfrm>
            <a:off x="6877050" y="6237288"/>
            <a:ext cx="1905000" cy="457200"/>
          </a:xfrm>
          <a:prstGeom prst="rect">
            <a:avLst/>
          </a:prstGeom>
          <a:noFill/>
          <a:ln w="9525">
            <a:noFill/>
            <a:miter lim="800000"/>
            <a:headEnd/>
            <a:tailEnd/>
          </a:ln>
        </p:spPr>
        <p:txBody>
          <a:bodyPr/>
          <a:lstStyle/>
          <a:p>
            <a:pPr algn="r">
              <a:spcBef>
                <a:spcPct val="0"/>
              </a:spcBef>
              <a:buClrTx/>
              <a:buSzTx/>
              <a:buFontTx/>
              <a:buNone/>
            </a:pPr>
            <a:fld id="{24852DFA-E6CD-4277-85A2-356E13F8026A}" type="slidenum">
              <a:rPr lang="en-US" sz="1400">
                <a:solidFill>
                  <a:srgbClr val="103566"/>
                </a:solidFill>
                <a:latin typeface="Arial" charset="0"/>
              </a:rPr>
              <a:pPr algn="r">
                <a:spcBef>
                  <a:spcPct val="0"/>
                </a:spcBef>
                <a:buClrTx/>
                <a:buSzTx/>
                <a:buFontTx/>
                <a:buNone/>
              </a:pPr>
              <a:t>8</a:t>
            </a:fld>
            <a:endParaRPr lang="en-US" sz="1400">
              <a:solidFill>
                <a:srgbClr val="103566"/>
              </a:solidFill>
              <a:latin typeface="Arial" charset="0"/>
            </a:endParaRPr>
          </a:p>
        </p:txBody>
      </p:sp>
      <p:sp>
        <p:nvSpPr>
          <p:cNvPr id="6" name="Footer Placeholder 5"/>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2"/>
          <p:cNvPicPr>
            <a:picLocks noGrp="1" noChangeAspect="1" noChangeArrowheads="1"/>
          </p:cNvPicPr>
          <p:nvPr>
            <p:ph idx="1"/>
          </p:nvPr>
        </p:nvPicPr>
        <p:blipFill>
          <a:blip r:embed="rId2"/>
          <a:stretch>
            <a:fillRect/>
          </a:stretch>
        </p:blipFill>
        <p:spPr>
          <a:xfrm>
            <a:off x="827584" y="1628800"/>
            <a:ext cx="2667000" cy="1514475"/>
          </a:xfrm>
          <a:noFill/>
        </p:spPr>
      </p:pic>
      <p:sp>
        <p:nvSpPr>
          <p:cNvPr id="24579" name="Title 1"/>
          <p:cNvSpPr>
            <a:spLocks noGrp="1"/>
          </p:cNvSpPr>
          <p:nvPr>
            <p:ph type="title"/>
          </p:nvPr>
        </p:nvSpPr>
        <p:spPr/>
        <p:txBody>
          <a:bodyPr/>
          <a:lstStyle/>
          <a:p>
            <a:r>
              <a:rPr lang="en-AU" smtClean="0"/>
              <a:t>CF in the Popular Media</a:t>
            </a:r>
          </a:p>
        </p:txBody>
      </p:sp>
      <p:pic>
        <p:nvPicPr>
          <p:cNvPr id="24582" name="Picture 4"/>
          <p:cNvPicPr>
            <a:picLocks noChangeAspect="1" noChangeArrowheads="1"/>
          </p:cNvPicPr>
          <p:nvPr/>
        </p:nvPicPr>
        <p:blipFill>
          <a:blip r:embed="rId3"/>
          <a:srcRect/>
          <a:stretch>
            <a:fillRect/>
          </a:stretch>
        </p:blipFill>
        <p:spPr bwMode="auto">
          <a:xfrm>
            <a:off x="4427984" y="1916832"/>
            <a:ext cx="3857625" cy="900112"/>
          </a:xfrm>
          <a:prstGeom prst="rect">
            <a:avLst/>
          </a:prstGeom>
          <a:noFill/>
          <a:ln w="9525" algn="ctr">
            <a:noFill/>
            <a:miter lim="800000"/>
            <a:headEnd/>
            <a:tailEnd/>
          </a:ln>
        </p:spPr>
      </p:pic>
      <p:pic>
        <p:nvPicPr>
          <p:cNvPr id="24583" name="Picture 6"/>
          <p:cNvPicPr>
            <a:picLocks noChangeAspect="1" noChangeArrowheads="1"/>
          </p:cNvPicPr>
          <p:nvPr/>
        </p:nvPicPr>
        <p:blipFill>
          <a:blip r:embed="rId4"/>
          <a:srcRect/>
          <a:stretch>
            <a:fillRect/>
          </a:stretch>
        </p:blipFill>
        <p:spPr bwMode="auto">
          <a:xfrm>
            <a:off x="899592" y="3717032"/>
            <a:ext cx="3800475" cy="2143125"/>
          </a:xfrm>
          <a:prstGeom prst="rect">
            <a:avLst/>
          </a:prstGeom>
          <a:noFill/>
          <a:ln w="9525" algn="ctr">
            <a:noFill/>
            <a:miter lim="800000"/>
            <a:headEnd/>
            <a:tailEnd/>
          </a:ln>
        </p:spPr>
      </p:pic>
      <p:pic>
        <p:nvPicPr>
          <p:cNvPr id="24584" name="Picture 7"/>
          <p:cNvPicPr>
            <a:picLocks noChangeAspect="1" noChangeArrowheads="1"/>
          </p:cNvPicPr>
          <p:nvPr/>
        </p:nvPicPr>
        <p:blipFill>
          <a:blip r:embed="rId5"/>
          <a:srcRect/>
          <a:stretch>
            <a:fillRect/>
          </a:stretch>
        </p:blipFill>
        <p:spPr bwMode="auto">
          <a:xfrm>
            <a:off x="4788024" y="3717032"/>
            <a:ext cx="3673475" cy="2071688"/>
          </a:xfrm>
          <a:prstGeom prst="rect">
            <a:avLst/>
          </a:prstGeom>
          <a:noFill/>
          <a:ln w="9525" algn="ctr">
            <a:noFill/>
            <a:miter lim="800000"/>
            <a:headEnd/>
            <a:tailEnd/>
          </a:ln>
        </p:spPr>
      </p:pic>
      <p:sp>
        <p:nvSpPr>
          <p:cNvPr id="9" name="Footer Placeholder 8"/>
          <p:cNvSpPr>
            <a:spLocks noGrp="1"/>
          </p:cNvSpPr>
          <p:nvPr>
            <p:ph type="ftr" sz="quarter" idx="10"/>
          </p:nvPr>
        </p:nvSpPr>
        <p:spPr/>
        <p:txBody>
          <a:bodyPr/>
          <a:lstStyle/>
          <a:p>
            <a:r>
              <a:rPr lang="en-US" smtClean="0"/>
              <a:t>Lecture 10</a:t>
            </a:r>
            <a:endParaRPr lang="en-A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n550-2009-lectur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inn550-2009-lecture-template.potx</Template>
  <TotalTime>29968</TotalTime>
  <Words>1586</Words>
  <Application>Microsoft Office PowerPoint</Application>
  <PresentationFormat>On-screen Show (4:3)</PresentationFormat>
  <Paragraphs>387</Paragraphs>
  <Slides>45</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inn550-2009-lecture-template</vt:lpstr>
      <vt:lpstr>Clip</vt:lpstr>
      <vt:lpstr>INB255: Security</vt:lpstr>
      <vt:lpstr>Outline</vt:lpstr>
      <vt:lpstr>Computer Crime</vt:lpstr>
      <vt:lpstr>Computer Crime</vt:lpstr>
      <vt:lpstr>Computer Crime</vt:lpstr>
      <vt:lpstr>Computer Crime</vt:lpstr>
      <vt:lpstr>Computer Forensics</vt:lpstr>
      <vt:lpstr>Computer Forensics</vt:lpstr>
      <vt:lpstr>CF in the Popular Media</vt:lpstr>
      <vt:lpstr>CF Reality</vt:lpstr>
      <vt:lpstr>CF Reality</vt:lpstr>
      <vt:lpstr>Criminal vs Civil</vt:lpstr>
      <vt:lpstr>Computer Forensics Process</vt:lpstr>
      <vt:lpstr>Computer Forensics Process</vt:lpstr>
      <vt:lpstr>Computer Forensics Process</vt:lpstr>
      <vt:lpstr>Computer Forensics Process</vt:lpstr>
      <vt:lpstr>Computer Forensics Process</vt:lpstr>
      <vt:lpstr>Computer Forensics Process</vt:lpstr>
      <vt:lpstr>Digital Evidence</vt:lpstr>
      <vt:lpstr>Digital Evidence</vt:lpstr>
      <vt:lpstr>Digital Evidence</vt:lpstr>
      <vt:lpstr>Digital Evidence</vt:lpstr>
      <vt:lpstr>Digital Evidence</vt:lpstr>
      <vt:lpstr>Web Browser Forensics</vt:lpstr>
      <vt:lpstr>PowerPoint Presentation</vt:lpstr>
      <vt:lpstr>Digital Evidence</vt:lpstr>
      <vt:lpstr>Digital Evidence</vt:lpstr>
      <vt:lpstr>Digital Evidence</vt:lpstr>
      <vt:lpstr>Digital Evidence</vt:lpstr>
      <vt:lpstr>PowerPoint Presentation</vt:lpstr>
      <vt:lpstr>Digital Evidence</vt:lpstr>
      <vt:lpstr>What Am I?</vt:lpstr>
      <vt:lpstr>Disk Systems</vt:lpstr>
      <vt:lpstr>Disk Systems</vt:lpstr>
      <vt:lpstr>Disk Systems</vt:lpstr>
      <vt:lpstr>Disk Systems</vt:lpstr>
      <vt:lpstr>Disk Systems</vt:lpstr>
      <vt:lpstr>Disk Systems</vt:lpstr>
      <vt:lpstr>Challenges for Forensics</vt:lpstr>
      <vt:lpstr>Challenges for Forensics</vt:lpstr>
      <vt:lpstr>Challenges for Forensics</vt:lpstr>
      <vt:lpstr>Challenges for Forensics</vt:lpstr>
      <vt:lpstr>Challenges for Forensics</vt:lpstr>
      <vt:lpstr>Challenges for Forensics</vt:lpstr>
      <vt:lpstr>Questions?</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subject>ITBN371 Data Structures and Algorithms</dc:subject>
  <dc:creator>Malcolm Corney</dc:creator>
  <cp:keywords>INX371, DS&amp;A</cp:keywords>
  <cp:lastModifiedBy>Malcolm Corney</cp:lastModifiedBy>
  <cp:revision>937</cp:revision>
  <cp:lastPrinted>2009-02-20T01:50:04Z</cp:lastPrinted>
  <dcterms:created xsi:type="dcterms:W3CDTF">2011-02-27T06:15:55Z</dcterms:created>
  <dcterms:modified xsi:type="dcterms:W3CDTF">2014-05-12T08:16:02Z</dcterms:modified>
  <cp:category>Data Structures and Algorithms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76919089</vt:i4>
  </property>
  <property fmtid="{D5CDD505-2E9C-101B-9397-08002B2CF9AE}" pid="3" name="_NewReviewCycle">
    <vt:lpwstr/>
  </property>
  <property fmtid="{D5CDD505-2E9C-101B-9397-08002B2CF9AE}" pid="4" name="_EmailSubject">
    <vt:lpwstr>Lecture</vt:lpwstr>
  </property>
  <property fmtid="{D5CDD505-2E9C-101B-9397-08002B2CF9AE}" pid="5" name="_AuthorEmail">
    <vt:lpwstr>m.corney@qut.edu.au</vt:lpwstr>
  </property>
  <property fmtid="{D5CDD505-2E9C-101B-9397-08002B2CF9AE}" pid="6" name="_AuthorEmailDisplayName">
    <vt:lpwstr>Malcolm Corney</vt:lpwstr>
  </property>
</Properties>
</file>