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258" r:id="rId3"/>
    <p:sldId id="259" r:id="rId4"/>
    <p:sldId id="260" r:id="rId5"/>
    <p:sldId id="261" r:id="rId6"/>
    <p:sldId id="262" r:id="rId7"/>
    <p:sldId id="32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7" r:id="rId49"/>
    <p:sldId id="308" r:id="rId50"/>
    <p:sldId id="309" r:id="rId51"/>
    <p:sldId id="310" r:id="rId52"/>
    <p:sldId id="323" r:id="rId53"/>
    <p:sldId id="324" r:id="rId54"/>
    <p:sldId id="325" r:id="rId55"/>
    <p:sldId id="304" r:id="rId56"/>
    <p:sldId id="305" r:id="rId57"/>
    <p:sldId id="306" r:id="rId58"/>
    <p:sldId id="311" r:id="rId59"/>
    <p:sldId id="312" r:id="rId60"/>
    <p:sldId id="313" r:id="rId61"/>
    <p:sldId id="314" r:id="rId62"/>
    <p:sldId id="315" r:id="rId63"/>
    <p:sldId id="316" r:id="rId64"/>
    <p:sldId id="317" r:id="rId65"/>
    <p:sldId id="318" r:id="rId66"/>
    <p:sldId id="319" r:id="rId67"/>
    <p:sldId id="320" r:id="rId68"/>
    <p:sldId id="32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108"/>
      </p:cViewPr>
      <p:guideLst>
        <p:guide orient="horz" pos="2160"/>
        <p:guide pos="2880"/>
      </p:guideLst>
    </p:cSldViewPr>
  </p:slideViewPr>
  <p:notesTextViewPr>
    <p:cViewPr>
      <p:scale>
        <a:sx n="1" d="1"/>
        <a:sy n="1" d="1"/>
      </p:scale>
      <p:origin x="0" y="0"/>
    </p:cViewPr>
  </p:notesTextViewPr>
  <p:sorterViewPr>
    <p:cViewPr>
      <p:scale>
        <a:sx n="100" d="100"/>
        <a:sy n="100" d="100"/>
      </p:scale>
      <p:origin x="0" y="128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7FFC00-0130-425E-AF7F-2645C0E217FF}" type="datetimeFigureOut">
              <a:rPr lang="en-AU" smtClean="0"/>
              <a:t>26/05/2014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BAA0B9-BD1E-4B6F-B034-439F8BB473B4}" type="slidenum">
              <a:rPr lang="en-AU" smtClean="0"/>
              <a:t>‹#›</a:t>
            </a:fld>
            <a:endParaRPr lang="en-AU"/>
          </a:p>
        </p:txBody>
      </p:sp>
    </p:spTree>
    <p:extLst>
      <p:ext uri="{BB962C8B-B14F-4D97-AF65-F5344CB8AC3E}">
        <p14:creationId xmlns:p14="http://schemas.microsoft.com/office/powerpoint/2010/main" val="1821524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2C1BE2-05DB-4F0D-B02A-A1AA7D7C84CE}" type="slidenum">
              <a:rPr lang="en-AU"/>
              <a:pPr/>
              <a:t>9</a:t>
            </a:fld>
            <a:endParaRPr lang="en-AU"/>
          </a:p>
        </p:txBody>
      </p:sp>
      <p:sp>
        <p:nvSpPr>
          <p:cNvPr id="2253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22531" name="Text Box 3"/>
          <p:cNvSpPr txBox="1">
            <a:spLocks noGrp="1" noChangeArrowheads="1"/>
          </p:cNvSpPr>
          <p:nvPr>
            <p:ph type="body"/>
          </p:nvPr>
        </p:nvSpPr>
        <p:spPr>
          <a:noFill/>
          <a:ln/>
          <a:extLst>
            <a:ext uri="{91240B29-F687-4F45-9708-019B960494DF}">
              <a14:hiddenLine xmlns:a14="http://schemas.microsoft.com/office/drawing/2010/main" w="9525">
                <a:solidFill>
                  <a:schemeClr val="tx1"/>
                </a:solidFill>
                <a:round/>
                <a:headEnd/>
                <a:tailEnd/>
              </a14:hiddenLine>
            </a:ext>
          </a:extLst>
        </p:spPr>
        <p:txBody>
          <a:bodyPr lIns="90000" tIns="46800" rIns="90000" bIns="46800"/>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pitchFamily="34" charset="0"/>
              </a:defRPr>
            </a:lvl1pPr>
            <a:lvl2pPr marL="742950" indent="-28575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pitchFamily="34" charset="0"/>
              </a:defRPr>
            </a:lvl2pPr>
            <a:lvl3pPr marL="11430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pitchFamily="34" charset="0"/>
              </a:defRPr>
            </a:lvl3pPr>
            <a:lvl4pPr marL="16002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pitchFamily="34" charset="0"/>
              </a:defRPr>
            </a:lvl4pPr>
            <a:lvl5pPr marL="20574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pitchFamily="34" charset="0"/>
              </a:defRPr>
            </a:lvl5pPr>
            <a:lvl6pPr marL="2514600" indent="-228600" defTabSz="449263" fontAlgn="base">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pitchFamily="34" charset="0"/>
              </a:defRPr>
            </a:lvl6pPr>
            <a:lvl7pPr marL="2971800" indent="-228600" defTabSz="449263" fontAlgn="base">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pitchFamily="34" charset="0"/>
              </a:defRPr>
            </a:lvl7pPr>
            <a:lvl8pPr marL="3429000" indent="-228600" defTabSz="449263" fontAlgn="base">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pitchFamily="34" charset="0"/>
              </a:defRPr>
            </a:lvl8pPr>
            <a:lvl9pPr marL="3886200" indent="-228600" defTabSz="449263" fontAlgn="base">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pitchFamily="34" charset="0"/>
              </a:defRPr>
            </a:lvl9pPr>
          </a:lstStyle>
          <a:p>
            <a:pPr>
              <a:lnSpc>
                <a:spcPct val="93000"/>
              </a:lnSpc>
              <a:spcBef>
                <a:spcPts val="450"/>
              </a:spcBef>
            </a:pPr>
            <a:r>
              <a:rPr lang="en-GB" b="1"/>
              <a:t>NATIONAL TRAINING STANDARD FOR INFORMATION SYSTEMS SECURITY (INFOSEC) PROFESSIONALS</a:t>
            </a:r>
          </a:p>
          <a:p>
            <a:pPr>
              <a:lnSpc>
                <a:spcPct val="93000"/>
              </a:lnSpc>
              <a:spcBef>
                <a:spcPts val="450"/>
              </a:spcBef>
            </a:pPr>
            <a:r>
              <a:rPr lang="en-GB"/>
              <a:t>http://www.cnss.gov/Assets/pdf/nstissi_4011.pdf</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8D76C50-481D-4261-AABC-A77525EBD9BE}" type="slidenum">
              <a:rPr lang="en-AU"/>
              <a:pPr/>
              <a:t>33</a:t>
            </a:fld>
            <a:endParaRPr lang="en-AU"/>
          </a:p>
        </p:txBody>
      </p:sp>
      <p:sp>
        <p:nvSpPr>
          <p:cNvPr id="108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860DD3D9-A107-40AE-BBE6-932D0600E8AB}" type="slidenum">
              <a:rPr lang="en-AU" sz="1200"/>
              <a:pPr algn="r"/>
              <a:t>33</a:t>
            </a:fld>
            <a:endParaRPr lang="en-AU" sz="1200"/>
          </a:p>
        </p:txBody>
      </p:sp>
      <p:sp>
        <p:nvSpPr>
          <p:cNvPr id="108547" name="Rectangle 2"/>
          <p:cNvSpPr>
            <a:spLocks noGrp="1" noRot="1" noChangeAspect="1" noChangeArrowheads="1" noTextEdit="1"/>
          </p:cNvSpPr>
          <p:nvPr>
            <p:ph type="sldImg"/>
          </p:nvPr>
        </p:nvSpPr>
        <p:spPr>
          <a:xfrm>
            <a:off x="1143000" y="685800"/>
            <a:ext cx="4570413" cy="3427413"/>
          </a:xfrm>
          <a:ln/>
        </p:spPr>
      </p:sp>
      <p:sp>
        <p:nvSpPr>
          <p:cNvPr id="108548" name="Rectangle 3"/>
          <p:cNvSpPr>
            <a:spLocks noGrp="1" noChangeArrowheads="1"/>
          </p:cNvSpPr>
          <p:nvPr>
            <p:ph type="body" idx="1"/>
          </p:nvPr>
        </p:nvSpPr>
        <p:spPr>
          <a:xfrm>
            <a:off x="685800" y="4343400"/>
            <a:ext cx="5484813" cy="4113213"/>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2E57C4-1004-4ACC-85DE-976DC3C6C600}" type="slidenum">
              <a:rPr lang="en-AU"/>
              <a:pPr/>
              <a:t>34</a:t>
            </a:fld>
            <a:endParaRPr lang="en-AU"/>
          </a:p>
        </p:txBody>
      </p:sp>
      <p:sp>
        <p:nvSpPr>
          <p:cNvPr id="665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EEE5381E-0C51-4F41-8909-2E9FF95C02D0}" type="slidenum">
              <a:rPr lang="en-AU" sz="1200"/>
              <a:pPr algn="r"/>
              <a:t>34</a:t>
            </a:fld>
            <a:endParaRPr lang="en-AU" sz="1200"/>
          </a:p>
        </p:txBody>
      </p:sp>
      <p:sp>
        <p:nvSpPr>
          <p:cNvPr id="66563" name="Rectangle 2"/>
          <p:cNvSpPr>
            <a:spLocks noGrp="1" noRot="1" noChangeAspect="1" noChangeArrowheads="1" noTextEdit="1"/>
          </p:cNvSpPr>
          <p:nvPr>
            <p:ph type="sldImg"/>
          </p:nvPr>
        </p:nvSpPr>
        <p:spPr>
          <a:xfrm>
            <a:off x="1143000" y="685800"/>
            <a:ext cx="4570413" cy="3427413"/>
          </a:xfrm>
          <a:ln/>
        </p:spPr>
      </p:sp>
      <p:sp>
        <p:nvSpPr>
          <p:cNvPr id="66564" name="Rectangle 3"/>
          <p:cNvSpPr>
            <a:spLocks noGrp="1" noChangeArrowheads="1"/>
          </p:cNvSpPr>
          <p:nvPr>
            <p:ph type="body" idx="1"/>
          </p:nvPr>
        </p:nvSpPr>
        <p:spPr>
          <a:xfrm>
            <a:off x="685800" y="4343400"/>
            <a:ext cx="5484813" cy="4113213"/>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9EA86-BFEB-4A24-9A43-54B0F216B6DA}" type="slidenum">
              <a:rPr lang="en-AU"/>
              <a:pPr/>
              <a:t>35</a:t>
            </a:fld>
            <a:endParaRPr lang="en-AU"/>
          </a:p>
        </p:txBody>
      </p:sp>
      <p:sp>
        <p:nvSpPr>
          <p:cNvPr id="48130" name="Rectangle 2"/>
          <p:cNvSpPr>
            <a:spLocks noGrp="1" noRot="1" noChangeAspect="1" noChangeArrowheads="1" noTextEdit="1"/>
          </p:cNvSpPr>
          <p:nvPr>
            <p:ph type="sldImg"/>
          </p:nvPr>
        </p:nvSpPr>
        <p:spPr>
          <a:xfrm>
            <a:off x="1298575" y="798513"/>
            <a:ext cx="4262438" cy="3197225"/>
          </a:xfrm>
          <a:ln/>
        </p:spPr>
      </p:sp>
      <p:sp>
        <p:nvSpPr>
          <p:cNvPr id="48131" name="Rectangle 3"/>
          <p:cNvSpPr>
            <a:spLocks noGrp="1" noChangeArrowheads="1"/>
          </p:cNvSpPr>
          <p:nvPr>
            <p:ph type="body" idx="1"/>
          </p:nvPr>
        </p:nvSpPr>
        <p:spPr>
          <a:xfrm>
            <a:off x="914400" y="4357688"/>
            <a:ext cx="5029200" cy="4133850"/>
          </a:xfrm>
        </p:spPr>
        <p:txBody>
          <a:bodyPr/>
          <a:lstStyle/>
          <a:p>
            <a:pPr defTabSz="762000">
              <a:spcBef>
                <a:spcPct val="0"/>
              </a:spcBef>
            </a:pPr>
            <a:r>
              <a:rPr lang="en-AU" sz="1800"/>
              <a:t>Note that X.509 is a standard for providing certificates and related information (standard contains data in a particular format).</a:t>
            </a:r>
          </a:p>
          <a:p>
            <a:pPr defTabSz="762000">
              <a:spcBef>
                <a:spcPct val="0"/>
              </a:spcBef>
            </a:pPr>
            <a:endParaRPr lang="en-AU" sz="1800"/>
          </a:p>
          <a:p>
            <a:pPr defTabSz="762000">
              <a:spcBef>
                <a:spcPct val="0"/>
              </a:spcBef>
            </a:pPr>
            <a:r>
              <a:rPr lang="en-AU" sz="1800"/>
              <a:t>X.509 standard was originally developed (by ITU-T) to control access to attributes in X.500 directory.</a:t>
            </a:r>
          </a:p>
          <a:p>
            <a:pPr defTabSz="762000">
              <a:spcBef>
                <a:spcPct val="0"/>
              </a:spcBef>
              <a:buFontTx/>
              <a:buChar char="•"/>
            </a:pPr>
            <a:r>
              <a:rPr lang="en-AU" sz="1800" i="1" u="sng"/>
              <a:t>widely used</a:t>
            </a:r>
            <a:r>
              <a:rPr lang="en-AU" sz="1800"/>
              <a:t> beyond its original intended purpose</a:t>
            </a:r>
            <a:endParaRPr lang="en-AU" sz="1800" i="1" u="sng"/>
          </a:p>
          <a:p>
            <a:pPr defTabSz="762000">
              <a:spcBef>
                <a:spcPct val="0"/>
              </a:spcBef>
              <a:buFontTx/>
              <a:buChar char="•"/>
            </a:pPr>
            <a:r>
              <a:rPr lang="en-AU" sz="1800" i="1" u="sng"/>
              <a:t>defines certificate profile</a:t>
            </a:r>
            <a:r>
              <a:rPr lang="en-AU" sz="1800"/>
              <a:t> and other information regarding path processing and certificate revocation</a:t>
            </a:r>
          </a:p>
          <a:p>
            <a:pPr defTabSz="762000">
              <a:spcBef>
                <a:spcPct val="0"/>
              </a:spcBef>
            </a:pPr>
            <a:endParaRPr lang="en-US" sz="1800"/>
          </a:p>
          <a:p>
            <a:pPr defTabSz="762000">
              <a:spcBef>
                <a:spcPct val="0"/>
              </a:spcBef>
            </a:pPr>
            <a:endParaRPr lang="en-US"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B39E782-D638-4664-AF2E-09F52DC87023}" type="slidenum">
              <a:rPr lang="en-AU"/>
              <a:pPr/>
              <a:t>38</a:t>
            </a:fld>
            <a:endParaRPr lang="en-AU"/>
          </a:p>
        </p:txBody>
      </p:sp>
      <p:sp>
        <p:nvSpPr>
          <p:cNvPr id="727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r"/>
            <a:fld id="{ED9EA2C7-5BA1-4AFF-B784-21A6C050DCDF}" type="slidenum">
              <a:rPr lang="en-AU" sz="1200">
                <a:ea typeface="ＭＳ Ｐゴシック" pitchFamily="34" charset="-128"/>
              </a:rPr>
              <a:pPr algn="r"/>
              <a:t>38</a:t>
            </a:fld>
            <a:endParaRPr lang="en-AU" sz="1200">
              <a:ea typeface="ＭＳ Ｐゴシック" pitchFamily="34" charset="-128"/>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781B0BB-2FE6-4592-A619-07EC4BEFCB2A}" type="slidenum">
              <a:rPr lang="en-AU"/>
              <a:pPr/>
              <a:t>39</a:t>
            </a:fld>
            <a:endParaRPr lang="en-AU"/>
          </a:p>
        </p:txBody>
      </p:sp>
      <p:sp>
        <p:nvSpPr>
          <p:cNvPr id="1116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r"/>
            <a:fld id="{BC774413-E4FE-4EE9-B9EE-D632C5DC1856}" type="slidenum">
              <a:rPr lang="en-AU" sz="1200">
                <a:ea typeface="ＭＳ Ｐゴシック" pitchFamily="34" charset="-128"/>
              </a:rPr>
              <a:pPr algn="r"/>
              <a:t>39</a:t>
            </a:fld>
            <a:endParaRPr lang="en-AU" sz="1200">
              <a:ea typeface="ＭＳ Ｐゴシック" pitchFamily="34" charset="-128"/>
            </a:endParaRPr>
          </a:p>
        </p:txBody>
      </p:sp>
      <p:sp>
        <p:nvSpPr>
          <p:cNvPr id="111619" name="Rectangle 2"/>
          <p:cNvSpPr>
            <a:spLocks noGrp="1" noRot="1" noChangeAspect="1" noChangeArrowheads="1" noTextEdit="1"/>
          </p:cNvSpPr>
          <p:nvPr>
            <p:ph type="sldImg"/>
          </p:nvPr>
        </p:nvSpPr>
        <p:spPr>
          <a:xfrm>
            <a:off x="1298575" y="798513"/>
            <a:ext cx="4262438" cy="3197225"/>
          </a:xfrm>
          <a:ln/>
        </p:spPr>
      </p:sp>
      <p:sp>
        <p:nvSpPr>
          <p:cNvPr id="111620" name="Rectangle 3"/>
          <p:cNvSpPr>
            <a:spLocks noGrp="1" noChangeArrowheads="1"/>
          </p:cNvSpPr>
          <p:nvPr>
            <p:ph type="body" idx="1"/>
          </p:nvPr>
        </p:nvSpPr>
        <p:spPr>
          <a:xfrm>
            <a:off x="914400" y="4357688"/>
            <a:ext cx="5029200" cy="4133850"/>
          </a:xfrm>
        </p:spPr>
        <p:txBody>
          <a:bodyPr/>
          <a:lstStyle/>
          <a:p>
            <a:pPr defTabSz="762000">
              <a:spcBef>
                <a:spcPct val="0"/>
              </a:spcBef>
              <a:buFontTx/>
              <a:buChar char="•"/>
            </a:pPr>
            <a:endParaRPr lang="en-US"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CCD7581-8067-4541-A478-E5239BB3261D}" type="slidenum">
              <a:rPr lang="en-AU"/>
              <a:pPr/>
              <a:t>40</a:t>
            </a:fld>
            <a:endParaRPr lang="en-AU"/>
          </a:p>
        </p:txBody>
      </p:sp>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r"/>
            <a:fld id="{E5B6EA53-198C-4464-ACFA-0D8F392FFD10}" type="slidenum">
              <a:rPr lang="en-AU" sz="1200">
                <a:ea typeface="ＭＳ Ｐゴシック" pitchFamily="34" charset="-128"/>
              </a:rPr>
              <a:pPr algn="r"/>
              <a:t>40</a:t>
            </a:fld>
            <a:endParaRPr lang="en-AU" sz="1200">
              <a:ea typeface="ＭＳ Ｐゴシック" pitchFamily="34" charset="-128"/>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2359B-DFED-416B-965A-D21A7E3CFCE1}" type="slidenum">
              <a:rPr lang="en-AU"/>
              <a:pPr/>
              <a:t>45</a:t>
            </a:fld>
            <a:endParaRPr lang="en-AU"/>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457200" y="4343400"/>
            <a:ext cx="5943600" cy="411480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ABA15-AAF7-4505-9B53-7E3551F039F9}" type="slidenum">
              <a:rPr lang="en-AU"/>
              <a:pPr/>
              <a:t>46</a:t>
            </a:fld>
            <a:endParaRPr lang="en-AU"/>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14400" y="4343400"/>
            <a:ext cx="5029200" cy="4114800"/>
          </a:xfrm>
        </p:spPr>
        <p:txBody>
          <a:bodyPr/>
          <a:lstStyle/>
          <a:p>
            <a:r>
              <a:rPr lang="en-AU"/>
              <a:t>http://biometrics.cse.msu.edu/Publications/GeneralBiometrics/JainRossPrabhakar_BiometricIntro_CSVT04.pdf</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8221D-3045-464B-A350-0CA393B42696}" type="slidenum">
              <a:rPr lang="en-AU"/>
              <a:pPr/>
              <a:t>47</a:t>
            </a:fld>
            <a:endParaRPr lang="en-AU"/>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xfrm>
            <a:off x="457200" y="4343400"/>
            <a:ext cx="5943600" cy="4114800"/>
          </a:xfrm>
        </p:spPr>
        <p:txBody>
          <a:bodyPr/>
          <a:lstStyle/>
          <a:p>
            <a:r>
              <a:rPr lang="en-AU"/>
              <a:t>http://www.itl.nist.gov/div893/biometrics/about.html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A7B46EC-78CD-4422-8055-E60AAE893788}" type="slidenum">
              <a:rPr lang="en-AU"/>
              <a:pPr/>
              <a:t>51</a:t>
            </a:fld>
            <a:endParaRPr lang="en-AU"/>
          </a:p>
        </p:txBody>
      </p:sp>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p:txBody>
          <a:bodyPr lIns="91431" tIns="45716" rIns="91431" bIns="45716"/>
          <a:lstStyle/>
          <a:p>
            <a:endParaRPr lang="en-US"/>
          </a:p>
        </p:txBody>
      </p:sp>
      <p:sp>
        <p:nvSpPr>
          <p:cNvPr id="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a:solidFill>
                  <a:schemeClr val="tx1"/>
                </a:solidFill>
                <a:latin typeface="Arial" pitchFamily="34" charset="0"/>
              </a:defRPr>
            </a:lvl1pPr>
            <a:lvl2pPr marL="35015488" indent="-34593213">
              <a:defRPr>
                <a:solidFill>
                  <a:schemeClr val="tx1"/>
                </a:solidFill>
                <a:latin typeface="Arial" pitchFamily="34" charset="0"/>
              </a:defRPr>
            </a:lvl2pPr>
            <a:lvl3pPr marL="47726600" indent="-46882050">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r"/>
            <a:fld id="{8271C627-09C4-40DE-ABA6-DC2D720D1208}" type="slidenum">
              <a:rPr lang="en-AU" sz="1200">
                <a:ea typeface="ＭＳ Ｐゴシック" pitchFamily="34" charset="-128"/>
              </a:rPr>
              <a:pPr algn="r"/>
              <a:t>51</a:t>
            </a:fld>
            <a:endParaRPr lang="en-AU" sz="120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C4284-0979-4893-A7EC-FE866DD53B26}" type="slidenum">
              <a:rPr lang="en-AU"/>
              <a:pPr/>
              <a:t>17</a:t>
            </a:fld>
            <a:endParaRPr lang="en-AU"/>
          </a:p>
        </p:txBody>
      </p:sp>
      <p:sp>
        <p:nvSpPr>
          <p:cNvPr id="130050" name="Rectangle 2"/>
          <p:cNvSpPr>
            <a:spLocks noGrp="1" noRot="1" noChangeAspect="1" noChangeArrowheads="1" noTextEdit="1"/>
          </p:cNvSpPr>
          <p:nvPr>
            <p:ph type="sldImg"/>
          </p:nvPr>
        </p:nvSpPr>
        <p:spPr>
          <a:solidFill>
            <a:srgbClr val="FFFFFF"/>
          </a:solidFill>
          <a:ln/>
        </p:spPr>
      </p:sp>
      <p:sp>
        <p:nvSpPr>
          <p:cNvPr id="130051" name="Rectangle 3"/>
          <p:cNvSpPr txBox="1">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p:txBody>
          <a:bodyPr/>
          <a:lstStyle/>
          <a:p>
            <a:pPr>
              <a:defRPr/>
            </a:pPr>
            <a:fld id="{C1CA817C-3784-3346-815C-809B88AEE36F}" type="slidenum">
              <a:rPr lang="en-US"/>
              <a:pPr>
                <a:defRPr/>
              </a:pPr>
              <a:t>52</a:t>
            </a:fld>
            <a:endParaRPr lang="en-US"/>
          </a:p>
        </p:txBody>
      </p:sp>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2C6E42E1-043B-9E47-A5DB-19F5EDE29BCA}" type="slidenum">
              <a:rPr lang="en-AU" sz="1200"/>
              <a:pPr algn="r" eaLnBrk="1" hangingPunct="1"/>
              <a:t>52</a:t>
            </a:fld>
            <a:endParaRPr lang="en-AU" sz="1200"/>
          </a:p>
        </p:txBody>
      </p:sp>
      <p:sp>
        <p:nvSpPr>
          <p:cNvPr id="3789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2" name="Rectangle 3"/>
          <p:cNvSpPr>
            <a:spLocks noGrp="1" noChangeArrowheads="1"/>
          </p:cNvSpPr>
          <p:nvPr>
            <p:ph type="body" idx="1"/>
          </p:nvPr>
        </p:nvSpPr>
        <p:spPr>
          <a:xfrm>
            <a:off x="914400" y="4343400"/>
            <a:ext cx="5029200" cy="4114800"/>
          </a:xfrm>
        </p:spPr>
        <p:txBody>
          <a:bodyPr lIns="91431" tIns="45716" rIns="91431" bIns="45716"/>
          <a:lstStyle/>
          <a:p>
            <a:pPr eaLnBrk="1" hangingPunct="1">
              <a:defRPr/>
            </a:pPr>
            <a:r>
              <a:rPr lang="en-AU" smtClean="0">
                <a:cs typeface="+mn-cs"/>
              </a:rPr>
              <a:t>This simple architecture has just point of defence for attacks originating from the Internet, just one firewall. If one of the servers gets successfully attacked the other servers and the entire internal network is vulnerable to attack. This architecture also provides no defence against attacks originating from internal sources.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p:txBody>
          <a:bodyPr/>
          <a:lstStyle/>
          <a:p>
            <a:pPr>
              <a:defRPr/>
            </a:pPr>
            <a:fld id="{DCDAC28E-47E7-0D41-B11D-5A47263DF876}" type="slidenum">
              <a:rPr lang="en-US"/>
              <a:pPr>
                <a:defRPr/>
              </a:pPr>
              <a:t>53</a:t>
            </a:fld>
            <a:endParaRPr lang="en-US"/>
          </a:p>
        </p:txBody>
      </p:sp>
      <p:sp>
        <p:nvSpPr>
          <p:cNvPr id="1157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04F0AFB-2926-4B4C-8115-A8669E2E9006}" type="slidenum">
              <a:rPr lang="en-AU" sz="1200"/>
              <a:pPr algn="r" eaLnBrk="1" hangingPunct="1"/>
              <a:t>53</a:t>
            </a:fld>
            <a:endParaRPr lang="en-AU" sz="1200"/>
          </a:p>
        </p:txBody>
      </p:sp>
      <p:sp>
        <p:nvSpPr>
          <p:cNvPr id="3993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940" name="Rectangle 3"/>
          <p:cNvSpPr>
            <a:spLocks noGrp="1" noChangeArrowheads="1"/>
          </p:cNvSpPr>
          <p:nvPr>
            <p:ph type="body" idx="1"/>
          </p:nvPr>
        </p:nvSpPr>
        <p:spPr>
          <a:xfrm>
            <a:off x="914400" y="4343400"/>
            <a:ext cx="5029200" cy="4114800"/>
          </a:xfrm>
        </p:spPr>
        <p:txBody>
          <a:bodyPr lIns="91431" tIns="45716" rIns="91431" bIns="45716"/>
          <a:lstStyle/>
          <a:p>
            <a:pPr eaLnBrk="1" hangingPunct="1">
              <a:defRPr/>
            </a:pPr>
            <a:r>
              <a:rPr lang="en-AU" smtClean="0">
                <a:cs typeface="+mn-cs"/>
              </a:rPr>
              <a:t>In the above diagram there are multiple points of defence, commonly described as ‘defence in depth’. An exterior firewall is the first line of defence, defending against attacks originating from the Internet. The DNS, Email and Web servers provide services to the Internet and are therefore at some risk of attack. These servers are on a network segment that is neither completely outside nor completely inside the organisation. This network segment is called a Demilitarized Zone. If one of the servers gets successfully attacked the attacker cannot automatically connect to internal networks because of the interior firewall. The interior firewall usually also controls what traffic can leave the internal networks bound for external destinations, another point of enforcing security policy.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2ED8CF-4294-44F4-A0E4-3DA52B287B4E}" type="slidenum">
              <a:rPr lang="en-AU"/>
              <a:pPr/>
              <a:t>54</a:t>
            </a:fld>
            <a:endParaRPr lang="en-AU"/>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dirty="0">
                <a:latin typeface="Times New Roman" pitchFamily="18" charset="0"/>
              </a:rPr>
              <a:t>Perhaps the most sophisticated types of threats to computer systems are presented by programs that exploit vulnerabilities in computing systems. Such threats are referred to as </a:t>
            </a:r>
            <a:r>
              <a:rPr lang="en-US" b="1" dirty="0">
                <a:latin typeface="Times New Roman" pitchFamily="18" charset="0"/>
              </a:rPr>
              <a:t>malicious software</a:t>
            </a:r>
            <a:r>
              <a:rPr lang="en-US" dirty="0">
                <a:latin typeface="Times New Roman" pitchFamily="18" charset="0"/>
              </a:rPr>
              <a:t>, or </a:t>
            </a:r>
            <a:r>
              <a:rPr lang="en-US" b="1" dirty="0">
                <a:latin typeface="Times New Roman" pitchFamily="18" charset="0"/>
              </a:rPr>
              <a:t>malware</a:t>
            </a:r>
            <a:r>
              <a:rPr lang="en-US" dirty="0">
                <a:latin typeface="Times New Roman" pitchFamily="18" charset="0"/>
              </a:rPr>
              <a:t>. In this context, we are concerned with application programs as well as utility programs, such as editors and compilers, and kernel-level programs. This chapter examines malicious software, with a special emphasis on viruses and worms. The chapter begins with a survey of various types of malware, with a more detailed look at the nature of viruses and worms. We then turn to bots and </a:t>
            </a:r>
            <a:r>
              <a:rPr lang="en-US" dirty="0" err="1">
                <a:latin typeface="Times New Roman" pitchFamily="18" charset="0"/>
              </a:rPr>
              <a:t>rootkits</a:t>
            </a:r>
            <a:r>
              <a:rPr lang="en-US" dirty="0">
                <a:latin typeface="Times New Roman" pitchFamily="18" charset="0"/>
              </a:rPr>
              <a:t>. Throughout, the discussion presents both threats and countermeasures.</a:t>
            </a:r>
          </a:p>
          <a:p>
            <a:r>
              <a:rPr lang="en-US" dirty="0">
                <a:latin typeface="Times New Roman" pitchFamily="18" charset="0"/>
              </a:rPr>
              <a:t>Malicious software can be divided into two categories: those that need a host program, and those that are independent. The former are essentially fragments of programs that cannot exist independently of some actual application program, utility, or system program. Viruses, logic bombs, and backdoors are examples. The latter are self-contained programs that can be scheduled and run by the operating system. Worms and </a:t>
            </a:r>
            <a:r>
              <a:rPr lang="en-US" dirty="0" err="1">
                <a:latin typeface="Times New Roman" pitchFamily="18" charset="0"/>
              </a:rPr>
              <a:t>bot</a:t>
            </a:r>
            <a:r>
              <a:rPr lang="en-US" dirty="0">
                <a:latin typeface="Times New Roman" pitchFamily="18" charset="0"/>
              </a:rPr>
              <a:t> programs are examples.</a:t>
            </a:r>
          </a:p>
          <a:p>
            <a:r>
              <a:rPr lang="en-US" dirty="0">
                <a:latin typeface="Times New Roman" pitchFamily="18" charset="0"/>
              </a:rPr>
              <a:t>We can also differentiate between those software threats that do not replicate and those that do. The former are programs or fragments of programs that are activated by a trigger. Examples are logic bombs, backdoors, and </a:t>
            </a:r>
            <a:r>
              <a:rPr lang="en-US" dirty="0" err="1">
                <a:latin typeface="Times New Roman" pitchFamily="18" charset="0"/>
              </a:rPr>
              <a:t>bot</a:t>
            </a:r>
            <a:r>
              <a:rPr lang="en-US" dirty="0">
                <a:latin typeface="Times New Roman" pitchFamily="18" charset="0"/>
              </a:rPr>
              <a:t> programs. The latter consist of either a program fragment or an independent program that, when executed, may produce one or more copies of itself to be activated later on the same system or some other system. Viruses and worms are examples.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3192A-0767-4769-97B0-962F7BC8968F}" type="slidenum">
              <a:rPr lang="en-AU"/>
              <a:pPr/>
              <a:t>65</a:t>
            </a:fld>
            <a:endParaRPr lang="en-AU"/>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08E71-4CE3-4398-A1C6-B7EA50FB7192}" type="slidenum">
              <a:rPr lang="en-AU"/>
              <a:pPr/>
              <a:t>25</a:t>
            </a:fld>
            <a:endParaRPr lang="en-AU"/>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457200" y="4343400"/>
            <a:ext cx="6096000" cy="4114800"/>
          </a:xfrm>
        </p:spPr>
        <p:txBody>
          <a:bodyPr/>
          <a:lstStyle/>
          <a:p>
            <a:pPr>
              <a:buFontTx/>
              <a:buChar char="•"/>
            </a:pPr>
            <a:r>
              <a:rPr lang="en-US" u="sng"/>
              <a:t>something the user knows</a:t>
            </a:r>
            <a:r>
              <a:rPr lang="en-US"/>
              <a:t> - most widespread - based on the idea that the particular knowledge is something that only Person X has - if someone else wanted to claim to be Person X, then they couldn’t because they wouldn’t have the particular knowledge that Person X has.</a:t>
            </a:r>
          </a:p>
          <a:p>
            <a:pPr>
              <a:buFontTx/>
              <a:buChar char="•"/>
            </a:pPr>
            <a:r>
              <a:rPr lang="en-US" u="sng"/>
              <a:t>something the user has</a:t>
            </a:r>
            <a:r>
              <a:rPr lang="en-US"/>
              <a:t> - based on the idea that Person X is in possession of a certain physical object - if someone else wanted to claim to be Person X, then they couldn’t because they wouldn’t have the object.</a:t>
            </a:r>
          </a:p>
          <a:p>
            <a:pPr>
              <a:buFontTx/>
              <a:buChar char="•"/>
            </a:pPr>
            <a:r>
              <a:rPr lang="en-US" u="sng"/>
              <a:t>something the user is</a:t>
            </a:r>
            <a:r>
              <a:rPr lang="en-US"/>
              <a:t> - based on some physical characteristic of the human being that is Person X - if someone else wanted to claim to be Person X, then they couldn’t because they wouldn’t have the same physical characteristic of Person X.</a:t>
            </a:r>
          </a:p>
          <a:p>
            <a:r>
              <a:rPr lang="en-US"/>
              <a:t>Each of these techniques is successful to some degree.  </a:t>
            </a:r>
          </a:p>
          <a:p>
            <a:r>
              <a:rPr lang="en-US"/>
              <a:t>The most successful solutions come from combining these techniques in varying ways.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EFF35DF-C43F-4A5A-AE6B-180E4A96489C}" type="slidenum">
              <a:rPr lang="en-AU"/>
              <a:pPr/>
              <a:t>26</a:t>
            </a:fld>
            <a:endParaRPr lang="en-AU"/>
          </a:p>
        </p:txBody>
      </p:sp>
      <p:sp>
        <p:nvSpPr>
          <p:cNvPr id="27650"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gn="r">
              <a:lnSpc>
                <a:spcPct val="93000"/>
              </a:lnSpc>
              <a:buClr>
                <a:srgbClr val="000000"/>
              </a:buClr>
              <a:buSzPct val="100000"/>
              <a:buFont typeface="Arial" pitchFamily="34" charset="0"/>
              <a:buNone/>
            </a:pPr>
            <a:fld id="{85F3B872-334B-4319-86AC-99A500E08C25}" type="slidenum">
              <a:rPr lang="en-GB" sz="1200">
                <a:solidFill>
                  <a:srgbClr val="000000"/>
                </a:solidFill>
              </a:rPr>
              <a:pPr algn="r">
                <a:lnSpc>
                  <a:spcPct val="93000"/>
                </a:lnSpc>
                <a:buClr>
                  <a:srgbClr val="000000"/>
                </a:buClr>
                <a:buSzPct val="100000"/>
                <a:buFont typeface="Arial" pitchFamily="34" charset="0"/>
                <a:buNone/>
              </a:pPr>
              <a:t>26</a:t>
            </a:fld>
            <a:endParaRPr lang="en-GB" sz="1200">
              <a:solidFill>
                <a:srgbClr val="000000"/>
              </a:solidFill>
            </a:endParaRPr>
          </a:p>
        </p:txBody>
      </p:sp>
      <p:sp>
        <p:nvSpPr>
          <p:cNvPr id="27651" name="Text Box 3"/>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nSpc>
                <a:spcPct val="93000"/>
              </a:lnSpc>
              <a:buClr>
                <a:srgbClr val="000000"/>
              </a:buClr>
              <a:buSzPct val="100000"/>
              <a:buFont typeface="Arial" pitchFamily="34" charset="0"/>
              <a:buNone/>
            </a:pPr>
            <a:endParaRPr lang="en-GB" sz="1200">
              <a:solidFill>
                <a:srgbClr val="000000"/>
              </a:solidFill>
            </a:endParaRPr>
          </a:p>
        </p:txBody>
      </p:sp>
      <p:sp>
        <p:nvSpPr>
          <p:cNvPr id="27652" name="Text Box 4"/>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nSpc>
                <a:spcPct val="93000"/>
              </a:lnSpc>
              <a:buClr>
                <a:srgbClr val="000000"/>
              </a:buClr>
              <a:buSzPct val="100000"/>
              <a:buFont typeface="Arial" pitchFamily="34" charset="0"/>
              <a:buNone/>
            </a:pPr>
            <a:endParaRPr lang="en-GB" sz="1200">
              <a:solidFill>
                <a:srgbClr val="000000"/>
              </a:solidFill>
            </a:endParaRPr>
          </a:p>
        </p:txBody>
      </p:sp>
      <p:sp>
        <p:nvSpPr>
          <p:cNvPr id="27653" name="Text Box 5"/>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gn="r">
              <a:lnSpc>
                <a:spcPct val="93000"/>
              </a:lnSpc>
              <a:buClr>
                <a:srgbClr val="000000"/>
              </a:buClr>
              <a:buSzPct val="100000"/>
              <a:buFont typeface="Arial" pitchFamily="34" charset="0"/>
              <a:buNone/>
            </a:pPr>
            <a:endParaRPr lang="en-GB" sz="1200">
              <a:solidFill>
                <a:srgbClr val="000000"/>
              </a:solidFill>
            </a:endParaRPr>
          </a:p>
        </p:txBody>
      </p:sp>
      <p:sp>
        <p:nvSpPr>
          <p:cNvPr id="27654" name="Text Box 6"/>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27655" name="Rectangle 7"/>
          <p:cNvSpPr txBox="1">
            <a:spLocks noGrp="1" noChangeArrowheads="1"/>
          </p:cNvSpPr>
          <p:nvPr>
            <p:ph type="body"/>
          </p:nvPr>
        </p:nvSpPr>
        <p:spPr>
          <a:xfrm>
            <a:off x="685800" y="4343400"/>
            <a:ext cx="5486400" cy="4116388"/>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9240C-24C2-498C-A3D4-4651AD8CDABE}" type="slidenum">
              <a:rPr lang="en-AU"/>
              <a:pPr/>
              <a:t>28</a:t>
            </a:fld>
            <a:endParaRPr lang="en-AU"/>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152400" y="4343400"/>
            <a:ext cx="6553200" cy="4114800"/>
          </a:xfrm>
        </p:spPr>
        <p:txBody>
          <a:bodyPr/>
          <a:lstStyle/>
          <a:p>
            <a:r>
              <a:rPr lang="en-US" u="sng"/>
              <a:t>Symmetric ciphers (one key):</a:t>
            </a:r>
          </a:p>
          <a:p>
            <a:pPr>
              <a:buFontTx/>
              <a:buChar char="•"/>
            </a:pPr>
            <a:r>
              <a:rPr lang="en-US"/>
              <a:t>encryption key EQUALS decryption key (or one key can be easily deduced from the other),</a:t>
            </a:r>
          </a:p>
          <a:p>
            <a:pPr>
              <a:buFontTx/>
              <a:buChar char="•"/>
            </a:pPr>
            <a:r>
              <a:rPr lang="en-US"/>
              <a:t>also known as SECRET KEY CIPHER</a:t>
            </a:r>
          </a:p>
          <a:p>
            <a:r>
              <a:rPr lang="en-US" u="sng"/>
              <a:t>Asymmetric ciphers (two key):</a:t>
            </a:r>
            <a:endParaRPr lang="en-US"/>
          </a:p>
          <a:p>
            <a:pPr>
              <a:buFontTx/>
              <a:buChar char="•"/>
            </a:pPr>
            <a:r>
              <a:rPr lang="en-US"/>
              <a:t>encryption key DOES NOT EQUAL decryption key,</a:t>
            </a:r>
          </a:p>
          <a:p>
            <a:pPr>
              <a:buFontTx/>
              <a:buChar char="•"/>
            </a:pPr>
            <a:r>
              <a:rPr lang="en-US"/>
              <a:t>it is computationally infeasible to derive one key from the other,</a:t>
            </a:r>
          </a:p>
          <a:p>
            <a:pPr>
              <a:buFontTx/>
              <a:buChar char="•"/>
            </a:pPr>
            <a:r>
              <a:rPr lang="en-US"/>
              <a:t>also known as PUBLIC KEY CIPHER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8C483CC-3984-4650-B0A4-1DC910C3BB87}" type="slidenum">
              <a:rPr lang="en-AU"/>
              <a:pPr/>
              <a:t>29</a:t>
            </a:fld>
            <a:endParaRPr lang="en-AU"/>
          </a:p>
        </p:txBody>
      </p:sp>
      <p:sp>
        <p:nvSpPr>
          <p:cNvPr id="104450" name="Rectangle 2"/>
          <p:cNvSpPr>
            <a:spLocks noChangeArrowheads="1"/>
          </p:cNvSpPr>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4451" name="Rectangle 3"/>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86" tIns="0" rIns="19086" bIns="0" anchor="b"/>
          <a:lstStyle/>
          <a:p>
            <a:pPr algn="r" defTabSz="915988" eaLnBrk="0" hangingPunct="0"/>
            <a:r>
              <a:rPr lang="en-US" sz="1000" i="1">
                <a:latin typeface="Times New Roman" pitchFamily="18" charset="0"/>
              </a:rPr>
              <a:t>2</a:t>
            </a:r>
          </a:p>
        </p:txBody>
      </p:sp>
      <p:sp>
        <p:nvSpPr>
          <p:cNvPr id="104452" name="Rectangle 4"/>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4453" name="Rectangle 5"/>
          <p:cNvSpPr>
            <a:spLocks noChangeArrowheads="1"/>
          </p:cNvSpP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4454" name="Rectangle 6"/>
          <p:cNvSpPr>
            <a:spLocks noGrp="1" noRot="1" noChangeAspect="1" noChangeArrowheads="1" noTextEdit="1"/>
          </p:cNvSpPr>
          <p:nvPr>
            <p:ph type="sldImg"/>
          </p:nvPr>
        </p:nvSpPr>
        <p:spPr>
          <a:xfrm>
            <a:off x="1296988" y="800100"/>
            <a:ext cx="4260850" cy="3195638"/>
          </a:xfrm>
          <a:ln w="12700" cap="flat">
            <a:solidFill>
              <a:schemeClr val="tx1"/>
            </a:solidFill>
          </a:ln>
          <a:extLst>
            <a:ext uri="{909E8E84-426E-40DD-AFC4-6F175D3DCCD1}">
              <a14:hiddenFill xmlns:a14="http://schemas.microsoft.com/office/drawing/2010/main">
                <a:noFill/>
              </a14:hiddenFill>
            </a:ext>
          </a:extLst>
        </p:spPr>
      </p:sp>
      <p:sp>
        <p:nvSpPr>
          <p:cNvPr id="104455" name="Rectangle 7"/>
          <p:cNvSpPr>
            <a:spLocks noGrp="1" noChangeArrowheads="1"/>
          </p:cNvSpPr>
          <p:nvPr>
            <p:ph type="body" idx="1"/>
          </p:nvPr>
        </p:nvSpPr>
        <p:spPr>
          <a:xfrm>
            <a:off x="912813" y="4357688"/>
            <a:ext cx="5032375" cy="4133850"/>
          </a:xfrm>
          <a:noFill/>
          <a:ln/>
          <a:extLst>
            <a:ext uri="{91240B29-F687-4F45-9708-019B960494DF}">
              <a14:hiddenLine xmlns:a14="http://schemas.microsoft.com/office/drawing/2010/main" w="12700">
                <a:solidFill>
                  <a:schemeClr val="tx1"/>
                </a:solidFill>
                <a:miter lim="800000"/>
                <a:headEnd/>
                <a:tailEnd/>
              </a14:hiddenLine>
            </a:ext>
          </a:extLst>
        </p:spPr>
        <p:txBody>
          <a:bodyPr lIns="90660" tIns="44534" rIns="90660" bIns="44534"/>
          <a:lstStyle/>
          <a:p>
            <a:r>
              <a:rPr lang="en-AU"/>
              <a:t>Encryption key and decryption key are the same, or one can easily be derived from the other.  So need a secure channel for key distribution if sender and receiver are not in same location.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51FA3E0-4E91-45DA-A78A-872DE0922D1B}" type="slidenum">
              <a:rPr lang="en-AU"/>
              <a:pPr/>
              <a:t>30</a:t>
            </a:fld>
            <a:endParaRPr lang="en-AU"/>
          </a:p>
        </p:txBody>
      </p:sp>
      <p:sp>
        <p:nvSpPr>
          <p:cNvPr id="106498" name="Rectangle 2"/>
          <p:cNvSpPr>
            <a:spLocks noChangeArrowheads="1"/>
          </p:cNvSpPr>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6499" name="Rectangle 3"/>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86" tIns="0" rIns="19086" bIns="0" anchor="b"/>
          <a:lstStyle/>
          <a:p>
            <a:pPr algn="r" defTabSz="915988" eaLnBrk="0" hangingPunct="0"/>
            <a:r>
              <a:rPr lang="en-US" sz="1000" i="1">
                <a:latin typeface="Times New Roman" pitchFamily="18" charset="0"/>
              </a:rPr>
              <a:t>2</a:t>
            </a:r>
          </a:p>
        </p:txBody>
      </p:sp>
      <p:sp>
        <p:nvSpPr>
          <p:cNvPr id="106500" name="Rectangle 4"/>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6501" name="Rectangle 5"/>
          <p:cNvSpPr>
            <a:spLocks noChangeArrowheads="1"/>
          </p:cNvSpP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6502" name="Rectangle 6"/>
          <p:cNvSpPr>
            <a:spLocks noGrp="1" noRot="1" noChangeAspect="1" noChangeArrowheads="1" noTextEdit="1"/>
          </p:cNvSpPr>
          <p:nvPr>
            <p:ph type="sldImg"/>
          </p:nvPr>
        </p:nvSpPr>
        <p:spPr>
          <a:xfrm>
            <a:off x="1296988" y="800100"/>
            <a:ext cx="4260850" cy="3195638"/>
          </a:xfrm>
          <a:ln w="12700" cap="flat">
            <a:solidFill>
              <a:schemeClr val="tx1"/>
            </a:solidFill>
          </a:ln>
          <a:extLst>
            <a:ext uri="{909E8E84-426E-40DD-AFC4-6F175D3DCCD1}">
              <a14:hiddenFill xmlns:a14="http://schemas.microsoft.com/office/drawing/2010/main">
                <a:noFill/>
              </a14:hiddenFill>
            </a:ext>
          </a:extLst>
        </p:spPr>
      </p:sp>
      <p:sp>
        <p:nvSpPr>
          <p:cNvPr id="106503" name="Rectangle 7"/>
          <p:cNvSpPr>
            <a:spLocks noGrp="1" noChangeArrowheads="1"/>
          </p:cNvSpPr>
          <p:nvPr>
            <p:ph type="body" idx="1"/>
          </p:nvPr>
        </p:nvSpPr>
        <p:spPr>
          <a:xfrm>
            <a:off x="912813" y="4357688"/>
            <a:ext cx="5032375" cy="4133850"/>
          </a:xfrm>
          <a:noFill/>
          <a:ln/>
          <a:extLst>
            <a:ext uri="{91240B29-F687-4F45-9708-019B960494DF}">
              <a14:hiddenLine xmlns:a14="http://schemas.microsoft.com/office/drawing/2010/main" w="12700">
                <a:solidFill>
                  <a:schemeClr val="tx1"/>
                </a:solidFill>
                <a:miter lim="800000"/>
                <a:headEnd/>
                <a:tailEnd/>
              </a14:hiddenLine>
            </a:ext>
          </a:extLst>
        </p:spPr>
        <p:txBody>
          <a:bodyPr lIns="90660" tIns="44534" rIns="90660" bIns="44534"/>
          <a:lstStyle/>
          <a:p>
            <a:r>
              <a:rPr lang="en-AU"/>
              <a:t>Encryption key and decryption key are the same.  So need a secure channel for key distribution.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06AF4B7-278E-407D-8CA5-6042835BCD7B}" type="slidenum">
              <a:rPr lang="en-AU"/>
              <a:pPr/>
              <a:t>31</a:t>
            </a:fld>
            <a:endParaRPr lang="en-AU"/>
          </a:p>
        </p:txBody>
      </p:sp>
      <p:sp>
        <p:nvSpPr>
          <p:cNvPr id="30722"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6796" rIns="89991" bIns="46796" anchor="b"/>
          <a:lstStyle>
            <a:lvl1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1pPr>
            <a:lvl2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2pPr>
            <a:lvl3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3pPr>
            <a:lvl4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4pPr>
            <a:lvl5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9pPr>
          </a:lstStyle>
          <a:p>
            <a:pPr algn="r">
              <a:lnSpc>
                <a:spcPct val="93000"/>
              </a:lnSpc>
              <a:buClr>
                <a:srgbClr val="000000"/>
              </a:buClr>
              <a:buSzPct val="100000"/>
              <a:buFont typeface="Arial" pitchFamily="34" charset="0"/>
              <a:buNone/>
            </a:pPr>
            <a:fld id="{EA2168DF-D833-43B2-8789-061272A1B3D7}" type="slidenum">
              <a:rPr lang="en-GB" sz="1200">
                <a:solidFill>
                  <a:srgbClr val="000000"/>
                </a:solidFill>
              </a:rPr>
              <a:pPr algn="r">
                <a:lnSpc>
                  <a:spcPct val="93000"/>
                </a:lnSpc>
                <a:buClr>
                  <a:srgbClr val="000000"/>
                </a:buClr>
                <a:buSzPct val="100000"/>
                <a:buFont typeface="Arial" pitchFamily="34" charset="0"/>
                <a:buNone/>
              </a:pPr>
              <a:t>31</a:t>
            </a:fld>
            <a:endParaRPr lang="en-GB" sz="1200">
              <a:solidFill>
                <a:srgbClr val="000000"/>
              </a:solidFill>
            </a:endParaRPr>
          </a:p>
        </p:txBody>
      </p:sp>
      <p:sp>
        <p:nvSpPr>
          <p:cNvPr id="30723" name="Text Box 3"/>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6796" rIns="89991" bIns="46796" anchor="b"/>
          <a:lstStyle>
            <a:lvl1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1pPr>
            <a:lvl2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2pPr>
            <a:lvl3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3pPr>
            <a:lvl4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4pPr>
            <a:lvl5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9pPr>
          </a:lstStyle>
          <a:p>
            <a:pPr>
              <a:lnSpc>
                <a:spcPct val="93000"/>
              </a:lnSpc>
              <a:buClr>
                <a:srgbClr val="000000"/>
              </a:buClr>
              <a:buSzPct val="100000"/>
              <a:buFont typeface="Arial" pitchFamily="34" charset="0"/>
              <a:buNone/>
            </a:pPr>
            <a:endParaRPr lang="en-GB" sz="1200">
              <a:solidFill>
                <a:srgbClr val="000000"/>
              </a:solidFill>
            </a:endParaRPr>
          </a:p>
        </p:txBody>
      </p:sp>
      <p:sp>
        <p:nvSpPr>
          <p:cNvPr id="30724" name="Text Box 4"/>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6796" rIns="89991" bIns="46796"/>
          <a:lstStyle>
            <a:lvl1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1pPr>
            <a:lvl2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2pPr>
            <a:lvl3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3pPr>
            <a:lvl4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4pPr>
            <a:lvl5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9pPr>
          </a:lstStyle>
          <a:p>
            <a:pPr>
              <a:lnSpc>
                <a:spcPct val="93000"/>
              </a:lnSpc>
              <a:buClr>
                <a:srgbClr val="000000"/>
              </a:buClr>
              <a:buSzPct val="100000"/>
              <a:buFont typeface="Arial" pitchFamily="34" charset="0"/>
              <a:buNone/>
            </a:pPr>
            <a:endParaRPr lang="en-GB" sz="1200">
              <a:solidFill>
                <a:srgbClr val="000000"/>
              </a:solidFill>
            </a:endParaRPr>
          </a:p>
        </p:txBody>
      </p:sp>
      <p:sp>
        <p:nvSpPr>
          <p:cNvPr id="30725" name="Text Box 5"/>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6796" rIns="89991" bIns="46796"/>
          <a:lstStyle>
            <a:lvl1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1pPr>
            <a:lvl2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2pPr>
            <a:lvl3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3pPr>
            <a:lvl4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4pPr>
            <a:lvl5pPr defTabSz="449263">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399213" algn="l"/>
                <a:tab pos="7313613" algn="l"/>
                <a:tab pos="8228013" algn="l"/>
                <a:tab pos="9142413" algn="l"/>
                <a:tab pos="10056813" algn="l"/>
              </a:tabLst>
              <a:defRPr>
                <a:solidFill>
                  <a:schemeClr val="tx1"/>
                </a:solidFill>
                <a:latin typeface="Arial" pitchFamily="34" charset="0"/>
              </a:defRPr>
            </a:lvl9pPr>
          </a:lstStyle>
          <a:p>
            <a:pPr algn="r">
              <a:lnSpc>
                <a:spcPct val="93000"/>
              </a:lnSpc>
              <a:buClr>
                <a:srgbClr val="000000"/>
              </a:buClr>
              <a:buSzPct val="100000"/>
              <a:buFont typeface="Arial" pitchFamily="34" charset="0"/>
              <a:buNone/>
            </a:pPr>
            <a:endParaRPr lang="en-GB" sz="1200">
              <a:solidFill>
                <a:srgbClr val="000000"/>
              </a:solidFill>
            </a:endParaRPr>
          </a:p>
        </p:txBody>
      </p:sp>
      <p:sp>
        <p:nvSpPr>
          <p:cNvPr id="30726" name="Text Box 6"/>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30727" name="Rectangle 7"/>
          <p:cNvSpPr txBox="1">
            <a:spLocks noGrp="1" noChangeArrowheads="1"/>
          </p:cNvSpPr>
          <p:nvPr>
            <p:ph type="body"/>
          </p:nvPr>
        </p:nvSpPr>
        <p:spPr>
          <a:xfrm>
            <a:off x="685800" y="4343400"/>
            <a:ext cx="5486400" cy="4116388"/>
          </a:xfrm>
          <a:ln/>
          <a:extLst>
            <a:ext uri="{91240B29-F687-4F45-9708-019B960494DF}">
              <a14:hiddenLine xmlns:a14="http://schemas.microsoft.com/office/drawing/2010/main" w="9525">
                <a:solidFill>
                  <a:schemeClr val="tx1"/>
                </a:solidFill>
                <a:round/>
                <a:headEnd/>
                <a:tailEnd/>
              </a14:hiddenLine>
            </a:ext>
          </a:extLst>
        </p:spPr>
        <p:txBody>
          <a:bodyPr wrap="none" lIns="91431" tIns="45716" rIns="91431" bIns="45716"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BE40565-3D63-46D0-BEEF-7EE4EB36EC62}" type="slidenum">
              <a:rPr lang="en-AU"/>
              <a:pPr/>
              <a:t>32</a:t>
            </a:fld>
            <a:endParaRPr lang="en-AU"/>
          </a:p>
        </p:txBody>
      </p:sp>
      <p:sp>
        <p:nvSpPr>
          <p:cNvPr id="6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E038903C-72FD-4A25-A377-52560DD1B5A7}" type="slidenum">
              <a:rPr lang="en-AU" sz="1200"/>
              <a:pPr algn="r"/>
              <a:t>32</a:t>
            </a:fld>
            <a:endParaRPr lang="en-AU" sz="1200"/>
          </a:p>
        </p:txBody>
      </p:sp>
      <p:sp>
        <p:nvSpPr>
          <p:cNvPr id="64515" name="Rectangle 2"/>
          <p:cNvSpPr>
            <a:spLocks noGrp="1" noRot="1" noChangeAspect="1" noChangeArrowheads="1" noTextEdit="1"/>
          </p:cNvSpPr>
          <p:nvPr>
            <p:ph type="sldImg"/>
          </p:nvPr>
        </p:nvSpPr>
        <p:spPr>
          <a:xfrm>
            <a:off x="1143000" y="685800"/>
            <a:ext cx="4570413" cy="3427413"/>
          </a:xfrm>
          <a:ln/>
        </p:spPr>
      </p:sp>
      <p:sp>
        <p:nvSpPr>
          <p:cNvPr id="64516" name="Rectangle 3"/>
          <p:cNvSpPr>
            <a:spLocks noGrp="1" noChangeArrowheads="1"/>
          </p:cNvSpPr>
          <p:nvPr>
            <p:ph type="body" idx="1"/>
          </p:nvPr>
        </p:nvSpPr>
        <p:spPr>
          <a:xfrm>
            <a:off x="685800" y="4343400"/>
            <a:ext cx="5484813" cy="4113213"/>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smtClean="0"/>
              <a:t>INB/INN 255 Security</a:t>
            </a:r>
            <a:endParaRPr lang="en-AU"/>
          </a:p>
        </p:txBody>
      </p:sp>
      <p:sp>
        <p:nvSpPr>
          <p:cNvPr id="6" name="Slide Number Placeholder 5"/>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145523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smtClean="0"/>
              <a:t>INB/INN 255 Security</a:t>
            </a:r>
            <a:endParaRPr lang="en-AU"/>
          </a:p>
        </p:txBody>
      </p:sp>
      <p:sp>
        <p:nvSpPr>
          <p:cNvPr id="6" name="Slide Number Placeholder 5"/>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423407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smtClean="0"/>
              <a:t>INB/INN 255 Security</a:t>
            </a:r>
            <a:endParaRPr lang="en-AU"/>
          </a:p>
        </p:txBody>
      </p:sp>
      <p:sp>
        <p:nvSpPr>
          <p:cNvPr id="6" name="Slide Number Placeholder 5"/>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71681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smtClean="0"/>
              <a:t>INB/INN 255 Security</a:t>
            </a:r>
            <a:endParaRPr lang="en-AU"/>
          </a:p>
        </p:txBody>
      </p:sp>
      <p:sp>
        <p:nvSpPr>
          <p:cNvPr id="6" name="Slide Number Placeholder 5"/>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24468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smtClean="0"/>
              <a:t>INB/INN 255 Security</a:t>
            </a:r>
            <a:endParaRPr lang="en-AU"/>
          </a:p>
        </p:txBody>
      </p:sp>
      <p:sp>
        <p:nvSpPr>
          <p:cNvPr id="6" name="Slide Number Placeholder 5"/>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276542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r>
              <a:rPr lang="en-US" smtClean="0"/>
              <a:t>Semester 1, 2014</a:t>
            </a:r>
            <a:endParaRPr lang="en-AU"/>
          </a:p>
        </p:txBody>
      </p:sp>
      <p:sp>
        <p:nvSpPr>
          <p:cNvPr id="6" name="Footer Placeholder 5"/>
          <p:cNvSpPr>
            <a:spLocks noGrp="1"/>
          </p:cNvSpPr>
          <p:nvPr>
            <p:ph type="ftr" sz="quarter" idx="11"/>
          </p:nvPr>
        </p:nvSpPr>
        <p:spPr/>
        <p:txBody>
          <a:bodyPr/>
          <a:lstStyle/>
          <a:p>
            <a:r>
              <a:rPr lang="en-AU" smtClean="0"/>
              <a:t>INB/INN 255 Security</a:t>
            </a:r>
            <a:endParaRPr lang="en-AU"/>
          </a:p>
        </p:txBody>
      </p:sp>
      <p:sp>
        <p:nvSpPr>
          <p:cNvPr id="7" name="Slide Number Placeholder 6"/>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409603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r>
              <a:rPr lang="en-US" smtClean="0"/>
              <a:t>Semester 1, 2014</a:t>
            </a:r>
            <a:endParaRPr lang="en-AU"/>
          </a:p>
        </p:txBody>
      </p:sp>
      <p:sp>
        <p:nvSpPr>
          <p:cNvPr id="8" name="Footer Placeholder 7"/>
          <p:cNvSpPr>
            <a:spLocks noGrp="1"/>
          </p:cNvSpPr>
          <p:nvPr>
            <p:ph type="ftr" sz="quarter" idx="11"/>
          </p:nvPr>
        </p:nvSpPr>
        <p:spPr/>
        <p:txBody>
          <a:bodyPr/>
          <a:lstStyle/>
          <a:p>
            <a:r>
              <a:rPr lang="en-AU" smtClean="0"/>
              <a:t>INB/INN 255 Security</a:t>
            </a:r>
            <a:endParaRPr lang="en-AU"/>
          </a:p>
        </p:txBody>
      </p:sp>
      <p:sp>
        <p:nvSpPr>
          <p:cNvPr id="9" name="Slide Number Placeholder 8"/>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208997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r>
              <a:rPr lang="en-US" smtClean="0"/>
              <a:t>Semester 1, 2014</a:t>
            </a:r>
            <a:endParaRPr lang="en-AU"/>
          </a:p>
        </p:txBody>
      </p:sp>
      <p:sp>
        <p:nvSpPr>
          <p:cNvPr id="4" name="Footer Placeholder 3"/>
          <p:cNvSpPr>
            <a:spLocks noGrp="1"/>
          </p:cNvSpPr>
          <p:nvPr>
            <p:ph type="ftr" sz="quarter" idx="11"/>
          </p:nvPr>
        </p:nvSpPr>
        <p:spPr/>
        <p:txBody>
          <a:bodyPr/>
          <a:lstStyle/>
          <a:p>
            <a:r>
              <a:rPr lang="en-AU" smtClean="0"/>
              <a:t>INB/INN 255 Security</a:t>
            </a:r>
            <a:endParaRPr lang="en-AU"/>
          </a:p>
        </p:txBody>
      </p:sp>
      <p:sp>
        <p:nvSpPr>
          <p:cNvPr id="5" name="Slide Number Placeholder 4"/>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111485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Semester 1, 2014</a:t>
            </a:r>
            <a:endParaRPr lang="en-AU"/>
          </a:p>
        </p:txBody>
      </p:sp>
      <p:sp>
        <p:nvSpPr>
          <p:cNvPr id="3" name="Footer Placeholder 2"/>
          <p:cNvSpPr>
            <a:spLocks noGrp="1"/>
          </p:cNvSpPr>
          <p:nvPr>
            <p:ph type="ftr" sz="quarter" idx="11"/>
          </p:nvPr>
        </p:nvSpPr>
        <p:spPr/>
        <p:txBody>
          <a:bodyPr/>
          <a:lstStyle/>
          <a:p>
            <a:r>
              <a:rPr lang="en-AU" smtClean="0"/>
              <a:t>INB/INN 255 Security</a:t>
            </a:r>
            <a:endParaRPr lang="en-AU"/>
          </a:p>
        </p:txBody>
      </p:sp>
      <p:sp>
        <p:nvSpPr>
          <p:cNvPr id="4" name="Slide Number Placeholder 3"/>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197778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Semester 1, 2014</a:t>
            </a:r>
            <a:endParaRPr lang="en-AU"/>
          </a:p>
        </p:txBody>
      </p:sp>
      <p:sp>
        <p:nvSpPr>
          <p:cNvPr id="6" name="Footer Placeholder 5"/>
          <p:cNvSpPr>
            <a:spLocks noGrp="1"/>
          </p:cNvSpPr>
          <p:nvPr>
            <p:ph type="ftr" sz="quarter" idx="11"/>
          </p:nvPr>
        </p:nvSpPr>
        <p:spPr/>
        <p:txBody>
          <a:bodyPr/>
          <a:lstStyle/>
          <a:p>
            <a:r>
              <a:rPr lang="en-AU" smtClean="0"/>
              <a:t>INB/INN 255 Security</a:t>
            </a:r>
            <a:endParaRPr lang="en-AU"/>
          </a:p>
        </p:txBody>
      </p:sp>
      <p:sp>
        <p:nvSpPr>
          <p:cNvPr id="7" name="Slide Number Placeholder 6"/>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330742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Semester 1, 2014</a:t>
            </a:r>
            <a:endParaRPr lang="en-AU"/>
          </a:p>
        </p:txBody>
      </p:sp>
      <p:sp>
        <p:nvSpPr>
          <p:cNvPr id="6" name="Footer Placeholder 5"/>
          <p:cNvSpPr>
            <a:spLocks noGrp="1"/>
          </p:cNvSpPr>
          <p:nvPr>
            <p:ph type="ftr" sz="quarter" idx="11"/>
          </p:nvPr>
        </p:nvSpPr>
        <p:spPr/>
        <p:txBody>
          <a:bodyPr/>
          <a:lstStyle/>
          <a:p>
            <a:r>
              <a:rPr lang="en-AU" smtClean="0"/>
              <a:t>INB/INN 255 Security</a:t>
            </a:r>
            <a:endParaRPr lang="en-AU"/>
          </a:p>
        </p:txBody>
      </p:sp>
      <p:sp>
        <p:nvSpPr>
          <p:cNvPr id="7" name="Slide Number Placeholder 6"/>
          <p:cNvSpPr>
            <a:spLocks noGrp="1"/>
          </p:cNvSpPr>
          <p:nvPr>
            <p:ph type="sldNum" sz="quarter" idx="12"/>
          </p:nvPr>
        </p:nvSpPr>
        <p:spPr/>
        <p:txBody>
          <a:bodyPr/>
          <a:lstStyle/>
          <a:p>
            <a:fld id="{3A0B35A0-C5F5-49D2-8251-80E2DF98AC7D}" type="slidenum">
              <a:rPr lang="en-AU" smtClean="0"/>
              <a:t>‹#›</a:t>
            </a:fld>
            <a:endParaRPr lang="en-AU"/>
          </a:p>
        </p:txBody>
      </p:sp>
    </p:spTree>
    <p:extLst>
      <p:ext uri="{BB962C8B-B14F-4D97-AF65-F5344CB8AC3E}">
        <p14:creationId xmlns:p14="http://schemas.microsoft.com/office/powerpoint/2010/main" val="252401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Semester 1, 2014</a:t>
            </a:r>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smtClean="0"/>
              <a:t>INB/INN 255 Security</a:t>
            </a: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B35A0-C5F5-49D2-8251-80E2DF98AC7D}" type="slidenum">
              <a:rPr lang="en-AU" smtClean="0"/>
              <a:t>‹#›</a:t>
            </a:fld>
            <a:endParaRPr lang="en-AU"/>
          </a:p>
        </p:txBody>
      </p:sp>
    </p:spTree>
    <p:extLst>
      <p:ext uri="{BB962C8B-B14F-4D97-AF65-F5344CB8AC3E}">
        <p14:creationId xmlns:p14="http://schemas.microsoft.com/office/powerpoint/2010/main" val="385432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oleObject" Target="../embeddings/oleObject1.bin"/><Relationship Id="rId4" Type="http://schemas.openxmlformats.org/officeDocument/2006/relationships/image" Target="../media/image5.png"/><Relationship Id="rId9"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6.png"/><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www.cnss.gov/Assets/pdf/nstissi_4011.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9A7E41F4-3ABF-4AD6-AEA1-BE64594EC2B2}" type="slidenum">
              <a:rPr lang="en-AU"/>
              <a:pPr/>
              <a:t>1</a:t>
            </a:fld>
            <a:endParaRPr lang="en-AU"/>
          </a:p>
        </p:txBody>
      </p:sp>
      <p:sp>
        <p:nvSpPr>
          <p:cNvPr id="2050" name="Rectangle 2"/>
          <p:cNvSpPr>
            <a:spLocks noGrp="1" noChangeArrowheads="1"/>
          </p:cNvSpPr>
          <p:nvPr>
            <p:ph type="ctrTitle"/>
          </p:nvPr>
        </p:nvSpPr>
        <p:spPr/>
        <p:txBody>
          <a:bodyPr/>
          <a:lstStyle/>
          <a:p>
            <a:r>
              <a:rPr lang="en-GB" dirty="0" smtClean="0"/>
              <a:t>INB255 Security</a:t>
            </a:r>
            <a:endParaRPr lang="en-AU" dirty="0"/>
          </a:p>
        </p:txBody>
      </p:sp>
      <p:sp>
        <p:nvSpPr>
          <p:cNvPr id="2051" name="Rectangle 3"/>
          <p:cNvSpPr>
            <a:spLocks noGrp="1" noChangeArrowheads="1"/>
          </p:cNvSpPr>
          <p:nvPr>
            <p:ph type="subTitle" idx="1"/>
          </p:nvPr>
        </p:nvSpPr>
        <p:spPr>
          <a:xfrm>
            <a:off x="1116013" y="3886200"/>
            <a:ext cx="6656387" cy="1752600"/>
          </a:xfrm>
        </p:spPr>
        <p:txBody>
          <a:bodyPr/>
          <a:lstStyle/>
          <a:p>
            <a:pPr lvl="1"/>
            <a:r>
              <a:rPr lang="en-GB" sz="2800"/>
              <a:t>Lecture 11: </a:t>
            </a:r>
          </a:p>
          <a:p>
            <a:pPr lvl="1"/>
            <a:r>
              <a:rPr lang="en-AU" sz="2800"/>
              <a:t>Review and exam preparation</a:t>
            </a:r>
          </a:p>
        </p:txBody>
      </p:sp>
    </p:spTree>
    <p:extLst>
      <p:ext uri="{BB962C8B-B14F-4D97-AF65-F5344CB8AC3E}">
        <p14:creationId xmlns:p14="http://schemas.microsoft.com/office/powerpoint/2010/main" val="3052338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DBF86EC5-BFB2-4500-BCDE-28AFD76D13A3}" type="slidenum">
              <a:rPr lang="en-AU"/>
              <a:pPr/>
              <a:t>10</a:t>
            </a:fld>
            <a:endParaRPr lang="en-AU"/>
          </a:p>
        </p:txBody>
      </p:sp>
      <p:sp>
        <p:nvSpPr>
          <p:cNvPr id="87042" name="Rectangle 2"/>
          <p:cNvSpPr>
            <a:spLocks noGrp="1" noChangeArrowheads="1"/>
          </p:cNvSpPr>
          <p:nvPr>
            <p:ph type="title"/>
          </p:nvPr>
        </p:nvSpPr>
        <p:spPr/>
        <p:txBody>
          <a:bodyPr/>
          <a:lstStyle/>
          <a:p>
            <a:r>
              <a:rPr lang="en-AU" sz="3600"/>
              <a:t>L2: Threats, vulnerabilities and attacks</a:t>
            </a:r>
            <a:endParaRPr lang="en-US" sz="3600"/>
          </a:p>
        </p:txBody>
      </p:sp>
      <p:sp>
        <p:nvSpPr>
          <p:cNvPr id="87043" name="Rectangle 3"/>
          <p:cNvSpPr>
            <a:spLocks noGrp="1" noChangeArrowheads="1"/>
          </p:cNvSpPr>
          <p:nvPr>
            <p:ph type="body" idx="1"/>
          </p:nvPr>
        </p:nvSpPr>
        <p:spPr/>
        <p:txBody>
          <a:bodyPr>
            <a:normAutofit fontScale="92500" lnSpcReduction="10000"/>
          </a:bodyPr>
          <a:lstStyle/>
          <a:p>
            <a:r>
              <a:rPr lang="en-AU"/>
              <a:t>Threats: </a:t>
            </a:r>
          </a:p>
          <a:p>
            <a:pPr lvl="1"/>
            <a:r>
              <a:rPr lang="en-AU"/>
              <a:t>Threat sources</a:t>
            </a:r>
          </a:p>
          <a:p>
            <a:pPr lvl="2"/>
            <a:r>
              <a:rPr lang="en-AU"/>
              <a:t>Internal, external</a:t>
            </a:r>
          </a:p>
          <a:p>
            <a:pPr lvl="1"/>
            <a:r>
              <a:rPr lang="en-AU"/>
              <a:t>Threat types</a:t>
            </a:r>
          </a:p>
          <a:p>
            <a:pPr lvl="2"/>
            <a:r>
              <a:rPr lang="en-AU"/>
              <a:t>Natural event or human action (deliberate or accidental)</a:t>
            </a:r>
          </a:p>
          <a:p>
            <a:r>
              <a:rPr lang="en-GB"/>
              <a:t>Vulnerabilities:</a:t>
            </a:r>
          </a:p>
          <a:p>
            <a:pPr lvl="1"/>
            <a:r>
              <a:rPr lang="en-GB"/>
              <a:t>Associated with property, people and procedures</a:t>
            </a:r>
          </a:p>
          <a:p>
            <a:r>
              <a:rPr lang="en-GB"/>
              <a:t>Attacks:</a:t>
            </a:r>
          </a:p>
          <a:p>
            <a:pPr lvl="1"/>
            <a:r>
              <a:rPr lang="en-GB"/>
              <a:t>Passive attacks</a:t>
            </a:r>
          </a:p>
          <a:p>
            <a:pPr lvl="1"/>
            <a:r>
              <a:rPr lang="en-GB"/>
              <a:t>Active attacks</a:t>
            </a:r>
            <a:endParaRPr lang="en-AU"/>
          </a:p>
        </p:txBody>
      </p:sp>
    </p:spTree>
    <p:extLst>
      <p:ext uri="{BB962C8B-B14F-4D97-AF65-F5344CB8AC3E}">
        <p14:creationId xmlns:p14="http://schemas.microsoft.com/office/powerpoint/2010/main" val="2789923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1429B916-BEB0-4F51-BE1F-1EB704CD0DD2}" type="slidenum">
              <a:rPr lang="en-AU"/>
              <a:pPr/>
              <a:t>11</a:t>
            </a:fld>
            <a:endParaRPr lang="en-AU"/>
          </a:p>
        </p:txBody>
      </p:sp>
      <p:sp>
        <p:nvSpPr>
          <p:cNvPr id="92162" name="Rectangle 2"/>
          <p:cNvSpPr>
            <a:spLocks noGrp="1" noChangeArrowheads="1"/>
          </p:cNvSpPr>
          <p:nvPr>
            <p:ph type="title"/>
          </p:nvPr>
        </p:nvSpPr>
        <p:spPr/>
        <p:txBody>
          <a:bodyPr/>
          <a:lstStyle/>
          <a:p>
            <a:r>
              <a:rPr lang="en-AU"/>
              <a:t>Attacks</a:t>
            </a:r>
            <a:endParaRPr lang="en-US"/>
          </a:p>
        </p:txBody>
      </p:sp>
      <p:sp>
        <p:nvSpPr>
          <p:cNvPr id="92163" name="Rectangle 3"/>
          <p:cNvSpPr>
            <a:spLocks noGrp="1" noChangeArrowheads="1"/>
          </p:cNvSpPr>
          <p:nvPr>
            <p:ph type="body" idx="1"/>
          </p:nvPr>
        </p:nvSpPr>
        <p:spPr>
          <a:xfrm>
            <a:off x="457200" y="1268413"/>
            <a:ext cx="8229600" cy="4857750"/>
          </a:xfrm>
        </p:spPr>
        <p:txBody>
          <a:bodyPr>
            <a:normAutofit fontScale="92500"/>
          </a:bodyPr>
          <a:lstStyle/>
          <a:p>
            <a:pPr>
              <a:lnSpc>
                <a:spcPct val="90000"/>
              </a:lnSpc>
            </a:pPr>
            <a:r>
              <a:rPr lang="en-AU"/>
              <a:t>When threats and vulnerabilities coincide, security incidents occur:</a:t>
            </a:r>
          </a:p>
          <a:p>
            <a:pPr lvl="1">
              <a:lnSpc>
                <a:spcPct val="90000"/>
              </a:lnSpc>
            </a:pPr>
            <a:r>
              <a:rPr lang="en-AU"/>
              <a:t>If threat involves </a:t>
            </a:r>
            <a:r>
              <a:rPr lang="en-AU" u="sng"/>
              <a:t>deliberate human action</a:t>
            </a:r>
            <a:r>
              <a:rPr lang="en-AU"/>
              <a:t>, security incident is referred to as an </a:t>
            </a:r>
            <a:r>
              <a:rPr lang="en-AU" u="sng"/>
              <a:t>attack</a:t>
            </a:r>
          </a:p>
          <a:p>
            <a:pPr lvl="2">
              <a:lnSpc>
                <a:spcPct val="90000"/>
              </a:lnSpc>
            </a:pPr>
            <a:r>
              <a:rPr lang="en-AU"/>
              <a:t>Even if threat is not deliberate, damage can still be extensive</a:t>
            </a:r>
          </a:p>
          <a:p>
            <a:pPr>
              <a:lnSpc>
                <a:spcPct val="90000"/>
              </a:lnSpc>
              <a:spcBef>
                <a:spcPts val="1250"/>
              </a:spcBef>
              <a:buClr>
                <a:srgbClr val="333399"/>
              </a:buClr>
            </a:pPr>
            <a:r>
              <a:rPr lang="en-GB" sz="2400">
                <a:solidFill>
                  <a:schemeClr val="accent2"/>
                </a:solidFill>
              </a:rPr>
              <a:t>Attacker</a:t>
            </a:r>
            <a:r>
              <a:rPr lang="en-GB" sz="2400"/>
              <a:t>: </a:t>
            </a:r>
          </a:p>
          <a:p>
            <a:pPr lvl="1">
              <a:lnSpc>
                <a:spcPct val="90000"/>
              </a:lnSpc>
              <a:spcBef>
                <a:spcPts val="1250"/>
              </a:spcBef>
              <a:buClr>
                <a:srgbClr val="333399"/>
              </a:buClr>
            </a:pPr>
            <a:r>
              <a:rPr lang="en-GB" sz="2000"/>
              <a:t>person who deliberately attempts to exploit a vulnerability to gain unauthorized access or perform unauthorized actions </a:t>
            </a:r>
          </a:p>
          <a:p>
            <a:pPr>
              <a:lnSpc>
                <a:spcPct val="90000"/>
              </a:lnSpc>
              <a:spcBef>
                <a:spcPts val="1250"/>
              </a:spcBef>
              <a:buClr>
                <a:srgbClr val="333399"/>
              </a:buClr>
            </a:pPr>
            <a:r>
              <a:rPr lang="en-GB" sz="2400">
                <a:solidFill>
                  <a:schemeClr val="accent2"/>
                </a:solidFill>
              </a:rPr>
              <a:t>Attack types</a:t>
            </a:r>
            <a:r>
              <a:rPr lang="en-GB" sz="2400"/>
              <a:t>:</a:t>
            </a:r>
          </a:p>
          <a:p>
            <a:pPr lvl="1">
              <a:lnSpc>
                <a:spcPct val="90000"/>
              </a:lnSpc>
              <a:spcBef>
                <a:spcPts val="1250"/>
              </a:spcBef>
              <a:buClr>
                <a:srgbClr val="333399"/>
              </a:buClr>
            </a:pPr>
            <a:r>
              <a:rPr lang="en-GB" sz="2000"/>
              <a:t>Passive: no interaction by attacker, does not change system (just listens or watches)</a:t>
            </a:r>
          </a:p>
          <a:p>
            <a:pPr lvl="1">
              <a:lnSpc>
                <a:spcPct val="90000"/>
              </a:lnSpc>
              <a:spcBef>
                <a:spcPts val="1250"/>
              </a:spcBef>
              <a:buClr>
                <a:srgbClr val="333399"/>
              </a:buClr>
            </a:pPr>
            <a:r>
              <a:rPr lang="en-GB" sz="2000"/>
              <a:t>Active: requires action or interaction with system by attacker</a:t>
            </a:r>
            <a:endParaRPr lang="en-US" sz="2000"/>
          </a:p>
        </p:txBody>
      </p:sp>
    </p:spTree>
    <p:extLst>
      <p:ext uri="{BB962C8B-B14F-4D97-AF65-F5344CB8AC3E}">
        <p14:creationId xmlns:p14="http://schemas.microsoft.com/office/powerpoint/2010/main" val="1011200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8AEB34D4-ED79-4449-B911-005661EC4D8D}" type="slidenum">
              <a:rPr lang="en-AU"/>
              <a:pPr/>
              <a:t>12</a:t>
            </a:fld>
            <a:endParaRPr lang="en-AU"/>
          </a:p>
        </p:txBody>
      </p:sp>
      <p:sp>
        <p:nvSpPr>
          <p:cNvPr id="91138" name="Rectangle 2"/>
          <p:cNvSpPr>
            <a:spLocks noGrp="1" noChangeArrowheads="1"/>
          </p:cNvSpPr>
          <p:nvPr>
            <p:ph type="title"/>
          </p:nvPr>
        </p:nvSpPr>
        <p:spPr/>
        <p:txBody>
          <a:bodyPr/>
          <a:lstStyle/>
          <a:p>
            <a:r>
              <a:rPr lang="en-AU"/>
              <a:t>Attacks</a:t>
            </a:r>
            <a:endParaRPr lang="en-US"/>
          </a:p>
        </p:txBody>
      </p:sp>
      <p:sp>
        <p:nvSpPr>
          <p:cNvPr id="91139" name="Rectangle 3"/>
          <p:cNvSpPr>
            <a:spLocks noGrp="1" noChangeArrowheads="1"/>
          </p:cNvSpPr>
          <p:nvPr>
            <p:ph type="body" idx="1"/>
          </p:nvPr>
        </p:nvSpPr>
        <p:spPr>
          <a:xfrm>
            <a:off x="457200" y="1341438"/>
            <a:ext cx="8229600" cy="4784725"/>
          </a:xfrm>
        </p:spPr>
        <p:txBody>
          <a:bodyPr>
            <a:normAutofit fontScale="92500" lnSpcReduction="10000"/>
          </a:bodyPr>
          <a:lstStyle/>
          <a:p>
            <a:pPr>
              <a:lnSpc>
                <a:spcPct val="90000"/>
              </a:lnSpc>
            </a:pPr>
            <a:r>
              <a:rPr lang="en-AU"/>
              <a:t>Common attack approaches:</a:t>
            </a:r>
          </a:p>
          <a:p>
            <a:pPr>
              <a:lnSpc>
                <a:spcPct val="90000"/>
              </a:lnSpc>
            </a:pPr>
            <a:r>
              <a:rPr lang="en-AU"/>
              <a:t>Passive:</a:t>
            </a:r>
          </a:p>
          <a:p>
            <a:pPr lvl="1">
              <a:lnSpc>
                <a:spcPct val="90000"/>
              </a:lnSpc>
            </a:pPr>
            <a:r>
              <a:rPr lang="en-AU"/>
              <a:t>Eavesdropping</a:t>
            </a:r>
          </a:p>
          <a:p>
            <a:pPr>
              <a:lnSpc>
                <a:spcPct val="90000"/>
              </a:lnSpc>
            </a:pPr>
            <a:r>
              <a:rPr lang="en-AU"/>
              <a:t>Active:</a:t>
            </a:r>
          </a:p>
          <a:p>
            <a:pPr lvl="1">
              <a:lnSpc>
                <a:spcPct val="90000"/>
              </a:lnSpc>
            </a:pPr>
            <a:r>
              <a:rPr lang="en-AU"/>
              <a:t>Denial of Service and DDoS</a:t>
            </a:r>
          </a:p>
          <a:p>
            <a:pPr lvl="1">
              <a:lnSpc>
                <a:spcPct val="90000"/>
              </a:lnSpc>
            </a:pPr>
            <a:r>
              <a:rPr lang="en-AU"/>
              <a:t>Spoofing</a:t>
            </a:r>
          </a:p>
          <a:p>
            <a:pPr lvl="1">
              <a:lnSpc>
                <a:spcPct val="90000"/>
              </a:lnSpc>
            </a:pPr>
            <a:r>
              <a:rPr lang="en-AU"/>
              <a:t>Man-in-the-middle</a:t>
            </a:r>
          </a:p>
          <a:p>
            <a:pPr lvl="1">
              <a:lnSpc>
                <a:spcPct val="90000"/>
              </a:lnSpc>
            </a:pPr>
            <a:r>
              <a:rPr lang="en-AU"/>
              <a:t>Social Engineering</a:t>
            </a:r>
          </a:p>
          <a:p>
            <a:pPr lvl="1">
              <a:lnSpc>
                <a:spcPct val="90000"/>
              </a:lnSpc>
            </a:pPr>
            <a:r>
              <a:rPr lang="en-AU"/>
              <a:t>Phishing</a:t>
            </a:r>
          </a:p>
          <a:p>
            <a:pPr lvl="1">
              <a:lnSpc>
                <a:spcPct val="90000"/>
              </a:lnSpc>
            </a:pPr>
            <a:r>
              <a:rPr lang="en-AU"/>
              <a:t>Replay</a:t>
            </a:r>
          </a:p>
          <a:p>
            <a:pPr lvl="1">
              <a:lnSpc>
                <a:spcPct val="90000"/>
              </a:lnSpc>
            </a:pPr>
            <a:r>
              <a:rPr lang="en-AU"/>
              <a:t>Malware</a:t>
            </a:r>
            <a:endParaRPr lang="en-US"/>
          </a:p>
        </p:txBody>
      </p:sp>
    </p:spTree>
    <p:extLst>
      <p:ext uri="{BB962C8B-B14F-4D97-AF65-F5344CB8AC3E}">
        <p14:creationId xmlns:p14="http://schemas.microsoft.com/office/powerpoint/2010/main" val="167573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FF742E29-DDE4-4D39-84BE-5BF8C02A9D68}" type="slidenum">
              <a:rPr lang="en-AU"/>
              <a:pPr/>
              <a:t>13</a:t>
            </a:fld>
            <a:endParaRPr lang="en-AU"/>
          </a:p>
        </p:txBody>
      </p:sp>
      <p:sp>
        <p:nvSpPr>
          <p:cNvPr id="88066" name="Rectangle 2"/>
          <p:cNvSpPr>
            <a:spLocks noGrp="1" noChangeArrowheads="1"/>
          </p:cNvSpPr>
          <p:nvPr>
            <p:ph type="title"/>
          </p:nvPr>
        </p:nvSpPr>
        <p:spPr/>
        <p:txBody>
          <a:bodyPr/>
          <a:lstStyle/>
          <a:p>
            <a:r>
              <a:rPr lang="en-AU"/>
              <a:t>L3: Privacy and security</a:t>
            </a:r>
            <a:endParaRPr lang="en-US"/>
          </a:p>
        </p:txBody>
      </p:sp>
      <p:sp>
        <p:nvSpPr>
          <p:cNvPr id="88067" name="Rectangle 3"/>
          <p:cNvSpPr>
            <a:spLocks noGrp="1" noChangeArrowheads="1"/>
          </p:cNvSpPr>
          <p:nvPr>
            <p:ph type="body" idx="1"/>
          </p:nvPr>
        </p:nvSpPr>
        <p:spPr/>
        <p:txBody>
          <a:bodyPr>
            <a:normAutofit fontScale="92500"/>
          </a:bodyPr>
          <a:lstStyle/>
          <a:p>
            <a:r>
              <a:rPr lang="en-AU"/>
              <a:t>What is privacy?</a:t>
            </a:r>
          </a:p>
          <a:p>
            <a:pPr lvl="1"/>
            <a:r>
              <a:rPr lang="en-AU"/>
              <a:t>Specific meaning depends on the context: dimensions</a:t>
            </a:r>
          </a:p>
          <a:p>
            <a:r>
              <a:rPr lang="en-AU"/>
              <a:t>Protecting privacy</a:t>
            </a:r>
          </a:p>
          <a:p>
            <a:pPr lvl="1"/>
            <a:r>
              <a:rPr lang="en-AU"/>
              <a:t>Legislation (Federal and State)</a:t>
            </a:r>
          </a:p>
          <a:p>
            <a:pPr lvl="2"/>
            <a:r>
              <a:rPr lang="en-AU"/>
              <a:t>Deals with privacy of personal information</a:t>
            </a:r>
          </a:p>
          <a:p>
            <a:r>
              <a:rPr lang="en-AU"/>
              <a:t>Threats to privacy</a:t>
            </a:r>
          </a:p>
          <a:p>
            <a:pPr lvl="1"/>
            <a:r>
              <a:rPr lang="en-AU"/>
              <a:t>People</a:t>
            </a:r>
          </a:p>
          <a:p>
            <a:pPr lvl="1"/>
            <a:r>
              <a:rPr lang="en-AU"/>
              <a:t>Technology</a:t>
            </a:r>
          </a:p>
          <a:p>
            <a:r>
              <a:rPr lang="en-AU"/>
              <a:t>Identity Theft</a:t>
            </a:r>
            <a:endParaRPr lang="en-US"/>
          </a:p>
        </p:txBody>
      </p:sp>
    </p:spTree>
    <p:extLst>
      <p:ext uri="{BB962C8B-B14F-4D97-AF65-F5344CB8AC3E}">
        <p14:creationId xmlns:p14="http://schemas.microsoft.com/office/powerpoint/2010/main" val="2409554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E4CDBEA9-5ACD-462F-AB8F-68813298F1F0}" type="slidenum">
              <a:rPr lang="en-AU"/>
              <a:pPr/>
              <a:t>14</a:t>
            </a:fld>
            <a:endParaRPr lang="en-AU"/>
          </a:p>
        </p:txBody>
      </p:sp>
      <p:sp>
        <p:nvSpPr>
          <p:cNvPr id="93186" name="Rectangle 2"/>
          <p:cNvSpPr>
            <a:spLocks noGrp="1" noChangeArrowheads="1"/>
          </p:cNvSpPr>
          <p:nvPr>
            <p:ph type="title"/>
          </p:nvPr>
        </p:nvSpPr>
        <p:spPr/>
        <p:txBody>
          <a:bodyPr/>
          <a:lstStyle/>
          <a:p>
            <a:r>
              <a:rPr lang="en-AU"/>
              <a:t>What is privacy?</a:t>
            </a:r>
            <a:endParaRPr lang="en-US"/>
          </a:p>
        </p:txBody>
      </p:sp>
      <p:sp>
        <p:nvSpPr>
          <p:cNvPr id="93187" name="Rectangle 3"/>
          <p:cNvSpPr>
            <a:spLocks noGrp="1" noChangeArrowheads="1"/>
          </p:cNvSpPr>
          <p:nvPr>
            <p:ph type="body" idx="1"/>
          </p:nvPr>
        </p:nvSpPr>
        <p:spPr>
          <a:xfrm>
            <a:off x="457200" y="1341438"/>
            <a:ext cx="8229600" cy="4784725"/>
          </a:xfrm>
        </p:spPr>
        <p:txBody>
          <a:bodyPr>
            <a:normAutofit lnSpcReduction="10000"/>
          </a:bodyPr>
          <a:lstStyle/>
          <a:p>
            <a:pPr>
              <a:lnSpc>
                <a:spcPct val="90000"/>
              </a:lnSpc>
            </a:pPr>
            <a:r>
              <a:rPr lang="en-AU"/>
              <a:t>Specific meaning depends on context – Clarke’s four dimensions of privacy:</a:t>
            </a:r>
          </a:p>
          <a:p>
            <a:pPr lvl="1">
              <a:lnSpc>
                <a:spcPct val="90000"/>
              </a:lnSpc>
            </a:pPr>
            <a:r>
              <a:rPr lang="en-AU">
                <a:solidFill>
                  <a:schemeClr val="hlink"/>
                </a:solidFill>
              </a:rPr>
              <a:t>Privacy of the person</a:t>
            </a:r>
          </a:p>
          <a:p>
            <a:pPr lvl="2">
              <a:lnSpc>
                <a:spcPct val="90000"/>
              </a:lnSpc>
            </a:pPr>
            <a:r>
              <a:rPr lang="en-AU" sz="1800"/>
              <a:t>Physical or bodily privacy: about the integrity of the body and consent to physical procedures </a:t>
            </a:r>
          </a:p>
          <a:p>
            <a:pPr lvl="1">
              <a:lnSpc>
                <a:spcPct val="90000"/>
              </a:lnSpc>
            </a:pPr>
            <a:r>
              <a:rPr lang="en-AU">
                <a:solidFill>
                  <a:schemeClr val="hlink"/>
                </a:solidFill>
              </a:rPr>
              <a:t>Privacy of personal behaviour</a:t>
            </a:r>
          </a:p>
          <a:p>
            <a:pPr lvl="2">
              <a:lnSpc>
                <a:spcPct val="90000"/>
              </a:lnSpc>
            </a:pPr>
            <a:r>
              <a:rPr lang="en-AU" sz="1800"/>
              <a:t>Including political, religious and sexual practices and preferences</a:t>
            </a:r>
          </a:p>
          <a:p>
            <a:pPr lvl="1">
              <a:lnSpc>
                <a:spcPct val="90000"/>
              </a:lnSpc>
            </a:pPr>
            <a:r>
              <a:rPr lang="en-AU">
                <a:solidFill>
                  <a:schemeClr val="hlink"/>
                </a:solidFill>
              </a:rPr>
              <a:t>Privacy of personal communications</a:t>
            </a:r>
          </a:p>
          <a:p>
            <a:pPr lvl="2">
              <a:lnSpc>
                <a:spcPct val="90000"/>
              </a:lnSpc>
            </a:pPr>
            <a:r>
              <a:rPr lang="en-AU" sz="1800"/>
              <a:t>Being able to communicate with other individuals without routine monitoring by others </a:t>
            </a:r>
          </a:p>
          <a:p>
            <a:pPr lvl="1">
              <a:lnSpc>
                <a:spcPct val="90000"/>
              </a:lnSpc>
            </a:pPr>
            <a:r>
              <a:rPr lang="en-AU">
                <a:solidFill>
                  <a:schemeClr val="hlink"/>
                </a:solidFill>
              </a:rPr>
              <a:t>Privacy of personal data</a:t>
            </a:r>
          </a:p>
          <a:p>
            <a:pPr lvl="2">
              <a:lnSpc>
                <a:spcPct val="90000"/>
              </a:lnSpc>
            </a:pPr>
            <a:r>
              <a:rPr lang="en-AU" sz="1800"/>
              <a:t>Control over personal data and how it will be used, even when it is held by another organisation  </a:t>
            </a:r>
            <a:endParaRPr lang="en-US" sz="1800"/>
          </a:p>
        </p:txBody>
      </p:sp>
    </p:spTree>
    <p:extLst>
      <p:ext uri="{BB962C8B-B14F-4D97-AF65-F5344CB8AC3E}">
        <p14:creationId xmlns:p14="http://schemas.microsoft.com/office/powerpoint/2010/main" val="414011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695946F4-D650-432D-9DCA-7C24DB1EBDA7}" type="slidenum">
              <a:rPr lang="en-AU"/>
              <a:pPr/>
              <a:t>15</a:t>
            </a:fld>
            <a:endParaRPr lang="en-AU"/>
          </a:p>
        </p:txBody>
      </p:sp>
      <p:sp>
        <p:nvSpPr>
          <p:cNvPr id="94210" name="Rectangle 2"/>
          <p:cNvSpPr>
            <a:spLocks noGrp="1" noChangeArrowheads="1"/>
          </p:cNvSpPr>
          <p:nvPr>
            <p:ph type="title"/>
          </p:nvPr>
        </p:nvSpPr>
        <p:spPr/>
        <p:txBody>
          <a:bodyPr/>
          <a:lstStyle/>
          <a:p>
            <a:r>
              <a:rPr lang="en-AU" dirty="0"/>
              <a:t>Protecting privacy - legislation</a:t>
            </a:r>
            <a:endParaRPr lang="en-US" dirty="0"/>
          </a:p>
        </p:txBody>
      </p:sp>
      <p:sp>
        <p:nvSpPr>
          <p:cNvPr id="94211" name="Rectangle 3"/>
          <p:cNvSpPr>
            <a:spLocks noGrp="1" noChangeArrowheads="1"/>
          </p:cNvSpPr>
          <p:nvPr>
            <p:ph type="body" idx="1"/>
          </p:nvPr>
        </p:nvSpPr>
        <p:spPr>
          <a:xfrm>
            <a:off x="457200" y="1196752"/>
            <a:ext cx="8229600" cy="5256584"/>
          </a:xfrm>
        </p:spPr>
        <p:txBody>
          <a:bodyPr>
            <a:normAutofit fontScale="70000" lnSpcReduction="20000"/>
          </a:bodyPr>
          <a:lstStyle/>
          <a:p>
            <a:r>
              <a:rPr lang="en-AU" sz="3100" u="sng" dirty="0"/>
              <a:t>At the federal level</a:t>
            </a:r>
            <a:r>
              <a:rPr lang="en-AU" sz="3100" dirty="0"/>
              <a:t> (Commonwealth of Australia)</a:t>
            </a:r>
            <a:endParaRPr lang="en-AU" sz="3100" dirty="0">
              <a:solidFill>
                <a:schemeClr val="hlink"/>
              </a:solidFill>
            </a:endParaRPr>
          </a:p>
          <a:p>
            <a:pPr lvl="1"/>
            <a:r>
              <a:rPr lang="en-AU" sz="3100" dirty="0" smtClean="0">
                <a:solidFill>
                  <a:schemeClr val="hlink"/>
                </a:solidFill>
              </a:rPr>
              <a:t>Commonwealth </a:t>
            </a:r>
            <a:r>
              <a:rPr lang="en-AU" sz="3100" dirty="0">
                <a:solidFill>
                  <a:schemeClr val="hlink"/>
                </a:solidFill>
              </a:rPr>
              <a:t>Privacy Act 1988</a:t>
            </a:r>
          </a:p>
          <a:p>
            <a:pPr lvl="2"/>
            <a:r>
              <a:rPr lang="en-AU" sz="2900" dirty="0" smtClean="0"/>
              <a:t>Applied to federal and ACT gov’t agencies </a:t>
            </a:r>
          </a:p>
          <a:p>
            <a:pPr lvl="2"/>
            <a:r>
              <a:rPr lang="en-AU" sz="2900" dirty="0" smtClean="0"/>
              <a:t>11 </a:t>
            </a:r>
            <a:r>
              <a:rPr lang="en-AU" sz="2900" dirty="0"/>
              <a:t>Information Privacy Principles</a:t>
            </a:r>
          </a:p>
          <a:p>
            <a:pPr lvl="2"/>
            <a:r>
              <a:rPr lang="en-AU" sz="2900" dirty="0" smtClean="0"/>
              <a:t>Deals with </a:t>
            </a:r>
            <a:r>
              <a:rPr lang="en-AU" sz="2900" dirty="0" smtClean="0">
                <a:solidFill>
                  <a:schemeClr val="hlink"/>
                </a:solidFill>
              </a:rPr>
              <a:t>privacy of personal information</a:t>
            </a:r>
          </a:p>
          <a:p>
            <a:pPr lvl="2"/>
            <a:r>
              <a:rPr lang="en-AU" sz="2900" dirty="0" smtClean="0"/>
              <a:t>Regulates how personal information can be collected, used, disclosed, and how it should be maintained </a:t>
            </a:r>
            <a:endParaRPr lang="en-AU" sz="2900" dirty="0" smtClean="0">
              <a:solidFill>
                <a:schemeClr val="hlink"/>
              </a:solidFill>
              <a:cs typeface="Arial" pitchFamily="34" charset="0"/>
            </a:endParaRPr>
          </a:p>
          <a:p>
            <a:pPr lvl="1"/>
            <a:r>
              <a:rPr lang="en-AU" sz="3100" dirty="0" smtClean="0">
                <a:solidFill>
                  <a:schemeClr val="hlink"/>
                </a:solidFill>
                <a:cs typeface="Arial" pitchFamily="34" charset="0"/>
              </a:rPr>
              <a:t>Privacy </a:t>
            </a:r>
            <a:r>
              <a:rPr lang="en-AU" sz="3100" dirty="0">
                <a:solidFill>
                  <a:schemeClr val="hlink"/>
                </a:solidFill>
                <a:cs typeface="Arial" pitchFamily="34" charset="0"/>
              </a:rPr>
              <a:t>amendment (Private sector) Act 2000</a:t>
            </a:r>
          </a:p>
          <a:p>
            <a:pPr lvl="2"/>
            <a:r>
              <a:rPr lang="en-AU" sz="2900" dirty="0"/>
              <a:t>Extended coverage of the Privacy Act to </a:t>
            </a:r>
            <a:r>
              <a:rPr lang="en-AU" sz="2900" dirty="0" smtClean="0"/>
              <a:t>parts </a:t>
            </a:r>
            <a:r>
              <a:rPr lang="en-AU" sz="2900" dirty="0"/>
              <a:t>of the private sector, including all health service providers</a:t>
            </a:r>
            <a:endParaRPr lang="en-US" sz="2900" dirty="0"/>
          </a:p>
          <a:p>
            <a:pPr lvl="2"/>
            <a:r>
              <a:rPr lang="en-AU" sz="2900" dirty="0"/>
              <a:t>10 National Privacy </a:t>
            </a:r>
            <a:r>
              <a:rPr lang="en-AU" sz="2900" dirty="0" smtClean="0"/>
              <a:t>Principles</a:t>
            </a:r>
          </a:p>
          <a:p>
            <a:pPr lvl="1"/>
            <a:r>
              <a:rPr lang="en-AU" sz="3100" dirty="0" smtClean="0">
                <a:solidFill>
                  <a:schemeClr val="hlink"/>
                </a:solidFill>
                <a:cs typeface="Arial" pitchFamily="34" charset="0"/>
              </a:rPr>
              <a:t>Privacy amendment (Enhancing Privacy Protection) Act 2012</a:t>
            </a:r>
          </a:p>
          <a:p>
            <a:pPr lvl="2"/>
            <a:r>
              <a:rPr lang="en-AU" sz="2900" dirty="0" smtClean="0"/>
              <a:t>One set of principles applies to: </a:t>
            </a:r>
          </a:p>
          <a:p>
            <a:pPr lvl="3">
              <a:lnSpc>
                <a:spcPct val="70000"/>
              </a:lnSpc>
            </a:pPr>
            <a:r>
              <a:rPr lang="en-AU" sz="2900" dirty="0" smtClean="0"/>
              <a:t>Australian federal government agencies, </a:t>
            </a:r>
          </a:p>
          <a:p>
            <a:pPr lvl="3">
              <a:lnSpc>
                <a:spcPct val="70000"/>
              </a:lnSpc>
            </a:pPr>
            <a:r>
              <a:rPr lang="en-AU" sz="2900" dirty="0" smtClean="0"/>
              <a:t>ACT and Norfolk Island government agencies,  </a:t>
            </a:r>
          </a:p>
          <a:p>
            <a:pPr lvl="3">
              <a:lnSpc>
                <a:spcPct val="70000"/>
              </a:lnSpc>
            </a:pPr>
            <a:r>
              <a:rPr lang="en-AU" sz="2900" dirty="0" smtClean="0"/>
              <a:t>Private-sector businesses with annual turnover &gt; $3million</a:t>
            </a:r>
          </a:p>
          <a:p>
            <a:pPr lvl="3">
              <a:lnSpc>
                <a:spcPct val="70000"/>
              </a:lnSpc>
            </a:pPr>
            <a:r>
              <a:rPr lang="en-AU" sz="2900" dirty="0" smtClean="0"/>
              <a:t>Private sector health service providers </a:t>
            </a:r>
          </a:p>
          <a:p>
            <a:pPr lvl="2"/>
            <a:r>
              <a:rPr lang="en-AU" sz="2900" dirty="0" smtClean="0"/>
              <a:t>13 Australian Privacy Principles</a:t>
            </a:r>
          </a:p>
        </p:txBody>
      </p:sp>
    </p:spTree>
    <p:extLst>
      <p:ext uri="{BB962C8B-B14F-4D97-AF65-F5344CB8AC3E}">
        <p14:creationId xmlns:p14="http://schemas.microsoft.com/office/powerpoint/2010/main" val="1370952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9C74DF96-77E7-4F65-8F58-579EFF2AA123}" type="slidenum">
              <a:rPr lang="en-AU"/>
              <a:pPr/>
              <a:t>16</a:t>
            </a:fld>
            <a:endParaRPr lang="en-AU"/>
          </a:p>
        </p:txBody>
      </p:sp>
      <p:sp>
        <p:nvSpPr>
          <p:cNvPr id="95234" name="Rectangle 2"/>
          <p:cNvSpPr>
            <a:spLocks noGrp="1" noChangeArrowheads="1"/>
          </p:cNvSpPr>
          <p:nvPr>
            <p:ph type="title"/>
          </p:nvPr>
        </p:nvSpPr>
        <p:spPr/>
        <p:txBody>
          <a:bodyPr/>
          <a:lstStyle/>
          <a:p>
            <a:r>
              <a:rPr lang="en-AU"/>
              <a:t>Threats to privacy</a:t>
            </a:r>
            <a:endParaRPr lang="en-US"/>
          </a:p>
        </p:txBody>
      </p:sp>
      <p:sp>
        <p:nvSpPr>
          <p:cNvPr id="95235" name="Rectangle 3"/>
          <p:cNvSpPr>
            <a:spLocks noGrp="1" noChangeArrowheads="1"/>
          </p:cNvSpPr>
          <p:nvPr>
            <p:ph type="body" idx="1"/>
          </p:nvPr>
        </p:nvSpPr>
        <p:spPr>
          <a:xfrm>
            <a:off x="457200" y="1341438"/>
            <a:ext cx="8229600" cy="4784725"/>
          </a:xfrm>
        </p:spPr>
        <p:txBody>
          <a:bodyPr/>
          <a:lstStyle/>
          <a:p>
            <a:r>
              <a:rPr lang="en-AU" sz="2400"/>
              <a:t>People:</a:t>
            </a:r>
          </a:p>
          <a:p>
            <a:pPr lvl="2"/>
            <a:r>
              <a:rPr lang="en-AU" sz="1800"/>
              <a:t>Friends</a:t>
            </a:r>
          </a:p>
          <a:p>
            <a:pPr lvl="2"/>
            <a:r>
              <a:rPr lang="en-AU" sz="1800"/>
              <a:t>Employees (Information users within organisations):</a:t>
            </a:r>
          </a:p>
          <a:p>
            <a:pPr lvl="2"/>
            <a:r>
              <a:rPr lang="en-AU" sz="1800"/>
              <a:t>Employers (Management)</a:t>
            </a:r>
          </a:p>
          <a:p>
            <a:pPr lvl="2"/>
            <a:r>
              <a:rPr lang="en-AU" sz="1800"/>
              <a:t>Government</a:t>
            </a:r>
          </a:p>
          <a:p>
            <a:pPr lvl="2"/>
            <a:r>
              <a:rPr lang="en-AU" sz="1800"/>
              <a:t>Others?</a:t>
            </a:r>
          </a:p>
          <a:p>
            <a:r>
              <a:rPr lang="en-AU" sz="2400"/>
              <a:t>Technology:</a:t>
            </a:r>
          </a:p>
          <a:p>
            <a:pPr lvl="1"/>
            <a:r>
              <a:rPr lang="en-AU" sz="2000"/>
              <a:t>Data mining and aggregation</a:t>
            </a:r>
          </a:p>
          <a:p>
            <a:pPr lvl="1"/>
            <a:r>
              <a:rPr lang="en-AU" sz="2000"/>
              <a:t>Monitoring</a:t>
            </a:r>
          </a:p>
          <a:p>
            <a:pPr lvl="2"/>
            <a:r>
              <a:rPr lang="en-AU" sz="1800"/>
              <a:t>Keystroke logging, Cookies, Web bugs</a:t>
            </a:r>
          </a:p>
          <a:p>
            <a:r>
              <a:rPr lang="en-AU" sz="2400"/>
              <a:t>Identity theft</a:t>
            </a:r>
          </a:p>
          <a:p>
            <a:pPr lvl="1"/>
            <a:r>
              <a:rPr lang="en-AU" sz="2000"/>
              <a:t>crime where one person uses another person’s key personal information to impersonate them</a:t>
            </a:r>
            <a:endParaRPr lang="en-US" sz="2000"/>
          </a:p>
        </p:txBody>
      </p:sp>
    </p:spTree>
    <p:extLst>
      <p:ext uri="{BB962C8B-B14F-4D97-AF65-F5344CB8AC3E}">
        <p14:creationId xmlns:p14="http://schemas.microsoft.com/office/powerpoint/2010/main" val="1674292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13FBADE7-FCA1-43D8-94AB-3B1AE16911F2}" type="slidenum">
              <a:rPr lang="en-AU"/>
              <a:pPr/>
              <a:t>17</a:t>
            </a:fld>
            <a:endParaRPr lang="en-AU"/>
          </a:p>
        </p:txBody>
      </p:sp>
      <p:sp>
        <p:nvSpPr>
          <p:cNvPr id="129026" name="Rectangle 2"/>
          <p:cNvSpPr>
            <a:spLocks noGrp="1" noChangeArrowheads="1"/>
          </p:cNvSpPr>
          <p:nvPr>
            <p:ph type="title"/>
          </p:nvPr>
        </p:nvSpPr>
        <p:spPr/>
        <p:txBody>
          <a:bodyPr/>
          <a:lstStyle/>
          <a:p>
            <a:r>
              <a:rPr lang="en-GB"/>
              <a:t>L4: Managing Information Security</a:t>
            </a:r>
          </a:p>
        </p:txBody>
      </p:sp>
      <p:sp>
        <p:nvSpPr>
          <p:cNvPr id="129027" name="Rectangle 3"/>
          <p:cNvSpPr>
            <a:spLocks noGrp="1" noChangeArrowheads="1"/>
          </p:cNvSpPr>
          <p:nvPr>
            <p:ph type="body" idx="1"/>
          </p:nvPr>
        </p:nvSpPr>
        <p:spPr/>
        <p:txBody>
          <a:bodyPr>
            <a:normAutofit fontScale="92500"/>
          </a:bodyPr>
          <a:lstStyle/>
          <a:p>
            <a:pPr>
              <a:lnSpc>
                <a:spcPct val="83000"/>
              </a:lnSpc>
            </a:pPr>
            <a:r>
              <a:rPr lang="en-GB"/>
              <a:t>Why do we need to manage info. security? </a:t>
            </a:r>
          </a:p>
          <a:p>
            <a:pPr>
              <a:lnSpc>
                <a:spcPct val="83000"/>
              </a:lnSpc>
            </a:pPr>
            <a:r>
              <a:rPr lang="en-GB"/>
              <a:t>Who is responsible for info. sec. management?</a:t>
            </a:r>
          </a:p>
          <a:p>
            <a:pPr>
              <a:lnSpc>
                <a:spcPct val="83000"/>
              </a:lnSpc>
            </a:pPr>
            <a:r>
              <a:rPr lang="en-AU"/>
              <a:t>Information security and risk management</a:t>
            </a:r>
          </a:p>
          <a:p>
            <a:pPr lvl="1">
              <a:lnSpc>
                <a:spcPct val="83000"/>
              </a:lnSpc>
            </a:pPr>
            <a:r>
              <a:rPr lang="en-AU"/>
              <a:t>What is risk?</a:t>
            </a:r>
          </a:p>
          <a:p>
            <a:pPr lvl="1">
              <a:lnSpc>
                <a:spcPct val="83000"/>
              </a:lnSpc>
            </a:pPr>
            <a:r>
              <a:rPr lang="en-AU"/>
              <a:t>How do we manage risk?</a:t>
            </a:r>
          </a:p>
          <a:p>
            <a:pPr lvl="1">
              <a:lnSpc>
                <a:spcPct val="83000"/>
              </a:lnSpc>
            </a:pPr>
            <a:r>
              <a:rPr lang="en-AU"/>
              <a:t>Risk management and standards</a:t>
            </a:r>
          </a:p>
          <a:p>
            <a:pPr lvl="2">
              <a:lnSpc>
                <a:spcPct val="83000"/>
              </a:lnSpc>
            </a:pPr>
            <a:r>
              <a:rPr lang="en-AU"/>
              <a:t>AS/NZS 31000:2009 Risk Management</a:t>
            </a:r>
          </a:p>
          <a:p>
            <a:pPr lvl="2">
              <a:lnSpc>
                <a:spcPct val="83000"/>
              </a:lnSpc>
            </a:pPr>
            <a:r>
              <a:rPr lang="en-AU"/>
              <a:t>AS/NZS27005:2012 Information Security Risk Management</a:t>
            </a:r>
          </a:p>
          <a:p>
            <a:pPr lvl="1">
              <a:lnSpc>
                <a:spcPct val="83000"/>
              </a:lnSpc>
            </a:pPr>
            <a:r>
              <a:rPr lang="en-GB"/>
              <a:t>Information Security Management Standards</a:t>
            </a:r>
          </a:p>
          <a:p>
            <a:pPr lvl="2">
              <a:lnSpc>
                <a:spcPct val="83000"/>
              </a:lnSpc>
            </a:pPr>
            <a:r>
              <a:rPr lang="en-GB"/>
              <a:t>AS/NZS 27001:2006 Info Sec Management Systems</a:t>
            </a:r>
          </a:p>
          <a:p>
            <a:pPr lvl="2">
              <a:lnSpc>
                <a:spcPct val="83000"/>
              </a:lnSpc>
            </a:pPr>
            <a:r>
              <a:rPr lang="en-GB"/>
              <a:t>AS/NZS 27002:2006 Code of practice for IS management</a:t>
            </a:r>
          </a:p>
        </p:txBody>
      </p:sp>
    </p:spTree>
    <p:extLst>
      <p:ext uri="{BB962C8B-B14F-4D97-AF65-F5344CB8AC3E}">
        <p14:creationId xmlns:p14="http://schemas.microsoft.com/office/powerpoint/2010/main" val="314641497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Semester 1, 2014</a:t>
            </a:r>
            <a:endParaRPr lang="en-AU"/>
          </a:p>
        </p:txBody>
      </p:sp>
      <p:sp>
        <p:nvSpPr>
          <p:cNvPr id="6" name="Footer Placeholder 4"/>
          <p:cNvSpPr>
            <a:spLocks noGrp="1"/>
          </p:cNvSpPr>
          <p:nvPr>
            <p:ph type="ftr" sz="quarter" idx="11"/>
          </p:nvPr>
        </p:nvSpPr>
        <p:spPr/>
        <p:txBody>
          <a:bodyPr/>
          <a:lstStyle/>
          <a:p>
            <a:r>
              <a:rPr lang="en-AU"/>
              <a:t>INB/INN 255 Security</a:t>
            </a:r>
          </a:p>
        </p:txBody>
      </p:sp>
      <p:sp>
        <p:nvSpPr>
          <p:cNvPr id="7" name="Slide Number Placeholder 5"/>
          <p:cNvSpPr>
            <a:spLocks noGrp="1"/>
          </p:cNvSpPr>
          <p:nvPr>
            <p:ph type="sldNum" sz="quarter" idx="12"/>
          </p:nvPr>
        </p:nvSpPr>
        <p:spPr/>
        <p:txBody>
          <a:bodyPr/>
          <a:lstStyle/>
          <a:p>
            <a:fld id="{11569E3E-1C7D-4B51-A562-F85AF634735A}" type="slidenum">
              <a:rPr lang="en-AU"/>
              <a:pPr/>
              <a:t>18</a:t>
            </a:fld>
            <a:endParaRPr lang="en-AU"/>
          </a:p>
        </p:txBody>
      </p:sp>
      <p:sp>
        <p:nvSpPr>
          <p:cNvPr id="131074" name="Rectangle 2"/>
          <p:cNvSpPr>
            <a:spLocks noGrp="1" noChangeArrowheads="1"/>
          </p:cNvSpPr>
          <p:nvPr>
            <p:ph type="title"/>
          </p:nvPr>
        </p:nvSpPr>
        <p:spPr/>
        <p:txBody>
          <a:bodyPr>
            <a:normAutofit fontScale="90000"/>
          </a:bodyPr>
          <a:lstStyle/>
          <a:p>
            <a:r>
              <a:rPr lang="en-AU"/>
              <a:t>How do we manage risk?</a:t>
            </a:r>
            <a:r>
              <a:rPr lang="en-AU" sz="3200"/>
              <a:t> </a:t>
            </a:r>
            <a:br>
              <a:rPr lang="en-AU" sz="3200"/>
            </a:br>
            <a:r>
              <a:rPr lang="en-AU" sz="2800" i="1"/>
              <a:t>Info sec. risk management process</a:t>
            </a:r>
            <a:r>
              <a:rPr lang="en-AU" sz="3200"/>
              <a:t> </a:t>
            </a:r>
            <a:r>
              <a:rPr lang="en-AU" sz="2000"/>
              <a:t>(from AS/NZS 27005:2012)</a:t>
            </a:r>
            <a:endParaRPr lang="en-US" sz="2000"/>
          </a:p>
        </p:txBody>
      </p:sp>
      <p:sp>
        <p:nvSpPr>
          <p:cNvPr id="131075" name="Rectangle 3"/>
          <p:cNvSpPr>
            <a:spLocks noGrp="1" noChangeArrowheads="1"/>
          </p:cNvSpPr>
          <p:nvPr>
            <p:ph type="body" idx="1"/>
          </p:nvPr>
        </p:nvSpPr>
        <p:spPr/>
        <p:txBody>
          <a:bodyPr/>
          <a:lstStyle/>
          <a:p>
            <a:pPr>
              <a:buFontTx/>
              <a:buNone/>
            </a:pPr>
            <a:endParaRPr lang="en-US" dirty="0"/>
          </a:p>
        </p:txBody>
      </p:sp>
      <p:pic>
        <p:nvPicPr>
          <p:cNvPr id="131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773238"/>
            <a:ext cx="4032250" cy="424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790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r>
              <a:rPr lang="en-US" smtClean="0"/>
              <a:t>Semester 1, 2014</a:t>
            </a:r>
            <a:endParaRPr lang="en-AU"/>
          </a:p>
        </p:txBody>
      </p:sp>
      <p:sp>
        <p:nvSpPr>
          <p:cNvPr id="31" name="Footer Placeholder 4"/>
          <p:cNvSpPr>
            <a:spLocks noGrp="1"/>
          </p:cNvSpPr>
          <p:nvPr>
            <p:ph type="ftr" sz="quarter" idx="11"/>
          </p:nvPr>
        </p:nvSpPr>
        <p:spPr/>
        <p:txBody>
          <a:bodyPr/>
          <a:lstStyle/>
          <a:p>
            <a:r>
              <a:rPr lang="en-AU"/>
              <a:t>INB/INN 255 Security</a:t>
            </a:r>
          </a:p>
        </p:txBody>
      </p:sp>
      <p:sp>
        <p:nvSpPr>
          <p:cNvPr id="32" name="Slide Number Placeholder 5"/>
          <p:cNvSpPr>
            <a:spLocks noGrp="1"/>
          </p:cNvSpPr>
          <p:nvPr>
            <p:ph type="sldNum" sz="quarter" idx="12"/>
          </p:nvPr>
        </p:nvSpPr>
        <p:spPr/>
        <p:txBody>
          <a:bodyPr/>
          <a:lstStyle/>
          <a:p>
            <a:fld id="{A1A38CBA-9C18-4F88-BA76-8D1DFE037545}" type="slidenum">
              <a:rPr lang="en-AU"/>
              <a:pPr/>
              <a:t>19</a:t>
            </a:fld>
            <a:endParaRPr lang="en-AU"/>
          </a:p>
        </p:txBody>
      </p:sp>
      <p:sp>
        <p:nvSpPr>
          <p:cNvPr id="58370" name="Rectangle 2"/>
          <p:cNvSpPr>
            <a:spLocks noGrp="1" noChangeArrowheads="1"/>
          </p:cNvSpPr>
          <p:nvPr>
            <p:ph type="title"/>
          </p:nvPr>
        </p:nvSpPr>
        <p:spPr>
          <a:xfrm>
            <a:off x="468313" y="188913"/>
            <a:ext cx="8229600" cy="762000"/>
          </a:xfrm>
        </p:spPr>
        <p:txBody>
          <a:bodyPr/>
          <a:lstStyle/>
          <a:p>
            <a:r>
              <a:rPr lang="en-AU" sz="3600"/>
              <a:t>AS/NZS 27001:2006  - The PDCA Model</a:t>
            </a:r>
          </a:p>
        </p:txBody>
      </p:sp>
      <p:grpSp>
        <p:nvGrpSpPr>
          <p:cNvPr id="58371" name="Group 3"/>
          <p:cNvGrpSpPr>
            <a:grpSpLocks/>
          </p:cNvGrpSpPr>
          <p:nvPr/>
        </p:nvGrpSpPr>
        <p:grpSpPr bwMode="auto">
          <a:xfrm>
            <a:off x="1524000" y="1447800"/>
            <a:ext cx="5943600" cy="4738688"/>
            <a:chOff x="1020" y="842"/>
            <a:chExt cx="3901" cy="3110"/>
          </a:xfrm>
        </p:grpSpPr>
        <p:sp>
          <p:nvSpPr>
            <p:cNvPr id="58372" name="Rectangle 4"/>
            <p:cNvSpPr>
              <a:spLocks noChangeArrowheads="1"/>
            </p:cNvSpPr>
            <p:nvPr/>
          </p:nvSpPr>
          <p:spPr bwMode="auto">
            <a:xfrm>
              <a:off x="1020" y="890"/>
              <a:ext cx="3901" cy="3039"/>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58373" name="Group 5"/>
            <p:cNvGrpSpPr>
              <a:grpSpLocks/>
            </p:cNvGrpSpPr>
            <p:nvPr/>
          </p:nvGrpSpPr>
          <p:grpSpPr bwMode="auto">
            <a:xfrm>
              <a:off x="1020" y="842"/>
              <a:ext cx="3899" cy="3110"/>
              <a:chOff x="1020" y="842"/>
              <a:chExt cx="3899" cy="3110"/>
            </a:xfrm>
          </p:grpSpPr>
          <p:grpSp>
            <p:nvGrpSpPr>
              <p:cNvPr id="58374" name="Group 6"/>
              <p:cNvGrpSpPr>
                <a:grpSpLocks/>
              </p:cNvGrpSpPr>
              <p:nvPr/>
            </p:nvGrpSpPr>
            <p:grpSpPr bwMode="auto">
              <a:xfrm>
                <a:off x="2640" y="842"/>
                <a:ext cx="739" cy="726"/>
                <a:chOff x="2640" y="842"/>
                <a:chExt cx="739" cy="726"/>
              </a:xfrm>
            </p:grpSpPr>
            <p:sp>
              <p:nvSpPr>
                <p:cNvPr id="58375" name="Text Box 7"/>
                <p:cNvSpPr txBox="1">
                  <a:spLocks noChangeArrowheads="1"/>
                </p:cNvSpPr>
                <p:nvPr/>
              </p:nvSpPr>
              <p:spPr bwMode="auto">
                <a:xfrm>
                  <a:off x="2640" y="1162"/>
                  <a:ext cx="739" cy="406"/>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sz="1600" b="1"/>
                    <a:t>Establish the ISMS</a:t>
                  </a:r>
                </a:p>
              </p:txBody>
            </p:sp>
            <p:sp>
              <p:nvSpPr>
                <p:cNvPr id="58376" name="Text Box 8"/>
                <p:cNvSpPr txBox="1">
                  <a:spLocks noChangeArrowheads="1"/>
                </p:cNvSpPr>
                <p:nvPr/>
              </p:nvSpPr>
              <p:spPr bwMode="auto">
                <a:xfrm>
                  <a:off x="2744" y="842"/>
                  <a:ext cx="614"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sz="2800" b="1">
                      <a:solidFill>
                        <a:schemeClr val="folHlink"/>
                      </a:solidFill>
                    </a:rPr>
                    <a:t>Plan</a:t>
                  </a:r>
                </a:p>
              </p:txBody>
            </p:sp>
          </p:grpSp>
          <p:grpSp>
            <p:nvGrpSpPr>
              <p:cNvPr id="58377" name="Group 9"/>
              <p:cNvGrpSpPr>
                <a:grpSpLocks/>
              </p:cNvGrpSpPr>
              <p:nvPr/>
            </p:nvGrpSpPr>
            <p:grpSpPr bwMode="auto">
              <a:xfrm>
                <a:off x="2562" y="3056"/>
                <a:ext cx="912" cy="896"/>
                <a:chOff x="2562" y="3056"/>
                <a:chExt cx="912" cy="896"/>
              </a:xfrm>
            </p:grpSpPr>
            <p:sp>
              <p:nvSpPr>
                <p:cNvPr id="58378" name="Text Box 10"/>
                <p:cNvSpPr txBox="1">
                  <a:spLocks noChangeArrowheads="1"/>
                </p:cNvSpPr>
                <p:nvPr/>
              </p:nvSpPr>
              <p:spPr bwMode="auto">
                <a:xfrm>
                  <a:off x="2562" y="3056"/>
                  <a:ext cx="873" cy="567"/>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sz="1600" b="1"/>
                    <a:t>Monitor and review the ISMS</a:t>
                  </a:r>
                </a:p>
              </p:txBody>
            </p:sp>
            <p:sp>
              <p:nvSpPr>
                <p:cNvPr id="58379" name="Text Box 11"/>
                <p:cNvSpPr txBox="1">
                  <a:spLocks noChangeArrowheads="1"/>
                </p:cNvSpPr>
                <p:nvPr/>
              </p:nvSpPr>
              <p:spPr bwMode="auto">
                <a:xfrm>
                  <a:off x="2653" y="3611"/>
                  <a:ext cx="821"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sz="2800" b="1">
                      <a:solidFill>
                        <a:srgbClr val="FF33CC"/>
                      </a:solidFill>
                    </a:rPr>
                    <a:t>Check</a:t>
                  </a:r>
                </a:p>
              </p:txBody>
            </p:sp>
          </p:grpSp>
          <p:grpSp>
            <p:nvGrpSpPr>
              <p:cNvPr id="58380" name="Group 12"/>
              <p:cNvGrpSpPr>
                <a:grpSpLocks/>
              </p:cNvGrpSpPr>
              <p:nvPr/>
            </p:nvGrpSpPr>
            <p:grpSpPr bwMode="auto">
              <a:xfrm>
                <a:off x="3787" y="2115"/>
                <a:ext cx="1132" cy="882"/>
                <a:chOff x="3787" y="2115"/>
                <a:chExt cx="1132" cy="882"/>
              </a:xfrm>
            </p:grpSpPr>
            <p:sp>
              <p:nvSpPr>
                <p:cNvPr id="58381" name="Text Box 13"/>
                <p:cNvSpPr txBox="1">
                  <a:spLocks noChangeArrowheads="1"/>
                </p:cNvSpPr>
                <p:nvPr/>
              </p:nvSpPr>
              <p:spPr bwMode="auto">
                <a:xfrm>
                  <a:off x="3787" y="2115"/>
                  <a:ext cx="952" cy="567"/>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sz="1600" b="1"/>
                    <a:t>Maintain and improve the ISMS</a:t>
                  </a:r>
                </a:p>
              </p:txBody>
            </p:sp>
            <p:sp>
              <p:nvSpPr>
                <p:cNvPr id="58382" name="Text Box 14"/>
                <p:cNvSpPr txBox="1">
                  <a:spLocks noChangeArrowheads="1"/>
                </p:cNvSpPr>
                <p:nvPr/>
              </p:nvSpPr>
              <p:spPr bwMode="auto">
                <a:xfrm>
                  <a:off x="4422" y="2656"/>
                  <a:ext cx="497"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sz="2800" b="1">
                      <a:solidFill>
                        <a:schemeClr val="tx2"/>
                      </a:solidFill>
                    </a:rPr>
                    <a:t>Act</a:t>
                  </a:r>
                </a:p>
              </p:txBody>
            </p:sp>
          </p:grpSp>
          <p:grpSp>
            <p:nvGrpSpPr>
              <p:cNvPr id="58383" name="Group 15"/>
              <p:cNvGrpSpPr>
                <a:grpSpLocks/>
              </p:cNvGrpSpPr>
              <p:nvPr/>
            </p:nvGrpSpPr>
            <p:grpSpPr bwMode="auto">
              <a:xfrm>
                <a:off x="1020" y="1810"/>
                <a:ext cx="1134" cy="859"/>
                <a:chOff x="1020" y="1810"/>
                <a:chExt cx="1134" cy="859"/>
              </a:xfrm>
            </p:grpSpPr>
            <p:sp>
              <p:nvSpPr>
                <p:cNvPr id="58384" name="Text Box 16"/>
                <p:cNvSpPr txBox="1">
                  <a:spLocks noChangeArrowheads="1"/>
                </p:cNvSpPr>
                <p:nvPr/>
              </p:nvSpPr>
              <p:spPr bwMode="auto">
                <a:xfrm>
                  <a:off x="1201" y="2103"/>
                  <a:ext cx="953" cy="566"/>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sz="1600" b="1"/>
                    <a:t>Implement and operate the ISMS</a:t>
                  </a:r>
                </a:p>
              </p:txBody>
            </p:sp>
            <p:sp>
              <p:nvSpPr>
                <p:cNvPr id="58385" name="Text Box 17"/>
                <p:cNvSpPr txBox="1">
                  <a:spLocks noChangeArrowheads="1"/>
                </p:cNvSpPr>
                <p:nvPr/>
              </p:nvSpPr>
              <p:spPr bwMode="auto">
                <a:xfrm>
                  <a:off x="1020" y="1810"/>
                  <a:ext cx="432"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sz="2800" b="1">
                      <a:solidFill>
                        <a:srgbClr val="FFCC00"/>
                      </a:solidFill>
                    </a:rPr>
                    <a:t>Do</a:t>
                  </a:r>
                </a:p>
              </p:txBody>
            </p:sp>
          </p:grpSp>
          <p:grpSp>
            <p:nvGrpSpPr>
              <p:cNvPr id="58386" name="Group 18"/>
              <p:cNvGrpSpPr>
                <a:grpSpLocks/>
              </p:cNvGrpSpPr>
              <p:nvPr/>
            </p:nvGrpSpPr>
            <p:grpSpPr bwMode="auto">
              <a:xfrm>
                <a:off x="1980" y="1351"/>
                <a:ext cx="2042" cy="2034"/>
                <a:chOff x="1980" y="1351"/>
                <a:chExt cx="2042" cy="2034"/>
              </a:xfrm>
            </p:grpSpPr>
            <p:sp>
              <p:nvSpPr>
                <p:cNvPr id="58387" name="Text Box 19"/>
                <p:cNvSpPr txBox="1">
                  <a:spLocks noChangeArrowheads="1"/>
                </p:cNvSpPr>
                <p:nvPr/>
              </p:nvSpPr>
              <p:spPr bwMode="auto">
                <a:xfrm>
                  <a:off x="2197" y="1753"/>
                  <a:ext cx="1588" cy="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AU" sz="2400" b="1">
                      <a:solidFill>
                        <a:srgbClr val="CC0000"/>
                      </a:solidFill>
                    </a:rPr>
                    <a:t>Development,</a:t>
                  </a:r>
                </a:p>
                <a:p>
                  <a:pPr algn="ctr"/>
                  <a:r>
                    <a:rPr lang="en-AU" sz="2400" b="1">
                      <a:solidFill>
                        <a:srgbClr val="CC0000"/>
                      </a:solidFill>
                    </a:rPr>
                    <a:t>maintenance,</a:t>
                  </a:r>
                </a:p>
                <a:p>
                  <a:pPr algn="ctr"/>
                  <a:r>
                    <a:rPr lang="en-AU" sz="2400" b="1">
                      <a:solidFill>
                        <a:srgbClr val="CC0000"/>
                      </a:solidFill>
                    </a:rPr>
                    <a:t>and</a:t>
                  </a:r>
                </a:p>
                <a:p>
                  <a:pPr algn="ctr"/>
                  <a:r>
                    <a:rPr lang="en-AU" sz="2400" b="1">
                      <a:solidFill>
                        <a:srgbClr val="CC0000"/>
                      </a:solidFill>
                    </a:rPr>
                    <a:t>improvement</a:t>
                  </a:r>
                </a:p>
                <a:p>
                  <a:pPr algn="ctr"/>
                  <a:r>
                    <a:rPr lang="en-AU" sz="2400" b="1">
                      <a:solidFill>
                        <a:srgbClr val="CC0000"/>
                      </a:solidFill>
                    </a:rPr>
                    <a:t>cycle</a:t>
                  </a:r>
                </a:p>
              </p:txBody>
            </p:sp>
            <p:sp>
              <p:nvSpPr>
                <p:cNvPr id="58388" name="AutoShape 20"/>
                <p:cNvSpPr>
                  <a:spLocks noChangeArrowheads="1"/>
                </p:cNvSpPr>
                <p:nvPr/>
              </p:nvSpPr>
              <p:spPr bwMode="auto">
                <a:xfrm>
                  <a:off x="3485" y="2840"/>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89" name="AutoShape 21"/>
                <p:cNvSpPr>
                  <a:spLocks noChangeArrowheads="1"/>
                </p:cNvSpPr>
                <p:nvPr/>
              </p:nvSpPr>
              <p:spPr bwMode="auto">
                <a:xfrm flipH="1" flipV="1">
                  <a:off x="1980" y="1434"/>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90" name="AutoShape 22"/>
                <p:cNvSpPr>
                  <a:spLocks noChangeArrowheads="1"/>
                </p:cNvSpPr>
                <p:nvPr/>
              </p:nvSpPr>
              <p:spPr bwMode="auto">
                <a:xfrm rot="5400000" flipH="1" flipV="1">
                  <a:off x="3386" y="1389"/>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91" name="AutoShape 23"/>
                <p:cNvSpPr>
                  <a:spLocks noChangeArrowheads="1"/>
                </p:cNvSpPr>
                <p:nvPr/>
              </p:nvSpPr>
              <p:spPr bwMode="auto">
                <a:xfrm rot="16200000" flipH="1" flipV="1">
                  <a:off x="2017" y="2886"/>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grpSp>
      </p:grpSp>
      <p:grpSp>
        <p:nvGrpSpPr>
          <p:cNvPr id="58392" name="Group 24"/>
          <p:cNvGrpSpPr>
            <a:grpSpLocks/>
          </p:cNvGrpSpPr>
          <p:nvPr/>
        </p:nvGrpSpPr>
        <p:grpSpPr bwMode="auto">
          <a:xfrm>
            <a:off x="228600" y="1520825"/>
            <a:ext cx="1263650" cy="4724400"/>
            <a:chOff x="88" y="1173"/>
            <a:chExt cx="796" cy="2976"/>
          </a:xfrm>
        </p:grpSpPr>
        <p:sp>
          <p:nvSpPr>
            <p:cNvPr id="58393" name="Text Box 25"/>
            <p:cNvSpPr txBox="1">
              <a:spLocks noChangeArrowheads="1"/>
            </p:cNvSpPr>
            <p:nvPr/>
          </p:nvSpPr>
          <p:spPr bwMode="auto">
            <a:xfrm rot="-5400000">
              <a:off x="-1256" y="2517"/>
              <a:ext cx="2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sz="2400"/>
                <a:t>IS requirements and expectations</a:t>
              </a:r>
            </a:p>
          </p:txBody>
        </p:sp>
        <p:sp>
          <p:nvSpPr>
            <p:cNvPr id="58394" name="Line 26"/>
            <p:cNvSpPr>
              <a:spLocks noChangeShapeType="1"/>
            </p:cNvSpPr>
            <p:nvPr/>
          </p:nvSpPr>
          <p:spPr bwMode="auto">
            <a:xfrm>
              <a:off x="340" y="2296"/>
              <a:ext cx="544"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58395" name="Group 27"/>
          <p:cNvGrpSpPr>
            <a:grpSpLocks/>
          </p:cNvGrpSpPr>
          <p:nvPr/>
        </p:nvGrpSpPr>
        <p:grpSpPr bwMode="auto">
          <a:xfrm>
            <a:off x="7467600" y="1825625"/>
            <a:ext cx="1279525" cy="4249738"/>
            <a:chOff x="4876" y="1319"/>
            <a:chExt cx="806" cy="2677"/>
          </a:xfrm>
        </p:grpSpPr>
        <p:sp>
          <p:nvSpPr>
            <p:cNvPr id="58396" name="Text Box 28"/>
            <p:cNvSpPr txBox="1">
              <a:spLocks noChangeArrowheads="1"/>
            </p:cNvSpPr>
            <p:nvPr/>
          </p:nvSpPr>
          <p:spPr bwMode="auto">
            <a:xfrm rot="-5400000">
              <a:off x="4199" y="2514"/>
              <a:ext cx="26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sz="2400"/>
                <a:t>Managed Information Security</a:t>
              </a:r>
            </a:p>
          </p:txBody>
        </p:sp>
        <p:sp>
          <p:nvSpPr>
            <p:cNvPr id="58397" name="Line 29"/>
            <p:cNvSpPr>
              <a:spLocks noChangeShapeType="1"/>
            </p:cNvSpPr>
            <p:nvPr/>
          </p:nvSpPr>
          <p:spPr bwMode="auto">
            <a:xfrm>
              <a:off x="4876" y="2296"/>
              <a:ext cx="544"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Tree>
    <p:extLst>
      <p:ext uri="{BB962C8B-B14F-4D97-AF65-F5344CB8AC3E}">
        <p14:creationId xmlns:p14="http://schemas.microsoft.com/office/powerpoint/2010/main" val="2559895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680FF376-CFC3-4657-BE7A-D7C7936EBFDE}" type="slidenum">
              <a:rPr lang="en-AU"/>
              <a:pPr/>
              <a:t>2</a:t>
            </a:fld>
            <a:endParaRPr lang="en-AU"/>
          </a:p>
        </p:txBody>
      </p:sp>
      <p:sp>
        <p:nvSpPr>
          <p:cNvPr id="4098" name="Rectangle 2"/>
          <p:cNvSpPr>
            <a:spLocks noGrp="1" noChangeArrowheads="1"/>
          </p:cNvSpPr>
          <p:nvPr>
            <p:ph type="title"/>
          </p:nvPr>
        </p:nvSpPr>
        <p:spPr/>
        <p:txBody>
          <a:bodyPr/>
          <a:lstStyle/>
          <a:p>
            <a:r>
              <a:rPr lang="en-AU"/>
              <a:t>Outline</a:t>
            </a:r>
          </a:p>
        </p:txBody>
      </p:sp>
      <p:sp>
        <p:nvSpPr>
          <p:cNvPr id="4099" name="Rectangle 3"/>
          <p:cNvSpPr>
            <a:spLocks noGrp="1" noChangeArrowheads="1"/>
          </p:cNvSpPr>
          <p:nvPr>
            <p:ph type="body" idx="1"/>
          </p:nvPr>
        </p:nvSpPr>
        <p:spPr/>
        <p:txBody>
          <a:bodyPr/>
          <a:lstStyle/>
          <a:p>
            <a:r>
              <a:rPr lang="en-AU" sz="3200"/>
              <a:t>Review of the unit:</a:t>
            </a:r>
          </a:p>
          <a:p>
            <a:pPr lvl="1"/>
            <a:r>
              <a:rPr lang="en-AU" sz="2800" u="sng"/>
              <a:t>Unit aims</a:t>
            </a:r>
          </a:p>
          <a:p>
            <a:pPr lvl="1"/>
            <a:r>
              <a:rPr lang="en-AU" sz="2800"/>
              <a:t>Unit learning outcomes</a:t>
            </a:r>
          </a:p>
          <a:p>
            <a:pPr lvl="1"/>
            <a:r>
              <a:rPr lang="en-AU" sz="2800"/>
              <a:t>Unit content</a:t>
            </a:r>
          </a:p>
          <a:p>
            <a:r>
              <a:rPr lang="en-AU" sz="3200"/>
              <a:t>Exam preparation:</a:t>
            </a:r>
          </a:p>
          <a:p>
            <a:pPr lvl="1"/>
            <a:r>
              <a:rPr lang="en-AU" sz="2800"/>
              <a:t>Exam details</a:t>
            </a:r>
          </a:p>
          <a:p>
            <a:pPr lvl="1"/>
            <a:r>
              <a:rPr lang="en-AU" sz="2800"/>
              <a:t>Helpful hints</a:t>
            </a:r>
          </a:p>
          <a:p>
            <a:endParaRPr lang="en-AU"/>
          </a:p>
        </p:txBody>
      </p:sp>
    </p:spTree>
    <p:extLst>
      <p:ext uri="{BB962C8B-B14F-4D97-AF65-F5344CB8AC3E}">
        <p14:creationId xmlns:p14="http://schemas.microsoft.com/office/powerpoint/2010/main" val="1445129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9C351032-E230-4D81-863C-77CE13EF3B37}" type="slidenum">
              <a:rPr lang="en-AU"/>
              <a:pPr/>
              <a:t>20</a:t>
            </a:fld>
            <a:endParaRPr lang="en-AU"/>
          </a:p>
        </p:txBody>
      </p:sp>
      <p:sp>
        <p:nvSpPr>
          <p:cNvPr id="132098" name="Rectangle 2"/>
          <p:cNvSpPr>
            <a:spLocks noGrp="1" noChangeArrowheads="1"/>
          </p:cNvSpPr>
          <p:nvPr>
            <p:ph type="title"/>
          </p:nvPr>
        </p:nvSpPr>
        <p:spPr/>
        <p:txBody>
          <a:bodyPr>
            <a:normAutofit fontScale="90000"/>
          </a:bodyPr>
          <a:lstStyle/>
          <a:p>
            <a:r>
              <a:rPr lang="en-AU"/>
              <a:t>AS/NZS 27001:2006</a:t>
            </a:r>
            <a:r>
              <a:rPr lang="en-AU" sz="3600"/>
              <a:t> </a:t>
            </a:r>
            <a:br>
              <a:rPr lang="en-AU" sz="3600"/>
            </a:br>
            <a:r>
              <a:rPr lang="en-AU" sz="3200"/>
              <a:t>PDCA model</a:t>
            </a:r>
            <a:endParaRPr lang="en-US" sz="3200"/>
          </a:p>
        </p:txBody>
      </p:sp>
      <p:sp>
        <p:nvSpPr>
          <p:cNvPr id="132099" name="Rectangle 3"/>
          <p:cNvSpPr>
            <a:spLocks noGrp="1" noChangeArrowheads="1"/>
          </p:cNvSpPr>
          <p:nvPr>
            <p:ph type="body" idx="1"/>
          </p:nvPr>
        </p:nvSpPr>
        <p:spPr>
          <a:xfrm>
            <a:off x="457200" y="1412875"/>
            <a:ext cx="8229600" cy="4824413"/>
          </a:xfrm>
        </p:spPr>
        <p:txBody>
          <a:bodyPr>
            <a:normAutofit fontScale="92500" lnSpcReduction="10000"/>
          </a:bodyPr>
          <a:lstStyle/>
          <a:p>
            <a:pPr>
              <a:lnSpc>
                <a:spcPct val="83000"/>
              </a:lnSpc>
            </a:pPr>
            <a:r>
              <a:rPr lang="en-US" b="1">
                <a:solidFill>
                  <a:schemeClr val="folHlink"/>
                </a:solidFill>
              </a:rPr>
              <a:t>PLAN</a:t>
            </a:r>
            <a:r>
              <a:rPr lang="en-US" b="1"/>
              <a:t> - Establish the ISMS</a:t>
            </a:r>
          </a:p>
          <a:p>
            <a:pPr lvl="1">
              <a:lnSpc>
                <a:spcPct val="83000"/>
              </a:lnSpc>
            </a:pPr>
            <a:r>
              <a:rPr lang="en-US"/>
              <a:t>Purpose: Establish policy, objectives, processes and procedures</a:t>
            </a:r>
          </a:p>
          <a:p>
            <a:r>
              <a:rPr lang="en-AU" b="1">
                <a:solidFill>
                  <a:srgbClr val="FFFF00"/>
                </a:solidFill>
              </a:rPr>
              <a:t>DO</a:t>
            </a:r>
            <a:r>
              <a:rPr lang="en-AU" b="1"/>
              <a:t> - Implement and operate the ISMS</a:t>
            </a:r>
          </a:p>
          <a:p>
            <a:pPr lvl="1"/>
            <a:r>
              <a:rPr lang="en-AU"/>
              <a:t>Purpose: Implement selected controls, and promote actions to manage identified risks</a:t>
            </a:r>
          </a:p>
          <a:p>
            <a:pPr>
              <a:lnSpc>
                <a:spcPct val="83000"/>
              </a:lnSpc>
            </a:pPr>
            <a:r>
              <a:rPr lang="en-AU" b="1">
                <a:solidFill>
                  <a:srgbClr val="FF33CC"/>
                </a:solidFill>
              </a:rPr>
              <a:t>CHECK</a:t>
            </a:r>
            <a:r>
              <a:rPr lang="en-AU" b="1"/>
              <a:t> - Monitor and review the ISMS</a:t>
            </a:r>
          </a:p>
          <a:p>
            <a:pPr lvl="1">
              <a:lnSpc>
                <a:spcPct val="83000"/>
              </a:lnSpc>
            </a:pPr>
            <a:r>
              <a:rPr lang="en-AU"/>
              <a:t>Purpose: to ensure that controls are working effectively</a:t>
            </a:r>
          </a:p>
          <a:p>
            <a:r>
              <a:rPr lang="en-AU" b="1"/>
              <a:t>ACT - Maintain and improve the ISMS</a:t>
            </a:r>
          </a:p>
          <a:p>
            <a:pPr lvl="1"/>
            <a:r>
              <a:rPr lang="en-AU"/>
              <a:t>Purpose: Take action as a result of the Check phase</a:t>
            </a:r>
            <a:endParaRPr lang="en-US"/>
          </a:p>
        </p:txBody>
      </p:sp>
    </p:spTree>
    <p:extLst>
      <p:ext uri="{BB962C8B-B14F-4D97-AF65-F5344CB8AC3E}">
        <p14:creationId xmlns:p14="http://schemas.microsoft.com/office/powerpoint/2010/main" val="2101723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2"/>
          <p:cNvSpPr>
            <a:spLocks noGrp="1"/>
          </p:cNvSpPr>
          <p:nvPr>
            <p:ph type="dt" sz="half" idx="10"/>
          </p:nvPr>
        </p:nvSpPr>
        <p:spPr/>
        <p:txBody>
          <a:bodyPr/>
          <a:lstStyle/>
          <a:p>
            <a:r>
              <a:rPr lang="en-US" smtClean="0"/>
              <a:t>Semester 1, 2014</a:t>
            </a:r>
            <a:endParaRPr lang="en-AU"/>
          </a:p>
        </p:txBody>
      </p:sp>
      <p:sp>
        <p:nvSpPr>
          <p:cNvPr id="21" name="Footer Placeholder 3"/>
          <p:cNvSpPr>
            <a:spLocks noGrp="1"/>
          </p:cNvSpPr>
          <p:nvPr>
            <p:ph type="ftr" sz="quarter" idx="11"/>
          </p:nvPr>
        </p:nvSpPr>
        <p:spPr/>
        <p:txBody>
          <a:bodyPr/>
          <a:lstStyle/>
          <a:p>
            <a:r>
              <a:rPr lang="en-AU"/>
              <a:t>INB/INN 255 Security</a:t>
            </a:r>
          </a:p>
        </p:txBody>
      </p:sp>
      <p:sp>
        <p:nvSpPr>
          <p:cNvPr id="22" name="Slide Number Placeholder 4"/>
          <p:cNvSpPr>
            <a:spLocks noGrp="1"/>
          </p:cNvSpPr>
          <p:nvPr>
            <p:ph type="sldNum" sz="quarter" idx="12"/>
          </p:nvPr>
        </p:nvSpPr>
        <p:spPr/>
        <p:txBody>
          <a:bodyPr/>
          <a:lstStyle/>
          <a:p>
            <a:fld id="{4BD39CD4-235F-4BA4-BF51-2B60E6E93B6F}" type="slidenum">
              <a:rPr lang="en-AU"/>
              <a:pPr/>
              <a:t>21</a:t>
            </a:fld>
            <a:endParaRPr lang="en-AU"/>
          </a:p>
        </p:txBody>
      </p:sp>
      <p:sp>
        <p:nvSpPr>
          <p:cNvPr id="59394" name="Rectangle 2"/>
          <p:cNvSpPr>
            <a:spLocks noGrp="1" noChangeArrowheads="1"/>
          </p:cNvSpPr>
          <p:nvPr>
            <p:ph type="title"/>
          </p:nvPr>
        </p:nvSpPr>
        <p:spPr>
          <a:xfrm>
            <a:off x="0" y="152400"/>
            <a:ext cx="9067800" cy="685800"/>
          </a:xfrm>
        </p:spPr>
        <p:txBody>
          <a:bodyPr>
            <a:normAutofit fontScale="90000"/>
          </a:bodyPr>
          <a:lstStyle/>
          <a:p>
            <a:r>
              <a:rPr lang="en-AU"/>
              <a:t>AS/NZS 27002:2006</a:t>
            </a:r>
            <a:r>
              <a:rPr lang="en-AU" sz="3200"/>
              <a:t> </a:t>
            </a:r>
            <a:br>
              <a:rPr lang="en-AU" sz="3200"/>
            </a:br>
            <a:r>
              <a:rPr lang="en-AU" sz="3200"/>
              <a:t>The 11 Security Clauses</a:t>
            </a:r>
          </a:p>
        </p:txBody>
      </p:sp>
      <p:sp>
        <p:nvSpPr>
          <p:cNvPr id="59395" name="Oval 3"/>
          <p:cNvSpPr>
            <a:spLocks noChangeArrowheads="1"/>
          </p:cNvSpPr>
          <p:nvPr/>
        </p:nvSpPr>
        <p:spPr bwMode="auto">
          <a:xfrm>
            <a:off x="2590800" y="5029200"/>
            <a:ext cx="2209800" cy="9906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Access</a:t>
            </a:r>
          </a:p>
          <a:p>
            <a:pPr algn="ctr" eaLnBrk="0" hangingPunct="0"/>
            <a:r>
              <a:rPr lang="en-GB" sz="1600" b="1"/>
              <a:t>Control</a:t>
            </a:r>
          </a:p>
        </p:txBody>
      </p:sp>
      <p:sp>
        <p:nvSpPr>
          <p:cNvPr id="59396" name="Line 4"/>
          <p:cNvSpPr>
            <a:spLocks noChangeShapeType="1"/>
          </p:cNvSpPr>
          <p:nvPr/>
        </p:nvSpPr>
        <p:spPr bwMode="auto">
          <a:xfrm>
            <a:off x="4686300" y="37211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397" name="Oval 5"/>
          <p:cNvSpPr>
            <a:spLocks noChangeArrowheads="1"/>
          </p:cNvSpPr>
          <p:nvPr/>
        </p:nvSpPr>
        <p:spPr bwMode="auto">
          <a:xfrm>
            <a:off x="6477000" y="2438400"/>
            <a:ext cx="2209800" cy="9906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Asset </a:t>
            </a:r>
          </a:p>
          <a:p>
            <a:pPr algn="ctr" eaLnBrk="0" hangingPunct="0"/>
            <a:r>
              <a:rPr lang="en-GB" sz="1600" b="1"/>
              <a:t>Management</a:t>
            </a:r>
          </a:p>
        </p:txBody>
      </p:sp>
      <p:sp>
        <p:nvSpPr>
          <p:cNvPr id="59398" name="Oval 6"/>
          <p:cNvSpPr>
            <a:spLocks noChangeArrowheads="1"/>
          </p:cNvSpPr>
          <p:nvPr/>
        </p:nvSpPr>
        <p:spPr bwMode="auto">
          <a:xfrm>
            <a:off x="3581400" y="1447800"/>
            <a:ext cx="2095500" cy="990600"/>
          </a:xfrm>
          <a:prstGeom prst="ellipse">
            <a:avLst/>
          </a:prstGeom>
          <a:gradFill rotWithShape="0">
            <a:gsLst>
              <a:gs pos="0">
                <a:schemeClr val="accent1"/>
              </a:gs>
              <a:gs pos="100000">
                <a:schemeClr val="accent1">
                  <a:gamma/>
                  <a:tint val="61176"/>
                  <a:invGamma/>
                </a:schemeClr>
              </a:gs>
            </a:gsLst>
            <a:lin ang="54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Security Policy</a:t>
            </a:r>
            <a:endParaRPr lang="en-GB" sz="1400" b="1"/>
          </a:p>
        </p:txBody>
      </p:sp>
      <p:sp>
        <p:nvSpPr>
          <p:cNvPr id="59399" name="Oval 7"/>
          <p:cNvSpPr>
            <a:spLocks noChangeArrowheads="1"/>
          </p:cNvSpPr>
          <p:nvPr/>
        </p:nvSpPr>
        <p:spPr bwMode="auto">
          <a:xfrm>
            <a:off x="5486400" y="1676400"/>
            <a:ext cx="2095500" cy="9144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Organizing </a:t>
            </a:r>
          </a:p>
          <a:p>
            <a:pPr algn="ctr" eaLnBrk="0" hangingPunct="0"/>
            <a:r>
              <a:rPr lang="en-GB" sz="1600" b="1"/>
              <a:t>Information </a:t>
            </a:r>
          </a:p>
          <a:p>
            <a:pPr algn="ctr" eaLnBrk="0" hangingPunct="0"/>
            <a:r>
              <a:rPr lang="en-GB" sz="1600" b="1"/>
              <a:t>Security</a:t>
            </a:r>
          </a:p>
        </p:txBody>
      </p:sp>
      <p:sp>
        <p:nvSpPr>
          <p:cNvPr id="59400" name="Oval 8"/>
          <p:cNvSpPr>
            <a:spLocks noChangeArrowheads="1"/>
          </p:cNvSpPr>
          <p:nvPr/>
        </p:nvSpPr>
        <p:spPr bwMode="auto">
          <a:xfrm>
            <a:off x="6400800" y="3352800"/>
            <a:ext cx="2209800" cy="9906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Human Resources</a:t>
            </a:r>
          </a:p>
          <a:p>
            <a:pPr algn="ctr" eaLnBrk="0" hangingPunct="0"/>
            <a:r>
              <a:rPr lang="en-GB" sz="1600" b="1"/>
              <a:t>Security</a:t>
            </a:r>
          </a:p>
        </p:txBody>
      </p:sp>
      <p:sp>
        <p:nvSpPr>
          <p:cNvPr id="59401" name="Oval 9"/>
          <p:cNvSpPr>
            <a:spLocks noChangeArrowheads="1"/>
          </p:cNvSpPr>
          <p:nvPr/>
        </p:nvSpPr>
        <p:spPr bwMode="auto">
          <a:xfrm>
            <a:off x="6096000" y="4343400"/>
            <a:ext cx="2209800" cy="9906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Physical and </a:t>
            </a:r>
          </a:p>
          <a:p>
            <a:pPr algn="ctr" eaLnBrk="0" hangingPunct="0"/>
            <a:r>
              <a:rPr lang="en-GB" sz="1600" b="1"/>
              <a:t>Environmental</a:t>
            </a:r>
          </a:p>
          <a:p>
            <a:pPr algn="ctr" eaLnBrk="0" hangingPunct="0"/>
            <a:r>
              <a:rPr lang="en-GB" sz="1600" b="1"/>
              <a:t>Security</a:t>
            </a:r>
          </a:p>
        </p:txBody>
      </p:sp>
      <p:sp>
        <p:nvSpPr>
          <p:cNvPr id="59402" name="Oval 10"/>
          <p:cNvSpPr>
            <a:spLocks noChangeArrowheads="1"/>
          </p:cNvSpPr>
          <p:nvPr/>
        </p:nvSpPr>
        <p:spPr bwMode="auto">
          <a:xfrm>
            <a:off x="4648200" y="5029200"/>
            <a:ext cx="2171700" cy="9906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 Communication</a:t>
            </a:r>
          </a:p>
          <a:p>
            <a:pPr algn="ctr" eaLnBrk="0" hangingPunct="0"/>
            <a:r>
              <a:rPr lang="en-GB" sz="1600" b="1"/>
              <a:t>&amp; Operations </a:t>
            </a:r>
            <a:br>
              <a:rPr lang="en-GB" sz="1600" b="1"/>
            </a:br>
            <a:r>
              <a:rPr lang="en-GB" sz="1600" b="1"/>
              <a:t>Mgmt</a:t>
            </a:r>
            <a:endParaRPr lang="en-CA" sz="1600" b="1"/>
          </a:p>
        </p:txBody>
      </p:sp>
      <p:sp>
        <p:nvSpPr>
          <p:cNvPr id="59403" name="Oval 11"/>
          <p:cNvSpPr>
            <a:spLocks noChangeArrowheads="1"/>
          </p:cNvSpPr>
          <p:nvPr/>
        </p:nvSpPr>
        <p:spPr bwMode="auto">
          <a:xfrm>
            <a:off x="1066800" y="4419600"/>
            <a:ext cx="2284413" cy="9906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Information </a:t>
            </a:r>
          </a:p>
          <a:p>
            <a:pPr algn="ctr" eaLnBrk="0" hangingPunct="0"/>
            <a:r>
              <a:rPr lang="en-GB" sz="1600" b="1"/>
              <a:t>Systems Acquisition </a:t>
            </a:r>
            <a:br>
              <a:rPr lang="en-GB" sz="1600" b="1"/>
            </a:br>
            <a:r>
              <a:rPr lang="en-GB" sz="1600" b="1"/>
              <a:t>Dev &amp; Maint.</a:t>
            </a:r>
          </a:p>
        </p:txBody>
      </p:sp>
      <p:sp>
        <p:nvSpPr>
          <p:cNvPr id="59404" name="Oval 12"/>
          <p:cNvSpPr>
            <a:spLocks noChangeArrowheads="1"/>
          </p:cNvSpPr>
          <p:nvPr/>
        </p:nvSpPr>
        <p:spPr bwMode="auto">
          <a:xfrm>
            <a:off x="762000" y="2667000"/>
            <a:ext cx="2209800" cy="9906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Business </a:t>
            </a:r>
          </a:p>
          <a:p>
            <a:pPr algn="ctr" eaLnBrk="0" hangingPunct="0"/>
            <a:r>
              <a:rPr lang="en-GB" sz="1600" b="1"/>
              <a:t>Continuity</a:t>
            </a:r>
          </a:p>
        </p:txBody>
      </p:sp>
      <p:sp>
        <p:nvSpPr>
          <p:cNvPr id="59405" name="Oval 13"/>
          <p:cNvSpPr>
            <a:spLocks noChangeArrowheads="1"/>
          </p:cNvSpPr>
          <p:nvPr/>
        </p:nvSpPr>
        <p:spPr bwMode="auto">
          <a:xfrm>
            <a:off x="1676400" y="1828800"/>
            <a:ext cx="2133600" cy="9144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Compliance</a:t>
            </a:r>
          </a:p>
        </p:txBody>
      </p:sp>
      <p:sp>
        <p:nvSpPr>
          <p:cNvPr id="59406" name="AutoShape 14"/>
          <p:cNvSpPr>
            <a:spLocks noChangeArrowheads="1"/>
          </p:cNvSpPr>
          <p:nvPr/>
        </p:nvSpPr>
        <p:spPr bwMode="auto">
          <a:xfrm>
            <a:off x="3962400" y="2895600"/>
            <a:ext cx="1625600" cy="1668463"/>
          </a:xfrm>
          <a:prstGeom prst="flowChartMagneticDisk">
            <a:avLst/>
          </a:prstGeom>
          <a:gradFill rotWithShape="0">
            <a:gsLst>
              <a:gs pos="0">
                <a:schemeClr val="tx1">
                  <a:gamma/>
                  <a:shade val="46275"/>
                  <a:invGamma/>
                </a:schemeClr>
              </a:gs>
              <a:gs pos="50000">
                <a:schemeClr val="tx1"/>
              </a:gs>
              <a:gs pos="100000">
                <a:schemeClr val="tx1">
                  <a:gamma/>
                  <a:shade val="46275"/>
                  <a:invGamma/>
                </a:schemeClr>
              </a:gs>
            </a:gsLst>
            <a:lin ang="0" scaled="1"/>
          </a:gra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CA" sz="1400"/>
          </a:p>
        </p:txBody>
      </p:sp>
      <p:sp>
        <p:nvSpPr>
          <p:cNvPr id="59407" name="Text Box 15"/>
          <p:cNvSpPr txBox="1">
            <a:spLocks noChangeArrowheads="1"/>
          </p:cNvSpPr>
          <p:nvPr/>
        </p:nvSpPr>
        <p:spPr bwMode="auto">
          <a:xfrm>
            <a:off x="4038600" y="3657600"/>
            <a:ext cx="1627188" cy="3365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1600" b="1">
                <a:solidFill>
                  <a:schemeClr val="bg1"/>
                </a:solidFill>
                <a:effectLst>
                  <a:outerShdw blurRad="38100" dist="38100" dir="2700000" algn="tl">
                    <a:srgbClr val="C0C0C0"/>
                  </a:outerShdw>
                </a:effectLst>
              </a:rPr>
              <a:t>Information</a:t>
            </a:r>
          </a:p>
        </p:txBody>
      </p:sp>
      <p:sp>
        <p:nvSpPr>
          <p:cNvPr id="59408" name="Oval 16"/>
          <p:cNvSpPr>
            <a:spLocks noChangeArrowheads="1"/>
          </p:cNvSpPr>
          <p:nvPr/>
        </p:nvSpPr>
        <p:spPr bwMode="auto">
          <a:xfrm>
            <a:off x="3100388" y="2592388"/>
            <a:ext cx="1563687" cy="1168400"/>
          </a:xfrm>
          <a:prstGeom prst="ellipse">
            <a:avLst/>
          </a:prstGeom>
          <a:gradFill rotWithShape="0">
            <a:gsLst>
              <a:gs pos="0">
                <a:srgbClr val="00FFFF">
                  <a:alpha val="0"/>
                </a:srgbClr>
              </a:gs>
              <a:gs pos="100000">
                <a:srgbClr val="00FFFF">
                  <a:gamma/>
                  <a:shade val="66667"/>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200" b="1">
                <a:effectLst>
                  <a:outerShdw blurRad="38100" dist="38100" dir="2700000" algn="tl">
                    <a:srgbClr val="FFFFFF"/>
                  </a:outerShdw>
                </a:effectLst>
              </a:rPr>
              <a:t>Integrity</a:t>
            </a:r>
          </a:p>
        </p:txBody>
      </p:sp>
      <p:sp>
        <p:nvSpPr>
          <p:cNvPr id="59409" name="Oval 17"/>
          <p:cNvSpPr>
            <a:spLocks noChangeArrowheads="1"/>
          </p:cNvSpPr>
          <p:nvPr/>
        </p:nvSpPr>
        <p:spPr bwMode="auto">
          <a:xfrm>
            <a:off x="4845050" y="2606675"/>
            <a:ext cx="1563688" cy="1168400"/>
          </a:xfrm>
          <a:prstGeom prst="ellipse">
            <a:avLst/>
          </a:prstGeom>
          <a:gradFill rotWithShape="0">
            <a:gsLst>
              <a:gs pos="0">
                <a:srgbClr val="00FFFF">
                  <a:alpha val="0"/>
                </a:srgbClr>
              </a:gs>
              <a:gs pos="100000">
                <a:srgbClr val="00FFFF">
                  <a:gamma/>
                  <a:shade val="66667"/>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200" b="1">
                <a:effectLst>
                  <a:outerShdw blurRad="38100" dist="38100" dir="2700000" algn="tl">
                    <a:srgbClr val="FFFFFF"/>
                  </a:outerShdw>
                </a:effectLst>
              </a:rPr>
              <a:t>Confidentiality</a:t>
            </a:r>
          </a:p>
        </p:txBody>
      </p:sp>
      <p:sp>
        <p:nvSpPr>
          <p:cNvPr id="59410" name="Oval 18"/>
          <p:cNvSpPr>
            <a:spLocks noChangeArrowheads="1"/>
          </p:cNvSpPr>
          <p:nvPr/>
        </p:nvSpPr>
        <p:spPr bwMode="auto">
          <a:xfrm>
            <a:off x="3987800" y="3944938"/>
            <a:ext cx="1563688" cy="1168400"/>
          </a:xfrm>
          <a:prstGeom prst="ellipse">
            <a:avLst/>
          </a:prstGeom>
          <a:gradFill rotWithShape="0">
            <a:gsLst>
              <a:gs pos="0">
                <a:srgbClr val="00FFFF">
                  <a:alpha val="0"/>
                </a:srgbClr>
              </a:gs>
              <a:gs pos="100000">
                <a:srgbClr val="00FFFF">
                  <a:gamma/>
                  <a:shade val="66667"/>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200" b="1">
                <a:effectLst>
                  <a:outerShdw blurRad="38100" dist="38100" dir="2700000" algn="tl">
                    <a:srgbClr val="FFFFFF"/>
                  </a:outerShdw>
                </a:effectLst>
              </a:rPr>
              <a:t>Availability</a:t>
            </a:r>
          </a:p>
        </p:txBody>
      </p:sp>
      <p:sp>
        <p:nvSpPr>
          <p:cNvPr id="59411" name="Oval 19"/>
          <p:cNvSpPr>
            <a:spLocks noChangeArrowheads="1"/>
          </p:cNvSpPr>
          <p:nvPr/>
        </p:nvSpPr>
        <p:spPr bwMode="auto">
          <a:xfrm>
            <a:off x="457200" y="3581400"/>
            <a:ext cx="2209800" cy="990600"/>
          </a:xfrm>
          <a:prstGeom prst="ellipse">
            <a:avLst/>
          </a:prstGeom>
          <a:gradFill rotWithShape="0">
            <a:gsLst>
              <a:gs pos="0">
                <a:schemeClr val="accent1"/>
              </a:gs>
              <a:gs pos="100000">
                <a:schemeClr val="accent1">
                  <a:gamma/>
                  <a:tint val="61176"/>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GB" sz="1600" b="1"/>
              <a:t>Incident </a:t>
            </a:r>
          </a:p>
          <a:p>
            <a:pPr algn="ctr" eaLnBrk="0" hangingPunct="0"/>
            <a:r>
              <a:rPr lang="en-GB" sz="1600" b="1"/>
              <a:t>Management</a:t>
            </a:r>
          </a:p>
        </p:txBody>
      </p:sp>
    </p:spTree>
    <p:extLst>
      <p:ext uri="{BB962C8B-B14F-4D97-AF65-F5344CB8AC3E}">
        <p14:creationId xmlns:p14="http://schemas.microsoft.com/office/powerpoint/2010/main" val="2634109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409"/>
                                        </p:tgtEl>
                                        <p:attrNameLst>
                                          <p:attrName>style.visibility</p:attrName>
                                        </p:attrNameLst>
                                      </p:cBhvr>
                                      <p:to>
                                        <p:strVal val="visible"/>
                                      </p:to>
                                    </p:set>
                                    <p:anim calcmode="lin" valueType="num">
                                      <p:cBhvr additive="base">
                                        <p:cTn id="7" dur="3000" fill="hold"/>
                                        <p:tgtEl>
                                          <p:spTgt spid="59409"/>
                                        </p:tgtEl>
                                        <p:attrNameLst>
                                          <p:attrName>ppt_x</p:attrName>
                                        </p:attrNameLst>
                                      </p:cBhvr>
                                      <p:tavLst>
                                        <p:tav tm="0">
                                          <p:val>
                                            <p:strVal val="1+#ppt_w/2"/>
                                          </p:val>
                                        </p:tav>
                                        <p:tav tm="100000">
                                          <p:val>
                                            <p:strVal val="#ppt_x"/>
                                          </p:val>
                                        </p:tav>
                                      </p:tavLst>
                                    </p:anim>
                                    <p:anim calcmode="lin" valueType="num">
                                      <p:cBhvr additive="base">
                                        <p:cTn id="8" dur="3000" fill="hold"/>
                                        <p:tgtEl>
                                          <p:spTgt spid="5940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9408"/>
                                        </p:tgtEl>
                                        <p:attrNameLst>
                                          <p:attrName>style.visibility</p:attrName>
                                        </p:attrNameLst>
                                      </p:cBhvr>
                                      <p:to>
                                        <p:strVal val="visible"/>
                                      </p:to>
                                    </p:set>
                                    <p:anim calcmode="lin" valueType="num">
                                      <p:cBhvr additive="base">
                                        <p:cTn id="11" dur="3000" fill="hold"/>
                                        <p:tgtEl>
                                          <p:spTgt spid="59408"/>
                                        </p:tgtEl>
                                        <p:attrNameLst>
                                          <p:attrName>ppt_x</p:attrName>
                                        </p:attrNameLst>
                                      </p:cBhvr>
                                      <p:tavLst>
                                        <p:tav tm="0">
                                          <p:val>
                                            <p:strVal val="0-#ppt_w/2"/>
                                          </p:val>
                                        </p:tav>
                                        <p:tav tm="100000">
                                          <p:val>
                                            <p:strVal val="#ppt_x"/>
                                          </p:val>
                                        </p:tav>
                                      </p:tavLst>
                                    </p:anim>
                                    <p:anim calcmode="lin" valueType="num">
                                      <p:cBhvr additive="base">
                                        <p:cTn id="12" dur="3000" fill="hold"/>
                                        <p:tgtEl>
                                          <p:spTgt spid="5940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9410"/>
                                        </p:tgtEl>
                                        <p:attrNameLst>
                                          <p:attrName>style.visibility</p:attrName>
                                        </p:attrNameLst>
                                      </p:cBhvr>
                                      <p:to>
                                        <p:strVal val="visible"/>
                                      </p:to>
                                    </p:set>
                                    <p:anim calcmode="lin" valueType="num">
                                      <p:cBhvr additive="base">
                                        <p:cTn id="15" dur="3000" fill="hold"/>
                                        <p:tgtEl>
                                          <p:spTgt spid="59410"/>
                                        </p:tgtEl>
                                        <p:attrNameLst>
                                          <p:attrName>ppt_x</p:attrName>
                                        </p:attrNameLst>
                                      </p:cBhvr>
                                      <p:tavLst>
                                        <p:tav tm="0">
                                          <p:val>
                                            <p:strVal val="#ppt_x"/>
                                          </p:val>
                                        </p:tav>
                                        <p:tav tm="100000">
                                          <p:val>
                                            <p:strVal val="#ppt_x"/>
                                          </p:val>
                                        </p:tav>
                                      </p:tavLst>
                                    </p:anim>
                                    <p:anim calcmode="lin" valueType="num">
                                      <p:cBhvr additive="base">
                                        <p:cTn id="16" dur="3000" fill="hold"/>
                                        <p:tgtEl>
                                          <p:spTgt spid="59410"/>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3000"/>
                            </p:stCondLst>
                            <p:childTnLst>
                              <p:par>
                                <p:cTn id="18" presetID="21" presetClass="entr" presetSubtype="8" fill="hold" grpId="0" nodeType="afterEffect">
                                  <p:stCondLst>
                                    <p:cond delay="0"/>
                                  </p:stCondLst>
                                  <p:childTnLst>
                                    <p:set>
                                      <p:cBhvr>
                                        <p:cTn id="19" dur="1" fill="hold">
                                          <p:stCondLst>
                                            <p:cond delay="0"/>
                                          </p:stCondLst>
                                        </p:cTn>
                                        <p:tgtEl>
                                          <p:spTgt spid="59398"/>
                                        </p:tgtEl>
                                        <p:attrNameLst>
                                          <p:attrName>style.visibility</p:attrName>
                                        </p:attrNameLst>
                                      </p:cBhvr>
                                      <p:to>
                                        <p:strVal val="visible"/>
                                      </p:to>
                                    </p:set>
                                    <p:animEffect transition="in" filter="wheel(8)">
                                      <p:cBhvr>
                                        <p:cTn id="20" dur="2000"/>
                                        <p:tgtEl>
                                          <p:spTgt spid="59398"/>
                                        </p:tgtEl>
                                      </p:cBhvr>
                                    </p:animEffect>
                                  </p:childTnLst>
                                </p:cTn>
                              </p:par>
                            </p:childTnLst>
                          </p:cTn>
                        </p:par>
                        <p:par>
                          <p:cTn id="21" fill="hold" nodeType="afterGroup">
                            <p:stCondLst>
                              <p:cond delay="5000"/>
                            </p:stCondLst>
                            <p:childTnLst>
                              <p:par>
                                <p:cTn id="22" presetID="21" presetClass="entr" presetSubtype="8" fill="hold" grpId="0" nodeType="afterEffect">
                                  <p:stCondLst>
                                    <p:cond delay="0"/>
                                  </p:stCondLst>
                                  <p:childTnLst>
                                    <p:set>
                                      <p:cBhvr>
                                        <p:cTn id="23" dur="1" fill="hold">
                                          <p:stCondLst>
                                            <p:cond delay="0"/>
                                          </p:stCondLst>
                                        </p:cTn>
                                        <p:tgtEl>
                                          <p:spTgt spid="59399"/>
                                        </p:tgtEl>
                                        <p:attrNameLst>
                                          <p:attrName>style.visibility</p:attrName>
                                        </p:attrNameLst>
                                      </p:cBhvr>
                                      <p:to>
                                        <p:strVal val="visible"/>
                                      </p:to>
                                    </p:set>
                                    <p:animEffect transition="in" filter="wheel(8)">
                                      <p:cBhvr>
                                        <p:cTn id="24" dur="2000"/>
                                        <p:tgtEl>
                                          <p:spTgt spid="59399"/>
                                        </p:tgtEl>
                                      </p:cBhvr>
                                    </p:animEffect>
                                  </p:childTnLst>
                                </p:cTn>
                              </p:par>
                            </p:childTnLst>
                          </p:cTn>
                        </p:par>
                        <p:par>
                          <p:cTn id="25" fill="hold" nodeType="afterGroup">
                            <p:stCondLst>
                              <p:cond delay="7000"/>
                            </p:stCondLst>
                            <p:childTnLst>
                              <p:par>
                                <p:cTn id="26" presetID="21" presetClass="entr" presetSubtype="4" fill="hold" grpId="0" nodeType="afterEffect">
                                  <p:stCondLst>
                                    <p:cond delay="0"/>
                                  </p:stCondLst>
                                  <p:childTnLst>
                                    <p:set>
                                      <p:cBhvr>
                                        <p:cTn id="27" dur="1" fill="hold">
                                          <p:stCondLst>
                                            <p:cond delay="0"/>
                                          </p:stCondLst>
                                        </p:cTn>
                                        <p:tgtEl>
                                          <p:spTgt spid="59397"/>
                                        </p:tgtEl>
                                        <p:attrNameLst>
                                          <p:attrName>style.visibility</p:attrName>
                                        </p:attrNameLst>
                                      </p:cBhvr>
                                      <p:to>
                                        <p:strVal val="visible"/>
                                      </p:to>
                                    </p:set>
                                    <p:animEffect transition="in" filter="wheel(4)">
                                      <p:cBhvr>
                                        <p:cTn id="28" dur="2000"/>
                                        <p:tgtEl>
                                          <p:spTgt spid="59397"/>
                                        </p:tgtEl>
                                      </p:cBhvr>
                                    </p:animEffect>
                                  </p:childTnLst>
                                </p:cTn>
                              </p:par>
                            </p:childTnLst>
                          </p:cTn>
                        </p:par>
                        <p:par>
                          <p:cTn id="29" fill="hold" nodeType="afterGroup">
                            <p:stCondLst>
                              <p:cond delay="9000"/>
                            </p:stCondLst>
                            <p:childTnLst>
                              <p:par>
                                <p:cTn id="30" presetID="21" presetClass="entr" presetSubtype="8" fill="hold" grpId="0" nodeType="afterEffect">
                                  <p:stCondLst>
                                    <p:cond delay="0"/>
                                  </p:stCondLst>
                                  <p:childTnLst>
                                    <p:set>
                                      <p:cBhvr>
                                        <p:cTn id="31" dur="1" fill="hold">
                                          <p:stCondLst>
                                            <p:cond delay="0"/>
                                          </p:stCondLst>
                                        </p:cTn>
                                        <p:tgtEl>
                                          <p:spTgt spid="59400"/>
                                        </p:tgtEl>
                                        <p:attrNameLst>
                                          <p:attrName>style.visibility</p:attrName>
                                        </p:attrNameLst>
                                      </p:cBhvr>
                                      <p:to>
                                        <p:strVal val="visible"/>
                                      </p:to>
                                    </p:set>
                                    <p:animEffect transition="in" filter="wheel(8)">
                                      <p:cBhvr>
                                        <p:cTn id="32" dur="2000"/>
                                        <p:tgtEl>
                                          <p:spTgt spid="59400"/>
                                        </p:tgtEl>
                                      </p:cBhvr>
                                    </p:animEffect>
                                  </p:childTnLst>
                                </p:cTn>
                              </p:par>
                            </p:childTnLst>
                          </p:cTn>
                        </p:par>
                        <p:par>
                          <p:cTn id="33" fill="hold" nodeType="afterGroup">
                            <p:stCondLst>
                              <p:cond delay="11000"/>
                            </p:stCondLst>
                            <p:childTnLst>
                              <p:par>
                                <p:cTn id="34" presetID="21" presetClass="entr" presetSubtype="8" fill="hold" grpId="0" nodeType="afterEffect">
                                  <p:stCondLst>
                                    <p:cond delay="0"/>
                                  </p:stCondLst>
                                  <p:childTnLst>
                                    <p:set>
                                      <p:cBhvr>
                                        <p:cTn id="35" dur="1" fill="hold">
                                          <p:stCondLst>
                                            <p:cond delay="0"/>
                                          </p:stCondLst>
                                        </p:cTn>
                                        <p:tgtEl>
                                          <p:spTgt spid="59401"/>
                                        </p:tgtEl>
                                        <p:attrNameLst>
                                          <p:attrName>style.visibility</p:attrName>
                                        </p:attrNameLst>
                                      </p:cBhvr>
                                      <p:to>
                                        <p:strVal val="visible"/>
                                      </p:to>
                                    </p:set>
                                    <p:animEffect transition="in" filter="wheel(8)">
                                      <p:cBhvr>
                                        <p:cTn id="36" dur="2000"/>
                                        <p:tgtEl>
                                          <p:spTgt spid="59401"/>
                                        </p:tgtEl>
                                      </p:cBhvr>
                                    </p:animEffect>
                                  </p:childTnLst>
                                </p:cTn>
                              </p:par>
                            </p:childTnLst>
                          </p:cTn>
                        </p:par>
                        <p:par>
                          <p:cTn id="37" fill="hold" nodeType="afterGroup">
                            <p:stCondLst>
                              <p:cond delay="13000"/>
                            </p:stCondLst>
                            <p:childTnLst>
                              <p:par>
                                <p:cTn id="38" presetID="21" presetClass="entr" presetSubtype="8" fill="hold" grpId="0" nodeType="afterEffect">
                                  <p:stCondLst>
                                    <p:cond delay="0"/>
                                  </p:stCondLst>
                                  <p:childTnLst>
                                    <p:set>
                                      <p:cBhvr>
                                        <p:cTn id="39" dur="1" fill="hold">
                                          <p:stCondLst>
                                            <p:cond delay="0"/>
                                          </p:stCondLst>
                                        </p:cTn>
                                        <p:tgtEl>
                                          <p:spTgt spid="59402"/>
                                        </p:tgtEl>
                                        <p:attrNameLst>
                                          <p:attrName>style.visibility</p:attrName>
                                        </p:attrNameLst>
                                      </p:cBhvr>
                                      <p:to>
                                        <p:strVal val="visible"/>
                                      </p:to>
                                    </p:set>
                                    <p:animEffect transition="in" filter="wheel(8)">
                                      <p:cBhvr>
                                        <p:cTn id="40" dur="2000"/>
                                        <p:tgtEl>
                                          <p:spTgt spid="59402"/>
                                        </p:tgtEl>
                                      </p:cBhvr>
                                    </p:animEffect>
                                  </p:childTnLst>
                                </p:cTn>
                              </p:par>
                            </p:childTnLst>
                          </p:cTn>
                        </p:par>
                        <p:par>
                          <p:cTn id="41" fill="hold" nodeType="afterGroup">
                            <p:stCondLst>
                              <p:cond delay="15000"/>
                            </p:stCondLst>
                            <p:childTnLst>
                              <p:par>
                                <p:cTn id="42" presetID="21" presetClass="entr" presetSubtype="8" fill="hold" grpId="0" nodeType="afterEffect">
                                  <p:stCondLst>
                                    <p:cond delay="0"/>
                                  </p:stCondLst>
                                  <p:childTnLst>
                                    <p:set>
                                      <p:cBhvr>
                                        <p:cTn id="43" dur="1" fill="hold">
                                          <p:stCondLst>
                                            <p:cond delay="0"/>
                                          </p:stCondLst>
                                        </p:cTn>
                                        <p:tgtEl>
                                          <p:spTgt spid="59395"/>
                                        </p:tgtEl>
                                        <p:attrNameLst>
                                          <p:attrName>style.visibility</p:attrName>
                                        </p:attrNameLst>
                                      </p:cBhvr>
                                      <p:to>
                                        <p:strVal val="visible"/>
                                      </p:to>
                                    </p:set>
                                    <p:animEffect transition="in" filter="wheel(8)">
                                      <p:cBhvr>
                                        <p:cTn id="44" dur="2000"/>
                                        <p:tgtEl>
                                          <p:spTgt spid="59395"/>
                                        </p:tgtEl>
                                      </p:cBhvr>
                                    </p:animEffect>
                                  </p:childTnLst>
                                </p:cTn>
                              </p:par>
                            </p:childTnLst>
                          </p:cTn>
                        </p:par>
                        <p:par>
                          <p:cTn id="45" fill="hold" nodeType="afterGroup">
                            <p:stCondLst>
                              <p:cond delay="17000"/>
                            </p:stCondLst>
                            <p:childTnLst>
                              <p:par>
                                <p:cTn id="46" presetID="21" presetClass="entr" presetSubtype="8" fill="hold" grpId="0" nodeType="afterEffect">
                                  <p:stCondLst>
                                    <p:cond delay="0"/>
                                  </p:stCondLst>
                                  <p:childTnLst>
                                    <p:set>
                                      <p:cBhvr>
                                        <p:cTn id="47" dur="1" fill="hold">
                                          <p:stCondLst>
                                            <p:cond delay="0"/>
                                          </p:stCondLst>
                                        </p:cTn>
                                        <p:tgtEl>
                                          <p:spTgt spid="59403"/>
                                        </p:tgtEl>
                                        <p:attrNameLst>
                                          <p:attrName>style.visibility</p:attrName>
                                        </p:attrNameLst>
                                      </p:cBhvr>
                                      <p:to>
                                        <p:strVal val="visible"/>
                                      </p:to>
                                    </p:set>
                                    <p:animEffect transition="in" filter="wheel(8)">
                                      <p:cBhvr>
                                        <p:cTn id="48" dur="2000"/>
                                        <p:tgtEl>
                                          <p:spTgt spid="59403"/>
                                        </p:tgtEl>
                                      </p:cBhvr>
                                    </p:animEffect>
                                  </p:childTnLst>
                                </p:cTn>
                              </p:par>
                            </p:childTnLst>
                          </p:cTn>
                        </p:par>
                        <p:par>
                          <p:cTn id="49" fill="hold" nodeType="afterGroup">
                            <p:stCondLst>
                              <p:cond delay="19000"/>
                            </p:stCondLst>
                            <p:childTnLst>
                              <p:par>
                                <p:cTn id="50" presetID="21" presetClass="entr" presetSubtype="8" fill="hold" grpId="0" nodeType="afterEffect">
                                  <p:stCondLst>
                                    <p:cond delay="0"/>
                                  </p:stCondLst>
                                  <p:childTnLst>
                                    <p:set>
                                      <p:cBhvr>
                                        <p:cTn id="51" dur="1" fill="hold">
                                          <p:stCondLst>
                                            <p:cond delay="0"/>
                                          </p:stCondLst>
                                        </p:cTn>
                                        <p:tgtEl>
                                          <p:spTgt spid="59404"/>
                                        </p:tgtEl>
                                        <p:attrNameLst>
                                          <p:attrName>style.visibility</p:attrName>
                                        </p:attrNameLst>
                                      </p:cBhvr>
                                      <p:to>
                                        <p:strVal val="visible"/>
                                      </p:to>
                                    </p:set>
                                    <p:animEffect transition="in" filter="wheel(8)">
                                      <p:cBhvr>
                                        <p:cTn id="52" dur="2000"/>
                                        <p:tgtEl>
                                          <p:spTgt spid="59404"/>
                                        </p:tgtEl>
                                      </p:cBhvr>
                                    </p:animEffect>
                                  </p:childTnLst>
                                </p:cTn>
                              </p:par>
                            </p:childTnLst>
                          </p:cTn>
                        </p:par>
                        <p:par>
                          <p:cTn id="53" fill="hold" nodeType="afterGroup">
                            <p:stCondLst>
                              <p:cond delay="21000"/>
                            </p:stCondLst>
                            <p:childTnLst>
                              <p:par>
                                <p:cTn id="54" presetID="21" presetClass="entr" presetSubtype="8" fill="hold" grpId="0" nodeType="afterEffect">
                                  <p:stCondLst>
                                    <p:cond delay="0"/>
                                  </p:stCondLst>
                                  <p:childTnLst>
                                    <p:set>
                                      <p:cBhvr>
                                        <p:cTn id="55" dur="1" fill="hold">
                                          <p:stCondLst>
                                            <p:cond delay="0"/>
                                          </p:stCondLst>
                                        </p:cTn>
                                        <p:tgtEl>
                                          <p:spTgt spid="59405"/>
                                        </p:tgtEl>
                                        <p:attrNameLst>
                                          <p:attrName>style.visibility</p:attrName>
                                        </p:attrNameLst>
                                      </p:cBhvr>
                                      <p:to>
                                        <p:strVal val="visible"/>
                                      </p:to>
                                    </p:set>
                                    <p:animEffect transition="in" filter="wheel(8)">
                                      <p:cBhvr>
                                        <p:cTn id="56" dur="2000"/>
                                        <p:tgtEl>
                                          <p:spTgt spid="59405"/>
                                        </p:tgtEl>
                                      </p:cBhvr>
                                    </p:animEffect>
                                  </p:childTnLst>
                                </p:cTn>
                              </p:par>
                            </p:childTnLst>
                          </p:cTn>
                        </p:par>
                        <p:par>
                          <p:cTn id="57" fill="hold" nodeType="afterGroup">
                            <p:stCondLst>
                              <p:cond delay="23000"/>
                            </p:stCondLst>
                            <p:childTnLst>
                              <p:par>
                                <p:cTn id="58" presetID="21" presetClass="entr" presetSubtype="8" fill="hold" grpId="0" nodeType="afterEffect">
                                  <p:stCondLst>
                                    <p:cond delay="0"/>
                                  </p:stCondLst>
                                  <p:childTnLst>
                                    <p:set>
                                      <p:cBhvr>
                                        <p:cTn id="59" dur="1" fill="hold">
                                          <p:stCondLst>
                                            <p:cond delay="0"/>
                                          </p:stCondLst>
                                        </p:cTn>
                                        <p:tgtEl>
                                          <p:spTgt spid="59411"/>
                                        </p:tgtEl>
                                        <p:attrNameLst>
                                          <p:attrName>style.visibility</p:attrName>
                                        </p:attrNameLst>
                                      </p:cBhvr>
                                      <p:to>
                                        <p:strVal val="visible"/>
                                      </p:to>
                                    </p:set>
                                    <p:animEffect transition="in" filter="wheel(8)">
                                      <p:cBhvr>
                                        <p:cTn id="60" dur="2000"/>
                                        <p:tgtEl>
                                          <p:spTgt spid="59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p:bldP spid="59397" grpId="0" animBg="1"/>
      <p:bldP spid="59398" grpId="0" animBg="1"/>
      <p:bldP spid="59399" grpId="0" animBg="1"/>
      <p:bldP spid="59400" grpId="0" animBg="1"/>
      <p:bldP spid="59401" grpId="0" animBg="1"/>
      <p:bldP spid="59402" grpId="0" animBg="1"/>
      <p:bldP spid="59403" grpId="0" animBg="1"/>
      <p:bldP spid="59404" grpId="0" animBg="1"/>
      <p:bldP spid="59405" grpId="0" animBg="1"/>
      <p:bldP spid="59408" grpId="0" animBg="1"/>
      <p:bldP spid="59409" grpId="0" animBg="1"/>
      <p:bldP spid="59410" grpId="0" animBg="1"/>
      <p:bldP spid="594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172CB91A-53C4-4D96-8232-F0E039A6EEE2}" type="slidenum">
              <a:rPr lang="en-AU"/>
              <a:pPr/>
              <a:t>22</a:t>
            </a:fld>
            <a:endParaRPr lang="en-AU"/>
          </a:p>
        </p:txBody>
      </p:sp>
      <p:sp>
        <p:nvSpPr>
          <p:cNvPr id="96258" name="Rectangle 2"/>
          <p:cNvSpPr>
            <a:spLocks noGrp="1" noChangeArrowheads="1"/>
          </p:cNvSpPr>
          <p:nvPr>
            <p:ph type="title"/>
          </p:nvPr>
        </p:nvSpPr>
        <p:spPr/>
        <p:txBody>
          <a:bodyPr/>
          <a:lstStyle/>
          <a:p>
            <a:r>
              <a:rPr lang="en-AU"/>
              <a:t>L5: Access control principles</a:t>
            </a:r>
          </a:p>
        </p:txBody>
      </p:sp>
      <p:sp>
        <p:nvSpPr>
          <p:cNvPr id="96259" name="Rectangle 3"/>
          <p:cNvSpPr>
            <a:spLocks noGrp="1" noChangeArrowheads="1"/>
          </p:cNvSpPr>
          <p:nvPr>
            <p:ph type="body" idx="1"/>
          </p:nvPr>
        </p:nvSpPr>
        <p:spPr>
          <a:xfrm>
            <a:off x="457200" y="1600200"/>
            <a:ext cx="8435975" cy="4525963"/>
          </a:xfrm>
        </p:spPr>
        <p:txBody>
          <a:bodyPr/>
          <a:lstStyle/>
          <a:p>
            <a:pPr>
              <a:lnSpc>
                <a:spcPct val="80000"/>
              </a:lnSpc>
            </a:pPr>
            <a:r>
              <a:rPr lang="en-US" sz="2400"/>
              <a:t>Introduction </a:t>
            </a:r>
          </a:p>
          <a:p>
            <a:pPr lvl="1">
              <a:lnSpc>
                <a:spcPct val="80000"/>
              </a:lnSpc>
            </a:pPr>
            <a:r>
              <a:rPr lang="en-AU" sz="2000"/>
              <a:t>Common principles: </a:t>
            </a:r>
          </a:p>
          <a:p>
            <a:pPr lvl="2">
              <a:lnSpc>
                <a:spcPct val="80000"/>
              </a:lnSpc>
            </a:pPr>
            <a:r>
              <a:rPr lang="en-AU" sz="1800"/>
              <a:t>Least privilege, Need to know, Separation of duties</a:t>
            </a:r>
          </a:p>
          <a:p>
            <a:pPr lvl="1">
              <a:lnSpc>
                <a:spcPct val="80000"/>
              </a:lnSpc>
            </a:pPr>
            <a:r>
              <a:rPr lang="en-AU" sz="2000"/>
              <a:t>Terminology: </a:t>
            </a:r>
          </a:p>
          <a:p>
            <a:pPr lvl="2">
              <a:lnSpc>
                <a:spcPct val="80000"/>
              </a:lnSpc>
            </a:pPr>
            <a:r>
              <a:rPr lang="en-AU" sz="1800"/>
              <a:t>Subjects, Objects, Modes of access</a:t>
            </a:r>
            <a:endParaRPr lang="en-US" sz="1800"/>
          </a:p>
          <a:p>
            <a:pPr>
              <a:lnSpc>
                <a:spcPct val="80000"/>
              </a:lnSpc>
            </a:pPr>
            <a:r>
              <a:rPr lang="en-US" sz="2400"/>
              <a:t>Major access control approaches</a:t>
            </a:r>
          </a:p>
          <a:p>
            <a:pPr lvl="1">
              <a:lnSpc>
                <a:spcPct val="80000"/>
              </a:lnSpc>
            </a:pPr>
            <a:r>
              <a:rPr lang="en-US" sz="2000"/>
              <a:t>Discretionary </a:t>
            </a:r>
          </a:p>
          <a:p>
            <a:pPr lvl="1">
              <a:lnSpc>
                <a:spcPct val="80000"/>
              </a:lnSpc>
            </a:pPr>
            <a:r>
              <a:rPr lang="en-US" sz="2000"/>
              <a:t>Mandatory</a:t>
            </a:r>
          </a:p>
          <a:p>
            <a:pPr lvl="1">
              <a:lnSpc>
                <a:spcPct val="80000"/>
              </a:lnSpc>
            </a:pPr>
            <a:r>
              <a:rPr lang="en-US" sz="2000"/>
              <a:t>Role-based</a:t>
            </a:r>
          </a:p>
          <a:p>
            <a:pPr>
              <a:lnSpc>
                <a:spcPct val="80000"/>
              </a:lnSpc>
            </a:pPr>
            <a:r>
              <a:rPr lang="en-US" sz="2400"/>
              <a:t>Implementing access control</a:t>
            </a:r>
          </a:p>
          <a:p>
            <a:pPr>
              <a:lnSpc>
                <a:spcPct val="80000"/>
              </a:lnSpc>
            </a:pPr>
            <a:r>
              <a:rPr lang="en-US" sz="2400"/>
              <a:t>User authentication mechanisms</a:t>
            </a:r>
          </a:p>
          <a:p>
            <a:pPr lvl="1">
              <a:lnSpc>
                <a:spcPct val="80000"/>
              </a:lnSpc>
            </a:pPr>
            <a:r>
              <a:rPr lang="en-AU" sz="2000"/>
              <a:t>Knowledge based</a:t>
            </a:r>
          </a:p>
          <a:p>
            <a:pPr lvl="1">
              <a:lnSpc>
                <a:spcPct val="80000"/>
              </a:lnSpc>
            </a:pPr>
            <a:r>
              <a:rPr lang="en-AU" sz="2000"/>
              <a:t>Object based </a:t>
            </a:r>
          </a:p>
          <a:p>
            <a:pPr lvl="1">
              <a:lnSpc>
                <a:spcPct val="80000"/>
              </a:lnSpc>
            </a:pPr>
            <a:r>
              <a:rPr lang="en-AU" sz="2000"/>
              <a:t>ID-based</a:t>
            </a:r>
            <a:endParaRPr lang="en-US" sz="2000"/>
          </a:p>
        </p:txBody>
      </p:sp>
    </p:spTree>
    <p:extLst>
      <p:ext uri="{BB962C8B-B14F-4D97-AF65-F5344CB8AC3E}">
        <p14:creationId xmlns:p14="http://schemas.microsoft.com/office/powerpoint/2010/main" val="1236047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2C2278FC-05C5-442B-BF87-10680B5AA791}" type="slidenum">
              <a:rPr lang="en-AU"/>
              <a:pPr/>
              <a:t>23</a:t>
            </a:fld>
            <a:endParaRPr lang="en-AU"/>
          </a:p>
        </p:txBody>
      </p:sp>
      <p:sp>
        <p:nvSpPr>
          <p:cNvPr id="98306" name="Rectangle 2"/>
          <p:cNvSpPr>
            <a:spLocks noGrp="1" noChangeArrowheads="1"/>
          </p:cNvSpPr>
          <p:nvPr>
            <p:ph type="title"/>
          </p:nvPr>
        </p:nvSpPr>
        <p:spPr/>
        <p:txBody>
          <a:bodyPr/>
          <a:lstStyle/>
          <a:p>
            <a:r>
              <a:rPr lang="en-US"/>
              <a:t>Implementing access control</a:t>
            </a:r>
            <a:r>
              <a:rPr lang="en-AU"/>
              <a:t> </a:t>
            </a:r>
          </a:p>
        </p:txBody>
      </p:sp>
      <p:sp>
        <p:nvSpPr>
          <p:cNvPr id="98307" name="Rectangle 3"/>
          <p:cNvSpPr>
            <a:spLocks noGrp="1" noChangeArrowheads="1"/>
          </p:cNvSpPr>
          <p:nvPr>
            <p:ph type="body" idx="1"/>
          </p:nvPr>
        </p:nvSpPr>
        <p:spPr>
          <a:xfrm>
            <a:off x="457200" y="1341438"/>
            <a:ext cx="8534400" cy="4708525"/>
          </a:xfrm>
        </p:spPr>
        <p:txBody>
          <a:bodyPr>
            <a:normAutofit fontScale="92500" lnSpcReduction="10000"/>
          </a:bodyPr>
          <a:lstStyle/>
          <a:p>
            <a:pPr marL="457200" indent="-457200"/>
            <a:r>
              <a:rPr lang="en-AU"/>
              <a:t>Two phases of access control:</a:t>
            </a:r>
          </a:p>
          <a:p>
            <a:pPr marL="838200" lvl="1" indent="-381000">
              <a:buFontTx/>
              <a:buAutoNum type="arabicPeriod"/>
            </a:pPr>
            <a:r>
              <a:rPr lang="en-AU"/>
              <a:t>Policy definition (authorisation) phase </a:t>
            </a:r>
            <a:r>
              <a:rPr lang="en-AU">
                <a:solidFill>
                  <a:schemeClr val="hlink"/>
                </a:solidFill>
              </a:rPr>
              <a:t>where privilege is allocated and administered</a:t>
            </a:r>
          </a:p>
          <a:p>
            <a:pPr marL="1257300" lvl="2" indent="-342900">
              <a:buFontTx/>
              <a:buAutoNum type="alphaLcPeriod"/>
            </a:pPr>
            <a:r>
              <a:rPr lang="en-AU"/>
              <a:t>Authorise subject by defining the AC policy</a:t>
            </a:r>
          </a:p>
          <a:p>
            <a:pPr marL="1257300" lvl="2" indent="-342900">
              <a:buFontTx/>
              <a:buAutoNum type="alphaLcPeriod"/>
            </a:pPr>
            <a:r>
              <a:rPr lang="en-AU"/>
              <a:t>Distribute access credentials/token to subject</a:t>
            </a:r>
          </a:p>
          <a:p>
            <a:pPr marL="1257300" lvl="2" indent="-342900">
              <a:buFontTx/>
              <a:buAutoNum type="alphaLcPeriod"/>
            </a:pPr>
            <a:r>
              <a:rPr lang="en-AU"/>
              <a:t>Change/revoke authorisation whenever necessary</a:t>
            </a:r>
            <a:endParaRPr lang="en-AU" sz="2400"/>
          </a:p>
          <a:p>
            <a:pPr marL="838200" lvl="1" indent="-381000">
              <a:buFontTx/>
              <a:buAutoNum type="arabicPeriod" startAt="2"/>
            </a:pPr>
            <a:r>
              <a:rPr lang="en-AU"/>
              <a:t>Policy enforcement (grant access) phase* </a:t>
            </a:r>
            <a:r>
              <a:rPr lang="en-AU">
                <a:solidFill>
                  <a:schemeClr val="hlink"/>
                </a:solidFill>
              </a:rPr>
              <a:t>where privilege is required to gain access</a:t>
            </a:r>
          </a:p>
          <a:p>
            <a:pPr marL="1257300" lvl="2" indent="-342900">
              <a:buFontTx/>
              <a:buAutoNum type="alphaLcPeriod"/>
            </a:pPr>
            <a:r>
              <a:rPr lang="en-AU"/>
              <a:t>Authenticate subject</a:t>
            </a:r>
          </a:p>
          <a:p>
            <a:pPr marL="1257300" lvl="2" indent="-342900">
              <a:buFontTx/>
              <a:buAutoNum type="alphaLcPeriod"/>
            </a:pPr>
            <a:r>
              <a:rPr lang="en-AU"/>
              <a:t>Grant access as authorised by policy </a:t>
            </a:r>
          </a:p>
          <a:p>
            <a:pPr marL="1257300" lvl="2" indent="-342900">
              <a:buFontTx/>
              <a:buAutoNum type="alphaLcPeriod"/>
            </a:pPr>
            <a:r>
              <a:rPr lang="en-AU"/>
              <a:t>Monitor access</a:t>
            </a:r>
          </a:p>
          <a:p>
            <a:pPr marL="1257300" lvl="2" indent="-342900">
              <a:buFont typeface="Arial" pitchFamily="34" charset="0"/>
              <a:buChar char="*"/>
            </a:pPr>
            <a:r>
              <a:rPr lang="en-AU" sz="1800"/>
              <a:t>(note: sometimes the term “authorisation” is used for this phase)</a:t>
            </a:r>
          </a:p>
        </p:txBody>
      </p:sp>
    </p:spTree>
    <p:extLst>
      <p:ext uri="{BB962C8B-B14F-4D97-AF65-F5344CB8AC3E}">
        <p14:creationId xmlns:p14="http://schemas.microsoft.com/office/powerpoint/2010/main" val="871121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Date Placeholder 2"/>
          <p:cNvSpPr>
            <a:spLocks noGrp="1"/>
          </p:cNvSpPr>
          <p:nvPr>
            <p:ph type="dt" sz="half" idx="10"/>
          </p:nvPr>
        </p:nvSpPr>
        <p:spPr/>
        <p:txBody>
          <a:bodyPr/>
          <a:lstStyle/>
          <a:p>
            <a:r>
              <a:rPr lang="en-US" smtClean="0"/>
              <a:t>Semester 1, 2014</a:t>
            </a:r>
            <a:endParaRPr lang="en-AU"/>
          </a:p>
        </p:txBody>
      </p:sp>
      <p:sp>
        <p:nvSpPr>
          <p:cNvPr id="63" name="Footer Placeholder 3"/>
          <p:cNvSpPr>
            <a:spLocks noGrp="1"/>
          </p:cNvSpPr>
          <p:nvPr>
            <p:ph type="ftr" sz="quarter" idx="11"/>
          </p:nvPr>
        </p:nvSpPr>
        <p:spPr/>
        <p:txBody>
          <a:bodyPr/>
          <a:lstStyle/>
          <a:p>
            <a:r>
              <a:rPr lang="en-AU"/>
              <a:t>INB/INN 255 Security</a:t>
            </a:r>
          </a:p>
        </p:txBody>
      </p:sp>
      <p:sp>
        <p:nvSpPr>
          <p:cNvPr id="64" name="Slide Number Placeholder 4"/>
          <p:cNvSpPr>
            <a:spLocks noGrp="1"/>
          </p:cNvSpPr>
          <p:nvPr>
            <p:ph type="sldNum" sz="quarter" idx="12"/>
          </p:nvPr>
        </p:nvSpPr>
        <p:spPr/>
        <p:txBody>
          <a:bodyPr/>
          <a:lstStyle/>
          <a:p>
            <a:fld id="{4584B84B-4A3D-48F2-8FFB-70D1E88B598D}" type="slidenum">
              <a:rPr lang="en-AU"/>
              <a:pPr/>
              <a:t>24</a:t>
            </a:fld>
            <a:endParaRPr lang="en-AU"/>
          </a:p>
        </p:txBody>
      </p:sp>
      <p:sp>
        <p:nvSpPr>
          <p:cNvPr id="142338" name="Rectangle 2"/>
          <p:cNvSpPr>
            <a:spLocks noGrp="1" noChangeArrowheads="1"/>
          </p:cNvSpPr>
          <p:nvPr>
            <p:ph type="title"/>
          </p:nvPr>
        </p:nvSpPr>
        <p:spPr/>
        <p:txBody>
          <a:bodyPr/>
          <a:lstStyle/>
          <a:p>
            <a:r>
              <a:rPr lang="en-AU" sz="3600"/>
              <a:t>Implementing access control</a:t>
            </a:r>
            <a:br>
              <a:rPr lang="en-AU" sz="3600"/>
            </a:br>
            <a:r>
              <a:rPr lang="en-AU" sz="2800"/>
              <a:t>Access control conceptual diagram</a:t>
            </a:r>
          </a:p>
        </p:txBody>
      </p:sp>
      <p:sp>
        <p:nvSpPr>
          <p:cNvPr id="142339" name="AutoShape 3"/>
          <p:cNvSpPr>
            <a:spLocks noChangeAspect="1" noChangeArrowheads="1"/>
          </p:cNvSpPr>
          <p:nvPr/>
        </p:nvSpPr>
        <p:spPr bwMode="auto">
          <a:xfrm>
            <a:off x="279400" y="1665288"/>
            <a:ext cx="4217988" cy="3225800"/>
          </a:xfrm>
          <a:prstGeom prst="roundRect">
            <a:avLst>
              <a:gd name="adj" fmla="val 6718"/>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40" name="AutoShape 4"/>
          <p:cNvSpPr>
            <a:spLocks noChangeAspect="1" noChangeArrowheads="1"/>
          </p:cNvSpPr>
          <p:nvPr/>
        </p:nvSpPr>
        <p:spPr bwMode="auto">
          <a:xfrm>
            <a:off x="250825" y="1665288"/>
            <a:ext cx="6121400" cy="3492500"/>
          </a:xfrm>
          <a:prstGeom prst="roundRect">
            <a:avLst>
              <a:gd name="adj" fmla="val 56"/>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41" name="Text Box 5"/>
          <p:cNvSpPr txBox="1">
            <a:spLocks noChangeAspect="1" noChangeArrowheads="1"/>
          </p:cNvSpPr>
          <p:nvPr/>
        </p:nvSpPr>
        <p:spPr bwMode="auto">
          <a:xfrm>
            <a:off x="1511300" y="1760538"/>
            <a:ext cx="4213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nSpc>
                <a:spcPts val="1800"/>
              </a:lnSpc>
              <a:buClr>
                <a:srgbClr val="000000"/>
              </a:buClr>
              <a:buSzPct val="100000"/>
              <a:buFont typeface="Arial" pitchFamily="34" charset="0"/>
              <a:buNone/>
            </a:pPr>
            <a:r>
              <a:rPr lang="en-GB" sz="1600"/>
              <a:t>Resource provider domain</a:t>
            </a:r>
          </a:p>
        </p:txBody>
      </p:sp>
      <p:sp>
        <p:nvSpPr>
          <p:cNvPr id="142342" name="Freeform 6"/>
          <p:cNvSpPr>
            <a:spLocks noChangeAspect="1"/>
          </p:cNvSpPr>
          <p:nvPr/>
        </p:nvSpPr>
        <p:spPr bwMode="auto">
          <a:xfrm>
            <a:off x="6070600" y="3357563"/>
            <a:ext cx="1611313" cy="1079500"/>
          </a:xfrm>
          <a:custGeom>
            <a:avLst/>
            <a:gdLst>
              <a:gd name="T0" fmla="*/ 1011 w 1015"/>
              <a:gd name="T1" fmla="*/ 0 h 680"/>
              <a:gd name="T2" fmla="*/ 1015 w 1015"/>
              <a:gd name="T3" fmla="*/ 678 h 680"/>
              <a:gd name="T4" fmla="*/ 0 w 1015"/>
              <a:gd name="T5" fmla="*/ 680 h 680"/>
            </a:gdLst>
            <a:ahLst/>
            <a:cxnLst>
              <a:cxn ang="0">
                <a:pos x="T0" y="T1"/>
              </a:cxn>
              <a:cxn ang="0">
                <a:pos x="T2" y="T3"/>
              </a:cxn>
              <a:cxn ang="0">
                <a:pos x="T4" y="T5"/>
              </a:cxn>
            </a:cxnLst>
            <a:rect l="0" t="0" r="r" b="b"/>
            <a:pathLst>
              <a:path w="1015" h="680">
                <a:moveTo>
                  <a:pt x="1011" y="0"/>
                </a:moveTo>
                <a:lnTo>
                  <a:pt x="1015" y="678"/>
                </a:lnTo>
                <a:lnTo>
                  <a:pt x="0" y="680"/>
                </a:ln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42343" name="Text Box 7"/>
          <p:cNvSpPr txBox="1">
            <a:spLocks noChangeAspect="1" noChangeArrowheads="1"/>
          </p:cNvSpPr>
          <p:nvPr/>
        </p:nvSpPr>
        <p:spPr bwMode="auto">
          <a:xfrm>
            <a:off x="376238" y="1773238"/>
            <a:ext cx="12557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spcBef>
                <a:spcPts val="750"/>
              </a:spcBef>
              <a:buClr>
                <a:srgbClr val="000000"/>
              </a:buClr>
              <a:buSzPct val="100000"/>
              <a:buFont typeface="Arial" pitchFamily="34" charset="0"/>
              <a:buNone/>
            </a:pPr>
            <a:r>
              <a:rPr lang="en-GB" sz="1600"/>
              <a:t>Resource owner</a:t>
            </a:r>
          </a:p>
        </p:txBody>
      </p:sp>
      <p:sp>
        <p:nvSpPr>
          <p:cNvPr id="142344" name="Text Box 8"/>
          <p:cNvSpPr txBox="1">
            <a:spLocks noChangeAspect="1" noChangeArrowheads="1"/>
          </p:cNvSpPr>
          <p:nvPr/>
        </p:nvSpPr>
        <p:spPr bwMode="auto">
          <a:xfrm>
            <a:off x="7094538" y="2028825"/>
            <a:ext cx="10128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spcBef>
                <a:spcPts val="750"/>
              </a:spcBef>
              <a:buClr>
                <a:srgbClr val="000000"/>
              </a:buClr>
              <a:buSzPct val="100000"/>
              <a:buFont typeface="Arial" pitchFamily="34" charset="0"/>
              <a:buNone/>
            </a:pPr>
            <a:r>
              <a:rPr lang="en-GB" sz="1600"/>
              <a:t>Subject</a:t>
            </a:r>
          </a:p>
        </p:txBody>
      </p:sp>
      <p:grpSp>
        <p:nvGrpSpPr>
          <p:cNvPr id="142345" name="Group 9"/>
          <p:cNvGrpSpPr>
            <a:grpSpLocks noChangeAspect="1"/>
          </p:cNvGrpSpPr>
          <p:nvPr/>
        </p:nvGrpSpPr>
        <p:grpSpPr bwMode="auto">
          <a:xfrm>
            <a:off x="706438" y="2336800"/>
            <a:ext cx="574675" cy="1089025"/>
            <a:chOff x="222" y="350"/>
            <a:chExt cx="299" cy="568"/>
          </a:xfrm>
        </p:grpSpPr>
        <p:grpSp>
          <p:nvGrpSpPr>
            <p:cNvPr id="142346" name="Group 10"/>
            <p:cNvGrpSpPr>
              <a:grpSpLocks noChangeAspect="1"/>
            </p:cNvGrpSpPr>
            <p:nvPr/>
          </p:nvGrpSpPr>
          <p:grpSpPr bwMode="auto">
            <a:xfrm>
              <a:off x="222" y="350"/>
              <a:ext cx="299" cy="568"/>
              <a:chOff x="222" y="350"/>
              <a:chExt cx="299" cy="568"/>
            </a:xfrm>
          </p:grpSpPr>
          <p:sp>
            <p:nvSpPr>
              <p:cNvPr id="142347" name="Freeform 11"/>
              <p:cNvSpPr>
                <a:spLocks noChangeAspect="1" noChangeArrowheads="1"/>
              </p:cNvSpPr>
              <p:nvPr/>
            </p:nvSpPr>
            <p:spPr bwMode="auto">
              <a:xfrm>
                <a:off x="299" y="350"/>
                <a:ext cx="155" cy="94"/>
              </a:xfrm>
              <a:custGeom>
                <a:avLst/>
                <a:gdLst>
                  <a:gd name="T0" fmla="*/ 384 w 682"/>
                  <a:gd name="T1" fmla="*/ 413 h 414"/>
                  <a:gd name="T2" fmla="*/ 467 w 682"/>
                  <a:gd name="T3" fmla="*/ 408 h 414"/>
                  <a:gd name="T4" fmla="*/ 526 w 682"/>
                  <a:gd name="T5" fmla="*/ 402 h 414"/>
                  <a:gd name="T6" fmla="*/ 579 w 682"/>
                  <a:gd name="T7" fmla="*/ 392 h 414"/>
                  <a:gd name="T8" fmla="*/ 619 w 682"/>
                  <a:gd name="T9" fmla="*/ 380 h 414"/>
                  <a:gd name="T10" fmla="*/ 647 w 682"/>
                  <a:gd name="T11" fmla="*/ 369 h 414"/>
                  <a:gd name="T12" fmla="*/ 670 w 682"/>
                  <a:gd name="T13" fmla="*/ 364 h 414"/>
                  <a:gd name="T14" fmla="*/ 679 w 682"/>
                  <a:gd name="T15" fmla="*/ 358 h 414"/>
                  <a:gd name="T16" fmla="*/ 677 w 682"/>
                  <a:gd name="T17" fmla="*/ 354 h 414"/>
                  <a:gd name="T18" fmla="*/ 654 w 682"/>
                  <a:gd name="T19" fmla="*/ 335 h 414"/>
                  <a:gd name="T20" fmla="*/ 622 w 682"/>
                  <a:gd name="T21" fmla="*/ 306 h 414"/>
                  <a:gd name="T22" fmla="*/ 602 w 682"/>
                  <a:gd name="T23" fmla="*/ 267 h 414"/>
                  <a:gd name="T24" fmla="*/ 593 w 682"/>
                  <a:gd name="T25" fmla="*/ 188 h 414"/>
                  <a:gd name="T26" fmla="*/ 556 w 682"/>
                  <a:gd name="T27" fmla="*/ 105 h 414"/>
                  <a:gd name="T28" fmla="*/ 491 w 682"/>
                  <a:gd name="T29" fmla="*/ 42 h 414"/>
                  <a:gd name="T30" fmla="*/ 393 w 682"/>
                  <a:gd name="T31" fmla="*/ 3 h 414"/>
                  <a:gd name="T32" fmla="*/ 286 w 682"/>
                  <a:gd name="T33" fmla="*/ 3 h 414"/>
                  <a:gd name="T34" fmla="*/ 187 w 682"/>
                  <a:gd name="T35" fmla="*/ 42 h 414"/>
                  <a:gd name="T36" fmla="*/ 125 w 682"/>
                  <a:gd name="T37" fmla="*/ 105 h 414"/>
                  <a:gd name="T38" fmla="*/ 84 w 682"/>
                  <a:gd name="T39" fmla="*/ 188 h 414"/>
                  <a:gd name="T40" fmla="*/ 74 w 682"/>
                  <a:gd name="T41" fmla="*/ 267 h 414"/>
                  <a:gd name="T42" fmla="*/ 57 w 682"/>
                  <a:gd name="T43" fmla="*/ 309 h 414"/>
                  <a:gd name="T44" fmla="*/ 25 w 682"/>
                  <a:gd name="T45" fmla="*/ 335 h 414"/>
                  <a:gd name="T46" fmla="*/ 4 w 682"/>
                  <a:gd name="T47" fmla="*/ 356 h 414"/>
                  <a:gd name="T48" fmla="*/ 0 w 682"/>
                  <a:gd name="T49" fmla="*/ 358 h 414"/>
                  <a:gd name="T50" fmla="*/ 11 w 682"/>
                  <a:gd name="T51" fmla="*/ 364 h 414"/>
                  <a:gd name="T52" fmla="*/ 31 w 682"/>
                  <a:gd name="T53" fmla="*/ 369 h 414"/>
                  <a:gd name="T54" fmla="*/ 62 w 682"/>
                  <a:gd name="T55" fmla="*/ 380 h 414"/>
                  <a:gd name="T56" fmla="*/ 100 w 682"/>
                  <a:gd name="T57" fmla="*/ 392 h 414"/>
                  <a:gd name="T58" fmla="*/ 155 w 682"/>
                  <a:gd name="T59" fmla="*/ 402 h 414"/>
                  <a:gd name="T60" fmla="*/ 212 w 682"/>
                  <a:gd name="T61" fmla="*/ 408 h 414"/>
                  <a:gd name="T62" fmla="*/ 295 w 682"/>
                  <a:gd name="T63" fmla="*/ 413 h 414"/>
                  <a:gd name="T64" fmla="*/ 343 w 682"/>
                  <a:gd name="T65" fmla="*/ 413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2" h="414">
                    <a:moveTo>
                      <a:pt x="343" y="413"/>
                    </a:moveTo>
                    <a:lnTo>
                      <a:pt x="384" y="413"/>
                    </a:lnTo>
                    <a:lnTo>
                      <a:pt x="427" y="411"/>
                    </a:lnTo>
                    <a:lnTo>
                      <a:pt x="467" y="408"/>
                    </a:lnTo>
                    <a:lnTo>
                      <a:pt x="497" y="405"/>
                    </a:lnTo>
                    <a:lnTo>
                      <a:pt x="526" y="402"/>
                    </a:lnTo>
                    <a:lnTo>
                      <a:pt x="554" y="395"/>
                    </a:lnTo>
                    <a:lnTo>
                      <a:pt x="579" y="392"/>
                    </a:lnTo>
                    <a:lnTo>
                      <a:pt x="599" y="385"/>
                    </a:lnTo>
                    <a:lnTo>
                      <a:pt x="619" y="380"/>
                    </a:lnTo>
                    <a:lnTo>
                      <a:pt x="635" y="376"/>
                    </a:lnTo>
                    <a:lnTo>
                      <a:pt x="647" y="369"/>
                    </a:lnTo>
                    <a:lnTo>
                      <a:pt x="661" y="367"/>
                    </a:lnTo>
                    <a:lnTo>
                      <a:pt x="670" y="364"/>
                    </a:lnTo>
                    <a:lnTo>
                      <a:pt x="677" y="361"/>
                    </a:lnTo>
                    <a:lnTo>
                      <a:pt x="679" y="358"/>
                    </a:lnTo>
                    <a:lnTo>
                      <a:pt x="681" y="358"/>
                    </a:lnTo>
                    <a:lnTo>
                      <a:pt x="677" y="354"/>
                    </a:lnTo>
                    <a:lnTo>
                      <a:pt x="667" y="348"/>
                    </a:lnTo>
                    <a:lnTo>
                      <a:pt x="654" y="335"/>
                    </a:lnTo>
                    <a:lnTo>
                      <a:pt x="640" y="320"/>
                    </a:lnTo>
                    <a:lnTo>
                      <a:pt x="622" y="306"/>
                    </a:lnTo>
                    <a:lnTo>
                      <a:pt x="610" y="287"/>
                    </a:lnTo>
                    <a:lnTo>
                      <a:pt x="602" y="267"/>
                    </a:lnTo>
                    <a:lnTo>
                      <a:pt x="599" y="249"/>
                    </a:lnTo>
                    <a:lnTo>
                      <a:pt x="593" y="188"/>
                    </a:lnTo>
                    <a:lnTo>
                      <a:pt x="579" y="148"/>
                    </a:lnTo>
                    <a:lnTo>
                      <a:pt x="556" y="105"/>
                    </a:lnTo>
                    <a:lnTo>
                      <a:pt x="524" y="70"/>
                    </a:lnTo>
                    <a:lnTo>
                      <a:pt x="491" y="42"/>
                    </a:lnTo>
                    <a:lnTo>
                      <a:pt x="443" y="19"/>
                    </a:lnTo>
                    <a:lnTo>
                      <a:pt x="393" y="3"/>
                    </a:lnTo>
                    <a:lnTo>
                      <a:pt x="337" y="0"/>
                    </a:lnTo>
                    <a:lnTo>
                      <a:pt x="286" y="3"/>
                    </a:lnTo>
                    <a:lnTo>
                      <a:pt x="235" y="19"/>
                    </a:lnTo>
                    <a:lnTo>
                      <a:pt x="187" y="42"/>
                    </a:lnTo>
                    <a:lnTo>
                      <a:pt x="157" y="70"/>
                    </a:lnTo>
                    <a:lnTo>
                      <a:pt x="125" y="105"/>
                    </a:lnTo>
                    <a:lnTo>
                      <a:pt x="100" y="148"/>
                    </a:lnTo>
                    <a:lnTo>
                      <a:pt x="84" y="188"/>
                    </a:lnTo>
                    <a:lnTo>
                      <a:pt x="79" y="249"/>
                    </a:lnTo>
                    <a:lnTo>
                      <a:pt x="74" y="267"/>
                    </a:lnTo>
                    <a:lnTo>
                      <a:pt x="67" y="290"/>
                    </a:lnTo>
                    <a:lnTo>
                      <a:pt x="57" y="309"/>
                    </a:lnTo>
                    <a:lnTo>
                      <a:pt x="43" y="322"/>
                    </a:lnTo>
                    <a:lnTo>
                      <a:pt x="25" y="335"/>
                    </a:lnTo>
                    <a:lnTo>
                      <a:pt x="11" y="348"/>
                    </a:lnTo>
                    <a:lnTo>
                      <a:pt x="4" y="356"/>
                    </a:lnTo>
                    <a:lnTo>
                      <a:pt x="0" y="358"/>
                    </a:lnTo>
                    <a:lnTo>
                      <a:pt x="0" y="358"/>
                    </a:lnTo>
                    <a:lnTo>
                      <a:pt x="4" y="361"/>
                    </a:lnTo>
                    <a:lnTo>
                      <a:pt x="11" y="364"/>
                    </a:lnTo>
                    <a:lnTo>
                      <a:pt x="18" y="367"/>
                    </a:lnTo>
                    <a:lnTo>
                      <a:pt x="31" y="369"/>
                    </a:lnTo>
                    <a:lnTo>
                      <a:pt x="47" y="376"/>
                    </a:lnTo>
                    <a:lnTo>
                      <a:pt x="62" y="380"/>
                    </a:lnTo>
                    <a:lnTo>
                      <a:pt x="79" y="385"/>
                    </a:lnTo>
                    <a:lnTo>
                      <a:pt x="100" y="392"/>
                    </a:lnTo>
                    <a:lnTo>
                      <a:pt x="127" y="395"/>
                    </a:lnTo>
                    <a:lnTo>
                      <a:pt x="155" y="402"/>
                    </a:lnTo>
                    <a:lnTo>
                      <a:pt x="178" y="405"/>
                    </a:lnTo>
                    <a:lnTo>
                      <a:pt x="212" y="408"/>
                    </a:lnTo>
                    <a:lnTo>
                      <a:pt x="256" y="411"/>
                    </a:lnTo>
                    <a:lnTo>
                      <a:pt x="295" y="413"/>
                    </a:lnTo>
                    <a:lnTo>
                      <a:pt x="343" y="413"/>
                    </a:lnTo>
                    <a:lnTo>
                      <a:pt x="343" y="413"/>
                    </a:lnTo>
                  </a:path>
                </a:pathLst>
              </a:custGeom>
              <a:solidFill>
                <a:srgbClr val="6614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48" name="Freeform 12"/>
              <p:cNvSpPr>
                <a:spLocks noChangeAspect="1" noChangeArrowheads="1"/>
              </p:cNvSpPr>
              <p:nvPr/>
            </p:nvSpPr>
            <p:spPr bwMode="auto">
              <a:xfrm>
                <a:off x="222" y="450"/>
                <a:ext cx="300" cy="347"/>
              </a:xfrm>
              <a:custGeom>
                <a:avLst/>
                <a:gdLst>
                  <a:gd name="T0" fmla="*/ 1069 w 1324"/>
                  <a:gd name="T1" fmla="*/ 1530 h 1531"/>
                  <a:gd name="T2" fmla="*/ 879 w 1324"/>
                  <a:gd name="T3" fmla="*/ 649 h 1531"/>
                  <a:gd name="T4" fmla="*/ 972 w 1324"/>
                  <a:gd name="T5" fmla="*/ 417 h 1531"/>
                  <a:gd name="T6" fmla="*/ 1200 w 1324"/>
                  <a:gd name="T7" fmla="*/ 959 h 1531"/>
                  <a:gd name="T8" fmla="*/ 1323 w 1324"/>
                  <a:gd name="T9" fmla="*/ 929 h 1531"/>
                  <a:gd name="T10" fmla="*/ 1002 w 1324"/>
                  <a:gd name="T11" fmla="*/ 61 h 1531"/>
                  <a:gd name="T12" fmla="*/ 806 w 1324"/>
                  <a:gd name="T13" fmla="*/ 0 h 1531"/>
                  <a:gd name="T14" fmla="*/ 662 w 1324"/>
                  <a:gd name="T15" fmla="*/ 0 h 1531"/>
                  <a:gd name="T16" fmla="*/ 516 w 1324"/>
                  <a:gd name="T17" fmla="*/ 0 h 1531"/>
                  <a:gd name="T18" fmla="*/ 315 w 1324"/>
                  <a:gd name="T19" fmla="*/ 61 h 1531"/>
                  <a:gd name="T20" fmla="*/ 0 w 1324"/>
                  <a:gd name="T21" fmla="*/ 922 h 1531"/>
                  <a:gd name="T22" fmla="*/ 120 w 1324"/>
                  <a:gd name="T23" fmla="*/ 959 h 1531"/>
                  <a:gd name="T24" fmla="*/ 347 w 1324"/>
                  <a:gd name="T25" fmla="*/ 417 h 1531"/>
                  <a:gd name="T26" fmla="*/ 441 w 1324"/>
                  <a:gd name="T27" fmla="*/ 649 h 1531"/>
                  <a:gd name="T28" fmla="*/ 247 w 1324"/>
                  <a:gd name="T29" fmla="*/ 1530 h 1531"/>
                  <a:gd name="T30" fmla="*/ 1069 w 1324"/>
                  <a:gd name="T31" fmla="*/ 1530 h 1531"/>
                  <a:gd name="T32" fmla="*/ 1069 w 1324"/>
                  <a:gd name="T33" fmla="*/ 153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4" h="1531">
                    <a:moveTo>
                      <a:pt x="1069" y="1530"/>
                    </a:moveTo>
                    <a:lnTo>
                      <a:pt x="879" y="649"/>
                    </a:lnTo>
                    <a:lnTo>
                      <a:pt x="972" y="417"/>
                    </a:lnTo>
                    <a:lnTo>
                      <a:pt x="1200" y="959"/>
                    </a:lnTo>
                    <a:lnTo>
                      <a:pt x="1323" y="929"/>
                    </a:lnTo>
                    <a:lnTo>
                      <a:pt x="1002" y="61"/>
                    </a:lnTo>
                    <a:lnTo>
                      <a:pt x="806" y="0"/>
                    </a:lnTo>
                    <a:lnTo>
                      <a:pt x="662" y="0"/>
                    </a:lnTo>
                    <a:lnTo>
                      <a:pt x="516" y="0"/>
                    </a:lnTo>
                    <a:lnTo>
                      <a:pt x="315" y="61"/>
                    </a:lnTo>
                    <a:lnTo>
                      <a:pt x="0" y="922"/>
                    </a:lnTo>
                    <a:lnTo>
                      <a:pt x="120" y="959"/>
                    </a:lnTo>
                    <a:lnTo>
                      <a:pt x="347" y="417"/>
                    </a:lnTo>
                    <a:lnTo>
                      <a:pt x="441" y="649"/>
                    </a:lnTo>
                    <a:lnTo>
                      <a:pt x="247" y="1530"/>
                    </a:lnTo>
                    <a:lnTo>
                      <a:pt x="1069" y="1530"/>
                    </a:lnTo>
                    <a:lnTo>
                      <a:pt x="1069" y="1530"/>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49" name="Freeform 13"/>
              <p:cNvSpPr>
                <a:spLocks noChangeAspect="1" noChangeArrowheads="1"/>
              </p:cNvSpPr>
              <p:nvPr/>
            </p:nvSpPr>
            <p:spPr bwMode="auto">
              <a:xfrm>
                <a:off x="388" y="791"/>
                <a:ext cx="54" cy="128"/>
              </a:xfrm>
              <a:custGeom>
                <a:avLst/>
                <a:gdLst>
                  <a:gd name="T0" fmla="*/ 0 w 238"/>
                  <a:gd name="T1" fmla="*/ 0 h 566"/>
                  <a:gd name="T2" fmla="*/ 92 w 238"/>
                  <a:gd name="T3" fmla="*/ 565 h 566"/>
                  <a:gd name="T4" fmla="*/ 237 w 238"/>
                  <a:gd name="T5" fmla="*/ 565 h 566"/>
                  <a:gd name="T6" fmla="*/ 221 w 238"/>
                  <a:gd name="T7" fmla="*/ 0 h 566"/>
                  <a:gd name="T8" fmla="*/ 0 w 238"/>
                  <a:gd name="T9" fmla="*/ 0 h 566"/>
                  <a:gd name="T10" fmla="*/ 0 w 238"/>
                  <a:gd name="T11" fmla="*/ 0 h 566"/>
                </a:gdLst>
                <a:ahLst/>
                <a:cxnLst>
                  <a:cxn ang="0">
                    <a:pos x="T0" y="T1"/>
                  </a:cxn>
                  <a:cxn ang="0">
                    <a:pos x="T2" y="T3"/>
                  </a:cxn>
                  <a:cxn ang="0">
                    <a:pos x="T4" y="T5"/>
                  </a:cxn>
                  <a:cxn ang="0">
                    <a:pos x="T6" y="T7"/>
                  </a:cxn>
                  <a:cxn ang="0">
                    <a:pos x="T8" y="T9"/>
                  </a:cxn>
                  <a:cxn ang="0">
                    <a:pos x="T10" y="T11"/>
                  </a:cxn>
                </a:cxnLst>
                <a:rect l="0" t="0" r="r" b="b"/>
                <a:pathLst>
                  <a:path w="238" h="566">
                    <a:moveTo>
                      <a:pt x="0" y="0"/>
                    </a:moveTo>
                    <a:lnTo>
                      <a:pt x="92" y="565"/>
                    </a:lnTo>
                    <a:lnTo>
                      <a:pt x="237" y="565"/>
                    </a:lnTo>
                    <a:lnTo>
                      <a:pt x="221" y="0"/>
                    </a:lnTo>
                    <a:lnTo>
                      <a:pt x="0" y="0"/>
                    </a:lnTo>
                    <a:lnTo>
                      <a:pt x="0" y="0"/>
                    </a:lnTo>
                  </a:path>
                </a:pathLst>
              </a:custGeom>
              <a:solidFill>
                <a:srgbClr val="B782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50" name="Freeform 14"/>
              <p:cNvSpPr>
                <a:spLocks noChangeAspect="1" noChangeArrowheads="1"/>
              </p:cNvSpPr>
              <p:nvPr/>
            </p:nvSpPr>
            <p:spPr bwMode="auto">
              <a:xfrm>
                <a:off x="308" y="791"/>
                <a:ext cx="55" cy="128"/>
              </a:xfrm>
              <a:custGeom>
                <a:avLst/>
                <a:gdLst>
                  <a:gd name="T0" fmla="*/ 14 w 242"/>
                  <a:gd name="T1" fmla="*/ 0 h 566"/>
                  <a:gd name="T2" fmla="*/ 0 w 242"/>
                  <a:gd name="T3" fmla="*/ 565 h 566"/>
                  <a:gd name="T4" fmla="*/ 146 w 242"/>
                  <a:gd name="T5" fmla="*/ 565 h 566"/>
                  <a:gd name="T6" fmla="*/ 241 w 242"/>
                  <a:gd name="T7" fmla="*/ 0 h 566"/>
                  <a:gd name="T8" fmla="*/ 14 w 242"/>
                  <a:gd name="T9" fmla="*/ 0 h 566"/>
                  <a:gd name="T10" fmla="*/ 14 w 242"/>
                  <a:gd name="T11" fmla="*/ 0 h 566"/>
                </a:gdLst>
                <a:ahLst/>
                <a:cxnLst>
                  <a:cxn ang="0">
                    <a:pos x="T0" y="T1"/>
                  </a:cxn>
                  <a:cxn ang="0">
                    <a:pos x="T2" y="T3"/>
                  </a:cxn>
                  <a:cxn ang="0">
                    <a:pos x="T4" y="T5"/>
                  </a:cxn>
                  <a:cxn ang="0">
                    <a:pos x="T6" y="T7"/>
                  </a:cxn>
                  <a:cxn ang="0">
                    <a:pos x="T8" y="T9"/>
                  </a:cxn>
                  <a:cxn ang="0">
                    <a:pos x="T10" y="T11"/>
                  </a:cxn>
                </a:cxnLst>
                <a:rect l="0" t="0" r="r" b="b"/>
                <a:pathLst>
                  <a:path w="242" h="566">
                    <a:moveTo>
                      <a:pt x="14" y="0"/>
                    </a:moveTo>
                    <a:lnTo>
                      <a:pt x="0" y="565"/>
                    </a:lnTo>
                    <a:lnTo>
                      <a:pt x="146" y="565"/>
                    </a:lnTo>
                    <a:lnTo>
                      <a:pt x="241" y="0"/>
                    </a:lnTo>
                    <a:lnTo>
                      <a:pt x="14" y="0"/>
                    </a:lnTo>
                    <a:lnTo>
                      <a:pt x="14" y="0"/>
                    </a:lnTo>
                  </a:path>
                </a:pathLst>
              </a:custGeom>
              <a:solidFill>
                <a:srgbClr val="B782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51" name="Freeform 15"/>
              <p:cNvSpPr>
                <a:spLocks noChangeAspect="1" noChangeArrowheads="1"/>
              </p:cNvSpPr>
              <p:nvPr/>
            </p:nvSpPr>
            <p:spPr bwMode="auto">
              <a:xfrm>
                <a:off x="334" y="363"/>
                <a:ext cx="90" cy="83"/>
              </a:xfrm>
              <a:custGeom>
                <a:avLst/>
                <a:gdLst>
                  <a:gd name="T0" fmla="*/ 192 w 395"/>
                  <a:gd name="T1" fmla="*/ 364 h 365"/>
                  <a:gd name="T2" fmla="*/ 237 w 395"/>
                  <a:gd name="T3" fmla="*/ 363 h 365"/>
                  <a:gd name="T4" fmla="*/ 279 w 395"/>
                  <a:gd name="T5" fmla="*/ 352 h 365"/>
                  <a:gd name="T6" fmla="*/ 315 w 395"/>
                  <a:gd name="T7" fmla="*/ 334 h 365"/>
                  <a:gd name="T8" fmla="*/ 342 w 395"/>
                  <a:gd name="T9" fmla="*/ 313 h 365"/>
                  <a:gd name="T10" fmla="*/ 361 w 395"/>
                  <a:gd name="T11" fmla="*/ 284 h 365"/>
                  <a:gd name="T12" fmla="*/ 380 w 395"/>
                  <a:gd name="T13" fmla="*/ 258 h 365"/>
                  <a:gd name="T14" fmla="*/ 391 w 395"/>
                  <a:gd name="T15" fmla="*/ 226 h 365"/>
                  <a:gd name="T16" fmla="*/ 394 w 395"/>
                  <a:gd name="T17" fmla="*/ 189 h 365"/>
                  <a:gd name="T18" fmla="*/ 391 w 395"/>
                  <a:gd name="T19" fmla="*/ 142 h 365"/>
                  <a:gd name="T20" fmla="*/ 380 w 395"/>
                  <a:gd name="T21" fmla="*/ 108 h 365"/>
                  <a:gd name="T22" fmla="*/ 361 w 395"/>
                  <a:gd name="T23" fmla="*/ 80 h 365"/>
                  <a:gd name="T24" fmla="*/ 342 w 395"/>
                  <a:gd name="T25" fmla="*/ 53 h 365"/>
                  <a:gd name="T26" fmla="*/ 315 w 395"/>
                  <a:gd name="T27" fmla="*/ 30 h 365"/>
                  <a:gd name="T28" fmla="*/ 279 w 395"/>
                  <a:gd name="T29" fmla="*/ 14 h 365"/>
                  <a:gd name="T30" fmla="*/ 237 w 395"/>
                  <a:gd name="T31" fmla="*/ 4 h 365"/>
                  <a:gd name="T32" fmla="*/ 192 w 395"/>
                  <a:gd name="T33" fmla="*/ 0 h 365"/>
                  <a:gd name="T34" fmla="*/ 157 w 395"/>
                  <a:gd name="T35" fmla="*/ 4 h 365"/>
                  <a:gd name="T36" fmla="*/ 110 w 395"/>
                  <a:gd name="T37" fmla="*/ 14 h 365"/>
                  <a:gd name="T38" fmla="*/ 77 w 395"/>
                  <a:gd name="T39" fmla="*/ 30 h 365"/>
                  <a:gd name="T40" fmla="*/ 48 w 395"/>
                  <a:gd name="T41" fmla="*/ 53 h 365"/>
                  <a:gd name="T42" fmla="*/ 22 w 395"/>
                  <a:gd name="T43" fmla="*/ 80 h 365"/>
                  <a:gd name="T44" fmla="*/ 9 w 395"/>
                  <a:gd name="T45" fmla="*/ 108 h 365"/>
                  <a:gd name="T46" fmla="*/ 0 w 395"/>
                  <a:gd name="T47" fmla="*/ 142 h 365"/>
                  <a:gd name="T48" fmla="*/ 0 w 395"/>
                  <a:gd name="T49" fmla="*/ 189 h 365"/>
                  <a:gd name="T50" fmla="*/ 0 w 395"/>
                  <a:gd name="T51" fmla="*/ 226 h 365"/>
                  <a:gd name="T52" fmla="*/ 9 w 395"/>
                  <a:gd name="T53" fmla="*/ 258 h 365"/>
                  <a:gd name="T54" fmla="*/ 22 w 395"/>
                  <a:gd name="T55" fmla="*/ 284 h 365"/>
                  <a:gd name="T56" fmla="*/ 48 w 395"/>
                  <a:gd name="T57" fmla="*/ 313 h 365"/>
                  <a:gd name="T58" fmla="*/ 77 w 395"/>
                  <a:gd name="T59" fmla="*/ 334 h 365"/>
                  <a:gd name="T60" fmla="*/ 110 w 395"/>
                  <a:gd name="T61" fmla="*/ 352 h 365"/>
                  <a:gd name="T62" fmla="*/ 157 w 395"/>
                  <a:gd name="T63" fmla="*/ 363 h 365"/>
                  <a:gd name="T64" fmla="*/ 192 w 395"/>
                  <a:gd name="T65" fmla="*/ 364 h 365"/>
                  <a:gd name="T66" fmla="*/ 192 w 395"/>
                  <a:gd name="T67" fmla="*/ 36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5" h="365">
                    <a:moveTo>
                      <a:pt x="192" y="364"/>
                    </a:moveTo>
                    <a:lnTo>
                      <a:pt x="237" y="363"/>
                    </a:lnTo>
                    <a:lnTo>
                      <a:pt x="279" y="352"/>
                    </a:lnTo>
                    <a:lnTo>
                      <a:pt x="315" y="334"/>
                    </a:lnTo>
                    <a:lnTo>
                      <a:pt x="342" y="313"/>
                    </a:lnTo>
                    <a:lnTo>
                      <a:pt x="361" y="284"/>
                    </a:lnTo>
                    <a:lnTo>
                      <a:pt x="380" y="258"/>
                    </a:lnTo>
                    <a:lnTo>
                      <a:pt x="391" y="226"/>
                    </a:lnTo>
                    <a:lnTo>
                      <a:pt x="394" y="189"/>
                    </a:lnTo>
                    <a:lnTo>
                      <a:pt x="391" y="142"/>
                    </a:lnTo>
                    <a:lnTo>
                      <a:pt x="380" y="108"/>
                    </a:lnTo>
                    <a:lnTo>
                      <a:pt x="361" y="80"/>
                    </a:lnTo>
                    <a:lnTo>
                      <a:pt x="342" y="53"/>
                    </a:lnTo>
                    <a:lnTo>
                      <a:pt x="315" y="30"/>
                    </a:lnTo>
                    <a:lnTo>
                      <a:pt x="279" y="14"/>
                    </a:lnTo>
                    <a:lnTo>
                      <a:pt x="237" y="4"/>
                    </a:lnTo>
                    <a:lnTo>
                      <a:pt x="192" y="0"/>
                    </a:lnTo>
                    <a:lnTo>
                      <a:pt x="157" y="4"/>
                    </a:lnTo>
                    <a:lnTo>
                      <a:pt x="110" y="14"/>
                    </a:lnTo>
                    <a:lnTo>
                      <a:pt x="77" y="30"/>
                    </a:lnTo>
                    <a:lnTo>
                      <a:pt x="48" y="53"/>
                    </a:lnTo>
                    <a:lnTo>
                      <a:pt x="22" y="80"/>
                    </a:lnTo>
                    <a:lnTo>
                      <a:pt x="9" y="108"/>
                    </a:lnTo>
                    <a:lnTo>
                      <a:pt x="0" y="142"/>
                    </a:lnTo>
                    <a:lnTo>
                      <a:pt x="0" y="189"/>
                    </a:lnTo>
                    <a:lnTo>
                      <a:pt x="0" y="226"/>
                    </a:lnTo>
                    <a:lnTo>
                      <a:pt x="9" y="258"/>
                    </a:lnTo>
                    <a:lnTo>
                      <a:pt x="22" y="284"/>
                    </a:lnTo>
                    <a:lnTo>
                      <a:pt x="48" y="313"/>
                    </a:lnTo>
                    <a:lnTo>
                      <a:pt x="77" y="334"/>
                    </a:lnTo>
                    <a:lnTo>
                      <a:pt x="110" y="352"/>
                    </a:lnTo>
                    <a:lnTo>
                      <a:pt x="157" y="363"/>
                    </a:lnTo>
                    <a:lnTo>
                      <a:pt x="192" y="364"/>
                    </a:lnTo>
                    <a:lnTo>
                      <a:pt x="192" y="364"/>
                    </a:lnTo>
                  </a:path>
                </a:pathLst>
              </a:custGeom>
              <a:solidFill>
                <a:srgbClr val="B782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52" name="Freeform 16"/>
              <p:cNvSpPr>
                <a:spLocks noChangeAspect="1" noChangeArrowheads="1"/>
              </p:cNvSpPr>
              <p:nvPr/>
            </p:nvSpPr>
            <p:spPr bwMode="auto">
              <a:xfrm>
                <a:off x="371" y="363"/>
                <a:ext cx="54" cy="83"/>
              </a:xfrm>
              <a:custGeom>
                <a:avLst/>
                <a:gdLst>
                  <a:gd name="T0" fmla="*/ 27 w 237"/>
                  <a:gd name="T1" fmla="*/ 0 h 365"/>
                  <a:gd name="T2" fmla="*/ 20 w 237"/>
                  <a:gd name="T3" fmla="*/ 0 h 365"/>
                  <a:gd name="T4" fmla="*/ 15 w 237"/>
                  <a:gd name="T5" fmla="*/ 0 h 365"/>
                  <a:gd name="T6" fmla="*/ 7 w 237"/>
                  <a:gd name="T7" fmla="*/ 1 h 365"/>
                  <a:gd name="T8" fmla="*/ 0 w 237"/>
                  <a:gd name="T9" fmla="*/ 1 h 365"/>
                  <a:gd name="T10" fmla="*/ 28 w 237"/>
                  <a:gd name="T11" fmla="*/ 9 h 365"/>
                  <a:gd name="T12" fmla="*/ 61 w 237"/>
                  <a:gd name="T13" fmla="*/ 24 h 365"/>
                  <a:gd name="T14" fmla="*/ 90 w 237"/>
                  <a:gd name="T15" fmla="*/ 42 h 365"/>
                  <a:gd name="T16" fmla="*/ 131 w 237"/>
                  <a:gd name="T17" fmla="*/ 61 h 365"/>
                  <a:gd name="T18" fmla="*/ 151 w 237"/>
                  <a:gd name="T19" fmla="*/ 90 h 365"/>
                  <a:gd name="T20" fmla="*/ 167 w 237"/>
                  <a:gd name="T21" fmla="*/ 118 h 365"/>
                  <a:gd name="T22" fmla="*/ 175 w 237"/>
                  <a:gd name="T23" fmla="*/ 147 h 365"/>
                  <a:gd name="T24" fmla="*/ 178 w 237"/>
                  <a:gd name="T25" fmla="*/ 189 h 365"/>
                  <a:gd name="T26" fmla="*/ 175 w 237"/>
                  <a:gd name="T27" fmla="*/ 221 h 365"/>
                  <a:gd name="T28" fmla="*/ 167 w 237"/>
                  <a:gd name="T29" fmla="*/ 251 h 365"/>
                  <a:gd name="T30" fmla="*/ 151 w 237"/>
                  <a:gd name="T31" fmla="*/ 276 h 365"/>
                  <a:gd name="T32" fmla="*/ 131 w 237"/>
                  <a:gd name="T33" fmla="*/ 303 h 365"/>
                  <a:gd name="T34" fmla="*/ 90 w 237"/>
                  <a:gd name="T35" fmla="*/ 324 h 365"/>
                  <a:gd name="T36" fmla="*/ 61 w 237"/>
                  <a:gd name="T37" fmla="*/ 341 h 365"/>
                  <a:gd name="T38" fmla="*/ 28 w 237"/>
                  <a:gd name="T39" fmla="*/ 357 h 365"/>
                  <a:gd name="T40" fmla="*/ 0 w 237"/>
                  <a:gd name="T41" fmla="*/ 363 h 365"/>
                  <a:gd name="T42" fmla="*/ 7 w 237"/>
                  <a:gd name="T43" fmla="*/ 364 h 365"/>
                  <a:gd name="T44" fmla="*/ 15 w 237"/>
                  <a:gd name="T45" fmla="*/ 364 h 365"/>
                  <a:gd name="T46" fmla="*/ 20 w 237"/>
                  <a:gd name="T47" fmla="*/ 364 h 365"/>
                  <a:gd name="T48" fmla="*/ 27 w 237"/>
                  <a:gd name="T49" fmla="*/ 364 h 365"/>
                  <a:gd name="T50" fmla="*/ 67 w 237"/>
                  <a:gd name="T51" fmla="*/ 363 h 365"/>
                  <a:gd name="T52" fmla="*/ 104 w 237"/>
                  <a:gd name="T53" fmla="*/ 352 h 365"/>
                  <a:gd name="T54" fmla="*/ 153 w 237"/>
                  <a:gd name="T55" fmla="*/ 334 h 365"/>
                  <a:gd name="T56" fmla="*/ 182 w 237"/>
                  <a:gd name="T57" fmla="*/ 313 h 365"/>
                  <a:gd name="T58" fmla="*/ 200 w 237"/>
                  <a:gd name="T59" fmla="*/ 284 h 365"/>
                  <a:gd name="T60" fmla="*/ 220 w 237"/>
                  <a:gd name="T61" fmla="*/ 258 h 365"/>
                  <a:gd name="T62" fmla="*/ 231 w 237"/>
                  <a:gd name="T63" fmla="*/ 226 h 365"/>
                  <a:gd name="T64" fmla="*/ 236 w 237"/>
                  <a:gd name="T65" fmla="*/ 189 h 365"/>
                  <a:gd name="T66" fmla="*/ 231 w 237"/>
                  <a:gd name="T67" fmla="*/ 142 h 365"/>
                  <a:gd name="T68" fmla="*/ 220 w 237"/>
                  <a:gd name="T69" fmla="*/ 108 h 365"/>
                  <a:gd name="T70" fmla="*/ 200 w 237"/>
                  <a:gd name="T71" fmla="*/ 80 h 365"/>
                  <a:gd name="T72" fmla="*/ 182 w 237"/>
                  <a:gd name="T73" fmla="*/ 53 h 365"/>
                  <a:gd name="T74" fmla="*/ 153 w 237"/>
                  <a:gd name="T75" fmla="*/ 30 h 365"/>
                  <a:gd name="T76" fmla="*/ 104 w 237"/>
                  <a:gd name="T77" fmla="*/ 14 h 365"/>
                  <a:gd name="T78" fmla="*/ 67 w 237"/>
                  <a:gd name="T79" fmla="*/ 4 h 365"/>
                  <a:gd name="T80" fmla="*/ 27 w 237"/>
                  <a:gd name="T81" fmla="*/ 0 h 365"/>
                  <a:gd name="T82" fmla="*/ 27 w 237"/>
                  <a:gd name="T83"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 h="365">
                    <a:moveTo>
                      <a:pt x="27" y="0"/>
                    </a:moveTo>
                    <a:lnTo>
                      <a:pt x="20" y="0"/>
                    </a:lnTo>
                    <a:lnTo>
                      <a:pt x="15" y="0"/>
                    </a:lnTo>
                    <a:lnTo>
                      <a:pt x="7" y="1"/>
                    </a:lnTo>
                    <a:lnTo>
                      <a:pt x="0" y="1"/>
                    </a:lnTo>
                    <a:lnTo>
                      <a:pt x="28" y="9"/>
                    </a:lnTo>
                    <a:lnTo>
                      <a:pt x="61" y="24"/>
                    </a:lnTo>
                    <a:lnTo>
                      <a:pt x="90" y="42"/>
                    </a:lnTo>
                    <a:lnTo>
                      <a:pt x="131" y="61"/>
                    </a:lnTo>
                    <a:lnTo>
                      <a:pt x="151" y="90"/>
                    </a:lnTo>
                    <a:lnTo>
                      <a:pt x="167" y="118"/>
                    </a:lnTo>
                    <a:lnTo>
                      <a:pt x="175" y="147"/>
                    </a:lnTo>
                    <a:lnTo>
                      <a:pt x="178" y="189"/>
                    </a:lnTo>
                    <a:lnTo>
                      <a:pt x="175" y="221"/>
                    </a:lnTo>
                    <a:lnTo>
                      <a:pt x="167" y="251"/>
                    </a:lnTo>
                    <a:lnTo>
                      <a:pt x="151" y="276"/>
                    </a:lnTo>
                    <a:lnTo>
                      <a:pt x="131" y="303"/>
                    </a:lnTo>
                    <a:lnTo>
                      <a:pt x="90" y="324"/>
                    </a:lnTo>
                    <a:lnTo>
                      <a:pt x="61" y="341"/>
                    </a:lnTo>
                    <a:lnTo>
                      <a:pt x="28" y="357"/>
                    </a:lnTo>
                    <a:lnTo>
                      <a:pt x="0" y="363"/>
                    </a:lnTo>
                    <a:lnTo>
                      <a:pt x="7" y="364"/>
                    </a:lnTo>
                    <a:lnTo>
                      <a:pt x="15" y="364"/>
                    </a:lnTo>
                    <a:lnTo>
                      <a:pt x="20" y="364"/>
                    </a:lnTo>
                    <a:lnTo>
                      <a:pt x="27" y="364"/>
                    </a:lnTo>
                    <a:lnTo>
                      <a:pt x="67" y="363"/>
                    </a:lnTo>
                    <a:lnTo>
                      <a:pt x="104" y="352"/>
                    </a:lnTo>
                    <a:lnTo>
                      <a:pt x="153" y="334"/>
                    </a:lnTo>
                    <a:lnTo>
                      <a:pt x="182" y="313"/>
                    </a:lnTo>
                    <a:lnTo>
                      <a:pt x="200" y="284"/>
                    </a:lnTo>
                    <a:lnTo>
                      <a:pt x="220" y="258"/>
                    </a:lnTo>
                    <a:lnTo>
                      <a:pt x="231" y="226"/>
                    </a:lnTo>
                    <a:lnTo>
                      <a:pt x="236" y="189"/>
                    </a:lnTo>
                    <a:lnTo>
                      <a:pt x="231" y="142"/>
                    </a:lnTo>
                    <a:lnTo>
                      <a:pt x="220" y="108"/>
                    </a:lnTo>
                    <a:lnTo>
                      <a:pt x="200" y="80"/>
                    </a:lnTo>
                    <a:lnTo>
                      <a:pt x="182" y="53"/>
                    </a:lnTo>
                    <a:lnTo>
                      <a:pt x="153" y="30"/>
                    </a:lnTo>
                    <a:lnTo>
                      <a:pt x="104" y="14"/>
                    </a:lnTo>
                    <a:lnTo>
                      <a:pt x="67" y="4"/>
                    </a:lnTo>
                    <a:lnTo>
                      <a:pt x="27" y="0"/>
                    </a:lnTo>
                    <a:lnTo>
                      <a:pt x="27" y="0"/>
                    </a:lnTo>
                  </a:path>
                </a:pathLst>
              </a:custGeom>
              <a:solidFill>
                <a:srgbClr val="A0592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53" name="Freeform 17"/>
              <p:cNvSpPr>
                <a:spLocks noChangeAspect="1" noChangeArrowheads="1"/>
              </p:cNvSpPr>
              <p:nvPr/>
            </p:nvSpPr>
            <p:spPr bwMode="auto">
              <a:xfrm>
                <a:off x="346" y="450"/>
                <a:ext cx="66" cy="73"/>
              </a:xfrm>
              <a:custGeom>
                <a:avLst/>
                <a:gdLst>
                  <a:gd name="T0" fmla="*/ 150 w 290"/>
                  <a:gd name="T1" fmla="*/ 320 h 321"/>
                  <a:gd name="T2" fmla="*/ 289 w 290"/>
                  <a:gd name="T3" fmla="*/ 0 h 321"/>
                  <a:gd name="T4" fmla="*/ 0 w 290"/>
                  <a:gd name="T5" fmla="*/ 0 h 321"/>
                  <a:gd name="T6" fmla="*/ 150 w 290"/>
                  <a:gd name="T7" fmla="*/ 320 h 321"/>
                  <a:gd name="T8" fmla="*/ 150 w 290"/>
                  <a:gd name="T9" fmla="*/ 320 h 321"/>
                </a:gdLst>
                <a:ahLst/>
                <a:cxnLst>
                  <a:cxn ang="0">
                    <a:pos x="T0" y="T1"/>
                  </a:cxn>
                  <a:cxn ang="0">
                    <a:pos x="T2" y="T3"/>
                  </a:cxn>
                  <a:cxn ang="0">
                    <a:pos x="T4" y="T5"/>
                  </a:cxn>
                  <a:cxn ang="0">
                    <a:pos x="T6" y="T7"/>
                  </a:cxn>
                  <a:cxn ang="0">
                    <a:pos x="T8" y="T9"/>
                  </a:cxn>
                </a:cxnLst>
                <a:rect l="0" t="0" r="r" b="b"/>
                <a:pathLst>
                  <a:path w="290" h="321">
                    <a:moveTo>
                      <a:pt x="150" y="320"/>
                    </a:moveTo>
                    <a:lnTo>
                      <a:pt x="289" y="0"/>
                    </a:lnTo>
                    <a:lnTo>
                      <a:pt x="0" y="0"/>
                    </a:lnTo>
                    <a:lnTo>
                      <a:pt x="150" y="320"/>
                    </a:lnTo>
                    <a:lnTo>
                      <a:pt x="150" y="32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54" name="Freeform 18"/>
              <p:cNvSpPr>
                <a:spLocks noChangeAspect="1" noChangeArrowheads="1"/>
              </p:cNvSpPr>
              <p:nvPr/>
            </p:nvSpPr>
            <p:spPr bwMode="auto">
              <a:xfrm>
                <a:off x="351" y="464"/>
                <a:ext cx="12" cy="11"/>
              </a:xfrm>
              <a:custGeom>
                <a:avLst/>
                <a:gdLst>
                  <a:gd name="T0" fmla="*/ 27 w 54"/>
                  <a:gd name="T1" fmla="*/ 47 h 48"/>
                  <a:gd name="T2" fmla="*/ 37 w 54"/>
                  <a:gd name="T3" fmla="*/ 45 h 48"/>
                  <a:gd name="T4" fmla="*/ 46 w 54"/>
                  <a:gd name="T5" fmla="*/ 41 h 48"/>
                  <a:gd name="T6" fmla="*/ 53 w 54"/>
                  <a:gd name="T7" fmla="*/ 36 h 48"/>
                  <a:gd name="T8" fmla="*/ 53 w 54"/>
                  <a:gd name="T9" fmla="*/ 23 h 48"/>
                  <a:gd name="T10" fmla="*/ 53 w 54"/>
                  <a:gd name="T11" fmla="*/ 14 h 48"/>
                  <a:gd name="T12" fmla="*/ 46 w 54"/>
                  <a:gd name="T13" fmla="*/ 5 h 48"/>
                  <a:gd name="T14" fmla="*/ 37 w 54"/>
                  <a:gd name="T15" fmla="*/ 2 h 48"/>
                  <a:gd name="T16" fmla="*/ 27 w 54"/>
                  <a:gd name="T17" fmla="*/ 0 h 48"/>
                  <a:gd name="T18" fmla="*/ 14 w 54"/>
                  <a:gd name="T19" fmla="*/ 2 h 48"/>
                  <a:gd name="T20" fmla="*/ 5 w 54"/>
                  <a:gd name="T21" fmla="*/ 5 h 48"/>
                  <a:gd name="T22" fmla="*/ 0 w 54"/>
                  <a:gd name="T23" fmla="*/ 14 h 48"/>
                  <a:gd name="T24" fmla="*/ 0 w 54"/>
                  <a:gd name="T25" fmla="*/ 23 h 48"/>
                  <a:gd name="T26" fmla="*/ 0 w 54"/>
                  <a:gd name="T27" fmla="*/ 36 h 48"/>
                  <a:gd name="T28" fmla="*/ 5 w 54"/>
                  <a:gd name="T29" fmla="*/ 41 h 48"/>
                  <a:gd name="T30" fmla="*/ 14 w 54"/>
                  <a:gd name="T31" fmla="*/ 45 h 48"/>
                  <a:gd name="T32" fmla="*/ 27 w 54"/>
                  <a:gd name="T33" fmla="*/ 47 h 48"/>
                  <a:gd name="T34" fmla="*/ 27 w 54"/>
                  <a:gd name="T3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48">
                    <a:moveTo>
                      <a:pt x="27" y="47"/>
                    </a:moveTo>
                    <a:lnTo>
                      <a:pt x="37" y="45"/>
                    </a:lnTo>
                    <a:lnTo>
                      <a:pt x="46" y="41"/>
                    </a:lnTo>
                    <a:lnTo>
                      <a:pt x="53" y="36"/>
                    </a:lnTo>
                    <a:lnTo>
                      <a:pt x="53" y="23"/>
                    </a:lnTo>
                    <a:lnTo>
                      <a:pt x="53" y="14"/>
                    </a:lnTo>
                    <a:lnTo>
                      <a:pt x="46" y="5"/>
                    </a:lnTo>
                    <a:lnTo>
                      <a:pt x="37" y="2"/>
                    </a:lnTo>
                    <a:lnTo>
                      <a:pt x="27" y="0"/>
                    </a:lnTo>
                    <a:lnTo>
                      <a:pt x="14" y="2"/>
                    </a:lnTo>
                    <a:lnTo>
                      <a:pt x="5" y="5"/>
                    </a:lnTo>
                    <a:lnTo>
                      <a:pt x="0" y="14"/>
                    </a:lnTo>
                    <a:lnTo>
                      <a:pt x="0" y="23"/>
                    </a:lnTo>
                    <a:lnTo>
                      <a:pt x="0" y="36"/>
                    </a:lnTo>
                    <a:lnTo>
                      <a:pt x="5" y="41"/>
                    </a:lnTo>
                    <a:lnTo>
                      <a:pt x="14" y="45"/>
                    </a:lnTo>
                    <a:lnTo>
                      <a:pt x="27" y="47"/>
                    </a:lnTo>
                    <a:lnTo>
                      <a:pt x="27" y="47"/>
                    </a:lnTo>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55" name="Freeform 19"/>
              <p:cNvSpPr>
                <a:spLocks noChangeAspect="1" noChangeArrowheads="1"/>
              </p:cNvSpPr>
              <p:nvPr/>
            </p:nvSpPr>
            <p:spPr bwMode="auto">
              <a:xfrm>
                <a:off x="361" y="471"/>
                <a:ext cx="13" cy="12"/>
              </a:xfrm>
              <a:custGeom>
                <a:avLst/>
                <a:gdLst>
                  <a:gd name="T0" fmla="*/ 28 w 57"/>
                  <a:gd name="T1" fmla="*/ 51 h 52"/>
                  <a:gd name="T2" fmla="*/ 38 w 57"/>
                  <a:gd name="T3" fmla="*/ 49 h 52"/>
                  <a:gd name="T4" fmla="*/ 48 w 57"/>
                  <a:gd name="T5" fmla="*/ 45 h 52"/>
                  <a:gd name="T6" fmla="*/ 53 w 57"/>
                  <a:gd name="T7" fmla="*/ 37 h 52"/>
                  <a:gd name="T8" fmla="*/ 56 w 57"/>
                  <a:gd name="T9" fmla="*/ 23 h 52"/>
                  <a:gd name="T10" fmla="*/ 53 w 57"/>
                  <a:gd name="T11" fmla="*/ 12 h 52"/>
                  <a:gd name="T12" fmla="*/ 48 w 57"/>
                  <a:gd name="T13" fmla="*/ 5 h 52"/>
                  <a:gd name="T14" fmla="*/ 38 w 57"/>
                  <a:gd name="T15" fmla="*/ 1 h 52"/>
                  <a:gd name="T16" fmla="*/ 28 w 57"/>
                  <a:gd name="T17" fmla="*/ 0 h 52"/>
                  <a:gd name="T18" fmla="*/ 16 w 57"/>
                  <a:gd name="T19" fmla="*/ 1 h 52"/>
                  <a:gd name="T20" fmla="*/ 7 w 57"/>
                  <a:gd name="T21" fmla="*/ 5 h 52"/>
                  <a:gd name="T22" fmla="*/ 2 w 57"/>
                  <a:gd name="T23" fmla="*/ 12 h 52"/>
                  <a:gd name="T24" fmla="*/ 0 w 57"/>
                  <a:gd name="T25" fmla="*/ 23 h 52"/>
                  <a:gd name="T26" fmla="*/ 2 w 57"/>
                  <a:gd name="T27" fmla="*/ 37 h 52"/>
                  <a:gd name="T28" fmla="*/ 7 w 57"/>
                  <a:gd name="T29" fmla="*/ 45 h 52"/>
                  <a:gd name="T30" fmla="*/ 16 w 57"/>
                  <a:gd name="T31" fmla="*/ 49 h 52"/>
                  <a:gd name="T32" fmla="*/ 28 w 57"/>
                  <a:gd name="T33" fmla="*/ 51 h 52"/>
                  <a:gd name="T34" fmla="*/ 28 w 57"/>
                  <a:gd name="T35"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2">
                    <a:moveTo>
                      <a:pt x="28" y="51"/>
                    </a:moveTo>
                    <a:lnTo>
                      <a:pt x="38" y="49"/>
                    </a:lnTo>
                    <a:lnTo>
                      <a:pt x="48" y="45"/>
                    </a:lnTo>
                    <a:lnTo>
                      <a:pt x="53" y="37"/>
                    </a:lnTo>
                    <a:lnTo>
                      <a:pt x="56" y="23"/>
                    </a:lnTo>
                    <a:lnTo>
                      <a:pt x="53" y="12"/>
                    </a:lnTo>
                    <a:lnTo>
                      <a:pt x="48" y="5"/>
                    </a:lnTo>
                    <a:lnTo>
                      <a:pt x="38" y="1"/>
                    </a:lnTo>
                    <a:lnTo>
                      <a:pt x="28" y="0"/>
                    </a:lnTo>
                    <a:lnTo>
                      <a:pt x="16" y="1"/>
                    </a:lnTo>
                    <a:lnTo>
                      <a:pt x="7" y="5"/>
                    </a:lnTo>
                    <a:lnTo>
                      <a:pt x="2" y="12"/>
                    </a:lnTo>
                    <a:lnTo>
                      <a:pt x="0" y="23"/>
                    </a:lnTo>
                    <a:lnTo>
                      <a:pt x="2" y="37"/>
                    </a:lnTo>
                    <a:lnTo>
                      <a:pt x="7" y="45"/>
                    </a:lnTo>
                    <a:lnTo>
                      <a:pt x="16" y="49"/>
                    </a:lnTo>
                    <a:lnTo>
                      <a:pt x="28" y="51"/>
                    </a:lnTo>
                    <a:lnTo>
                      <a:pt x="28" y="51"/>
                    </a:lnTo>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56" name="Freeform 20"/>
              <p:cNvSpPr>
                <a:spLocks noChangeAspect="1" noChangeArrowheads="1"/>
              </p:cNvSpPr>
              <p:nvPr/>
            </p:nvSpPr>
            <p:spPr bwMode="auto">
              <a:xfrm>
                <a:off x="383" y="464"/>
                <a:ext cx="12" cy="11"/>
              </a:xfrm>
              <a:custGeom>
                <a:avLst/>
                <a:gdLst>
                  <a:gd name="T0" fmla="*/ 25 w 54"/>
                  <a:gd name="T1" fmla="*/ 47 h 48"/>
                  <a:gd name="T2" fmla="*/ 16 w 54"/>
                  <a:gd name="T3" fmla="*/ 45 h 48"/>
                  <a:gd name="T4" fmla="*/ 5 w 54"/>
                  <a:gd name="T5" fmla="*/ 41 h 48"/>
                  <a:gd name="T6" fmla="*/ 3 w 54"/>
                  <a:gd name="T7" fmla="*/ 36 h 48"/>
                  <a:gd name="T8" fmla="*/ 0 w 54"/>
                  <a:gd name="T9" fmla="*/ 23 h 48"/>
                  <a:gd name="T10" fmla="*/ 3 w 54"/>
                  <a:gd name="T11" fmla="*/ 14 h 48"/>
                  <a:gd name="T12" fmla="*/ 5 w 54"/>
                  <a:gd name="T13" fmla="*/ 5 h 48"/>
                  <a:gd name="T14" fmla="*/ 16 w 54"/>
                  <a:gd name="T15" fmla="*/ 2 h 48"/>
                  <a:gd name="T16" fmla="*/ 25 w 54"/>
                  <a:gd name="T17" fmla="*/ 0 h 48"/>
                  <a:gd name="T18" fmla="*/ 37 w 54"/>
                  <a:gd name="T19" fmla="*/ 2 h 48"/>
                  <a:gd name="T20" fmla="*/ 46 w 54"/>
                  <a:gd name="T21" fmla="*/ 5 h 48"/>
                  <a:gd name="T22" fmla="*/ 49 w 54"/>
                  <a:gd name="T23" fmla="*/ 14 h 48"/>
                  <a:gd name="T24" fmla="*/ 53 w 54"/>
                  <a:gd name="T25" fmla="*/ 23 h 48"/>
                  <a:gd name="T26" fmla="*/ 49 w 54"/>
                  <a:gd name="T27" fmla="*/ 36 h 48"/>
                  <a:gd name="T28" fmla="*/ 46 w 54"/>
                  <a:gd name="T29" fmla="*/ 41 h 48"/>
                  <a:gd name="T30" fmla="*/ 37 w 54"/>
                  <a:gd name="T31" fmla="*/ 45 h 48"/>
                  <a:gd name="T32" fmla="*/ 25 w 54"/>
                  <a:gd name="T33" fmla="*/ 47 h 48"/>
                  <a:gd name="T34" fmla="*/ 25 w 54"/>
                  <a:gd name="T3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48">
                    <a:moveTo>
                      <a:pt x="25" y="47"/>
                    </a:moveTo>
                    <a:lnTo>
                      <a:pt x="16" y="45"/>
                    </a:lnTo>
                    <a:lnTo>
                      <a:pt x="5" y="41"/>
                    </a:lnTo>
                    <a:lnTo>
                      <a:pt x="3" y="36"/>
                    </a:lnTo>
                    <a:lnTo>
                      <a:pt x="0" y="23"/>
                    </a:lnTo>
                    <a:lnTo>
                      <a:pt x="3" y="14"/>
                    </a:lnTo>
                    <a:lnTo>
                      <a:pt x="5" y="5"/>
                    </a:lnTo>
                    <a:lnTo>
                      <a:pt x="16" y="2"/>
                    </a:lnTo>
                    <a:lnTo>
                      <a:pt x="25" y="0"/>
                    </a:lnTo>
                    <a:lnTo>
                      <a:pt x="37" y="2"/>
                    </a:lnTo>
                    <a:lnTo>
                      <a:pt x="46" y="5"/>
                    </a:lnTo>
                    <a:lnTo>
                      <a:pt x="49" y="14"/>
                    </a:lnTo>
                    <a:lnTo>
                      <a:pt x="53" y="23"/>
                    </a:lnTo>
                    <a:lnTo>
                      <a:pt x="49" y="36"/>
                    </a:lnTo>
                    <a:lnTo>
                      <a:pt x="46" y="41"/>
                    </a:lnTo>
                    <a:lnTo>
                      <a:pt x="37" y="45"/>
                    </a:lnTo>
                    <a:lnTo>
                      <a:pt x="25" y="47"/>
                    </a:lnTo>
                    <a:lnTo>
                      <a:pt x="25" y="47"/>
                    </a:lnTo>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57" name="Freeform 21"/>
              <p:cNvSpPr>
                <a:spLocks noChangeAspect="1" noChangeArrowheads="1"/>
              </p:cNvSpPr>
              <p:nvPr/>
            </p:nvSpPr>
            <p:spPr bwMode="auto">
              <a:xfrm>
                <a:off x="376" y="471"/>
                <a:ext cx="13" cy="12"/>
              </a:xfrm>
              <a:custGeom>
                <a:avLst/>
                <a:gdLst>
                  <a:gd name="T0" fmla="*/ 27 w 58"/>
                  <a:gd name="T1" fmla="*/ 51 h 52"/>
                  <a:gd name="T2" fmla="*/ 16 w 58"/>
                  <a:gd name="T3" fmla="*/ 49 h 52"/>
                  <a:gd name="T4" fmla="*/ 9 w 58"/>
                  <a:gd name="T5" fmla="*/ 45 h 52"/>
                  <a:gd name="T6" fmla="*/ 2 w 58"/>
                  <a:gd name="T7" fmla="*/ 37 h 52"/>
                  <a:gd name="T8" fmla="*/ 0 w 58"/>
                  <a:gd name="T9" fmla="*/ 23 h 52"/>
                  <a:gd name="T10" fmla="*/ 2 w 58"/>
                  <a:gd name="T11" fmla="*/ 12 h 52"/>
                  <a:gd name="T12" fmla="*/ 9 w 58"/>
                  <a:gd name="T13" fmla="*/ 5 h 52"/>
                  <a:gd name="T14" fmla="*/ 16 w 58"/>
                  <a:gd name="T15" fmla="*/ 1 h 52"/>
                  <a:gd name="T16" fmla="*/ 27 w 58"/>
                  <a:gd name="T17" fmla="*/ 0 h 52"/>
                  <a:gd name="T18" fmla="*/ 38 w 58"/>
                  <a:gd name="T19" fmla="*/ 1 h 52"/>
                  <a:gd name="T20" fmla="*/ 48 w 58"/>
                  <a:gd name="T21" fmla="*/ 5 h 52"/>
                  <a:gd name="T22" fmla="*/ 55 w 58"/>
                  <a:gd name="T23" fmla="*/ 12 h 52"/>
                  <a:gd name="T24" fmla="*/ 57 w 58"/>
                  <a:gd name="T25" fmla="*/ 23 h 52"/>
                  <a:gd name="T26" fmla="*/ 55 w 58"/>
                  <a:gd name="T27" fmla="*/ 37 h 52"/>
                  <a:gd name="T28" fmla="*/ 48 w 58"/>
                  <a:gd name="T29" fmla="*/ 45 h 52"/>
                  <a:gd name="T30" fmla="*/ 38 w 58"/>
                  <a:gd name="T31" fmla="*/ 49 h 52"/>
                  <a:gd name="T32" fmla="*/ 27 w 58"/>
                  <a:gd name="T33" fmla="*/ 51 h 52"/>
                  <a:gd name="T34" fmla="*/ 27 w 58"/>
                  <a:gd name="T35"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52">
                    <a:moveTo>
                      <a:pt x="27" y="51"/>
                    </a:moveTo>
                    <a:lnTo>
                      <a:pt x="16" y="49"/>
                    </a:lnTo>
                    <a:lnTo>
                      <a:pt x="9" y="45"/>
                    </a:lnTo>
                    <a:lnTo>
                      <a:pt x="2" y="37"/>
                    </a:lnTo>
                    <a:lnTo>
                      <a:pt x="0" y="23"/>
                    </a:lnTo>
                    <a:lnTo>
                      <a:pt x="2" y="12"/>
                    </a:lnTo>
                    <a:lnTo>
                      <a:pt x="9" y="5"/>
                    </a:lnTo>
                    <a:lnTo>
                      <a:pt x="16" y="1"/>
                    </a:lnTo>
                    <a:lnTo>
                      <a:pt x="27" y="0"/>
                    </a:lnTo>
                    <a:lnTo>
                      <a:pt x="38" y="1"/>
                    </a:lnTo>
                    <a:lnTo>
                      <a:pt x="48" y="5"/>
                    </a:lnTo>
                    <a:lnTo>
                      <a:pt x="55" y="12"/>
                    </a:lnTo>
                    <a:lnTo>
                      <a:pt x="57" y="23"/>
                    </a:lnTo>
                    <a:lnTo>
                      <a:pt x="55" y="37"/>
                    </a:lnTo>
                    <a:lnTo>
                      <a:pt x="48" y="45"/>
                    </a:lnTo>
                    <a:lnTo>
                      <a:pt x="38" y="49"/>
                    </a:lnTo>
                    <a:lnTo>
                      <a:pt x="27" y="51"/>
                    </a:lnTo>
                    <a:lnTo>
                      <a:pt x="27" y="51"/>
                    </a:lnTo>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58" name="Freeform 22"/>
              <p:cNvSpPr>
                <a:spLocks noChangeAspect="1" noChangeArrowheads="1"/>
              </p:cNvSpPr>
              <p:nvPr/>
            </p:nvSpPr>
            <p:spPr bwMode="auto">
              <a:xfrm>
                <a:off x="373" y="478"/>
                <a:ext cx="12" cy="11"/>
              </a:xfrm>
              <a:custGeom>
                <a:avLst/>
                <a:gdLst>
                  <a:gd name="T0" fmla="*/ 20 w 53"/>
                  <a:gd name="T1" fmla="*/ 48 h 49"/>
                  <a:gd name="T2" fmla="*/ 38 w 53"/>
                  <a:gd name="T3" fmla="*/ 46 h 49"/>
                  <a:gd name="T4" fmla="*/ 45 w 53"/>
                  <a:gd name="T5" fmla="*/ 41 h 49"/>
                  <a:gd name="T6" fmla="*/ 50 w 53"/>
                  <a:gd name="T7" fmla="*/ 33 h 49"/>
                  <a:gd name="T8" fmla="*/ 52 w 53"/>
                  <a:gd name="T9" fmla="*/ 21 h 49"/>
                  <a:gd name="T10" fmla="*/ 50 w 53"/>
                  <a:gd name="T11" fmla="*/ 13 h 49"/>
                  <a:gd name="T12" fmla="*/ 45 w 53"/>
                  <a:gd name="T13" fmla="*/ 5 h 49"/>
                  <a:gd name="T14" fmla="*/ 38 w 53"/>
                  <a:gd name="T15" fmla="*/ 2 h 49"/>
                  <a:gd name="T16" fmla="*/ 20 w 53"/>
                  <a:gd name="T17" fmla="*/ 0 h 49"/>
                  <a:gd name="T18" fmla="*/ 11 w 53"/>
                  <a:gd name="T19" fmla="*/ 2 h 49"/>
                  <a:gd name="T20" fmla="*/ 4 w 53"/>
                  <a:gd name="T21" fmla="*/ 5 h 49"/>
                  <a:gd name="T22" fmla="*/ 1 w 53"/>
                  <a:gd name="T23" fmla="*/ 13 h 49"/>
                  <a:gd name="T24" fmla="*/ 0 w 53"/>
                  <a:gd name="T25" fmla="*/ 21 h 49"/>
                  <a:gd name="T26" fmla="*/ 1 w 53"/>
                  <a:gd name="T27" fmla="*/ 33 h 49"/>
                  <a:gd name="T28" fmla="*/ 4 w 53"/>
                  <a:gd name="T29" fmla="*/ 41 h 49"/>
                  <a:gd name="T30" fmla="*/ 11 w 53"/>
                  <a:gd name="T31" fmla="*/ 46 h 49"/>
                  <a:gd name="T32" fmla="*/ 20 w 53"/>
                  <a:gd name="T33" fmla="*/ 48 h 49"/>
                  <a:gd name="T34" fmla="*/ 20 w 53"/>
                  <a:gd name="T35"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49">
                    <a:moveTo>
                      <a:pt x="20" y="48"/>
                    </a:moveTo>
                    <a:lnTo>
                      <a:pt x="38" y="46"/>
                    </a:lnTo>
                    <a:lnTo>
                      <a:pt x="45" y="41"/>
                    </a:lnTo>
                    <a:lnTo>
                      <a:pt x="50" y="33"/>
                    </a:lnTo>
                    <a:lnTo>
                      <a:pt x="52" y="21"/>
                    </a:lnTo>
                    <a:lnTo>
                      <a:pt x="50" y="13"/>
                    </a:lnTo>
                    <a:lnTo>
                      <a:pt x="45" y="5"/>
                    </a:lnTo>
                    <a:lnTo>
                      <a:pt x="38" y="2"/>
                    </a:lnTo>
                    <a:lnTo>
                      <a:pt x="20" y="0"/>
                    </a:lnTo>
                    <a:lnTo>
                      <a:pt x="11" y="2"/>
                    </a:lnTo>
                    <a:lnTo>
                      <a:pt x="4" y="5"/>
                    </a:lnTo>
                    <a:lnTo>
                      <a:pt x="1" y="13"/>
                    </a:lnTo>
                    <a:lnTo>
                      <a:pt x="0" y="21"/>
                    </a:lnTo>
                    <a:lnTo>
                      <a:pt x="1" y="33"/>
                    </a:lnTo>
                    <a:lnTo>
                      <a:pt x="4" y="41"/>
                    </a:lnTo>
                    <a:lnTo>
                      <a:pt x="11" y="46"/>
                    </a:lnTo>
                    <a:lnTo>
                      <a:pt x="20" y="48"/>
                    </a:lnTo>
                    <a:lnTo>
                      <a:pt x="20" y="48"/>
                    </a:lnTo>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grpSp>
      </p:grpSp>
      <p:sp>
        <p:nvSpPr>
          <p:cNvPr id="142359" name="Freeform 23"/>
          <p:cNvSpPr>
            <a:spLocks noChangeAspect="1"/>
          </p:cNvSpPr>
          <p:nvPr/>
        </p:nvSpPr>
        <p:spPr bwMode="auto">
          <a:xfrm>
            <a:off x="1258888" y="3162300"/>
            <a:ext cx="2084387" cy="15875"/>
          </a:xfrm>
          <a:custGeom>
            <a:avLst/>
            <a:gdLst>
              <a:gd name="T0" fmla="*/ 0 w 1313"/>
              <a:gd name="T1" fmla="*/ 10 h 10"/>
              <a:gd name="T2" fmla="*/ 1313 w 1313"/>
              <a:gd name="T3" fmla="*/ 0 h 10"/>
            </a:gdLst>
            <a:ahLst/>
            <a:cxnLst>
              <a:cxn ang="0">
                <a:pos x="T0" y="T1"/>
              </a:cxn>
              <a:cxn ang="0">
                <a:pos x="T2" y="T3"/>
              </a:cxn>
            </a:cxnLst>
            <a:rect l="0" t="0" r="r" b="b"/>
            <a:pathLst>
              <a:path w="1313" h="10">
                <a:moveTo>
                  <a:pt x="0" y="10"/>
                </a:moveTo>
                <a:lnTo>
                  <a:pt x="1313" y="0"/>
                </a:lnTo>
              </a:path>
            </a:pathLst>
          </a:custGeom>
          <a:noFill/>
          <a:ln w="28575" cap="flat">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42360" name="Line 24"/>
          <p:cNvSpPr>
            <a:spLocks noChangeAspect="1" noChangeShapeType="1"/>
          </p:cNvSpPr>
          <p:nvPr/>
        </p:nvSpPr>
        <p:spPr bwMode="auto">
          <a:xfrm>
            <a:off x="1268413" y="2592388"/>
            <a:ext cx="5967412" cy="47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42361" name="Freeform 25"/>
          <p:cNvSpPr>
            <a:spLocks noChangeAspect="1" noChangeArrowheads="1"/>
          </p:cNvSpPr>
          <p:nvPr/>
        </p:nvSpPr>
        <p:spPr bwMode="auto">
          <a:xfrm>
            <a:off x="6462713" y="4129088"/>
            <a:ext cx="1997075" cy="739775"/>
          </a:xfrm>
          <a:custGeom>
            <a:avLst/>
            <a:gdLst>
              <a:gd name="T0" fmla="*/ 766 w 3930"/>
              <a:gd name="T1" fmla="*/ 0 h 1703"/>
              <a:gd name="T2" fmla="*/ 3929 w 3930"/>
              <a:gd name="T3" fmla="*/ 0 h 1703"/>
              <a:gd name="T4" fmla="*/ 3161 w 3930"/>
              <a:gd name="T5" fmla="*/ 1702 h 1703"/>
              <a:gd name="T6" fmla="*/ 0 w 3930"/>
              <a:gd name="T7" fmla="*/ 1702 h 1703"/>
              <a:gd name="T8" fmla="*/ 766 w 3930"/>
              <a:gd name="T9" fmla="*/ 0 h 1703"/>
            </a:gdLst>
            <a:ahLst/>
            <a:cxnLst>
              <a:cxn ang="0">
                <a:pos x="T0" y="T1"/>
              </a:cxn>
              <a:cxn ang="0">
                <a:pos x="T2" y="T3"/>
              </a:cxn>
              <a:cxn ang="0">
                <a:pos x="T4" y="T5"/>
              </a:cxn>
              <a:cxn ang="0">
                <a:pos x="T6" y="T7"/>
              </a:cxn>
              <a:cxn ang="0">
                <a:pos x="T8" y="T9"/>
              </a:cxn>
            </a:cxnLst>
            <a:rect l="0" t="0" r="r" b="b"/>
            <a:pathLst>
              <a:path w="3930" h="1703">
                <a:moveTo>
                  <a:pt x="766" y="0"/>
                </a:moveTo>
                <a:lnTo>
                  <a:pt x="3929" y="0"/>
                </a:lnTo>
                <a:lnTo>
                  <a:pt x="3161" y="1702"/>
                </a:lnTo>
                <a:lnTo>
                  <a:pt x="0" y="1702"/>
                </a:lnTo>
                <a:lnTo>
                  <a:pt x="766" y="0"/>
                </a:lnTo>
              </a:path>
            </a:pathLst>
          </a:custGeom>
          <a:solidFill>
            <a:srgbClr val="FFFFFF"/>
          </a:solidFill>
          <a:ln w="9360">
            <a:solidFill>
              <a:srgbClr val="000000"/>
            </a:solidFill>
            <a:round/>
            <a:headEnd/>
            <a:tailEnd/>
          </a:ln>
        </p:spPr>
        <p:txBody>
          <a:bodyPr wrap="none" anchor="ctr"/>
          <a:lstStyle/>
          <a:p>
            <a:endParaRPr lang="en-AU"/>
          </a:p>
        </p:txBody>
      </p:sp>
      <p:sp>
        <p:nvSpPr>
          <p:cNvPr id="142362" name="Text Box 26"/>
          <p:cNvSpPr txBox="1">
            <a:spLocks noChangeAspect="1" noChangeArrowheads="1"/>
          </p:cNvSpPr>
          <p:nvPr/>
        </p:nvSpPr>
        <p:spPr bwMode="auto">
          <a:xfrm>
            <a:off x="6443663" y="4203700"/>
            <a:ext cx="199707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nchorCtr="1">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buClr>
                <a:srgbClr val="000000"/>
              </a:buClr>
              <a:buSzPct val="100000"/>
              <a:buFont typeface="Arial" pitchFamily="34" charset="0"/>
              <a:buNone/>
            </a:pPr>
            <a:r>
              <a:rPr lang="en-GB" sz="1600"/>
              <a:t>    access request</a:t>
            </a:r>
          </a:p>
        </p:txBody>
      </p:sp>
      <p:grpSp>
        <p:nvGrpSpPr>
          <p:cNvPr id="142363" name="Group 27"/>
          <p:cNvGrpSpPr>
            <a:grpSpLocks noChangeAspect="1"/>
          </p:cNvGrpSpPr>
          <p:nvPr/>
        </p:nvGrpSpPr>
        <p:grpSpPr bwMode="auto">
          <a:xfrm>
            <a:off x="6762750" y="4441825"/>
            <a:ext cx="393700" cy="231775"/>
            <a:chOff x="2426" y="1296"/>
            <a:chExt cx="205" cy="121"/>
          </a:xfrm>
        </p:grpSpPr>
        <p:grpSp>
          <p:nvGrpSpPr>
            <p:cNvPr id="142364" name="Group 28"/>
            <p:cNvGrpSpPr>
              <a:grpSpLocks noChangeAspect="1"/>
            </p:cNvGrpSpPr>
            <p:nvPr/>
          </p:nvGrpSpPr>
          <p:grpSpPr bwMode="auto">
            <a:xfrm>
              <a:off x="2426" y="1313"/>
              <a:ext cx="195" cy="104"/>
              <a:chOff x="2426" y="1313"/>
              <a:chExt cx="195" cy="104"/>
            </a:xfrm>
          </p:grpSpPr>
          <p:sp>
            <p:nvSpPr>
              <p:cNvPr id="142365" name="AutoShape 29"/>
              <p:cNvSpPr>
                <a:spLocks noChangeAspect="1" noChangeArrowheads="1"/>
              </p:cNvSpPr>
              <p:nvPr/>
            </p:nvSpPr>
            <p:spPr bwMode="auto">
              <a:xfrm>
                <a:off x="2426" y="1313"/>
                <a:ext cx="196" cy="105"/>
              </a:xfrm>
              <a:prstGeom prst="roundRect">
                <a:avLst>
                  <a:gd name="adj" fmla="val 23074"/>
                </a:avLst>
              </a:prstGeom>
              <a:solidFill>
                <a:srgbClr val="00FF00"/>
              </a:solidFill>
              <a:ln w="6480">
                <a:solidFill>
                  <a:srgbClr val="000000"/>
                </a:solidFill>
                <a:round/>
                <a:headEnd/>
                <a:tailEnd/>
              </a:ln>
            </p:spPr>
            <p:txBody>
              <a:bodyPr wrap="none" anchor="ctr"/>
              <a:lstStyle/>
              <a:p>
                <a:endParaRPr lang="en-AU"/>
              </a:p>
            </p:txBody>
          </p:sp>
          <p:sp>
            <p:nvSpPr>
              <p:cNvPr id="142366" name="AutoShape 30"/>
              <p:cNvSpPr>
                <a:spLocks noChangeAspect="1" noChangeArrowheads="1"/>
              </p:cNvSpPr>
              <p:nvPr/>
            </p:nvSpPr>
            <p:spPr bwMode="auto">
              <a:xfrm>
                <a:off x="2440" y="1330"/>
                <a:ext cx="96" cy="76"/>
              </a:xfrm>
              <a:prstGeom prst="roundRect">
                <a:avLst>
                  <a:gd name="adj" fmla="val 22366"/>
                </a:avLst>
              </a:prstGeom>
              <a:solidFill>
                <a:srgbClr val="FFFFFF"/>
              </a:solidFill>
              <a:ln w="3240">
                <a:solidFill>
                  <a:srgbClr val="000000"/>
                </a:solidFill>
                <a:round/>
                <a:headEnd/>
                <a:tailEnd/>
              </a:ln>
            </p:spPr>
            <p:txBody>
              <a:bodyPr wrap="none" anchor="ctr"/>
              <a:lstStyle/>
              <a:p>
                <a:endParaRPr lang="en-AU"/>
              </a:p>
            </p:txBody>
          </p:sp>
          <p:sp>
            <p:nvSpPr>
              <p:cNvPr id="142367" name="Oval 31"/>
              <p:cNvSpPr>
                <a:spLocks noChangeAspect="1" noChangeArrowheads="1"/>
              </p:cNvSpPr>
              <p:nvPr/>
            </p:nvSpPr>
            <p:spPr bwMode="auto">
              <a:xfrm>
                <a:off x="2462" y="1342"/>
                <a:ext cx="45" cy="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42368" name="Freeform 32"/>
              <p:cNvSpPr>
                <a:spLocks noChangeAspect="1" noChangeArrowheads="1"/>
              </p:cNvSpPr>
              <p:nvPr/>
            </p:nvSpPr>
            <p:spPr bwMode="auto">
              <a:xfrm>
                <a:off x="2451" y="1375"/>
                <a:ext cx="73" cy="27"/>
              </a:xfrm>
              <a:custGeom>
                <a:avLst/>
                <a:gdLst>
                  <a:gd name="T0" fmla="*/ 0 w 324"/>
                  <a:gd name="T1" fmla="*/ 116 h 117"/>
                  <a:gd name="T2" fmla="*/ 96 w 324"/>
                  <a:gd name="T3" fmla="*/ 14 h 117"/>
                  <a:gd name="T4" fmla="*/ 226 w 324"/>
                  <a:gd name="T5" fmla="*/ 9 h 117"/>
                  <a:gd name="T6" fmla="*/ 323 w 324"/>
                  <a:gd name="T7" fmla="*/ 116 h 117"/>
                  <a:gd name="T8" fmla="*/ 0 w 324"/>
                  <a:gd name="T9" fmla="*/ 116 h 117"/>
                </a:gdLst>
                <a:ahLst/>
                <a:cxnLst>
                  <a:cxn ang="0">
                    <a:pos x="T0" y="T1"/>
                  </a:cxn>
                  <a:cxn ang="0">
                    <a:pos x="T2" y="T3"/>
                  </a:cxn>
                  <a:cxn ang="0">
                    <a:pos x="T4" y="T5"/>
                  </a:cxn>
                  <a:cxn ang="0">
                    <a:pos x="T6" y="T7"/>
                  </a:cxn>
                  <a:cxn ang="0">
                    <a:pos x="T8" y="T9"/>
                  </a:cxn>
                </a:cxnLst>
                <a:rect l="0" t="0" r="r" b="b"/>
                <a:pathLst>
                  <a:path w="324" h="117">
                    <a:moveTo>
                      <a:pt x="0" y="116"/>
                    </a:moveTo>
                    <a:cubicBezTo>
                      <a:pt x="3" y="104"/>
                      <a:pt x="56" y="33"/>
                      <a:pt x="96" y="14"/>
                    </a:cubicBezTo>
                    <a:cubicBezTo>
                      <a:pt x="141" y="1"/>
                      <a:pt x="186" y="0"/>
                      <a:pt x="226" y="9"/>
                    </a:cubicBezTo>
                    <a:cubicBezTo>
                      <a:pt x="256" y="23"/>
                      <a:pt x="302" y="99"/>
                      <a:pt x="323" y="116"/>
                    </a:cubicBezTo>
                    <a:lnTo>
                      <a:pt x="0" y="116"/>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grpSp>
        <p:sp>
          <p:nvSpPr>
            <p:cNvPr id="142369" name="Text Box 33"/>
            <p:cNvSpPr txBox="1">
              <a:spLocks noChangeAspect="1" noChangeArrowheads="1"/>
            </p:cNvSpPr>
            <p:nvPr/>
          </p:nvSpPr>
          <p:spPr bwMode="auto">
            <a:xfrm>
              <a:off x="2470" y="1296"/>
              <a:ext cx="1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360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eaLnBrk="0" hangingPunct="0">
                <a:lnSpc>
                  <a:spcPts val="1463"/>
                </a:lnSpc>
                <a:buClr>
                  <a:srgbClr val="000000"/>
                </a:buClr>
                <a:buSzPct val="100000"/>
                <a:buFont typeface="Helvetica" pitchFamily="8" charset="0"/>
                <a:buNone/>
              </a:pPr>
              <a:r>
                <a:rPr lang="en-GB" sz="1200" i="1">
                  <a:latin typeface="Times New Roman" pitchFamily="18" charset="0"/>
                </a:rPr>
                <a:t>E</a:t>
              </a:r>
            </a:p>
          </p:txBody>
        </p:sp>
      </p:grpSp>
      <p:sp>
        <p:nvSpPr>
          <p:cNvPr id="142370" name="Freeform 34"/>
          <p:cNvSpPr>
            <a:spLocks noChangeAspect="1"/>
          </p:cNvSpPr>
          <p:nvPr/>
        </p:nvSpPr>
        <p:spPr bwMode="auto">
          <a:xfrm>
            <a:off x="1314450" y="4457700"/>
            <a:ext cx="2012950" cy="1588"/>
          </a:xfrm>
          <a:custGeom>
            <a:avLst/>
            <a:gdLst>
              <a:gd name="T0" fmla="*/ 1268 w 1268"/>
              <a:gd name="T1" fmla="*/ 0 h 1"/>
              <a:gd name="T2" fmla="*/ 0 w 1268"/>
              <a:gd name="T3" fmla="*/ 0 h 1"/>
            </a:gdLst>
            <a:ahLst/>
            <a:cxnLst>
              <a:cxn ang="0">
                <a:pos x="T0" y="T1"/>
              </a:cxn>
              <a:cxn ang="0">
                <a:pos x="T2" y="T3"/>
              </a:cxn>
            </a:cxnLst>
            <a:rect l="0" t="0" r="r" b="b"/>
            <a:pathLst>
              <a:path w="1268" h="1">
                <a:moveTo>
                  <a:pt x="1268" y="0"/>
                </a:moveTo>
                <a:lnTo>
                  <a:pt x="0" y="0"/>
                </a:ln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grpSp>
        <p:nvGrpSpPr>
          <p:cNvPr id="142371" name="Group 35"/>
          <p:cNvGrpSpPr>
            <a:grpSpLocks noChangeAspect="1"/>
          </p:cNvGrpSpPr>
          <p:nvPr/>
        </p:nvGrpSpPr>
        <p:grpSpPr bwMode="auto">
          <a:xfrm>
            <a:off x="7304088" y="4440238"/>
            <a:ext cx="485775" cy="263525"/>
            <a:chOff x="2708" y="1295"/>
            <a:chExt cx="253" cy="138"/>
          </a:xfrm>
        </p:grpSpPr>
        <p:sp>
          <p:nvSpPr>
            <p:cNvPr id="142372" name="Freeform 36"/>
            <p:cNvSpPr>
              <a:spLocks noChangeAspect="1" noChangeArrowheads="1"/>
            </p:cNvSpPr>
            <p:nvPr/>
          </p:nvSpPr>
          <p:spPr bwMode="auto">
            <a:xfrm>
              <a:off x="2708" y="1313"/>
              <a:ext cx="253" cy="120"/>
            </a:xfrm>
            <a:custGeom>
              <a:avLst/>
              <a:gdLst>
                <a:gd name="T0" fmla="*/ 92 w 1116"/>
                <a:gd name="T1" fmla="*/ 166 h 527"/>
                <a:gd name="T2" fmla="*/ 0 w 1116"/>
                <a:gd name="T3" fmla="*/ 257 h 527"/>
                <a:gd name="T4" fmla="*/ 92 w 1116"/>
                <a:gd name="T5" fmla="*/ 371 h 527"/>
                <a:gd name="T6" fmla="*/ 177 w 1116"/>
                <a:gd name="T7" fmla="*/ 311 h 527"/>
                <a:gd name="T8" fmla="*/ 277 w 1116"/>
                <a:gd name="T9" fmla="*/ 371 h 527"/>
                <a:gd name="T10" fmla="*/ 367 w 1116"/>
                <a:gd name="T11" fmla="*/ 315 h 527"/>
                <a:gd name="T12" fmla="*/ 453 w 1116"/>
                <a:gd name="T13" fmla="*/ 367 h 527"/>
                <a:gd name="T14" fmla="*/ 580 w 1116"/>
                <a:gd name="T15" fmla="*/ 364 h 527"/>
                <a:gd name="T16" fmla="*/ 602 w 1116"/>
                <a:gd name="T17" fmla="*/ 385 h 527"/>
                <a:gd name="T18" fmla="*/ 695 w 1116"/>
                <a:gd name="T19" fmla="*/ 393 h 527"/>
                <a:gd name="T20" fmla="*/ 692 w 1116"/>
                <a:gd name="T21" fmla="*/ 428 h 527"/>
                <a:gd name="T22" fmla="*/ 798 w 1116"/>
                <a:gd name="T23" fmla="*/ 526 h 527"/>
                <a:gd name="T24" fmla="*/ 977 w 1116"/>
                <a:gd name="T25" fmla="*/ 526 h 527"/>
                <a:gd name="T26" fmla="*/ 1115 w 1116"/>
                <a:gd name="T27" fmla="*/ 393 h 527"/>
                <a:gd name="T28" fmla="*/ 1115 w 1116"/>
                <a:gd name="T29" fmla="*/ 130 h 527"/>
                <a:gd name="T30" fmla="*/ 976 w 1116"/>
                <a:gd name="T31" fmla="*/ 0 h 527"/>
                <a:gd name="T32" fmla="*/ 794 w 1116"/>
                <a:gd name="T33" fmla="*/ 0 h 527"/>
                <a:gd name="T34" fmla="*/ 692 w 1116"/>
                <a:gd name="T35" fmla="*/ 99 h 527"/>
                <a:gd name="T36" fmla="*/ 692 w 1116"/>
                <a:gd name="T37" fmla="*/ 135 h 527"/>
                <a:gd name="T38" fmla="*/ 605 w 1116"/>
                <a:gd name="T39" fmla="*/ 135 h 527"/>
                <a:gd name="T40" fmla="*/ 590 w 1116"/>
                <a:gd name="T41" fmla="*/ 166 h 527"/>
                <a:gd name="T42" fmla="*/ 92 w 1116"/>
                <a:gd name="T43" fmla="*/ 166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6" h="527">
                  <a:moveTo>
                    <a:pt x="92" y="166"/>
                  </a:moveTo>
                  <a:lnTo>
                    <a:pt x="0" y="257"/>
                  </a:lnTo>
                  <a:lnTo>
                    <a:pt x="92" y="371"/>
                  </a:lnTo>
                  <a:lnTo>
                    <a:pt x="177" y="311"/>
                  </a:lnTo>
                  <a:lnTo>
                    <a:pt x="277" y="371"/>
                  </a:lnTo>
                  <a:lnTo>
                    <a:pt x="367" y="315"/>
                  </a:lnTo>
                  <a:lnTo>
                    <a:pt x="453" y="367"/>
                  </a:lnTo>
                  <a:lnTo>
                    <a:pt x="580" y="364"/>
                  </a:lnTo>
                  <a:lnTo>
                    <a:pt x="602" y="385"/>
                  </a:lnTo>
                  <a:lnTo>
                    <a:pt x="695" y="393"/>
                  </a:lnTo>
                  <a:lnTo>
                    <a:pt x="692" y="428"/>
                  </a:lnTo>
                  <a:lnTo>
                    <a:pt x="798" y="526"/>
                  </a:lnTo>
                  <a:lnTo>
                    <a:pt x="977" y="526"/>
                  </a:lnTo>
                  <a:lnTo>
                    <a:pt x="1115" y="393"/>
                  </a:lnTo>
                  <a:lnTo>
                    <a:pt x="1115" y="130"/>
                  </a:lnTo>
                  <a:lnTo>
                    <a:pt x="976" y="0"/>
                  </a:lnTo>
                  <a:lnTo>
                    <a:pt x="794" y="0"/>
                  </a:lnTo>
                  <a:lnTo>
                    <a:pt x="692" y="99"/>
                  </a:lnTo>
                  <a:lnTo>
                    <a:pt x="692" y="135"/>
                  </a:lnTo>
                  <a:lnTo>
                    <a:pt x="605" y="135"/>
                  </a:lnTo>
                  <a:lnTo>
                    <a:pt x="590" y="166"/>
                  </a:lnTo>
                  <a:lnTo>
                    <a:pt x="92" y="166"/>
                  </a:lnTo>
                </a:path>
              </a:pathLst>
            </a:custGeom>
            <a:solidFill>
              <a:srgbClr val="FF9900"/>
            </a:solidFill>
            <a:ln w="9360">
              <a:solidFill>
                <a:srgbClr val="000000"/>
              </a:solidFill>
              <a:round/>
              <a:headEnd/>
              <a:tailEnd/>
            </a:ln>
          </p:spPr>
          <p:txBody>
            <a:bodyPr wrap="none" anchor="ctr"/>
            <a:lstStyle/>
            <a:p>
              <a:endParaRPr lang="en-AU"/>
            </a:p>
          </p:txBody>
        </p:sp>
        <p:sp>
          <p:nvSpPr>
            <p:cNvPr id="142373" name="Text Box 37"/>
            <p:cNvSpPr txBox="1">
              <a:spLocks noChangeAspect="1" noChangeArrowheads="1"/>
            </p:cNvSpPr>
            <p:nvPr/>
          </p:nvSpPr>
          <p:spPr bwMode="auto">
            <a:xfrm>
              <a:off x="2842" y="1295"/>
              <a:ext cx="11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eaLnBrk="0" hangingPunct="0">
                <a:lnSpc>
                  <a:spcPts val="1463"/>
                </a:lnSpc>
                <a:buClr>
                  <a:srgbClr val="000000"/>
                </a:buClr>
                <a:buSzPct val="100000"/>
                <a:buFont typeface="Helvetica" pitchFamily="8" charset="0"/>
                <a:buNone/>
              </a:pPr>
              <a:r>
                <a:rPr lang="en-GB" sz="1200" i="1">
                  <a:latin typeface="Times New Roman" pitchFamily="18" charset="0"/>
                </a:rPr>
                <a:t>E</a:t>
              </a:r>
            </a:p>
          </p:txBody>
        </p:sp>
      </p:grpSp>
      <p:grpSp>
        <p:nvGrpSpPr>
          <p:cNvPr id="142374" name="Group 38"/>
          <p:cNvGrpSpPr>
            <a:grpSpLocks noChangeAspect="1"/>
          </p:cNvGrpSpPr>
          <p:nvPr/>
        </p:nvGrpSpPr>
        <p:grpSpPr bwMode="auto">
          <a:xfrm>
            <a:off x="3343275" y="4187825"/>
            <a:ext cx="941388" cy="538163"/>
            <a:chOff x="1549" y="1203"/>
            <a:chExt cx="491" cy="281"/>
          </a:xfrm>
        </p:grpSpPr>
        <p:sp>
          <p:nvSpPr>
            <p:cNvPr id="142375" name="AutoShape 39"/>
            <p:cNvSpPr>
              <a:spLocks noChangeAspect="1" noChangeArrowheads="1"/>
            </p:cNvSpPr>
            <p:nvPr/>
          </p:nvSpPr>
          <p:spPr bwMode="auto">
            <a:xfrm>
              <a:off x="1549" y="1203"/>
              <a:ext cx="491" cy="281"/>
            </a:xfrm>
            <a:prstGeom prst="roundRect">
              <a:avLst>
                <a:gd name="adj" fmla="val 356"/>
              </a:avLst>
            </a:prstGeom>
            <a:solidFill>
              <a:srgbClr val="00CCFF"/>
            </a:solidFill>
            <a:ln w="9360">
              <a:solidFill>
                <a:srgbClr val="000000"/>
              </a:solidFill>
              <a:round/>
              <a:headEnd/>
              <a:tailEnd/>
            </a:ln>
          </p:spPr>
          <p:txBody>
            <a:bodyPr wrap="none" anchor="ctr"/>
            <a:lstStyle/>
            <a:p>
              <a:endParaRPr lang="en-AU"/>
            </a:p>
          </p:txBody>
        </p:sp>
        <p:sp>
          <p:nvSpPr>
            <p:cNvPr id="142376" name="Text Box 40"/>
            <p:cNvSpPr txBox="1">
              <a:spLocks noChangeAspect="1" noChangeArrowheads="1"/>
            </p:cNvSpPr>
            <p:nvPr/>
          </p:nvSpPr>
          <p:spPr bwMode="auto">
            <a:xfrm>
              <a:off x="1549" y="1283"/>
              <a:ext cx="491" cy="12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buClr>
                  <a:srgbClr val="000000"/>
                </a:buClr>
                <a:buSzPct val="100000"/>
                <a:buFont typeface="Arial" pitchFamily="34" charset="0"/>
                <a:buNone/>
              </a:pPr>
              <a:r>
                <a:rPr lang="en-GB" sz="1600"/>
                <a:t>PEP</a:t>
              </a:r>
            </a:p>
          </p:txBody>
        </p:sp>
      </p:grpSp>
      <p:sp>
        <p:nvSpPr>
          <p:cNvPr id="142377" name="Freeform 41"/>
          <p:cNvSpPr>
            <a:spLocks noChangeAspect="1" noChangeArrowheads="1"/>
          </p:cNvSpPr>
          <p:nvPr/>
        </p:nvSpPr>
        <p:spPr bwMode="auto">
          <a:xfrm>
            <a:off x="1619250" y="4244975"/>
            <a:ext cx="1211263" cy="342900"/>
          </a:xfrm>
          <a:custGeom>
            <a:avLst/>
            <a:gdLst>
              <a:gd name="T0" fmla="*/ 389 w 2007"/>
              <a:gd name="T1" fmla="*/ 0 h 790"/>
              <a:gd name="T2" fmla="*/ 2006 w 2007"/>
              <a:gd name="T3" fmla="*/ 0 h 790"/>
              <a:gd name="T4" fmla="*/ 1614 w 2007"/>
              <a:gd name="T5" fmla="*/ 789 h 790"/>
              <a:gd name="T6" fmla="*/ 0 w 2007"/>
              <a:gd name="T7" fmla="*/ 789 h 790"/>
              <a:gd name="T8" fmla="*/ 389 w 2007"/>
              <a:gd name="T9" fmla="*/ 0 h 790"/>
            </a:gdLst>
            <a:ahLst/>
            <a:cxnLst>
              <a:cxn ang="0">
                <a:pos x="T0" y="T1"/>
              </a:cxn>
              <a:cxn ang="0">
                <a:pos x="T2" y="T3"/>
              </a:cxn>
              <a:cxn ang="0">
                <a:pos x="T4" y="T5"/>
              </a:cxn>
              <a:cxn ang="0">
                <a:pos x="T6" y="T7"/>
              </a:cxn>
              <a:cxn ang="0">
                <a:pos x="T8" y="T9"/>
              </a:cxn>
            </a:cxnLst>
            <a:rect l="0" t="0" r="r" b="b"/>
            <a:pathLst>
              <a:path w="2007" h="790">
                <a:moveTo>
                  <a:pt x="389" y="0"/>
                </a:moveTo>
                <a:lnTo>
                  <a:pt x="2006" y="0"/>
                </a:lnTo>
                <a:lnTo>
                  <a:pt x="1614" y="789"/>
                </a:lnTo>
                <a:lnTo>
                  <a:pt x="0" y="789"/>
                </a:lnTo>
                <a:lnTo>
                  <a:pt x="389" y="0"/>
                </a:lnTo>
              </a:path>
            </a:pathLst>
          </a:custGeom>
          <a:solidFill>
            <a:srgbClr val="FFFFFF"/>
          </a:solidFill>
          <a:ln w="9360">
            <a:solidFill>
              <a:srgbClr val="000000"/>
            </a:solidFill>
            <a:round/>
            <a:headEnd/>
            <a:tailEnd/>
          </a:ln>
        </p:spPr>
        <p:txBody>
          <a:bodyPr wrap="none" anchor="ctr"/>
          <a:lstStyle/>
          <a:p>
            <a:endParaRPr lang="en-AU"/>
          </a:p>
        </p:txBody>
      </p:sp>
      <p:sp>
        <p:nvSpPr>
          <p:cNvPr id="142378" name="Text Box 42"/>
          <p:cNvSpPr txBox="1">
            <a:spLocks noChangeAspect="1" noChangeArrowheads="1"/>
          </p:cNvSpPr>
          <p:nvPr/>
        </p:nvSpPr>
        <p:spPr bwMode="auto">
          <a:xfrm>
            <a:off x="1776413" y="4279900"/>
            <a:ext cx="873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buClr>
                <a:srgbClr val="000000"/>
              </a:buClr>
              <a:buSzPct val="100000"/>
              <a:buFont typeface="Arial" pitchFamily="34" charset="0"/>
              <a:buNone/>
            </a:pPr>
            <a:r>
              <a:rPr lang="en-GB" sz="1600"/>
              <a:t>access</a:t>
            </a:r>
          </a:p>
        </p:txBody>
      </p:sp>
      <p:sp>
        <p:nvSpPr>
          <p:cNvPr id="142379" name="Freeform 43"/>
          <p:cNvSpPr>
            <a:spLocks noChangeAspect="1" noChangeArrowheads="1"/>
          </p:cNvSpPr>
          <p:nvPr/>
        </p:nvSpPr>
        <p:spPr bwMode="auto">
          <a:xfrm>
            <a:off x="1403350" y="2951163"/>
            <a:ext cx="1665288" cy="360362"/>
          </a:xfrm>
          <a:custGeom>
            <a:avLst/>
            <a:gdLst>
              <a:gd name="T0" fmla="*/ 2724 w 3383"/>
              <a:gd name="T1" fmla="*/ 0 h 732"/>
              <a:gd name="T2" fmla="*/ 0 w 3383"/>
              <a:gd name="T3" fmla="*/ 0 h 732"/>
              <a:gd name="T4" fmla="*/ 661 w 3383"/>
              <a:gd name="T5" fmla="*/ 731 h 732"/>
              <a:gd name="T6" fmla="*/ 3382 w 3383"/>
              <a:gd name="T7" fmla="*/ 731 h 732"/>
              <a:gd name="T8" fmla="*/ 2724 w 3383"/>
              <a:gd name="T9" fmla="*/ 0 h 732"/>
            </a:gdLst>
            <a:ahLst/>
            <a:cxnLst>
              <a:cxn ang="0">
                <a:pos x="T0" y="T1"/>
              </a:cxn>
              <a:cxn ang="0">
                <a:pos x="T2" y="T3"/>
              </a:cxn>
              <a:cxn ang="0">
                <a:pos x="T4" y="T5"/>
              </a:cxn>
              <a:cxn ang="0">
                <a:pos x="T6" y="T7"/>
              </a:cxn>
              <a:cxn ang="0">
                <a:pos x="T8" y="T9"/>
              </a:cxn>
            </a:cxnLst>
            <a:rect l="0" t="0" r="r" b="b"/>
            <a:pathLst>
              <a:path w="3383" h="732">
                <a:moveTo>
                  <a:pt x="2724" y="0"/>
                </a:moveTo>
                <a:lnTo>
                  <a:pt x="0" y="0"/>
                </a:lnTo>
                <a:lnTo>
                  <a:pt x="661" y="731"/>
                </a:lnTo>
                <a:lnTo>
                  <a:pt x="3382" y="731"/>
                </a:lnTo>
                <a:lnTo>
                  <a:pt x="2724" y="0"/>
                </a:lnTo>
              </a:path>
            </a:pathLst>
          </a:custGeom>
          <a:solidFill>
            <a:srgbClr val="FFFFFF"/>
          </a:solidFill>
          <a:ln w="9360">
            <a:solidFill>
              <a:srgbClr val="000000"/>
            </a:solidFill>
            <a:round/>
            <a:headEnd/>
            <a:tailEnd/>
          </a:ln>
        </p:spPr>
        <p:txBody>
          <a:bodyPr wrap="none" anchor="ctr"/>
          <a:lstStyle/>
          <a:p>
            <a:endParaRPr lang="en-AU"/>
          </a:p>
        </p:txBody>
      </p:sp>
      <p:sp>
        <p:nvSpPr>
          <p:cNvPr id="142380" name="Text Box 44"/>
          <p:cNvSpPr txBox="1">
            <a:spLocks noChangeAspect="1" noChangeArrowheads="1"/>
          </p:cNvSpPr>
          <p:nvPr/>
        </p:nvSpPr>
        <p:spPr bwMode="auto">
          <a:xfrm>
            <a:off x="1466850" y="2994025"/>
            <a:ext cx="1470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buClr>
                <a:srgbClr val="000000"/>
              </a:buClr>
              <a:buSzPct val="100000"/>
              <a:buFont typeface="Arial" pitchFamily="34" charset="0"/>
              <a:buNone/>
            </a:pPr>
            <a:r>
              <a:rPr lang="en-GB" sz="1600"/>
              <a:t>authorisation</a:t>
            </a:r>
          </a:p>
        </p:txBody>
      </p:sp>
      <p:sp>
        <p:nvSpPr>
          <p:cNvPr id="142381" name="Freeform 45"/>
          <p:cNvSpPr>
            <a:spLocks noChangeAspect="1" noChangeArrowheads="1"/>
          </p:cNvSpPr>
          <p:nvPr/>
        </p:nvSpPr>
        <p:spPr bwMode="auto">
          <a:xfrm>
            <a:off x="1403350" y="2422525"/>
            <a:ext cx="1800225" cy="358775"/>
          </a:xfrm>
          <a:custGeom>
            <a:avLst/>
            <a:gdLst>
              <a:gd name="T0" fmla="*/ 2660 w 3303"/>
              <a:gd name="T1" fmla="*/ 0 h 732"/>
              <a:gd name="T2" fmla="*/ 0 w 3303"/>
              <a:gd name="T3" fmla="*/ 0 h 732"/>
              <a:gd name="T4" fmla="*/ 645 w 3303"/>
              <a:gd name="T5" fmla="*/ 731 h 732"/>
              <a:gd name="T6" fmla="*/ 3302 w 3303"/>
              <a:gd name="T7" fmla="*/ 731 h 732"/>
              <a:gd name="T8" fmla="*/ 2660 w 3303"/>
              <a:gd name="T9" fmla="*/ 0 h 732"/>
            </a:gdLst>
            <a:ahLst/>
            <a:cxnLst>
              <a:cxn ang="0">
                <a:pos x="T0" y="T1"/>
              </a:cxn>
              <a:cxn ang="0">
                <a:pos x="T2" y="T3"/>
              </a:cxn>
              <a:cxn ang="0">
                <a:pos x="T4" y="T5"/>
              </a:cxn>
              <a:cxn ang="0">
                <a:pos x="T6" y="T7"/>
              </a:cxn>
              <a:cxn ang="0">
                <a:pos x="T8" y="T9"/>
              </a:cxn>
            </a:cxnLst>
            <a:rect l="0" t="0" r="r" b="b"/>
            <a:pathLst>
              <a:path w="3303" h="732">
                <a:moveTo>
                  <a:pt x="2660" y="0"/>
                </a:moveTo>
                <a:lnTo>
                  <a:pt x="0" y="0"/>
                </a:lnTo>
                <a:lnTo>
                  <a:pt x="645" y="731"/>
                </a:lnTo>
                <a:lnTo>
                  <a:pt x="3302" y="731"/>
                </a:lnTo>
                <a:lnTo>
                  <a:pt x="2660" y="0"/>
                </a:lnTo>
              </a:path>
            </a:pathLst>
          </a:custGeom>
          <a:solidFill>
            <a:srgbClr val="FFFFFF"/>
          </a:solidFill>
          <a:ln w="9360">
            <a:solidFill>
              <a:srgbClr val="000000"/>
            </a:solidFill>
            <a:round/>
            <a:headEnd/>
            <a:tailEnd/>
          </a:ln>
        </p:spPr>
        <p:txBody>
          <a:bodyPr wrap="none" anchor="ctr"/>
          <a:lstStyle/>
          <a:p>
            <a:endParaRPr lang="en-AU"/>
          </a:p>
        </p:txBody>
      </p:sp>
      <p:sp>
        <p:nvSpPr>
          <p:cNvPr id="142382" name="Text Box 46"/>
          <p:cNvSpPr txBox="1">
            <a:spLocks noChangeAspect="1" noChangeArrowheads="1"/>
          </p:cNvSpPr>
          <p:nvPr/>
        </p:nvSpPr>
        <p:spPr bwMode="auto">
          <a:xfrm>
            <a:off x="684213" y="2479675"/>
            <a:ext cx="33115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buClr>
                <a:srgbClr val="000000"/>
              </a:buClr>
              <a:buSzPct val="100000"/>
              <a:buFont typeface="Arial" pitchFamily="34" charset="0"/>
              <a:buNone/>
            </a:pPr>
            <a:r>
              <a:rPr lang="en-GB" sz="1600"/>
              <a:t>credentials</a:t>
            </a:r>
          </a:p>
        </p:txBody>
      </p:sp>
      <p:pic>
        <p:nvPicPr>
          <p:cNvPr id="142383" name="Pict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3125" y="2493963"/>
            <a:ext cx="984250" cy="8048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42384"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3803650"/>
            <a:ext cx="658812" cy="920750"/>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2385" name="Text Box 49"/>
          <p:cNvSpPr txBox="1">
            <a:spLocks noChangeAspect="1" noChangeArrowheads="1"/>
          </p:cNvSpPr>
          <p:nvPr/>
        </p:nvSpPr>
        <p:spPr bwMode="auto">
          <a:xfrm>
            <a:off x="107950" y="4692650"/>
            <a:ext cx="18732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spcBef>
                <a:spcPts val="750"/>
              </a:spcBef>
              <a:buClr>
                <a:srgbClr val="000000"/>
              </a:buClr>
              <a:buSzPct val="100000"/>
              <a:buFont typeface="Arial" pitchFamily="34" charset="0"/>
              <a:buNone/>
            </a:pPr>
            <a:r>
              <a:rPr lang="en-GB" sz="1600"/>
              <a:t>Object resource</a:t>
            </a:r>
          </a:p>
        </p:txBody>
      </p:sp>
      <p:grpSp>
        <p:nvGrpSpPr>
          <p:cNvPr id="142386" name="Group 50"/>
          <p:cNvGrpSpPr>
            <a:grpSpLocks noChangeAspect="1"/>
          </p:cNvGrpSpPr>
          <p:nvPr/>
        </p:nvGrpSpPr>
        <p:grpSpPr bwMode="auto">
          <a:xfrm>
            <a:off x="3343275" y="2928938"/>
            <a:ext cx="941388" cy="538162"/>
            <a:chOff x="1549" y="659"/>
            <a:chExt cx="491" cy="281"/>
          </a:xfrm>
        </p:grpSpPr>
        <p:sp>
          <p:nvSpPr>
            <p:cNvPr id="142387" name="AutoShape 51"/>
            <p:cNvSpPr>
              <a:spLocks noChangeAspect="1" noChangeArrowheads="1"/>
            </p:cNvSpPr>
            <p:nvPr/>
          </p:nvSpPr>
          <p:spPr bwMode="auto">
            <a:xfrm>
              <a:off x="1549" y="659"/>
              <a:ext cx="491" cy="281"/>
            </a:xfrm>
            <a:prstGeom prst="roundRect">
              <a:avLst>
                <a:gd name="adj" fmla="val 356"/>
              </a:avLst>
            </a:prstGeom>
            <a:solidFill>
              <a:srgbClr val="00CCFF"/>
            </a:solidFill>
            <a:ln w="9360">
              <a:solidFill>
                <a:srgbClr val="000000"/>
              </a:solidFill>
              <a:round/>
              <a:headEnd/>
              <a:tailEnd/>
            </a:ln>
          </p:spPr>
          <p:txBody>
            <a:bodyPr wrap="none" anchor="ctr"/>
            <a:lstStyle/>
            <a:p>
              <a:endParaRPr lang="en-AU"/>
            </a:p>
          </p:txBody>
        </p:sp>
        <p:sp>
          <p:nvSpPr>
            <p:cNvPr id="142388" name="Text Box 52"/>
            <p:cNvSpPr txBox="1">
              <a:spLocks noChangeAspect="1" noChangeArrowheads="1"/>
            </p:cNvSpPr>
            <p:nvPr/>
          </p:nvSpPr>
          <p:spPr bwMode="auto">
            <a:xfrm>
              <a:off x="1549" y="739"/>
              <a:ext cx="491" cy="12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buClr>
                  <a:srgbClr val="000000"/>
                </a:buClr>
                <a:buSzPct val="100000"/>
                <a:buFont typeface="Arial" pitchFamily="34" charset="0"/>
                <a:buNone/>
              </a:pPr>
              <a:r>
                <a:rPr lang="en-GB" sz="1600"/>
                <a:t>PAP</a:t>
              </a:r>
            </a:p>
          </p:txBody>
        </p:sp>
      </p:grpSp>
      <p:sp>
        <p:nvSpPr>
          <p:cNvPr id="142389" name="Freeform 53"/>
          <p:cNvSpPr>
            <a:spLocks noChangeAspect="1"/>
          </p:cNvSpPr>
          <p:nvPr/>
        </p:nvSpPr>
        <p:spPr bwMode="auto">
          <a:xfrm>
            <a:off x="3702050" y="3463925"/>
            <a:ext cx="4763" cy="717550"/>
          </a:xfrm>
          <a:custGeom>
            <a:avLst/>
            <a:gdLst>
              <a:gd name="T0" fmla="*/ 3 w 3"/>
              <a:gd name="T1" fmla="*/ 0 h 452"/>
              <a:gd name="T2" fmla="*/ 0 w 3"/>
              <a:gd name="T3" fmla="*/ 452 h 452"/>
            </a:gdLst>
            <a:ahLst/>
            <a:cxnLst>
              <a:cxn ang="0">
                <a:pos x="T0" y="T1"/>
              </a:cxn>
              <a:cxn ang="0">
                <a:pos x="T2" y="T3"/>
              </a:cxn>
            </a:cxnLst>
            <a:rect l="0" t="0" r="r" b="b"/>
            <a:pathLst>
              <a:path w="3" h="452">
                <a:moveTo>
                  <a:pt x="3" y="0"/>
                </a:moveTo>
                <a:lnTo>
                  <a:pt x="0" y="452"/>
                </a:lnTo>
              </a:path>
            </a:pathLst>
          </a:custGeom>
          <a:noFill/>
          <a:ln w="28575" cap="flat">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42390" name="Text Box 54"/>
          <p:cNvSpPr txBox="1">
            <a:spLocks noChangeAspect="1" noChangeArrowheads="1"/>
          </p:cNvSpPr>
          <p:nvPr/>
        </p:nvSpPr>
        <p:spPr bwMode="auto">
          <a:xfrm>
            <a:off x="107950" y="5305425"/>
            <a:ext cx="88836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nSpc>
                <a:spcPts val="1800"/>
              </a:lnSpc>
              <a:spcBef>
                <a:spcPts val="750"/>
              </a:spcBef>
              <a:buClr>
                <a:srgbClr val="000000"/>
              </a:buClr>
              <a:buSzPct val="100000"/>
              <a:buFont typeface="Arial" pitchFamily="34" charset="0"/>
              <a:buNone/>
            </a:pPr>
            <a:r>
              <a:rPr lang="en-GB" sz="1600"/>
              <a:t>Legend	PAP: Policy Administration Point					AC policy definition phase	</a:t>
            </a:r>
          </a:p>
          <a:p>
            <a:pPr>
              <a:lnSpc>
                <a:spcPts val="1800"/>
              </a:lnSpc>
              <a:spcBef>
                <a:spcPts val="750"/>
              </a:spcBef>
              <a:buClr>
                <a:srgbClr val="000000"/>
              </a:buClr>
              <a:buSzPct val="100000"/>
              <a:buFont typeface="Arial" pitchFamily="34" charset="0"/>
              <a:buNone/>
            </a:pPr>
            <a:r>
              <a:rPr lang="en-GB" sz="1600"/>
              <a:t>		PEP: Policy Enforcement Point					AC policy enforcement phase</a:t>
            </a:r>
          </a:p>
        </p:txBody>
      </p:sp>
      <p:grpSp>
        <p:nvGrpSpPr>
          <p:cNvPr id="142391" name="Group 55"/>
          <p:cNvGrpSpPr>
            <a:grpSpLocks noChangeAspect="1"/>
          </p:cNvGrpSpPr>
          <p:nvPr/>
        </p:nvGrpSpPr>
        <p:grpSpPr bwMode="auto">
          <a:xfrm>
            <a:off x="4638675" y="4186238"/>
            <a:ext cx="1446213" cy="538162"/>
            <a:chOff x="1549" y="1203"/>
            <a:chExt cx="491" cy="281"/>
          </a:xfrm>
        </p:grpSpPr>
        <p:sp>
          <p:nvSpPr>
            <p:cNvPr id="142392" name="AutoShape 56"/>
            <p:cNvSpPr>
              <a:spLocks noChangeAspect="1" noChangeArrowheads="1"/>
            </p:cNvSpPr>
            <p:nvPr/>
          </p:nvSpPr>
          <p:spPr bwMode="auto">
            <a:xfrm>
              <a:off x="1549" y="1203"/>
              <a:ext cx="491" cy="281"/>
            </a:xfrm>
            <a:prstGeom prst="roundRect">
              <a:avLst>
                <a:gd name="adj" fmla="val 356"/>
              </a:avLst>
            </a:prstGeom>
            <a:solidFill>
              <a:srgbClr val="FF9900"/>
            </a:solidFill>
            <a:ln w="9398">
              <a:solidFill>
                <a:srgbClr val="000000"/>
              </a:solidFill>
              <a:round/>
              <a:headEnd/>
              <a:tailEnd/>
            </a:ln>
          </p:spPr>
          <p:txBody>
            <a:bodyPr wrap="none" anchor="ctr"/>
            <a:lstStyle/>
            <a:p>
              <a:endParaRPr lang="en-AU"/>
            </a:p>
          </p:txBody>
        </p:sp>
        <p:sp>
          <p:nvSpPr>
            <p:cNvPr id="142393" name="Text Box 57"/>
            <p:cNvSpPr txBox="1">
              <a:spLocks noChangeAspect="1" noChangeArrowheads="1"/>
            </p:cNvSpPr>
            <p:nvPr/>
          </p:nvSpPr>
          <p:spPr bwMode="auto">
            <a:xfrm>
              <a:off x="1549" y="1224"/>
              <a:ext cx="49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itchFamily="34" charset="0"/>
                </a:defRPr>
              </a:lvl9pPr>
            </a:lstStyle>
            <a:p>
              <a:pPr algn="ctr">
                <a:lnSpc>
                  <a:spcPts val="1800"/>
                </a:lnSpc>
                <a:buClr>
                  <a:srgbClr val="000000"/>
                </a:buClr>
                <a:buSzPct val="100000"/>
                <a:buFont typeface="Arial" pitchFamily="34" charset="0"/>
                <a:buNone/>
              </a:pPr>
              <a:r>
                <a:rPr lang="en-GB" sz="1600"/>
                <a:t>User authentication</a:t>
              </a:r>
            </a:p>
          </p:txBody>
        </p:sp>
      </p:grpSp>
      <p:sp>
        <p:nvSpPr>
          <p:cNvPr id="142394" name="Freeform 58"/>
          <p:cNvSpPr>
            <a:spLocks noChangeAspect="1"/>
          </p:cNvSpPr>
          <p:nvPr/>
        </p:nvSpPr>
        <p:spPr bwMode="auto">
          <a:xfrm>
            <a:off x="4287838" y="4443413"/>
            <a:ext cx="355600" cy="1587"/>
          </a:xfrm>
          <a:custGeom>
            <a:avLst/>
            <a:gdLst>
              <a:gd name="T0" fmla="*/ 224 w 224"/>
              <a:gd name="T1" fmla="*/ 0 h 1"/>
              <a:gd name="T2" fmla="*/ 0 w 224"/>
              <a:gd name="T3" fmla="*/ 0 h 1"/>
            </a:gdLst>
            <a:ahLst/>
            <a:cxnLst>
              <a:cxn ang="0">
                <a:pos x="T0" y="T1"/>
              </a:cxn>
              <a:cxn ang="0">
                <a:pos x="T2" y="T3"/>
              </a:cxn>
            </a:cxnLst>
            <a:rect l="0" t="0" r="r" b="b"/>
            <a:pathLst>
              <a:path w="224" h="1">
                <a:moveTo>
                  <a:pt x="224" y="0"/>
                </a:moveTo>
                <a:lnTo>
                  <a:pt x="0" y="0"/>
                </a:ln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42395" name="AutoShape 59"/>
          <p:cNvSpPr>
            <a:spLocks noChangeArrowheads="1"/>
          </p:cNvSpPr>
          <p:nvPr/>
        </p:nvSpPr>
        <p:spPr bwMode="auto">
          <a:xfrm>
            <a:off x="3203575" y="3644900"/>
            <a:ext cx="1152525" cy="287338"/>
          </a:xfrm>
          <a:prstGeom prst="parallelogram">
            <a:avLst>
              <a:gd name="adj" fmla="val 10027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1600"/>
              <a:t>policy</a:t>
            </a:r>
          </a:p>
        </p:txBody>
      </p:sp>
      <p:sp>
        <p:nvSpPr>
          <p:cNvPr id="142396" name="Freeform 60"/>
          <p:cNvSpPr>
            <a:spLocks noChangeAspect="1"/>
          </p:cNvSpPr>
          <p:nvPr/>
        </p:nvSpPr>
        <p:spPr bwMode="auto">
          <a:xfrm>
            <a:off x="4938713" y="5486400"/>
            <a:ext cx="852487" cy="1588"/>
          </a:xfrm>
          <a:custGeom>
            <a:avLst/>
            <a:gdLst>
              <a:gd name="T0" fmla="*/ 0 w 537"/>
              <a:gd name="T1" fmla="*/ 0 h 1"/>
              <a:gd name="T2" fmla="*/ 537 w 537"/>
              <a:gd name="T3" fmla="*/ 0 h 1"/>
            </a:gdLst>
            <a:ahLst/>
            <a:cxnLst>
              <a:cxn ang="0">
                <a:pos x="T0" y="T1"/>
              </a:cxn>
              <a:cxn ang="0">
                <a:pos x="T2" y="T3"/>
              </a:cxn>
            </a:cxnLst>
            <a:rect l="0" t="0" r="r" b="b"/>
            <a:pathLst>
              <a:path w="537" h="1">
                <a:moveTo>
                  <a:pt x="0" y="0"/>
                </a:moveTo>
                <a:lnTo>
                  <a:pt x="537" y="0"/>
                </a:lnTo>
              </a:path>
            </a:pathLst>
          </a:custGeom>
          <a:noFill/>
          <a:ln w="28575" cap="flat">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42397" name="Freeform 61"/>
          <p:cNvSpPr>
            <a:spLocks noChangeAspect="1"/>
          </p:cNvSpPr>
          <p:nvPr/>
        </p:nvSpPr>
        <p:spPr bwMode="auto">
          <a:xfrm>
            <a:off x="4946650" y="5791200"/>
            <a:ext cx="844550" cy="4763"/>
          </a:xfrm>
          <a:custGeom>
            <a:avLst/>
            <a:gdLst>
              <a:gd name="T0" fmla="*/ 532 w 532"/>
              <a:gd name="T1" fmla="*/ 3 h 3"/>
              <a:gd name="T2" fmla="*/ 0 w 532"/>
              <a:gd name="T3" fmla="*/ 0 h 3"/>
            </a:gdLst>
            <a:ahLst/>
            <a:cxnLst>
              <a:cxn ang="0">
                <a:pos x="T0" y="T1"/>
              </a:cxn>
              <a:cxn ang="0">
                <a:pos x="T2" y="T3"/>
              </a:cxn>
            </a:cxnLst>
            <a:rect l="0" t="0" r="r" b="b"/>
            <a:pathLst>
              <a:path w="532" h="3">
                <a:moveTo>
                  <a:pt x="532" y="3"/>
                </a:moveTo>
                <a:lnTo>
                  <a:pt x="0" y="0"/>
                </a:ln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Tree>
    <p:extLst>
      <p:ext uri="{BB962C8B-B14F-4D97-AF65-F5344CB8AC3E}">
        <p14:creationId xmlns:p14="http://schemas.microsoft.com/office/powerpoint/2010/main" val="3559419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D8EC9FF0-8926-4439-85AD-47E3D44559AC}" type="slidenum">
              <a:rPr lang="en-AU"/>
              <a:pPr/>
              <a:t>25</a:t>
            </a:fld>
            <a:endParaRPr lang="en-AU"/>
          </a:p>
        </p:txBody>
      </p:sp>
      <p:sp>
        <p:nvSpPr>
          <p:cNvPr id="99330" name="Rectangle 2"/>
          <p:cNvSpPr>
            <a:spLocks noGrp="1" noChangeArrowheads="1"/>
          </p:cNvSpPr>
          <p:nvPr>
            <p:ph type="title"/>
          </p:nvPr>
        </p:nvSpPr>
        <p:spPr/>
        <p:txBody>
          <a:bodyPr/>
          <a:lstStyle/>
          <a:p>
            <a:r>
              <a:rPr lang="en-US" sz="3600"/>
              <a:t>Access Control: User authentication</a:t>
            </a:r>
          </a:p>
        </p:txBody>
      </p:sp>
      <p:sp>
        <p:nvSpPr>
          <p:cNvPr id="99331" name="Rectangle 3"/>
          <p:cNvSpPr>
            <a:spLocks noGrp="1" noChangeArrowheads="1"/>
          </p:cNvSpPr>
          <p:nvPr>
            <p:ph type="body" idx="1"/>
          </p:nvPr>
        </p:nvSpPr>
        <p:spPr>
          <a:xfrm>
            <a:off x="468313" y="1628775"/>
            <a:ext cx="8229600" cy="4310063"/>
          </a:xfrm>
        </p:spPr>
        <p:txBody>
          <a:bodyPr/>
          <a:lstStyle/>
          <a:p>
            <a:r>
              <a:rPr lang="en-AU"/>
              <a:t>Authenticators can be categorised as:</a:t>
            </a:r>
          </a:p>
          <a:p>
            <a:pPr lvl="1"/>
            <a:r>
              <a:rPr lang="en-AU"/>
              <a:t>Knowledge-Based </a:t>
            </a:r>
            <a:r>
              <a:rPr lang="en-AU">
                <a:solidFill>
                  <a:schemeClr val="hlink"/>
                </a:solidFill>
              </a:rPr>
              <a:t>(Something you know)</a:t>
            </a:r>
          </a:p>
          <a:p>
            <a:pPr lvl="1"/>
            <a:r>
              <a:rPr lang="en-AU"/>
              <a:t>Object-Based </a:t>
            </a:r>
            <a:r>
              <a:rPr lang="en-AU">
                <a:solidFill>
                  <a:schemeClr val="hlink"/>
                </a:solidFill>
              </a:rPr>
              <a:t>(Something you have)</a:t>
            </a:r>
          </a:p>
          <a:p>
            <a:pPr lvl="1"/>
            <a:r>
              <a:rPr lang="en-AU"/>
              <a:t>ID-Based </a:t>
            </a:r>
            <a:r>
              <a:rPr lang="en-AU">
                <a:solidFill>
                  <a:schemeClr val="hlink"/>
                </a:solidFill>
              </a:rPr>
              <a:t>(Something you are)</a:t>
            </a:r>
          </a:p>
          <a:p>
            <a:pPr lvl="1"/>
            <a:r>
              <a:rPr lang="en-AU"/>
              <a:t>Location-based </a:t>
            </a:r>
            <a:r>
              <a:rPr lang="en-AU">
                <a:solidFill>
                  <a:schemeClr val="hlink"/>
                </a:solidFill>
              </a:rPr>
              <a:t>(Somewhere you are)</a:t>
            </a:r>
          </a:p>
          <a:p>
            <a:endParaRPr lang="en-AU">
              <a:solidFill>
                <a:schemeClr val="hlink"/>
              </a:solidFill>
            </a:endParaRPr>
          </a:p>
          <a:p>
            <a:r>
              <a:rPr lang="en-AU" sz="2400"/>
              <a:t>Multi-factor authentication uses combinations of the above categories of authenticators</a:t>
            </a:r>
          </a:p>
        </p:txBody>
      </p:sp>
    </p:spTree>
    <p:extLst>
      <p:ext uri="{BB962C8B-B14F-4D97-AF65-F5344CB8AC3E}">
        <p14:creationId xmlns:p14="http://schemas.microsoft.com/office/powerpoint/2010/main" val="3381920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Semester 1, 2014</a:t>
            </a:r>
            <a:endParaRPr lang="en-AU"/>
          </a:p>
        </p:txBody>
      </p:sp>
      <p:sp>
        <p:nvSpPr>
          <p:cNvPr id="6" name="Footer Placeholder 4"/>
          <p:cNvSpPr>
            <a:spLocks noGrp="1"/>
          </p:cNvSpPr>
          <p:nvPr>
            <p:ph type="ftr" sz="quarter" idx="11"/>
          </p:nvPr>
        </p:nvSpPr>
        <p:spPr/>
        <p:txBody>
          <a:bodyPr/>
          <a:lstStyle/>
          <a:p>
            <a:r>
              <a:rPr lang="en-AU"/>
              <a:t>INB/INN 255 Security</a:t>
            </a:r>
          </a:p>
        </p:txBody>
      </p:sp>
      <p:sp>
        <p:nvSpPr>
          <p:cNvPr id="7" name="Slide Number Placeholder 5"/>
          <p:cNvSpPr>
            <a:spLocks noGrp="1"/>
          </p:cNvSpPr>
          <p:nvPr>
            <p:ph type="sldNum" sz="quarter" idx="12"/>
          </p:nvPr>
        </p:nvSpPr>
        <p:spPr/>
        <p:txBody>
          <a:bodyPr/>
          <a:lstStyle/>
          <a:p>
            <a:fld id="{28B8B7C1-7398-4A4E-8458-0A647FBEC707}" type="slidenum">
              <a:rPr lang="en-AU"/>
              <a:pPr/>
              <a:t>26</a:t>
            </a:fld>
            <a:endParaRPr lang="en-AU"/>
          </a:p>
        </p:txBody>
      </p:sp>
      <p:sp>
        <p:nvSpPr>
          <p:cNvPr id="26626" name="Text Box 2"/>
          <p:cNvSpPr txBox="1">
            <a:spLocks noChangeArrowheads="1"/>
          </p:cNvSpPr>
          <p:nvPr/>
        </p:nvSpPr>
        <p:spPr bwMode="auto">
          <a:xfrm>
            <a:off x="457200" y="6337300"/>
            <a:ext cx="2674938"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26627" name="Rectangle 3"/>
          <p:cNvSpPr>
            <a:spLocks noGrp="1" noChangeArrowheads="1"/>
          </p:cNvSpPr>
          <p:nvPr>
            <p:ph type="title"/>
          </p:nvPr>
        </p:nvSpPr>
        <p:spPr>
          <a:xfrm>
            <a:off x="457200" y="274638"/>
            <a:ext cx="8231188" cy="1144587"/>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L6: Symmetric Cryptography</a:t>
            </a:r>
          </a:p>
        </p:txBody>
      </p:sp>
      <p:sp>
        <p:nvSpPr>
          <p:cNvPr id="26628" name="Rectangle 4"/>
          <p:cNvSpPr>
            <a:spLocks noGrp="1" noChangeArrowheads="1"/>
          </p:cNvSpPr>
          <p:nvPr>
            <p:ph type="body" idx="1"/>
          </p:nvPr>
        </p:nvSpPr>
        <p:spPr>
          <a:xfrm>
            <a:off x="457200" y="1600200"/>
            <a:ext cx="8231188" cy="4527550"/>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ormAutofit fontScale="92500" lnSpcReduction="10000"/>
          </a:bodyPr>
          <a:lstStyle/>
          <a:p>
            <a:pPr marL="341313" indent="-3413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t>What is cryptography?</a:t>
            </a:r>
          </a:p>
          <a:p>
            <a:pPr marL="341313" indent="-3413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t>When is cryptography used?</a:t>
            </a:r>
          </a:p>
          <a:p>
            <a:pPr marL="341313" indent="-3413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t>Cryptography and confidentiality</a:t>
            </a:r>
          </a:p>
          <a:p>
            <a:pPr marL="741363" lvl="1" indent="-28416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t>Stream ciphers</a:t>
            </a:r>
          </a:p>
          <a:p>
            <a:pPr marL="741363" lvl="1" indent="-28416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t>Block ciphers</a:t>
            </a:r>
          </a:p>
          <a:p>
            <a:pPr marL="341313" indent="-3413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t>Cryptography and integrity assurance </a:t>
            </a:r>
          </a:p>
          <a:p>
            <a:pPr marL="741363" lvl="1" indent="-28416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t>Hash functions</a:t>
            </a:r>
          </a:p>
          <a:p>
            <a:pPr marL="741363" lvl="1" indent="-28416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t>Block ciphers</a:t>
            </a:r>
          </a:p>
          <a:p>
            <a:pPr marL="341313" indent="-3413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t>Symmetric ciphers and security</a:t>
            </a:r>
          </a:p>
        </p:txBody>
      </p:sp>
    </p:spTree>
    <p:extLst>
      <p:ext uri="{BB962C8B-B14F-4D97-AF65-F5344CB8AC3E}">
        <p14:creationId xmlns:p14="http://schemas.microsoft.com/office/powerpoint/2010/main" val="19119151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2"/>
          <p:cNvSpPr>
            <a:spLocks noGrp="1"/>
          </p:cNvSpPr>
          <p:nvPr>
            <p:ph type="dt" sz="half" idx="10"/>
          </p:nvPr>
        </p:nvSpPr>
        <p:spPr/>
        <p:txBody>
          <a:bodyPr/>
          <a:lstStyle/>
          <a:p>
            <a:r>
              <a:rPr lang="en-US" smtClean="0"/>
              <a:t>Semester 1, 2014</a:t>
            </a:r>
            <a:endParaRPr lang="en-AU"/>
          </a:p>
        </p:txBody>
      </p:sp>
      <p:sp>
        <p:nvSpPr>
          <p:cNvPr id="32" name="Footer Placeholder 3"/>
          <p:cNvSpPr>
            <a:spLocks noGrp="1"/>
          </p:cNvSpPr>
          <p:nvPr>
            <p:ph type="ftr" sz="quarter" idx="11"/>
          </p:nvPr>
        </p:nvSpPr>
        <p:spPr/>
        <p:txBody>
          <a:bodyPr/>
          <a:lstStyle/>
          <a:p>
            <a:r>
              <a:rPr lang="en-AU"/>
              <a:t>INB/INN 255 Security</a:t>
            </a:r>
          </a:p>
        </p:txBody>
      </p:sp>
      <p:sp>
        <p:nvSpPr>
          <p:cNvPr id="33" name="Slide Number Placeholder 4"/>
          <p:cNvSpPr>
            <a:spLocks noGrp="1"/>
          </p:cNvSpPr>
          <p:nvPr>
            <p:ph type="sldNum" sz="quarter" idx="12"/>
          </p:nvPr>
        </p:nvSpPr>
        <p:spPr/>
        <p:txBody>
          <a:bodyPr/>
          <a:lstStyle/>
          <a:p>
            <a:fld id="{2074517F-E854-4950-8835-B523637FDEF9}" type="slidenum">
              <a:rPr lang="en-AU"/>
              <a:pPr/>
              <a:t>27</a:t>
            </a:fld>
            <a:endParaRPr lang="en-AU"/>
          </a:p>
        </p:txBody>
      </p:sp>
      <p:sp>
        <p:nvSpPr>
          <p:cNvPr id="28674" name="Rectangle 2"/>
          <p:cNvSpPr>
            <a:spLocks noGrp="1" noChangeArrowheads="1"/>
          </p:cNvSpPr>
          <p:nvPr>
            <p:ph type="title"/>
          </p:nvPr>
        </p:nvSpPr>
        <p:spPr/>
        <p:txBody>
          <a:bodyPr>
            <a:normAutofit fontScale="90000"/>
          </a:bodyPr>
          <a:lstStyle/>
          <a:p>
            <a:r>
              <a:rPr lang="en-GB"/>
              <a:t>What is cryptography?</a:t>
            </a:r>
            <a:r>
              <a:rPr lang="en-AU"/>
              <a:t> </a:t>
            </a:r>
            <a:br>
              <a:rPr lang="en-AU"/>
            </a:br>
            <a:r>
              <a:rPr lang="en-US" sz="3200"/>
              <a:t>Basic cryptographic system:</a:t>
            </a:r>
            <a:endParaRPr lang="en-AU" sz="3200"/>
          </a:p>
        </p:txBody>
      </p:sp>
      <p:grpSp>
        <p:nvGrpSpPr>
          <p:cNvPr id="28675" name="Group 3"/>
          <p:cNvGrpSpPr>
            <a:grpSpLocks/>
          </p:cNvGrpSpPr>
          <p:nvPr/>
        </p:nvGrpSpPr>
        <p:grpSpPr bwMode="auto">
          <a:xfrm>
            <a:off x="574675" y="2128838"/>
            <a:ext cx="8035925" cy="3635375"/>
            <a:chOff x="362" y="1341"/>
            <a:chExt cx="5062" cy="2290"/>
          </a:xfrm>
        </p:grpSpPr>
        <p:sp>
          <p:nvSpPr>
            <p:cNvPr id="28676" name="AutoShape 4"/>
            <p:cNvSpPr>
              <a:spLocks noChangeArrowheads="1"/>
            </p:cNvSpPr>
            <p:nvPr/>
          </p:nvSpPr>
          <p:spPr bwMode="auto">
            <a:xfrm>
              <a:off x="1422" y="2123"/>
              <a:ext cx="856" cy="568"/>
            </a:xfrm>
            <a:prstGeom prst="roundRect">
              <a:avLst>
                <a:gd name="adj" fmla="val 16667"/>
              </a:avLst>
            </a:prstGeom>
            <a:solidFill>
              <a:srgbClr val="C5C5C5"/>
            </a:solidFill>
            <a:ln w="12700">
              <a:solidFill>
                <a:schemeClr val="tx1"/>
              </a:solidFill>
              <a:round/>
              <a:headEnd/>
              <a:tailEnd/>
            </a:ln>
            <a:effectLst>
              <a:outerShdw dist="71842" dir="2700000" algn="ctr" rotWithShape="0">
                <a:schemeClr val="bg2"/>
              </a:outerShdw>
            </a:effectLst>
          </p:spPr>
          <p:txBody>
            <a:bodyPr wrap="none" lIns="90488" tIns="44450" rIns="90488" bIns="44450" anchor="ctr"/>
            <a:lstStyle/>
            <a:p>
              <a:pPr algn="ctr" eaLnBrk="0" hangingPunct="0"/>
              <a:r>
                <a:rPr lang="en-US" b="1"/>
                <a:t>Encryption</a:t>
              </a:r>
              <a:br>
                <a:rPr lang="en-US" b="1"/>
              </a:br>
              <a:r>
                <a:rPr lang="en-US" b="1"/>
                <a:t>Operation</a:t>
              </a:r>
            </a:p>
          </p:txBody>
        </p:sp>
        <p:sp>
          <p:nvSpPr>
            <p:cNvPr id="28677" name="AutoShape 5"/>
            <p:cNvSpPr>
              <a:spLocks noChangeArrowheads="1"/>
            </p:cNvSpPr>
            <p:nvPr/>
          </p:nvSpPr>
          <p:spPr bwMode="auto">
            <a:xfrm>
              <a:off x="3534" y="2123"/>
              <a:ext cx="856" cy="568"/>
            </a:xfrm>
            <a:prstGeom prst="roundRect">
              <a:avLst>
                <a:gd name="adj" fmla="val 16667"/>
              </a:avLst>
            </a:prstGeom>
            <a:solidFill>
              <a:srgbClr val="C5C5C5"/>
            </a:solidFill>
            <a:ln w="12700">
              <a:solidFill>
                <a:schemeClr val="tx1"/>
              </a:solidFill>
              <a:round/>
              <a:headEnd/>
              <a:tailEnd/>
            </a:ln>
            <a:effectLst>
              <a:outerShdw dist="71842" dir="2700000" algn="ctr" rotWithShape="0">
                <a:schemeClr val="bg2"/>
              </a:outerShdw>
            </a:effectLst>
          </p:spPr>
          <p:txBody>
            <a:bodyPr wrap="none" lIns="90488" tIns="44450" rIns="90488" bIns="44450" anchor="ctr"/>
            <a:lstStyle/>
            <a:p>
              <a:pPr algn="ctr" eaLnBrk="0" hangingPunct="0"/>
              <a:r>
                <a:rPr lang="en-US" b="1"/>
                <a:t>Decryption</a:t>
              </a:r>
              <a:br>
                <a:rPr lang="en-US" b="1"/>
              </a:br>
              <a:r>
                <a:rPr lang="en-US" b="1"/>
                <a:t>Operation</a:t>
              </a:r>
            </a:p>
          </p:txBody>
        </p:sp>
        <p:sp>
          <p:nvSpPr>
            <p:cNvPr id="28678" name="Rectangle 6"/>
            <p:cNvSpPr>
              <a:spLocks noChangeArrowheads="1"/>
            </p:cNvSpPr>
            <p:nvPr/>
          </p:nvSpPr>
          <p:spPr bwMode="auto">
            <a:xfrm>
              <a:off x="1411" y="2807"/>
              <a:ext cx="1063"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r>
                <a:rPr lang="en-US" sz="2000">
                  <a:solidFill>
                    <a:schemeClr val="accent2"/>
                  </a:solidFill>
                </a:rPr>
                <a:t>encryption</a:t>
              </a:r>
            </a:p>
            <a:p>
              <a:pPr algn="ctr" eaLnBrk="0" hangingPunct="0"/>
              <a:r>
                <a:rPr lang="en-US" sz="2000">
                  <a:solidFill>
                    <a:schemeClr val="accent2"/>
                  </a:solidFill>
                </a:rPr>
                <a:t>algorithm</a:t>
              </a:r>
            </a:p>
            <a:p>
              <a:pPr algn="ctr" eaLnBrk="0" hangingPunct="0"/>
              <a:r>
                <a:rPr lang="en-US" sz="2000">
                  <a:solidFill>
                    <a:schemeClr val="accent2"/>
                  </a:solidFill>
                </a:rPr>
                <a:t>+</a:t>
              </a:r>
            </a:p>
            <a:p>
              <a:pPr algn="ctr" eaLnBrk="0" hangingPunct="0"/>
              <a:r>
                <a:rPr lang="en-US" sz="2000">
                  <a:solidFill>
                    <a:schemeClr val="accent2"/>
                  </a:solidFill>
                </a:rPr>
                <a:t>key</a:t>
              </a:r>
            </a:p>
          </p:txBody>
        </p:sp>
        <p:sp>
          <p:nvSpPr>
            <p:cNvPr id="28679" name="Rectangle 7"/>
            <p:cNvSpPr>
              <a:spLocks noChangeArrowheads="1"/>
            </p:cNvSpPr>
            <p:nvPr/>
          </p:nvSpPr>
          <p:spPr bwMode="auto">
            <a:xfrm>
              <a:off x="3536" y="2807"/>
              <a:ext cx="852"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sz="2000">
                  <a:solidFill>
                    <a:schemeClr val="accent2"/>
                  </a:solidFill>
                </a:rPr>
                <a:t>decryption</a:t>
              </a:r>
            </a:p>
            <a:p>
              <a:pPr algn="ctr" eaLnBrk="0" hangingPunct="0"/>
              <a:r>
                <a:rPr lang="en-US" sz="2000">
                  <a:solidFill>
                    <a:schemeClr val="accent2"/>
                  </a:solidFill>
                </a:rPr>
                <a:t>algorithm</a:t>
              </a:r>
            </a:p>
            <a:p>
              <a:pPr algn="ctr" eaLnBrk="0" hangingPunct="0"/>
              <a:r>
                <a:rPr lang="en-US" sz="2000">
                  <a:solidFill>
                    <a:schemeClr val="accent2"/>
                  </a:solidFill>
                </a:rPr>
                <a:t>+</a:t>
              </a:r>
            </a:p>
            <a:p>
              <a:pPr algn="ctr" eaLnBrk="0" hangingPunct="0"/>
              <a:r>
                <a:rPr lang="en-US" sz="2000">
                  <a:solidFill>
                    <a:schemeClr val="accent2"/>
                  </a:solidFill>
                </a:rPr>
                <a:t> key</a:t>
              </a:r>
            </a:p>
          </p:txBody>
        </p:sp>
        <p:cxnSp>
          <p:nvCxnSpPr>
            <p:cNvPr id="28680" name="AutoShape 8"/>
            <p:cNvCxnSpPr>
              <a:cxnSpLocks noChangeShapeType="1"/>
              <a:stCxn id="28676" idx="1"/>
              <a:endCxn id="28686" idx="3"/>
            </p:cNvCxnSpPr>
            <p:nvPr/>
          </p:nvCxnSpPr>
          <p:spPr bwMode="auto">
            <a:xfrm flipH="1">
              <a:off x="957" y="2407"/>
              <a:ext cx="465" cy="0"/>
            </a:xfrm>
            <a:prstGeom prst="straightConnector1">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1" name="AutoShape 9"/>
            <p:cNvCxnSpPr>
              <a:cxnSpLocks noChangeShapeType="1"/>
              <a:stCxn id="28676" idx="3"/>
              <a:endCxn id="28689" idx="1"/>
            </p:cNvCxnSpPr>
            <p:nvPr/>
          </p:nvCxnSpPr>
          <p:spPr bwMode="auto">
            <a:xfrm flipV="1">
              <a:off x="2278" y="2403"/>
              <a:ext cx="388" cy="4"/>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2" name="AutoShape 10"/>
            <p:cNvCxnSpPr>
              <a:cxnSpLocks noChangeShapeType="1"/>
              <a:stCxn id="28689" idx="3"/>
              <a:endCxn id="28677" idx="1"/>
            </p:cNvCxnSpPr>
            <p:nvPr/>
          </p:nvCxnSpPr>
          <p:spPr bwMode="auto">
            <a:xfrm>
              <a:off x="3181" y="2403"/>
              <a:ext cx="353" cy="4"/>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3" name="AutoShape 11"/>
            <p:cNvCxnSpPr>
              <a:cxnSpLocks noChangeShapeType="1"/>
              <a:stCxn id="28677" idx="3"/>
              <a:endCxn id="28699" idx="1"/>
            </p:cNvCxnSpPr>
            <p:nvPr/>
          </p:nvCxnSpPr>
          <p:spPr bwMode="auto">
            <a:xfrm>
              <a:off x="4390" y="2407"/>
              <a:ext cx="449"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4" name="Line 12"/>
            <p:cNvSpPr>
              <a:spLocks noChangeShapeType="1"/>
            </p:cNvSpPr>
            <p:nvPr/>
          </p:nvSpPr>
          <p:spPr bwMode="auto">
            <a:xfrm>
              <a:off x="1850" y="1797"/>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8685" name="Line 13"/>
            <p:cNvSpPr>
              <a:spLocks noChangeShapeType="1"/>
            </p:cNvSpPr>
            <p:nvPr/>
          </p:nvSpPr>
          <p:spPr bwMode="auto">
            <a:xfrm>
              <a:off x="3962" y="1797"/>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868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 y="2083"/>
              <a:ext cx="515"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8687" name="Group 15"/>
            <p:cNvGrpSpPr>
              <a:grpSpLocks/>
            </p:cNvGrpSpPr>
            <p:nvPr/>
          </p:nvGrpSpPr>
          <p:grpSpPr bwMode="auto">
            <a:xfrm>
              <a:off x="2666" y="2079"/>
              <a:ext cx="515" cy="648"/>
              <a:chOff x="4416" y="2499"/>
              <a:chExt cx="522" cy="648"/>
            </a:xfrm>
          </p:grpSpPr>
          <p:grpSp>
            <p:nvGrpSpPr>
              <p:cNvPr id="28688" name="Group 16"/>
              <p:cNvGrpSpPr>
                <a:grpSpLocks/>
              </p:cNvGrpSpPr>
              <p:nvPr/>
            </p:nvGrpSpPr>
            <p:grpSpPr bwMode="auto">
              <a:xfrm>
                <a:off x="4416" y="2499"/>
                <a:ext cx="522" cy="648"/>
                <a:chOff x="4416" y="2499"/>
                <a:chExt cx="522" cy="648"/>
              </a:xfrm>
            </p:grpSpPr>
            <p:pic>
              <p:nvPicPr>
                <p:cNvPr id="2868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 y="2499"/>
                  <a:ext cx="522"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90" name="Rectangle 18"/>
                <p:cNvSpPr>
                  <a:spLocks noChangeArrowheads="1"/>
                </p:cNvSpPr>
                <p:nvPr/>
              </p:nvSpPr>
              <p:spPr bwMode="auto">
                <a:xfrm>
                  <a:off x="4464" y="2520"/>
                  <a:ext cx="432" cy="585"/>
                </a:xfrm>
                <a:prstGeom prst="rect">
                  <a:avLst/>
                </a:prstGeom>
                <a:solidFill>
                  <a:srgbClr val="B2B2B2">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28691" name="Line 19"/>
              <p:cNvSpPr>
                <a:spLocks noChangeShapeType="1"/>
              </p:cNvSpPr>
              <p:nvPr/>
            </p:nvSpPr>
            <p:spPr bwMode="auto">
              <a:xfrm>
                <a:off x="4788" y="2547"/>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8692" name="Line 20"/>
              <p:cNvSpPr>
                <a:spLocks noChangeShapeType="1"/>
              </p:cNvSpPr>
              <p:nvPr/>
            </p:nvSpPr>
            <p:spPr bwMode="auto">
              <a:xfrm>
                <a:off x="4515" y="2544"/>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8693" name="Line 21"/>
              <p:cNvSpPr>
                <a:spLocks noChangeShapeType="1"/>
              </p:cNvSpPr>
              <p:nvPr/>
            </p:nvSpPr>
            <p:spPr bwMode="auto">
              <a:xfrm>
                <a:off x="4593" y="2559"/>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8694" name="Line 22"/>
              <p:cNvSpPr>
                <a:spLocks noChangeShapeType="1"/>
              </p:cNvSpPr>
              <p:nvPr/>
            </p:nvSpPr>
            <p:spPr bwMode="auto">
              <a:xfrm>
                <a:off x="4662" y="2556"/>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8695" name="Line 23"/>
              <p:cNvSpPr>
                <a:spLocks noChangeShapeType="1"/>
              </p:cNvSpPr>
              <p:nvPr/>
            </p:nvSpPr>
            <p:spPr bwMode="auto">
              <a:xfrm>
                <a:off x="4722" y="2535"/>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8696" name="Line 24"/>
              <p:cNvSpPr>
                <a:spLocks noChangeShapeType="1"/>
              </p:cNvSpPr>
              <p:nvPr/>
            </p:nvSpPr>
            <p:spPr bwMode="auto">
              <a:xfrm>
                <a:off x="4848" y="2544"/>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28697" name="Text Box 25"/>
            <p:cNvSpPr txBox="1">
              <a:spLocks noChangeArrowheads="1"/>
            </p:cNvSpPr>
            <p:nvPr/>
          </p:nvSpPr>
          <p:spPr bwMode="auto">
            <a:xfrm>
              <a:off x="362" y="1839"/>
              <a:ext cx="9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sz="1600" b="1"/>
                <a:t>plaintext</a:t>
              </a:r>
            </a:p>
          </p:txBody>
        </p:sp>
        <p:sp>
          <p:nvSpPr>
            <p:cNvPr id="28698" name="Text Box 26"/>
            <p:cNvSpPr txBox="1">
              <a:spLocks noChangeArrowheads="1"/>
            </p:cNvSpPr>
            <p:nvPr/>
          </p:nvSpPr>
          <p:spPr bwMode="auto">
            <a:xfrm>
              <a:off x="2548" y="1832"/>
              <a:ext cx="9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sz="1600" b="1"/>
                <a:t>ciphertext</a:t>
              </a:r>
            </a:p>
          </p:txBody>
        </p:sp>
        <p:pic>
          <p:nvPicPr>
            <p:cNvPr id="28699"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 y="2083"/>
              <a:ext cx="515"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00" name="Text Box 28"/>
            <p:cNvSpPr txBox="1">
              <a:spLocks noChangeArrowheads="1"/>
            </p:cNvSpPr>
            <p:nvPr/>
          </p:nvSpPr>
          <p:spPr bwMode="auto">
            <a:xfrm>
              <a:off x="4490" y="1845"/>
              <a:ext cx="9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AU" sz="1600" b="1"/>
                <a:t>plaintext</a:t>
              </a:r>
            </a:p>
          </p:txBody>
        </p:sp>
        <p:pic>
          <p:nvPicPr>
            <p:cNvPr id="28701"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1341"/>
              <a:ext cx="21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2"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 y="1358"/>
              <a:ext cx="21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59681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10"/>
          </p:nvPr>
        </p:nvSpPr>
        <p:spPr/>
        <p:txBody>
          <a:bodyPr/>
          <a:lstStyle/>
          <a:p>
            <a:r>
              <a:rPr lang="en-US" smtClean="0"/>
              <a:t>Semester 1, 2014</a:t>
            </a:r>
            <a:endParaRPr lang="en-AU"/>
          </a:p>
        </p:txBody>
      </p:sp>
      <p:sp>
        <p:nvSpPr>
          <p:cNvPr id="15" name="Footer Placeholder 3"/>
          <p:cNvSpPr>
            <a:spLocks noGrp="1"/>
          </p:cNvSpPr>
          <p:nvPr>
            <p:ph type="ftr" sz="quarter" idx="11"/>
          </p:nvPr>
        </p:nvSpPr>
        <p:spPr/>
        <p:txBody>
          <a:bodyPr/>
          <a:lstStyle/>
          <a:p>
            <a:r>
              <a:rPr lang="en-AU"/>
              <a:t>INB/INN 255 Security</a:t>
            </a:r>
          </a:p>
        </p:txBody>
      </p:sp>
      <p:sp>
        <p:nvSpPr>
          <p:cNvPr id="16" name="Slide Number Placeholder 4"/>
          <p:cNvSpPr>
            <a:spLocks noGrp="1"/>
          </p:cNvSpPr>
          <p:nvPr>
            <p:ph type="sldNum" sz="quarter" idx="12"/>
          </p:nvPr>
        </p:nvSpPr>
        <p:spPr/>
        <p:txBody>
          <a:bodyPr/>
          <a:lstStyle/>
          <a:p>
            <a:fld id="{81117A42-59D2-4085-BCFF-F7F43A698023}" type="slidenum">
              <a:rPr lang="en-AU"/>
              <a:pPr/>
              <a:t>28</a:t>
            </a:fld>
            <a:endParaRPr lang="en-AU"/>
          </a:p>
        </p:txBody>
      </p:sp>
      <p:sp>
        <p:nvSpPr>
          <p:cNvPr id="101378" name="Text Box 2"/>
          <p:cNvSpPr txBox="1">
            <a:spLocks noChangeArrowheads="1"/>
          </p:cNvSpPr>
          <p:nvPr/>
        </p:nvSpPr>
        <p:spPr bwMode="auto">
          <a:xfrm>
            <a:off x="34925" y="88900"/>
            <a:ext cx="755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1000">
                <a:solidFill>
                  <a:schemeClr val="folHlink"/>
                </a:solidFill>
              </a:rPr>
              <a:t>Diagram</a:t>
            </a:r>
          </a:p>
        </p:txBody>
      </p:sp>
      <p:sp>
        <p:nvSpPr>
          <p:cNvPr id="101379" name="Rectangle 3"/>
          <p:cNvSpPr>
            <a:spLocks noGrp="1" noChangeArrowheads="1"/>
          </p:cNvSpPr>
          <p:nvPr>
            <p:ph type="title"/>
          </p:nvPr>
        </p:nvSpPr>
        <p:spPr/>
        <p:txBody>
          <a:bodyPr/>
          <a:lstStyle/>
          <a:p>
            <a:r>
              <a:rPr lang="en-AU"/>
              <a:t>Taxonomy of modern ciphers</a:t>
            </a:r>
          </a:p>
        </p:txBody>
      </p:sp>
      <p:grpSp>
        <p:nvGrpSpPr>
          <p:cNvPr id="101380" name="Group 4"/>
          <p:cNvGrpSpPr>
            <a:grpSpLocks/>
          </p:cNvGrpSpPr>
          <p:nvPr/>
        </p:nvGrpSpPr>
        <p:grpSpPr bwMode="auto">
          <a:xfrm>
            <a:off x="1524000" y="1828800"/>
            <a:ext cx="5867400" cy="3886200"/>
            <a:chOff x="960" y="1152"/>
            <a:chExt cx="3696" cy="2448"/>
          </a:xfrm>
        </p:grpSpPr>
        <p:sp>
          <p:nvSpPr>
            <p:cNvPr id="101381" name="AutoShape 5"/>
            <p:cNvSpPr>
              <a:spLocks noChangeAspect="1" noChangeArrowheads="1"/>
            </p:cNvSpPr>
            <p:nvPr/>
          </p:nvSpPr>
          <p:spPr bwMode="auto">
            <a:xfrm>
              <a:off x="2203" y="1152"/>
              <a:ext cx="1521" cy="522"/>
            </a:xfrm>
            <a:prstGeom prst="roundRect">
              <a:avLst>
                <a:gd name="adj" fmla="val 16667"/>
              </a:avLst>
            </a:prstGeom>
            <a:solidFill>
              <a:schemeClr val="bg1"/>
            </a:solidFill>
            <a:ln w="38100">
              <a:solidFill>
                <a:schemeClr val="tx1"/>
              </a:solidFill>
              <a:round/>
              <a:headEnd/>
              <a:tailEnd/>
            </a:ln>
            <a:effectLst>
              <a:outerShdw dist="71842" dir="2700000" algn="ctr" rotWithShape="0">
                <a:schemeClr val="bg2"/>
              </a:outerShdw>
            </a:effectLst>
          </p:spPr>
          <p:txBody>
            <a:bodyPr wrap="none" anchor="ctr"/>
            <a:lstStyle/>
            <a:p>
              <a:pPr algn="ctr" eaLnBrk="0" hangingPunct="0">
                <a:spcBef>
                  <a:spcPct val="50000"/>
                </a:spcBef>
              </a:pPr>
              <a:r>
                <a:rPr lang="en-US" sz="2800"/>
                <a:t>Ciphers</a:t>
              </a:r>
              <a:r>
                <a:rPr lang="en-US" sz="2800" u="sng">
                  <a:solidFill>
                    <a:srgbClr val="6666FF"/>
                  </a:solidFill>
                </a:rPr>
                <a:t> </a:t>
              </a:r>
            </a:p>
          </p:txBody>
        </p:sp>
        <p:sp>
          <p:nvSpPr>
            <p:cNvPr id="101382" name="AutoShape 6"/>
            <p:cNvSpPr>
              <a:spLocks noChangeAspect="1" noChangeArrowheads="1"/>
            </p:cNvSpPr>
            <p:nvPr/>
          </p:nvSpPr>
          <p:spPr bwMode="auto">
            <a:xfrm>
              <a:off x="1392" y="2196"/>
              <a:ext cx="1366" cy="626"/>
            </a:xfrm>
            <a:prstGeom prst="roundRect">
              <a:avLst>
                <a:gd name="adj" fmla="val 16667"/>
              </a:avLst>
            </a:prstGeom>
            <a:solidFill>
              <a:schemeClr val="bg1"/>
            </a:solidFill>
            <a:ln w="38100">
              <a:solidFill>
                <a:schemeClr val="tx1"/>
              </a:solidFill>
              <a:round/>
              <a:headEnd/>
              <a:tailEnd/>
            </a:ln>
            <a:effectLst>
              <a:outerShdw dist="71842" dir="2700000" algn="ctr" rotWithShape="0">
                <a:schemeClr val="bg2"/>
              </a:outerShdw>
            </a:effectLst>
          </p:spPr>
          <p:txBody>
            <a:bodyPr wrap="none" anchor="ctr"/>
            <a:lstStyle/>
            <a:p>
              <a:pPr algn="ctr" eaLnBrk="0" hangingPunct="0">
                <a:lnSpc>
                  <a:spcPct val="50000"/>
                </a:lnSpc>
                <a:spcBef>
                  <a:spcPct val="50000"/>
                </a:spcBef>
              </a:pPr>
              <a:r>
                <a:rPr lang="en-US" sz="2800"/>
                <a:t>Symmetric</a:t>
              </a:r>
            </a:p>
            <a:p>
              <a:pPr algn="ctr" eaLnBrk="0" hangingPunct="0">
                <a:lnSpc>
                  <a:spcPct val="50000"/>
                </a:lnSpc>
                <a:spcBef>
                  <a:spcPct val="50000"/>
                </a:spcBef>
              </a:pPr>
              <a:r>
                <a:rPr lang="en-US" sz="2800" i="1"/>
                <a:t>(one key)</a:t>
              </a:r>
            </a:p>
          </p:txBody>
        </p:sp>
        <p:sp>
          <p:nvSpPr>
            <p:cNvPr id="101383" name="AutoShape 7"/>
            <p:cNvSpPr>
              <a:spLocks noChangeAspect="1" noChangeArrowheads="1"/>
            </p:cNvSpPr>
            <p:nvPr/>
          </p:nvSpPr>
          <p:spPr bwMode="auto">
            <a:xfrm>
              <a:off x="3290" y="2196"/>
              <a:ext cx="1366" cy="626"/>
            </a:xfrm>
            <a:prstGeom prst="roundRect">
              <a:avLst>
                <a:gd name="adj" fmla="val 16667"/>
              </a:avLst>
            </a:prstGeom>
            <a:solidFill>
              <a:schemeClr val="bg1"/>
            </a:solidFill>
            <a:ln w="38100">
              <a:solidFill>
                <a:schemeClr val="tx1"/>
              </a:solidFill>
              <a:round/>
              <a:headEnd/>
              <a:tailEnd/>
            </a:ln>
            <a:effectLst>
              <a:outerShdw dist="71842" dir="2700000" algn="ctr" rotWithShape="0">
                <a:schemeClr val="bg2"/>
              </a:outerShdw>
            </a:effectLst>
          </p:spPr>
          <p:txBody>
            <a:bodyPr wrap="none" anchor="ctr"/>
            <a:lstStyle/>
            <a:p>
              <a:pPr algn="ctr" eaLnBrk="0" hangingPunct="0">
                <a:lnSpc>
                  <a:spcPct val="50000"/>
                </a:lnSpc>
                <a:spcBef>
                  <a:spcPct val="50000"/>
                </a:spcBef>
              </a:pPr>
              <a:r>
                <a:rPr lang="en-US" sz="2800"/>
                <a:t>Asymmetric</a:t>
              </a:r>
            </a:p>
            <a:p>
              <a:pPr algn="ctr" eaLnBrk="0" hangingPunct="0">
                <a:lnSpc>
                  <a:spcPct val="50000"/>
                </a:lnSpc>
                <a:spcBef>
                  <a:spcPct val="50000"/>
                </a:spcBef>
              </a:pPr>
              <a:r>
                <a:rPr lang="en-US" sz="2800" i="1"/>
                <a:t>(two keys)</a:t>
              </a:r>
            </a:p>
          </p:txBody>
        </p:sp>
        <p:sp>
          <p:nvSpPr>
            <p:cNvPr id="101384" name="AutoShape 8"/>
            <p:cNvSpPr>
              <a:spLocks noChangeAspect="1" noChangeArrowheads="1"/>
            </p:cNvSpPr>
            <p:nvPr/>
          </p:nvSpPr>
          <p:spPr bwMode="auto">
            <a:xfrm>
              <a:off x="960" y="3148"/>
              <a:ext cx="932" cy="452"/>
            </a:xfrm>
            <a:prstGeom prst="roundRect">
              <a:avLst>
                <a:gd name="adj" fmla="val 16667"/>
              </a:avLst>
            </a:prstGeom>
            <a:solidFill>
              <a:schemeClr val="bg1"/>
            </a:solidFill>
            <a:ln w="38100">
              <a:solidFill>
                <a:schemeClr val="tx1"/>
              </a:solidFill>
              <a:round/>
              <a:headEnd/>
              <a:tailEnd/>
            </a:ln>
            <a:effectLst>
              <a:outerShdw dist="71842" dir="2700000" algn="ctr" rotWithShape="0">
                <a:schemeClr val="bg2"/>
              </a:outerShdw>
            </a:effectLst>
          </p:spPr>
          <p:txBody>
            <a:bodyPr wrap="none" anchor="ctr"/>
            <a:lstStyle/>
            <a:p>
              <a:pPr algn="ctr" eaLnBrk="0" hangingPunct="0">
                <a:lnSpc>
                  <a:spcPct val="50000"/>
                </a:lnSpc>
                <a:spcBef>
                  <a:spcPct val="50000"/>
                </a:spcBef>
              </a:pPr>
              <a:r>
                <a:rPr lang="en-US" sz="2800"/>
                <a:t>Stream</a:t>
              </a:r>
            </a:p>
          </p:txBody>
        </p:sp>
        <p:sp>
          <p:nvSpPr>
            <p:cNvPr id="101385" name="AutoShape 9"/>
            <p:cNvSpPr>
              <a:spLocks noChangeAspect="1" noChangeArrowheads="1"/>
            </p:cNvSpPr>
            <p:nvPr/>
          </p:nvSpPr>
          <p:spPr bwMode="auto">
            <a:xfrm>
              <a:off x="2327" y="3148"/>
              <a:ext cx="932" cy="452"/>
            </a:xfrm>
            <a:prstGeom prst="roundRect">
              <a:avLst>
                <a:gd name="adj" fmla="val 16667"/>
              </a:avLst>
            </a:prstGeom>
            <a:solidFill>
              <a:schemeClr val="bg1"/>
            </a:solidFill>
            <a:ln w="38100">
              <a:solidFill>
                <a:schemeClr val="tx1"/>
              </a:solidFill>
              <a:round/>
              <a:headEnd/>
              <a:tailEnd/>
            </a:ln>
            <a:effectLst>
              <a:outerShdw dist="71842" dir="2700000" algn="ctr" rotWithShape="0">
                <a:schemeClr val="bg2"/>
              </a:outerShdw>
            </a:effectLst>
          </p:spPr>
          <p:txBody>
            <a:bodyPr wrap="none" anchor="ctr"/>
            <a:lstStyle/>
            <a:p>
              <a:pPr algn="ctr" eaLnBrk="0" hangingPunct="0">
                <a:lnSpc>
                  <a:spcPct val="50000"/>
                </a:lnSpc>
                <a:spcBef>
                  <a:spcPct val="50000"/>
                </a:spcBef>
              </a:pPr>
              <a:r>
                <a:rPr lang="en-US" sz="2800"/>
                <a:t>Block</a:t>
              </a:r>
            </a:p>
          </p:txBody>
        </p:sp>
        <p:cxnSp>
          <p:nvCxnSpPr>
            <p:cNvPr id="101386" name="AutoShape 10"/>
            <p:cNvCxnSpPr>
              <a:cxnSpLocks noChangeShapeType="1"/>
              <a:stCxn id="101381" idx="2"/>
              <a:endCxn id="101382" idx="0"/>
            </p:cNvCxnSpPr>
            <p:nvPr/>
          </p:nvCxnSpPr>
          <p:spPr bwMode="auto">
            <a:xfrm flipH="1">
              <a:off x="2075" y="1686"/>
              <a:ext cx="889" cy="49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87" name="AutoShape 11"/>
            <p:cNvCxnSpPr>
              <a:cxnSpLocks noChangeShapeType="1"/>
              <a:endCxn id="101383" idx="0"/>
            </p:cNvCxnSpPr>
            <p:nvPr/>
          </p:nvCxnSpPr>
          <p:spPr bwMode="auto">
            <a:xfrm>
              <a:off x="2928" y="1680"/>
              <a:ext cx="1045" cy="50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88" name="AutoShape 12"/>
            <p:cNvCxnSpPr>
              <a:cxnSpLocks noChangeShapeType="1"/>
              <a:stCxn id="101382" idx="2"/>
              <a:endCxn id="101385" idx="0"/>
            </p:cNvCxnSpPr>
            <p:nvPr/>
          </p:nvCxnSpPr>
          <p:spPr bwMode="auto">
            <a:xfrm>
              <a:off x="2075" y="2834"/>
              <a:ext cx="718" cy="30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89" name="AutoShape 13"/>
            <p:cNvCxnSpPr>
              <a:cxnSpLocks noChangeShapeType="1"/>
              <a:stCxn id="101382" idx="2"/>
              <a:endCxn id="101384" idx="0"/>
            </p:cNvCxnSpPr>
            <p:nvPr/>
          </p:nvCxnSpPr>
          <p:spPr bwMode="auto">
            <a:xfrm flipH="1">
              <a:off x="1426" y="2834"/>
              <a:ext cx="649" cy="30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20247363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Date Placeholder 2"/>
          <p:cNvSpPr>
            <a:spLocks noGrp="1"/>
          </p:cNvSpPr>
          <p:nvPr>
            <p:ph type="dt" sz="half" idx="10"/>
          </p:nvPr>
        </p:nvSpPr>
        <p:spPr/>
        <p:txBody>
          <a:bodyPr/>
          <a:lstStyle/>
          <a:p>
            <a:r>
              <a:rPr lang="en-US" smtClean="0"/>
              <a:t>Semester 1, 2014</a:t>
            </a:r>
            <a:endParaRPr lang="en-AU"/>
          </a:p>
        </p:txBody>
      </p:sp>
      <p:sp>
        <p:nvSpPr>
          <p:cNvPr id="35" name="Footer Placeholder 3"/>
          <p:cNvSpPr>
            <a:spLocks noGrp="1"/>
          </p:cNvSpPr>
          <p:nvPr>
            <p:ph type="ftr" sz="quarter" idx="11"/>
          </p:nvPr>
        </p:nvSpPr>
        <p:spPr/>
        <p:txBody>
          <a:bodyPr/>
          <a:lstStyle/>
          <a:p>
            <a:r>
              <a:rPr lang="en-AU"/>
              <a:t>INB/INN 255 Security</a:t>
            </a:r>
          </a:p>
        </p:txBody>
      </p:sp>
      <p:sp>
        <p:nvSpPr>
          <p:cNvPr id="36" name="Slide Number Placeholder 4"/>
          <p:cNvSpPr>
            <a:spLocks noGrp="1"/>
          </p:cNvSpPr>
          <p:nvPr>
            <p:ph type="sldNum" sz="quarter" idx="12"/>
          </p:nvPr>
        </p:nvSpPr>
        <p:spPr/>
        <p:txBody>
          <a:bodyPr/>
          <a:lstStyle/>
          <a:p>
            <a:fld id="{EDFC19C1-6F7F-4D30-B4E8-9CB4178CED07}" type="slidenum">
              <a:rPr lang="en-AU"/>
              <a:pPr/>
              <a:t>29</a:t>
            </a:fld>
            <a:endParaRPr lang="en-AU"/>
          </a:p>
        </p:txBody>
      </p:sp>
      <p:sp>
        <p:nvSpPr>
          <p:cNvPr id="103426" name="Rectangle 2"/>
          <p:cNvSpPr>
            <a:spLocks noGrp="1" noChangeArrowheads="1"/>
          </p:cNvSpPr>
          <p:nvPr>
            <p:ph type="title"/>
          </p:nvPr>
        </p:nvSpPr>
        <p:spPr/>
        <p:txBody>
          <a:bodyPr/>
          <a:lstStyle/>
          <a:p>
            <a:r>
              <a:rPr lang="en-US"/>
              <a:t>Symmetric ciphers: Operation</a:t>
            </a:r>
          </a:p>
        </p:txBody>
      </p:sp>
      <p:sp>
        <p:nvSpPr>
          <p:cNvPr id="103427" name="Text Box 3"/>
          <p:cNvSpPr txBox="1">
            <a:spLocks noChangeArrowheads="1"/>
          </p:cNvSpPr>
          <p:nvPr/>
        </p:nvSpPr>
        <p:spPr bwMode="auto">
          <a:xfrm>
            <a:off x="34925" y="88900"/>
            <a:ext cx="755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1000">
                <a:solidFill>
                  <a:schemeClr val="folHlink"/>
                </a:solidFill>
              </a:rPr>
              <a:t>Diagram</a:t>
            </a:r>
          </a:p>
        </p:txBody>
      </p:sp>
      <p:grpSp>
        <p:nvGrpSpPr>
          <p:cNvPr id="103428" name="Group 4"/>
          <p:cNvGrpSpPr>
            <a:grpSpLocks/>
          </p:cNvGrpSpPr>
          <p:nvPr/>
        </p:nvGrpSpPr>
        <p:grpSpPr bwMode="auto">
          <a:xfrm>
            <a:off x="574675" y="1981200"/>
            <a:ext cx="8035925" cy="2987675"/>
            <a:chOff x="362" y="1248"/>
            <a:chExt cx="5062" cy="1882"/>
          </a:xfrm>
        </p:grpSpPr>
        <p:sp>
          <p:nvSpPr>
            <p:cNvPr id="103429" name="AutoShape 5"/>
            <p:cNvSpPr>
              <a:spLocks noChangeArrowheads="1"/>
            </p:cNvSpPr>
            <p:nvPr/>
          </p:nvSpPr>
          <p:spPr bwMode="auto">
            <a:xfrm>
              <a:off x="1422" y="2123"/>
              <a:ext cx="856" cy="568"/>
            </a:xfrm>
            <a:prstGeom prst="roundRect">
              <a:avLst>
                <a:gd name="adj" fmla="val 16667"/>
              </a:avLst>
            </a:prstGeom>
            <a:solidFill>
              <a:srgbClr val="C5C5C5"/>
            </a:solidFill>
            <a:ln w="12700">
              <a:solidFill>
                <a:schemeClr val="tx1"/>
              </a:solidFill>
              <a:round/>
              <a:headEnd/>
              <a:tailEnd/>
            </a:ln>
            <a:effectLst>
              <a:outerShdw dist="71842" dir="2700000" algn="ctr" rotWithShape="0">
                <a:schemeClr val="bg2"/>
              </a:outerShdw>
            </a:effectLst>
          </p:spPr>
          <p:txBody>
            <a:bodyPr wrap="none" lIns="90488" tIns="44450" rIns="90488" bIns="44450" anchor="ctr"/>
            <a:lstStyle/>
            <a:p>
              <a:pPr algn="ctr" eaLnBrk="0" hangingPunct="0"/>
              <a:r>
                <a:rPr lang="en-US" b="1"/>
                <a:t>Encryption</a:t>
              </a:r>
              <a:br>
                <a:rPr lang="en-US" b="1"/>
              </a:br>
              <a:r>
                <a:rPr lang="en-US" b="1"/>
                <a:t>Operation</a:t>
              </a:r>
            </a:p>
          </p:txBody>
        </p:sp>
        <p:sp>
          <p:nvSpPr>
            <p:cNvPr id="103430" name="AutoShape 6"/>
            <p:cNvSpPr>
              <a:spLocks noChangeArrowheads="1"/>
            </p:cNvSpPr>
            <p:nvPr/>
          </p:nvSpPr>
          <p:spPr bwMode="auto">
            <a:xfrm>
              <a:off x="3534" y="2123"/>
              <a:ext cx="856" cy="568"/>
            </a:xfrm>
            <a:prstGeom prst="roundRect">
              <a:avLst>
                <a:gd name="adj" fmla="val 16667"/>
              </a:avLst>
            </a:prstGeom>
            <a:solidFill>
              <a:srgbClr val="C5C5C5"/>
            </a:solidFill>
            <a:ln w="12700">
              <a:solidFill>
                <a:schemeClr val="tx1"/>
              </a:solidFill>
              <a:round/>
              <a:headEnd/>
              <a:tailEnd/>
            </a:ln>
            <a:effectLst>
              <a:outerShdw dist="71842" dir="2700000" algn="ctr" rotWithShape="0">
                <a:schemeClr val="bg2"/>
              </a:outerShdw>
            </a:effectLst>
          </p:spPr>
          <p:txBody>
            <a:bodyPr wrap="none" lIns="90488" tIns="44450" rIns="90488" bIns="44450" anchor="ctr"/>
            <a:lstStyle/>
            <a:p>
              <a:pPr algn="ctr" eaLnBrk="0" hangingPunct="0"/>
              <a:r>
                <a:rPr lang="en-US" b="1"/>
                <a:t>Decryption</a:t>
              </a:r>
              <a:br>
                <a:rPr lang="en-US" b="1"/>
              </a:br>
              <a:r>
                <a:rPr lang="en-US" b="1"/>
                <a:t>Operation</a:t>
              </a:r>
            </a:p>
          </p:txBody>
        </p:sp>
        <p:sp>
          <p:nvSpPr>
            <p:cNvPr id="103431" name="Rectangle 7"/>
            <p:cNvSpPr>
              <a:spLocks noChangeArrowheads="1"/>
            </p:cNvSpPr>
            <p:nvPr/>
          </p:nvSpPr>
          <p:spPr bwMode="auto">
            <a:xfrm>
              <a:off x="2540" y="1248"/>
              <a:ext cx="79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sz="2000"/>
                <a:t>same key</a:t>
              </a:r>
            </a:p>
          </p:txBody>
        </p:sp>
        <p:sp>
          <p:nvSpPr>
            <p:cNvPr id="103432" name="Line 8"/>
            <p:cNvSpPr>
              <a:spLocks noChangeShapeType="1"/>
            </p:cNvSpPr>
            <p:nvPr/>
          </p:nvSpPr>
          <p:spPr bwMode="auto">
            <a:xfrm>
              <a:off x="2190" y="1554"/>
              <a:ext cx="1528" cy="0"/>
            </a:xfrm>
            <a:prstGeom prst="line">
              <a:avLst/>
            </a:prstGeom>
            <a:noFill/>
            <a:ln w="57150">
              <a:solidFill>
                <a:schemeClr val="bg2"/>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cxnSp>
          <p:nvCxnSpPr>
            <p:cNvPr id="103433" name="AutoShape 9"/>
            <p:cNvCxnSpPr>
              <a:cxnSpLocks noChangeShapeType="1"/>
              <a:stCxn id="103429" idx="1"/>
              <a:endCxn id="103439" idx="3"/>
            </p:cNvCxnSpPr>
            <p:nvPr/>
          </p:nvCxnSpPr>
          <p:spPr bwMode="auto">
            <a:xfrm flipH="1">
              <a:off x="957" y="2407"/>
              <a:ext cx="465" cy="0"/>
            </a:xfrm>
            <a:prstGeom prst="straightConnector1">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34" name="AutoShape 10"/>
            <p:cNvCxnSpPr>
              <a:cxnSpLocks noChangeShapeType="1"/>
              <a:stCxn id="103429" idx="3"/>
              <a:endCxn id="103442" idx="1"/>
            </p:cNvCxnSpPr>
            <p:nvPr/>
          </p:nvCxnSpPr>
          <p:spPr bwMode="auto">
            <a:xfrm flipV="1">
              <a:off x="2278" y="2403"/>
              <a:ext cx="388" cy="4"/>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35" name="AutoShape 11"/>
            <p:cNvCxnSpPr>
              <a:cxnSpLocks noChangeShapeType="1"/>
              <a:stCxn id="103442" idx="3"/>
              <a:endCxn id="103430" idx="1"/>
            </p:cNvCxnSpPr>
            <p:nvPr/>
          </p:nvCxnSpPr>
          <p:spPr bwMode="auto">
            <a:xfrm>
              <a:off x="3181" y="2403"/>
              <a:ext cx="353" cy="4"/>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36" name="AutoShape 12"/>
            <p:cNvCxnSpPr>
              <a:cxnSpLocks noChangeShapeType="1"/>
              <a:stCxn id="103430" idx="3"/>
              <a:endCxn id="103452" idx="1"/>
            </p:cNvCxnSpPr>
            <p:nvPr/>
          </p:nvCxnSpPr>
          <p:spPr bwMode="auto">
            <a:xfrm>
              <a:off x="4390" y="2407"/>
              <a:ext cx="449" cy="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437" name="Line 13"/>
            <p:cNvSpPr>
              <a:spLocks noChangeShapeType="1"/>
            </p:cNvSpPr>
            <p:nvPr/>
          </p:nvSpPr>
          <p:spPr bwMode="auto">
            <a:xfrm>
              <a:off x="1850" y="1797"/>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438" name="Line 14"/>
            <p:cNvSpPr>
              <a:spLocks noChangeShapeType="1"/>
            </p:cNvSpPr>
            <p:nvPr/>
          </p:nvSpPr>
          <p:spPr bwMode="auto">
            <a:xfrm>
              <a:off x="3962" y="1797"/>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1034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 y="2083"/>
              <a:ext cx="515"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40" name="Group 16"/>
            <p:cNvGrpSpPr>
              <a:grpSpLocks/>
            </p:cNvGrpSpPr>
            <p:nvPr/>
          </p:nvGrpSpPr>
          <p:grpSpPr bwMode="auto">
            <a:xfrm>
              <a:off x="2666" y="2079"/>
              <a:ext cx="515" cy="648"/>
              <a:chOff x="4416" y="2499"/>
              <a:chExt cx="522" cy="648"/>
            </a:xfrm>
          </p:grpSpPr>
          <p:grpSp>
            <p:nvGrpSpPr>
              <p:cNvPr id="103441" name="Group 17"/>
              <p:cNvGrpSpPr>
                <a:grpSpLocks/>
              </p:cNvGrpSpPr>
              <p:nvPr/>
            </p:nvGrpSpPr>
            <p:grpSpPr bwMode="auto">
              <a:xfrm>
                <a:off x="4416" y="2499"/>
                <a:ext cx="522" cy="648"/>
                <a:chOff x="4416" y="2499"/>
                <a:chExt cx="522" cy="648"/>
              </a:xfrm>
            </p:grpSpPr>
            <p:pic>
              <p:nvPicPr>
                <p:cNvPr id="10344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499"/>
                  <a:ext cx="522"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43" name="Rectangle 19"/>
                <p:cNvSpPr>
                  <a:spLocks noChangeArrowheads="1"/>
                </p:cNvSpPr>
                <p:nvPr/>
              </p:nvSpPr>
              <p:spPr bwMode="auto">
                <a:xfrm>
                  <a:off x="4464" y="2520"/>
                  <a:ext cx="432" cy="585"/>
                </a:xfrm>
                <a:prstGeom prst="rect">
                  <a:avLst/>
                </a:prstGeom>
                <a:solidFill>
                  <a:srgbClr val="B2B2B2">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103444" name="Line 20"/>
              <p:cNvSpPr>
                <a:spLocks noChangeShapeType="1"/>
              </p:cNvSpPr>
              <p:nvPr/>
            </p:nvSpPr>
            <p:spPr bwMode="auto">
              <a:xfrm>
                <a:off x="4788" y="2547"/>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445" name="Line 21"/>
              <p:cNvSpPr>
                <a:spLocks noChangeShapeType="1"/>
              </p:cNvSpPr>
              <p:nvPr/>
            </p:nvSpPr>
            <p:spPr bwMode="auto">
              <a:xfrm>
                <a:off x="4515" y="2544"/>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446" name="Line 22"/>
              <p:cNvSpPr>
                <a:spLocks noChangeShapeType="1"/>
              </p:cNvSpPr>
              <p:nvPr/>
            </p:nvSpPr>
            <p:spPr bwMode="auto">
              <a:xfrm>
                <a:off x="4593" y="2559"/>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447" name="Line 23"/>
              <p:cNvSpPr>
                <a:spLocks noChangeShapeType="1"/>
              </p:cNvSpPr>
              <p:nvPr/>
            </p:nvSpPr>
            <p:spPr bwMode="auto">
              <a:xfrm>
                <a:off x="4662" y="2556"/>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448" name="Line 24"/>
              <p:cNvSpPr>
                <a:spLocks noChangeShapeType="1"/>
              </p:cNvSpPr>
              <p:nvPr/>
            </p:nvSpPr>
            <p:spPr bwMode="auto">
              <a:xfrm>
                <a:off x="4722" y="2535"/>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3449" name="Line 25"/>
              <p:cNvSpPr>
                <a:spLocks noChangeShapeType="1"/>
              </p:cNvSpPr>
              <p:nvPr/>
            </p:nvSpPr>
            <p:spPr bwMode="auto">
              <a:xfrm>
                <a:off x="4848" y="2544"/>
                <a:ext cx="0" cy="513"/>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103450" name="Text Box 26"/>
            <p:cNvSpPr txBox="1">
              <a:spLocks noChangeArrowheads="1"/>
            </p:cNvSpPr>
            <p:nvPr/>
          </p:nvSpPr>
          <p:spPr bwMode="auto">
            <a:xfrm>
              <a:off x="362" y="1839"/>
              <a:ext cx="9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sz="1600" b="1"/>
                <a:t>plaintext</a:t>
              </a:r>
            </a:p>
          </p:txBody>
        </p:sp>
        <p:sp>
          <p:nvSpPr>
            <p:cNvPr id="103451" name="Text Box 27"/>
            <p:cNvSpPr txBox="1">
              <a:spLocks noChangeArrowheads="1"/>
            </p:cNvSpPr>
            <p:nvPr/>
          </p:nvSpPr>
          <p:spPr bwMode="auto">
            <a:xfrm>
              <a:off x="2548" y="1832"/>
              <a:ext cx="9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sz="1600" b="1"/>
                <a:t>ciphertext</a:t>
              </a:r>
            </a:p>
          </p:txBody>
        </p:sp>
        <p:pic>
          <p:nvPicPr>
            <p:cNvPr id="10345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 y="2083"/>
              <a:ext cx="515"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53" name="Text Box 29"/>
            <p:cNvSpPr txBox="1">
              <a:spLocks noChangeArrowheads="1"/>
            </p:cNvSpPr>
            <p:nvPr/>
          </p:nvSpPr>
          <p:spPr bwMode="auto">
            <a:xfrm>
              <a:off x="4490" y="1845"/>
              <a:ext cx="9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AU" sz="1600" b="1"/>
                <a:t>plaintext</a:t>
              </a:r>
            </a:p>
          </p:txBody>
        </p:sp>
        <p:pic>
          <p:nvPicPr>
            <p:cNvPr id="103454"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1341"/>
              <a:ext cx="21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55"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1358"/>
              <a:ext cx="21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56" name="Text Box 32"/>
            <p:cNvSpPr txBox="1">
              <a:spLocks noChangeArrowheads="1"/>
            </p:cNvSpPr>
            <p:nvPr/>
          </p:nvSpPr>
          <p:spPr bwMode="auto">
            <a:xfrm>
              <a:off x="1440" y="288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C = E(P,K)</a:t>
              </a:r>
              <a:endParaRPr lang="en-AU" sz="2000" b="1"/>
            </a:p>
          </p:txBody>
        </p:sp>
        <p:sp>
          <p:nvSpPr>
            <p:cNvPr id="103457" name="Text Box 33"/>
            <p:cNvSpPr txBox="1">
              <a:spLocks noChangeArrowheads="1"/>
            </p:cNvSpPr>
            <p:nvPr/>
          </p:nvSpPr>
          <p:spPr bwMode="auto">
            <a:xfrm>
              <a:off x="3600" y="288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P = D(C,K)</a:t>
              </a:r>
              <a:endParaRPr lang="en-AU" sz="2000" b="1"/>
            </a:p>
          </p:txBody>
        </p:sp>
      </p:grpSp>
    </p:spTree>
    <p:extLst>
      <p:ext uri="{BB962C8B-B14F-4D97-AF65-F5344CB8AC3E}">
        <p14:creationId xmlns:p14="http://schemas.microsoft.com/office/powerpoint/2010/main" val="22610297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0F258503-BCCD-4896-8278-5DD5349D86A9}" type="slidenum">
              <a:rPr lang="en-AU"/>
              <a:pPr/>
              <a:t>3</a:t>
            </a:fld>
            <a:endParaRPr lang="en-AU"/>
          </a:p>
        </p:txBody>
      </p:sp>
      <p:sp>
        <p:nvSpPr>
          <p:cNvPr id="5122" name="Rectangle 2"/>
          <p:cNvSpPr>
            <a:spLocks noGrp="1" noChangeArrowheads="1"/>
          </p:cNvSpPr>
          <p:nvPr>
            <p:ph type="title"/>
          </p:nvPr>
        </p:nvSpPr>
        <p:spPr/>
        <p:txBody>
          <a:bodyPr/>
          <a:lstStyle/>
          <a:p>
            <a:r>
              <a:rPr lang="en-AU"/>
              <a:t>Unit Aims</a:t>
            </a:r>
          </a:p>
        </p:txBody>
      </p:sp>
      <p:sp>
        <p:nvSpPr>
          <p:cNvPr id="5123" name="Rectangle 3"/>
          <p:cNvSpPr>
            <a:spLocks noGrp="1" noChangeArrowheads="1"/>
          </p:cNvSpPr>
          <p:nvPr>
            <p:ph type="body" idx="1"/>
          </p:nvPr>
        </p:nvSpPr>
        <p:spPr/>
        <p:txBody>
          <a:bodyPr>
            <a:normAutofit fontScale="92500" lnSpcReduction="10000"/>
          </a:bodyPr>
          <a:lstStyle/>
          <a:p>
            <a:r>
              <a:rPr lang="en-AU"/>
              <a:t>On completing this unit, you should </a:t>
            </a:r>
          </a:p>
          <a:p>
            <a:pPr lvl="1"/>
            <a:r>
              <a:rPr lang="en-AU"/>
              <a:t>be able to: </a:t>
            </a:r>
          </a:p>
          <a:p>
            <a:pPr lvl="2"/>
            <a:r>
              <a:rPr lang="en-AU"/>
              <a:t>understand the major issues in information security,</a:t>
            </a:r>
          </a:p>
          <a:p>
            <a:pPr lvl="2"/>
            <a:r>
              <a:rPr lang="en-AU"/>
              <a:t>identify critical information security concepts, and</a:t>
            </a:r>
          </a:p>
          <a:p>
            <a:pPr lvl="2"/>
            <a:r>
              <a:rPr lang="en-AU"/>
              <a:t>determine the information security implications of interactions between entities,</a:t>
            </a:r>
            <a:r>
              <a:rPr lang="en-AU" sz="1800"/>
              <a:t>  </a:t>
            </a:r>
          </a:p>
          <a:p>
            <a:pPr lvl="1"/>
            <a:r>
              <a:rPr lang="en-AU"/>
              <a:t>have knowledge of a range of techniques for protecting information, and understand the limitations of these techniques</a:t>
            </a:r>
          </a:p>
          <a:p>
            <a:pPr lvl="1"/>
            <a:r>
              <a:rPr lang="en-AU"/>
              <a:t>be aware of international information security management standards.</a:t>
            </a:r>
          </a:p>
        </p:txBody>
      </p:sp>
    </p:spTree>
    <p:extLst>
      <p:ext uri="{BB962C8B-B14F-4D97-AF65-F5344CB8AC3E}">
        <p14:creationId xmlns:p14="http://schemas.microsoft.com/office/powerpoint/2010/main" val="2513890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Date Placeholder 2"/>
          <p:cNvSpPr>
            <a:spLocks noGrp="1"/>
          </p:cNvSpPr>
          <p:nvPr>
            <p:ph type="dt" sz="half" idx="10"/>
          </p:nvPr>
        </p:nvSpPr>
        <p:spPr/>
        <p:txBody>
          <a:bodyPr/>
          <a:lstStyle/>
          <a:p>
            <a:r>
              <a:rPr lang="en-US" smtClean="0"/>
              <a:t>Semester 1, 2014</a:t>
            </a:r>
            <a:endParaRPr lang="en-AU"/>
          </a:p>
        </p:txBody>
      </p:sp>
      <p:sp>
        <p:nvSpPr>
          <p:cNvPr id="38" name="Footer Placeholder 3"/>
          <p:cNvSpPr>
            <a:spLocks noGrp="1"/>
          </p:cNvSpPr>
          <p:nvPr>
            <p:ph type="ftr" sz="quarter" idx="11"/>
          </p:nvPr>
        </p:nvSpPr>
        <p:spPr/>
        <p:txBody>
          <a:bodyPr/>
          <a:lstStyle/>
          <a:p>
            <a:r>
              <a:rPr lang="en-AU"/>
              <a:t>INB/INN 255 Security</a:t>
            </a:r>
          </a:p>
        </p:txBody>
      </p:sp>
      <p:sp>
        <p:nvSpPr>
          <p:cNvPr id="39" name="Slide Number Placeholder 4"/>
          <p:cNvSpPr>
            <a:spLocks noGrp="1"/>
          </p:cNvSpPr>
          <p:nvPr>
            <p:ph type="sldNum" sz="quarter" idx="12"/>
          </p:nvPr>
        </p:nvSpPr>
        <p:spPr/>
        <p:txBody>
          <a:bodyPr/>
          <a:lstStyle/>
          <a:p>
            <a:fld id="{C295C93C-EC08-4CC1-ABC0-5AFE2C582990}" type="slidenum">
              <a:rPr lang="en-AU"/>
              <a:pPr/>
              <a:t>30</a:t>
            </a:fld>
            <a:endParaRPr lang="en-AU"/>
          </a:p>
        </p:txBody>
      </p:sp>
      <p:sp>
        <p:nvSpPr>
          <p:cNvPr id="105474" name="Rectangle 2"/>
          <p:cNvSpPr>
            <a:spLocks noGrp="1" noChangeArrowheads="1"/>
          </p:cNvSpPr>
          <p:nvPr>
            <p:ph type="title"/>
          </p:nvPr>
        </p:nvSpPr>
        <p:spPr/>
        <p:txBody>
          <a:bodyPr>
            <a:normAutofit fontScale="90000"/>
          </a:bodyPr>
          <a:lstStyle/>
          <a:p>
            <a:r>
              <a:rPr lang="en-AU"/>
              <a:t>Hash functions: </a:t>
            </a:r>
            <a:br>
              <a:rPr lang="en-AU"/>
            </a:br>
            <a:r>
              <a:rPr lang="en-AU" sz="3200">
                <a:solidFill>
                  <a:schemeClr val="accent2"/>
                </a:solidFill>
              </a:rPr>
              <a:t>Keyed hash functions</a:t>
            </a:r>
            <a:endParaRPr lang="en-US" sz="3200">
              <a:solidFill>
                <a:schemeClr val="accent2"/>
              </a:solidFill>
            </a:endParaRPr>
          </a:p>
        </p:txBody>
      </p:sp>
      <p:sp>
        <p:nvSpPr>
          <p:cNvPr id="105475" name="Text Box 3"/>
          <p:cNvSpPr txBox="1">
            <a:spLocks noChangeArrowheads="1"/>
          </p:cNvSpPr>
          <p:nvPr/>
        </p:nvSpPr>
        <p:spPr bwMode="auto">
          <a:xfrm>
            <a:off x="34925" y="88900"/>
            <a:ext cx="755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1000">
                <a:solidFill>
                  <a:schemeClr val="folHlink"/>
                </a:solidFill>
              </a:rPr>
              <a:t>Diagram</a:t>
            </a:r>
          </a:p>
        </p:txBody>
      </p:sp>
      <p:sp>
        <p:nvSpPr>
          <p:cNvPr id="105476" name="Rectangle 4"/>
          <p:cNvSpPr>
            <a:spLocks noChangeArrowheads="1"/>
          </p:cNvSpPr>
          <p:nvPr/>
        </p:nvSpPr>
        <p:spPr bwMode="auto">
          <a:xfrm>
            <a:off x="3892550" y="1968500"/>
            <a:ext cx="1158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t>same key</a:t>
            </a:r>
          </a:p>
        </p:txBody>
      </p:sp>
      <p:grpSp>
        <p:nvGrpSpPr>
          <p:cNvPr id="105477" name="Group 5"/>
          <p:cNvGrpSpPr>
            <a:grpSpLocks/>
          </p:cNvGrpSpPr>
          <p:nvPr/>
        </p:nvGrpSpPr>
        <p:grpSpPr bwMode="auto">
          <a:xfrm>
            <a:off x="457200" y="1905000"/>
            <a:ext cx="3505200" cy="4038600"/>
            <a:chOff x="240" y="1296"/>
            <a:chExt cx="2208" cy="2544"/>
          </a:xfrm>
        </p:grpSpPr>
        <p:sp>
          <p:nvSpPr>
            <p:cNvPr id="105478" name="Rectangle 6"/>
            <p:cNvSpPr>
              <a:spLocks noChangeArrowheads="1"/>
            </p:cNvSpPr>
            <p:nvPr/>
          </p:nvSpPr>
          <p:spPr bwMode="auto">
            <a:xfrm>
              <a:off x="284" y="1296"/>
              <a:ext cx="2164" cy="2544"/>
            </a:xfrm>
            <a:prstGeom prst="rect">
              <a:avLst/>
            </a:prstGeom>
            <a:solidFill>
              <a:schemeClr val="bg1"/>
            </a:solidFill>
            <a:ln w="28575">
              <a:solidFill>
                <a:srgbClr val="66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5479" name="AutoShape 7"/>
            <p:cNvSpPr>
              <a:spLocks noChangeArrowheads="1"/>
            </p:cNvSpPr>
            <p:nvPr/>
          </p:nvSpPr>
          <p:spPr bwMode="auto">
            <a:xfrm>
              <a:off x="1035" y="1996"/>
              <a:ext cx="706" cy="510"/>
            </a:xfrm>
            <a:prstGeom prst="roundRect">
              <a:avLst>
                <a:gd name="adj" fmla="val 16667"/>
              </a:avLst>
            </a:prstGeom>
            <a:solidFill>
              <a:srgbClr val="E6E6E6"/>
            </a:solidFill>
            <a:ln w="12700">
              <a:solidFill>
                <a:schemeClr val="tx1"/>
              </a:solidFill>
              <a:round/>
              <a:headEnd/>
              <a:tailEnd/>
            </a:ln>
            <a:effectLst>
              <a:outerShdw dist="71842" dir="2700000" algn="ctr" rotWithShape="0">
                <a:schemeClr val="bg2"/>
              </a:outerShdw>
            </a:effectLst>
          </p:spPr>
          <p:txBody>
            <a:bodyPr wrap="none" lIns="90488" tIns="44450" rIns="90488" bIns="44450" anchor="ctr"/>
            <a:lstStyle/>
            <a:p>
              <a:pPr algn="ctr" eaLnBrk="0" hangingPunct="0"/>
              <a:r>
                <a:rPr lang="en-US" sz="1400" b="1"/>
                <a:t>Keyed Hash</a:t>
              </a:r>
              <a:br>
                <a:rPr lang="en-US" sz="1400" b="1"/>
              </a:br>
              <a:r>
                <a:rPr lang="en-US" sz="1400" b="1"/>
                <a:t>Function</a:t>
              </a:r>
            </a:p>
          </p:txBody>
        </p:sp>
        <p:cxnSp>
          <p:nvCxnSpPr>
            <p:cNvPr id="105480" name="AutoShape 8"/>
            <p:cNvCxnSpPr>
              <a:cxnSpLocks noChangeShapeType="1"/>
              <a:stCxn id="105479" idx="1"/>
              <a:endCxn id="105483" idx="3"/>
            </p:cNvCxnSpPr>
            <p:nvPr/>
          </p:nvCxnSpPr>
          <p:spPr bwMode="auto">
            <a:xfrm rot="10800000" flipV="1">
              <a:off x="802" y="2251"/>
              <a:ext cx="233" cy="1125"/>
            </a:xfrm>
            <a:prstGeom prst="bentConnector3">
              <a:avLst>
                <a:gd name="adj1" fmla="val 50199"/>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81" name="AutoShape 9"/>
            <p:cNvCxnSpPr>
              <a:cxnSpLocks noChangeShapeType="1"/>
              <a:stCxn id="105479" idx="3"/>
              <a:endCxn id="105484" idx="1"/>
            </p:cNvCxnSpPr>
            <p:nvPr/>
          </p:nvCxnSpPr>
          <p:spPr bwMode="auto">
            <a:xfrm>
              <a:off x="1741" y="2251"/>
              <a:ext cx="310" cy="573"/>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2" name="Line 10"/>
            <p:cNvSpPr>
              <a:spLocks noChangeShapeType="1"/>
            </p:cNvSpPr>
            <p:nvPr/>
          </p:nvSpPr>
          <p:spPr bwMode="auto">
            <a:xfrm>
              <a:off x="1429" y="1703"/>
              <a:ext cx="0" cy="25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1054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 y="3085"/>
              <a:ext cx="474"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84" name="AutoShape 12"/>
            <p:cNvSpPr>
              <a:spLocks noChangeArrowheads="1"/>
            </p:cNvSpPr>
            <p:nvPr/>
          </p:nvSpPr>
          <p:spPr bwMode="auto">
            <a:xfrm>
              <a:off x="2051" y="2736"/>
              <a:ext cx="309" cy="175"/>
            </a:xfrm>
            <a:prstGeom prst="roundRect">
              <a:avLst>
                <a:gd name="adj" fmla="val 16667"/>
              </a:avLst>
            </a:prstGeom>
            <a:solidFill>
              <a:srgbClr val="D7D7D7"/>
            </a:solidFill>
            <a:ln w="9525">
              <a:solidFill>
                <a:schemeClr val="tx1"/>
              </a:solidFill>
              <a:round/>
              <a:headEnd/>
              <a:tailEnd/>
            </a:ln>
            <a:effectLst>
              <a:outerShdw dist="53882" dir="2700000" algn="ctr" rotWithShape="0">
                <a:schemeClr val="tx1">
                  <a:alpha val="50000"/>
                </a:schemeClr>
              </a:outerShdw>
            </a:effectLst>
          </p:spPr>
          <p:txBody>
            <a:bodyPr wrap="none" anchor="ctr"/>
            <a:lstStyle/>
            <a:p>
              <a:pPr algn="ctr"/>
              <a:r>
                <a:rPr lang="en-AU" sz="1400"/>
                <a:t>MAC</a:t>
              </a:r>
            </a:p>
          </p:txBody>
        </p:sp>
        <p:sp>
          <p:nvSpPr>
            <p:cNvPr id="105485" name="Text Box 13"/>
            <p:cNvSpPr txBox="1">
              <a:spLocks noChangeArrowheads="1"/>
            </p:cNvSpPr>
            <p:nvPr/>
          </p:nvSpPr>
          <p:spPr bwMode="auto">
            <a:xfrm>
              <a:off x="240" y="3624"/>
              <a:ext cx="8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sz="1600"/>
                <a:t>Message M</a:t>
              </a:r>
            </a:p>
          </p:txBody>
        </p:sp>
        <p:pic>
          <p:nvPicPr>
            <p:cNvPr id="1054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324"/>
              <a:ext cx="201" cy="3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87" name="Text Box 15"/>
            <p:cNvSpPr txBox="1">
              <a:spLocks noChangeArrowheads="1"/>
            </p:cNvSpPr>
            <p:nvPr/>
          </p:nvSpPr>
          <p:spPr bwMode="auto">
            <a:xfrm>
              <a:off x="947" y="2546"/>
              <a:ext cx="9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MAC = </a:t>
              </a:r>
              <a:r>
                <a:rPr lang="en-US" sz="1600" b="1" i="1"/>
                <a:t>H</a:t>
              </a:r>
              <a:r>
                <a:rPr lang="en-US" sz="1600" b="1" i="1" baseline="-25000"/>
                <a:t>K</a:t>
              </a:r>
              <a:r>
                <a:rPr lang="en-US" sz="1600"/>
                <a:t>(M)</a:t>
              </a:r>
              <a:endParaRPr lang="en-AU" sz="1600"/>
            </a:p>
          </p:txBody>
        </p:sp>
      </p:grpSp>
      <p:sp>
        <p:nvSpPr>
          <p:cNvPr id="105488" name="Text Box 16"/>
          <p:cNvSpPr txBox="1">
            <a:spLocks noChangeArrowheads="1"/>
          </p:cNvSpPr>
          <p:nvPr/>
        </p:nvSpPr>
        <p:spPr bwMode="auto">
          <a:xfrm>
            <a:off x="990600" y="16002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b="1"/>
              <a:t>Sender</a:t>
            </a:r>
          </a:p>
        </p:txBody>
      </p:sp>
      <p:sp>
        <p:nvSpPr>
          <p:cNvPr id="105489" name="Text Box 17"/>
          <p:cNvSpPr txBox="1">
            <a:spLocks noChangeArrowheads="1"/>
          </p:cNvSpPr>
          <p:nvPr/>
        </p:nvSpPr>
        <p:spPr bwMode="auto">
          <a:xfrm>
            <a:off x="5638800" y="16002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b="1"/>
              <a:t>Receiver</a:t>
            </a:r>
          </a:p>
        </p:txBody>
      </p:sp>
      <p:grpSp>
        <p:nvGrpSpPr>
          <p:cNvPr id="105490" name="Group 18"/>
          <p:cNvGrpSpPr>
            <a:grpSpLocks/>
          </p:cNvGrpSpPr>
          <p:nvPr/>
        </p:nvGrpSpPr>
        <p:grpSpPr bwMode="auto">
          <a:xfrm>
            <a:off x="5029200" y="1905000"/>
            <a:ext cx="3584575" cy="4038600"/>
            <a:chOff x="3214" y="1296"/>
            <a:chExt cx="2258" cy="2544"/>
          </a:xfrm>
        </p:grpSpPr>
        <p:sp>
          <p:nvSpPr>
            <p:cNvPr id="105491" name="Rectangle 19"/>
            <p:cNvSpPr>
              <a:spLocks noChangeArrowheads="1"/>
            </p:cNvSpPr>
            <p:nvPr/>
          </p:nvSpPr>
          <p:spPr bwMode="auto">
            <a:xfrm>
              <a:off x="3214" y="1296"/>
              <a:ext cx="2258" cy="2544"/>
            </a:xfrm>
            <a:prstGeom prst="rect">
              <a:avLst/>
            </a:prstGeom>
            <a:solidFill>
              <a:schemeClr val="bg1"/>
            </a:solidFill>
            <a:ln w="28575">
              <a:solidFill>
                <a:srgbClr val="66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5492" name="AutoShape 20"/>
            <p:cNvSpPr>
              <a:spLocks noChangeArrowheads="1"/>
            </p:cNvSpPr>
            <p:nvPr/>
          </p:nvSpPr>
          <p:spPr bwMode="auto">
            <a:xfrm>
              <a:off x="4064" y="1996"/>
              <a:ext cx="736" cy="510"/>
            </a:xfrm>
            <a:prstGeom prst="roundRect">
              <a:avLst>
                <a:gd name="adj" fmla="val 16667"/>
              </a:avLst>
            </a:prstGeom>
            <a:solidFill>
              <a:srgbClr val="E6E6E6"/>
            </a:solidFill>
            <a:ln w="12700">
              <a:solidFill>
                <a:schemeClr val="tx1"/>
              </a:solidFill>
              <a:round/>
              <a:headEnd/>
              <a:tailEnd/>
            </a:ln>
            <a:effectLst>
              <a:outerShdw dist="71842" dir="2700000" algn="ctr" rotWithShape="0">
                <a:schemeClr val="bg2"/>
              </a:outerShdw>
            </a:effectLst>
          </p:spPr>
          <p:txBody>
            <a:bodyPr wrap="none" lIns="90488" tIns="44450" rIns="90488" bIns="44450" anchor="ctr"/>
            <a:lstStyle/>
            <a:p>
              <a:pPr algn="ctr" eaLnBrk="0" hangingPunct="0"/>
              <a:r>
                <a:rPr lang="en-US" sz="1400" b="1"/>
                <a:t>Keyed Hash</a:t>
              </a:r>
              <a:br>
                <a:rPr lang="en-US" sz="1400" b="1"/>
              </a:br>
              <a:r>
                <a:rPr lang="en-US" sz="1400" b="1"/>
                <a:t>Function</a:t>
              </a:r>
            </a:p>
          </p:txBody>
        </p:sp>
        <p:cxnSp>
          <p:nvCxnSpPr>
            <p:cNvPr id="105493" name="AutoShape 21"/>
            <p:cNvCxnSpPr>
              <a:cxnSpLocks noChangeShapeType="1"/>
              <a:stCxn id="105492" idx="1"/>
              <a:endCxn id="105496" idx="3"/>
            </p:cNvCxnSpPr>
            <p:nvPr/>
          </p:nvCxnSpPr>
          <p:spPr bwMode="auto">
            <a:xfrm rot="10800000" flipV="1">
              <a:off x="3818" y="2251"/>
              <a:ext cx="246" cy="1126"/>
            </a:xfrm>
            <a:prstGeom prst="bentConnector3">
              <a:avLst>
                <a:gd name="adj1" fmla="val 50000"/>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94" name="AutoShape 22"/>
            <p:cNvCxnSpPr>
              <a:cxnSpLocks noChangeShapeType="1"/>
              <a:stCxn id="105492" idx="3"/>
              <a:endCxn id="105497" idx="1"/>
            </p:cNvCxnSpPr>
            <p:nvPr/>
          </p:nvCxnSpPr>
          <p:spPr bwMode="auto">
            <a:xfrm>
              <a:off x="4800" y="2251"/>
              <a:ext cx="258" cy="573"/>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95" name="Line 23"/>
            <p:cNvSpPr>
              <a:spLocks noChangeShapeType="1"/>
            </p:cNvSpPr>
            <p:nvPr/>
          </p:nvSpPr>
          <p:spPr bwMode="auto">
            <a:xfrm>
              <a:off x="4409" y="1703"/>
              <a:ext cx="0" cy="25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105496"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 y="3085"/>
              <a:ext cx="494"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97" name="AutoShape 25"/>
            <p:cNvSpPr>
              <a:spLocks noChangeArrowheads="1"/>
            </p:cNvSpPr>
            <p:nvPr/>
          </p:nvSpPr>
          <p:spPr bwMode="auto">
            <a:xfrm>
              <a:off x="5058" y="2736"/>
              <a:ext cx="322" cy="175"/>
            </a:xfrm>
            <a:prstGeom prst="roundRect">
              <a:avLst>
                <a:gd name="adj" fmla="val 16667"/>
              </a:avLst>
            </a:prstGeom>
            <a:solidFill>
              <a:srgbClr val="D7D7D7"/>
            </a:solidFill>
            <a:ln w="9525">
              <a:solidFill>
                <a:schemeClr val="tx1"/>
              </a:solidFill>
              <a:round/>
              <a:headEnd/>
              <a:tailEnd/>
            </a:ln>
            <a:effectLst>
              <a:outerShdw dist="53882" dir="2700000" algn="ctr" rotWithShape="0">
                <a:schemeClr val="tx1">
                  <a:alpha val="50000"/>
                </a:schemeClr>
              </a:outerShdw>
            </a:effectLst>
          </p:spPr>
          <p:txBody>
            <a:bodyPr wrap="none" anchor="ctr"/>
            <a:lstStyle/>
            <a:p>
              <a:pPr algn="ctr"/>
              <a:r>
                <a:rPr lang="en-AU" sz="1400"/>
                <a:t>MAC’</a:t>
              </a:r>
            </a:p>
          </p:txBody>
        </p:sp>
        <p:sp>
          <p:nvSpPr>
            <p:cNvPr id="105498" name="Text Box 26"/>
            <p:cNvSpPr txBox="1">
              <a:spLocks noChangeArrowheads="1"/>
            </p:cNvSpPr>
            <p:nvPr/>
          </p:nvSpPr>
          <p:spPr bwMode="auto">
            <a:xfrm>
              <a:off x="3232" y="3624"/>
              <a:ext cx="8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sz="1600"/>
                <a:t>Message M’</a:t>
              </a:r>
            </a:p>
          </p:txBody>
        </p:sp>
        <p:pic>
          <p:nvPicPr>
            <p:cNvPr id="105499"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1" y="1324"/>
              <a:ext cx="210" cy="3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500" name="Text Box 28"/>
            <p:cNvSpPr txBox="1">
              <a:spLocks noChangeArrowheads="1"/>
            </p:cNvSpPr>
            <p:nvPr/>
          </p:nvSpPr>
          <p:spPr bwMode="auto">
            <a:xfrm>
              <a:off x="3979" y="2546"/>
              <a:ext cx="10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MAC’ = </a:t>
              </a:r>
              <a:r>
                <a:rPr lang="en-US" sz="1600" b="1" i="1"/>
                <a:t>H</a:t>
              </a:r>
              <a:r>
                <a:rPr lang="en-US" sz="1600" b="1" i="1" baseline="-25000"/>
                <a:t>K</a:t>
              </a:r>
              <a:r>
                <a:rPr lang="en-US" sz="1600"/>
                <a:t>(M’)</a:t>
              </a:r>
              <a:endParaRPr lang="en-AU" sz="1600"/>
            </a:p>
          </p:txBody>
        </p:sp>
      </p:grpSp>
      <p:sp>
        <p:nvSpPr>
          <p:cNvPr id="105501" name="Line 29"/>
          <p:cNvSpPr>
            <a:spLocks noChangeShapeType="1"/>
          </p:cNvSpPr>
          <p:nvPr/>
        </p:nvSpPr>
        <p:spPr bwMode="auto">
          <a:xfrm>
            <a:off x="2590800" y="2362200"/>
            <a:ext cx="4114800" cy="0"/>
          </a:xfrm>
          <a:prstGeom prst="line">
            <a:avLst/>
          </a:prstGeom>
          <a:noFill/>
          <a:ln w="57150">
            <a:solidFill>
              <a:schemeClr val="bg2"/>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cxnSp>
        <p:nvCxnSpPr>
          <p:cNvPr id="105502" name="AutoShape 30"/>
          <p:cNvCxnSpPr>
            <a:cxnSpLocks noChangeShapeType="1"/>
            <a:stCxn id="105483" idx="3"/>
            <a:endCxn id="105496" idx="1"/>
          </p:cNvCxnSpPr>
          <p:nvPr/>
        </p:nvCxnSpPr>
        <p:spPr bwMode="auto">
          <a:xfrm>
            <a:off x="1349375" y="5208588"/>
            <a:ext cx="385445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03" name="AutoShape 31"/>
          <p:cNvSpPr>
            <a:spLocks noChangeArrowheads="1"/>
          </p:cNvSpPr>
          <p:nvPr/>
        </p:nvSpPr>
        <p:spPr bwMode="auto">
          <a:xfrm>
            <a:off x="5410200" y="4191000"/>
            <a:ext cx="490538" cy="277813"/>
          </a:xfrm>
          <a:prstGeom prst="roundRect">
            <a:avLst>
              <a:gd name="adj" fmla="val 16667"/>
            </a:avLst>
          </a:prstGeom>
          <a:solidFill>
            <a:srgbClr val="D7D7D7"/>
          </a:solidFill>
          <a:ln w="9525">
            <a:solidFill>
              <a:schemeClr val="tx1"/>
            </a:solidFill>
            <a:round/>
            <a:headEnd/>
            <a:tailEnd/>
          </a:ln>
          <a:effectLst>
            <a:outerShdw dist="53882" dir="2700000" algn="ctr" rotWithShape="0">
              <a:schemeClr val="tx1">
                <a:alpha val="50000"/>
              </a:schemeClr>
            </a:outerShdw>
          </a:effectLst>
        </p:spPr>
        <p:txBody>
          <a:bodyPr wrap="none" anchor="ctr"/>
          <a:lstStyle/>
          <a:p>
            <a:pPr algn="ctr"/>
            <a:r>
              <a:rPr lang="en-AU" sz="1400"/>
              <a:t>MAC</a:t>
            </a:r>
          </a:p>
        </p:txBody>
      </p:sp>
      <p:cxnSp>
        <p:nvCxnSpPr>
          <p:cNvPr id="105504" name="AutoShape 32"/>
          <p:cNvCxnSpPr>
            <a:cxnSpLocks noChangeShapeType="1"/>
            <a:stCxn id="105484" idx="3"/>
            <a:endCxn id="105503" idx="1"/>
          </p:cNvCxnSpPr>
          <p:nvPr/>
        </p:nvCxnSpPr>
        <p:spPr bwMode="auto">
          <a:xfrm>
            <a:off x="3822700" y="4330700"/>
            <a:ext cx="1587500" cy="0"/>
          </a:xfrm>
          <a:prstGeom prst="straightConnector1">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05" name="AutoShape 33"/>
          <p:cNvSpPr>
            <a:spLocks noChangeArrowheads="1"/>
          </p:cNvSpPr>
          <p:nvPr/>
        </p:nvSpPr>
        <p:spPr bwMode="auto">
          <a:xfrm>
            <a:off x="6629400" y="5091113"/>
            <a:ext cx="1398588" cy="363537"/>
          </a:xfrm>
          <a:prstGeom prst="roundRect">
            <a:avLst>
              <a:gd name="adj" fmla="val 16667"/>
            </a:avLst>
          </a:prstGeom>
          <a:solidFill>
            <a:srgbClr val="E6E6E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a:spAutoFit/>
          </a:bodyPr>
          <a:lstStyle/>
          <a:p>
            <a:pPr algn="ctr">
              <a:spcBef>
                <a:spcPct val="50000"/>
              </a:spcBef>
            </a:pPr>
            <a:r>
              <a:rPr lang="en-AU" sz="1600"/>
              <a:t>MAC=MAC’?</a:t>
            </a:r>
          </a:p>
        </p:txBody>
      </p:sp>
      <p:cxnSp>
        <p:nvCxnSpPr>
          <p:cNvPr id="105506" name="AutoShape 34"/>
          <p:cNvCxnSpPr>
            <a:cxnSpLocks noChangeShapeType="1"/>
            <a:stCxn id="105503" idx="3"/>
            <a:endCxn id="105505" idx="1"/>
          </p:cNvCxnSpPr>
          <p:nvPr/>
        </p:nvCxnSpPr>
        <p:spPr bwMode="auto">
          <a:xfrm>
            <a:off x="5900738" y="4330700"/>
            <a:ext cx="728662" cy="942975"/>
          </a:xfrm>
          <a:prstGeom prst="bentConnector3">
            <a:avLst>
              <a:gd name="adj1" fmla="val 49889"/>
            </a:avLst>
          </a:prstGeom>
          <a:noFill/>
          <a:ln w="1905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07" name="AutoShape 35"/>
          <p:cNvCxnSpPr>
            <a:cxnSpLocks noChangeShapeType="1"/>
            <a:stCxn id="105497" idx="2"/>
            <a:endCxn id="105505" idx="3"/>
          </p:cNvCxnSpPr>
          <p:nvPr/>
        </p:nvCxnSpPr>
        <p:spPr bwMode="auto">
          <a:xfrm rot="5400000">
            <a:off x="7717632" y="4779169"/>
            <a:ext cx="804862" cy="184150"/>
          </a:xfrm>
          <a:prstGeom prst="bentConnector2">
            <a:avLst/>
          </a:prstGeom>
          <a:noFill/>
          <a:ln w="19050">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08" name="Text Box 36"/>
          <p:cNvSpPr txBox="1">
            <a:spLocks noChangeArrowheads="1"/>
          </p:cNvSpPr>
          <p:nvPr/>
        </p:nvSpPr>
        <p:spPr bwMode="auto">
          <a:xfrm>
            <a:off x="3937000" y="5257800"/>
            <a:ext cx="1143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lgn="ctr">
              <a:spcBef>
                <a:spcPct val="50000"/>
              </a:spcBef>
            </a:pPr>
            <a:r>
              <a:rPr lang="en-AU" sz="1200"/>
              <a:t>possible</a:t>
            </a:r>
            <a:br>
              <a:rPr lang="en-AU" sz="1200"/>
            </a:br>
            <a:r>
              <a:rPr lang="en-AU" sz="1200"/>
              <a:t>modifications</a:t>
            </a:r>
            <a:br>
              <a:rPr lang="en-AU" sz="1200"/>
            </a:br>
            <a:r>
              <a:rPr lang="en-AU" sz="1200"/>
              <a:t>in transit</a:t>
            </a:r>
          </a:p>
        </p:txBody>
      </p:sp>
    </p:spTree>
    <p:extLst>
      <p:ext uri="{BB962C8B-B14F-4D97-AF65-F5344CB8AC3E}">
        <p14:creationId xmlns:p14="http://schemas.microsoft.com/office/powerpoint/2010/main" val="386812053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Semester 1, 2014</a:t>
            </a:r>
            <a:endParaRPr lang="en-AU"/>
          </a:p>
        </p:txBody>
      </p:sp>
      <p:sp>
        <p:nvSpPr>
          <p:cNvPr id="6" name="Footer Placeholder 4"/>
          <p:cNvSpPr>
            <a:spLocks noGrp="1"/>
          </p:cNvSpPr>
          <p:nvPr>
            <p:ph type="ftr" sz="quarter" idx="11"/>
          </p:nvPr>
        </p:nvSpPr>
        <p:spPr/>
        <p:txBody>
          <a:bodyPr/>
          <a:lstStyle/>
          <a:p>
            <a:r>
              <a:rPr lang="en-AU"/>
              <a:t>INB/INN 255 Security</a:t>
            </a:r>
          </a:p>
        </p:txBody>
      </p:sp>
      <p:sp>
        <p:nvSpPr>
          <p:cNvPr id="7" name="Slide Number Placeholder 5"/>
          <p:cNvSpPr>
            <a:spLocks noGrp="1"/>
          </p:cNvSpPr>
          <p:nvPr>
            <p:ph type="sldNum" sz="quarter" idx="12"/>
          </p:nvPr>
        </p:nvSpPr>
        <p:spPr/>
        <p:txBody>
          <a:bodyPr/>
          <a:lstStyle/>
          <a:p>
            <a:fld id="{86E3FBF1-1B6F-4250-BED1-3385E4B1EDF5}" type="slidenum">
              <a:rPr lang="en-AU"/>
              <a:pPr/>
              <a:t>31</a:t>
            </a:fld>
            <a:endParaRPr lang="en-AU"/>
          </a:p>
        </p:txBody>
      </p:sp>
      <p:sp>
        <p:nvSpPr>
          <p:cNvPr id="29698" name="Text Box 2"/>
          <p:cNvSpPr txBox="1">
            <a:spLocks noChangeArrowheads="1"/>
          </p:cNvSpPr>
          <p:nvPr/>
        </p:nvSpPr>
        <p:spPr bwMode="auto">
          <a:xfrm>
            <a:off x="457200" y="6337300"/>
            <a:ext cx="2674938"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29699" name="Rectangle 3"/>
          <p:cNvSpPr>
            <a:spLocks noGrp="1" noChangeArrowheads="1"/>
          </p:cNvSpPr>
          <p:nvPr>
            <p:ph type="title"/>
          </p:nvPr>
        </p:nvSpPr>
        <p:spPr>
          <a:xfrm>
            <a:off x="457200" y="274638"/>
            <a:ext cx="8231188" cy="1144587"/>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L7: Asymmetric crypto and PKI</a:t>
            </a:r>
          </a:p>
        </p:txBody>
      </p:sp>
      <p:sp>
        <p:nvSpPr>
          <p:cNvPr id="29700" name="Rectangle 4"/>
          <p:cNvSpPr>
            <a:spLocks noGrp="1" noChangeArrowheads="1"/>
          </p:cNvSpPr>
          <p:nvPr>
            <p:ph type="body" idx="1"/>
          </p:nvPr>
        </p:nvSpPr>
        <p:spPr>
          <a:xfrm>
            <a:off x="457200" y="1600200"/>
            <a:ext cx="8231188" cy="4527550"/>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341313" indent="-34131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a:t>Symmetric ciphers: key establishment problem</a:t>
            </a:r>
          </a:p>
          <a:p>
            <a:pPr marL="741363" lvl="1" indent="-28416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t>Pre-distribution</a:t>
            </a:r>
          </a:p>
          <a:p>
            <a:pPr marL="741363" lvl="1" indent="-28416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t>Trusted Third Party (e.g. Simplified Kerberos)</a:t>
            </a:r>
          </a:p>
          <a:p>
            <a:pPr marL="741363" lvl="1" indent="-28416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t>Diffie-Hellman Key Exchange</a:t>
            </a:r>
          </a:p>
          <a:p>
            <a:pPr marL="341313" indent="-34131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a:t>Asymmetric (public key) ciphers</a:t>
            </a:r>
          </a:p>
          <a:p>
            <a:pPr marL="741363" lvl="1" indent="-28416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t>For confidentiality</a:t>
            </a:r>
          </a:p>
          <a:p>
            <a:pPr marL="741363" lvl="1" indent="-28416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t>For authentication</a:t>
            </a:r>
          </a:p>
          <a:p>
            <a:pPr marL="741363" lvl="1" indent="-28416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t>For integrity</a:t>
            </a:r>
          </a:p>
          <a:p>
            <a:pPr marL="341313" indent="-34131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400"/>
              <a:t>Public keys and required infrastructure</a:t>
            </a:r>
          </a:p>
          <a:p>
            <a:pPr marL="741363" lvl="1" indent="-28416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t>The spoofing problem</a:t>
            </a:r>
          </a:p>
          <a:p>
            <a:pPr marL="741363" lvl="1" indent="-28416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t>Digital certificates</a:t>
            </a:r>
          </a:p>
          <a:p>
            <a:pPr marL="741363" lvl="1" indent="-284163" defTabSz="4492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a:t>Public key infrastructure</a:t>
            </a:r>
          </a:p>
        </p:txBody>
      </p:sp>
    </p:spTree>
    <p:extLst>
      <p:ext uri="{BB962C8B-B14F-4D97-AF65-F5344CB8AC3E}">
        <p14:creationId xmlns:p14="http://schemas.microsoft.com/office/powerpoint/2010/main" val="13651860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1"/>
          <p:cNvSpPr>
            <a:spLocks noGrp="1"/>
          </p:cNvSpPr>
          <p:nvPr>
            <p:ph type="dt" sz="half" idx="10"/>
          </p:nvPr>
        </p:nvSpPr>
        <p:spPr/>
        <p:txBody>
          <a:bodyPr/>
          <a:lstStyle/>
          <a:p>
            <a:r>
              <a:rPr lang="en-US" smtClean="0"/>
              <a:t>Semester 1, 2014</a:t>
            </a:r>
            <a:endParaRPr lang="en-AU"/>
          </a:p>
        </p:txBody>
      </p:sp>
      <p:sp>
        <p:nvSpPr>
          <p:cNvPr id="42" name="Footer Placeholder 2"/>
          <p:cNvSpPr>
            <a:spLocks noGrp="1"/>
          </p:cNvSpPr>
          <p:nvPr>
            <p:ph type="ftr" sz="quarter" idx="11"/>
          </p:nvPr>
        </p:nvSpPr>
        <p:spPr/>
        <p:txBody>
          <a:bodyPr/>
          <a:lstStyle/>
          <a:p>
            <a:r>
              <a:rPr lang="en-AU"/>
              <a:t>INB/INN 255 Security</a:t>
            </a:r>
          </a:p>
        </p:txBody>
      </p:sp>
      <p:sp>
        <p:nvSpPr>
          <p:cNvPr id="43" name="Slide Number Placeholder 3"/>
          <p:cNvSpPr>
            <a:spLocks noGrp="1"/>
          </p:cNvSpPr>
          <p:nvPr>
            <p:ph type="sldNum" sz="quarter" idx="12"/>
          </p:nvPr>
        </p:nvSpPr>
        <p:spPr/>
        <p:txBody>
          <a:bodyPr/>
          <a:lstStyle/>
          <a:p>
            <a:fld id="{734655FB-A6E4-46C1-8BDB-DE144963FDF2}" type="slidenum">
              <a:rPr lang="en-AU"/>
              <a:pPr/>
              <a:t>32</a:t>
            </a:fld>
            <a:endParaRPr lang="en-AU"/>
          </a:p>
        </p:txBody>
      </p:sp>
      <p:sp>
        <p:nvSpPr>
          <p:cNvPr id="63490"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400"/>
              <a:t>Semester 1, 2010</a:t>
            </a:r>
          </a:p>
        </p:txBody>
      </p:sp>
      <p:sp>
        <p:nvSpPr>
          <p:cNvPr id="63491" name="Footer Placeholder 3"/>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endParaRPr lang="en-US" sz="1400"/>
          </a:p>
        </p:txBody>
      </p:sp>
      <p:sp>
        <p:nvSpPr>
          <p:cNvPr id="63492"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309B0833-1495-4267-BED0-749DCE80B12C}" type="slidenum">
              <a:rPr lang="en-AU" sz="1400"/>
              <a:pPr algn="r"/>
              <a:t>32</a:t>
            </a:fld>
            <a:endParaRPr lang="en-AU" sz="1400"/>
          </a:p>
        </p:txBody>
      </p:sp>
      <p:sp>
        <p:nvSpPr>
          <p:cNvPr id="63493" name="Rectangle 2"/>
          <p:cNvSpPr>
            <a:spLocks noGrp="1" noChangeArrowheads="1"/>
          </p:cNvSpPr>
          <p:nvPr>
            <p:ph type="title" idx="4294967295"/>
          </p:nvPr>
        </p:nvSpPr>
        <p:spPr/>
        <p:txBody>
          <a:bodyPr>
            <a:normAutofit fontScale="90000"/>
          </a:bodyPr>
          <a:lstStyle/>
          <a:p>
            <a:r>
              <a:rPr lang="en-US"/>
              <a:t>Asymmetric ciphers:</a:t>
            </a:r>
            <a:r>
              <a:rPr lang="en-US" sz="3600"/>
              <a:t> </a:t>
            </a:r>
            <a:br>
              <a:rPr lang="en-US" sz="3600"/>
            </a:br>
            <a:r>
              <a:rPr lang="en-US" sz="3200"/>
              <a:t>Basic encryption operation </a:t>
            </a:r>
            <a:br>
              <a:rPr lang="en-US" sz="3200"/>
            </a:br>
            <a:r>
              <a:rPr lang="en-US" sz="2400"/>
              <a:t>Confidentiality for message A sends to B</a:t>
            </a:r>
          </a:p>
        </p:txBody>
      </p:sp>
      <p:grpSp>
        <p:nvGrpSpPr>
          <p:cNvPr id="63494" name="Group 3"/>
          <p:cNvGrpSpPr>
            <a:grpSpLocks/>
          </p:cNvGrpSpPr>
          <p:nvPr/>
        </p:nvGrpSpPr>
        <p:grpSpPr bwMode="auto">
          <a:xfrm>
            <a:off x="574675" y="1676400"/>
            <a:ext cx="8035925" cy="4083050"/>
            <a:chOff x="362" y="1056"/>
            <a:chExt cx="5062" cy="2572"/>
          </a:xfrm>
        </p:grpSpPr>
        <p:pic>
          <p:nvPicPr>
            <p:cNvPr id="634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 y="1680"/>
              <a:ext cx="22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6" name="Text Box 5"/>
            <p:cNvSpPr txBox="1">
              <a:spLocks noChangeArrowheads="1"/>
            </p:cNvSpPr>
            <p:nvPr/>
          </p:nvSpPr>
          <p:spPr bwMode="auto">
            <a:xfrm>
              <a:off x="4176" y="1770"/>
              <a:ext cx="123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spcBef>
                  <a:spcPct val="50000"/>
                </a:spcBef>
              </a:pPr>
              <a:r>
                <a:rPr lang="en-AU" sz="1600">
                  <a:latin typeface="Times New Roman" pitchFamily="18" charset="0"/>
                </a:rPr>
                <a:t>Bob’s </a:t>
              </a:r>
              <a:br>
                <a:rPr lang="en-AU" sz="1600">
                  <a:latin typeface="Times New Roman" pitchFamily="18" charset="0"/>
                </a:rPr>
              </a:br>
              <a:r>
                <a:rPr lang="en-AU" sz="1600">
                  <a:latin typeface="Times New Roman" pitchFamily="18" charset="0"/>
                </a:rPr>
                <a:t>private key</a:t>
              </a:r>
              <a:endParaRPr lang="en-US" sz="1600">
                <a:latin typeface="Times New Roman" pitchFamily="18" charset="0"/>
              </a:endParaRPr>
            </a:p>
          </p:txBody>
        </p:sp>
        <p:sp>
          <p:nvSpPr>
            <p:cNvPr id="63497" name="Text Box 6"/>
            <p:cNvSpPr txBox="1">
              <a:spLocks noChangeArrowheads="1"/>
            </p:cNvSpPr>
            <p:nvPr/>
          </p:nvSpPr>
          <p:spPr bwMode="auto">
            <a:xfrm>
              <a:off x="1908" y="1770"/>
              <a:ext cx="13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spcBef>
                  <a:spcPct val="50000"/>
                </a:spcBef>
              </a:pPr>
              <a:r>
                <a:rPr lang="en-AU" sz="1600">
                  <a:latin typeface="Times New Roman" pitchFamily="18" charset="0"/>
                </a:rPr>
                <a:t>Bob’s </a:t>
              </a:r>
              <a:br>
                <a:rPr lang="en-AU" sz="1600">
                  <a:latin typeface="Times New Roman" pitchFamily="18" charset="0"/>
                </a:rPr>
              </a:br>
              <a:r>
                <a:rPr lang="en-AU" sz="1600">
                  <a:latin typeface="Times New Roman" pitchFamily="18" charset="0"/>
                </a:rPr>
                <a:t>public key</a:t>
              </a:r>
              <a:endParaRPr lang="en-US" sz="1600">
                <a:latin typeface="Times New Roman" pitchFamily="18" charset="0"/>
              </a:endParaRPr>
            </a:p>
          </p:txBody>
        </p:sp>
        <p:sp>
          <p:nvSpPr>
            <p:cNvPr id="63498" name="Text Box 7"/>
            <p:cNvSpPr txBox="1">
              <a:spLocks noChangeArrowheads="1"/>
            </p:cNvSpPr>
            <p:nvPr/>
          </p:nvSpPr>
          <p:spPr bwMode="auto">
            <a:xfrm>
              <a:off x="1044" y="3378"/>
              <a:ext cx="1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n-US" sz="2000" i="1"/>
                <a:t>C = </a:t>
              </a:r>
              <a:r>
                <a:rPr lang="en-US" sz="2000"/>
                <a:t>E</a:t>
              </a:r>
              <a:r>
                <a:rPr lang="en-US" sz="2000" i="1"/>
                <a:t>(P,K</a:t>
              </a:r>
              <a:r>
                <a:rPr lang="en-US" sz="2000" i="1" baseline="-25000"/>
                <a:t>B_pub</a:t>
              </a:r>
              <a:r>
                <a:rPr lang="en-US" sz="2000" i="1"/>
                <a:t>)</a:t>
              </a:r>
              <a:endParaRPr lang="en-AU" sz="2000" i="1"/>
            </a:p>
          </p:txBody>
        </p:sp>
        <p:sp>
          <p:nvSpPr>
            <p:cNvPr id="63499" name="Text Box 8"/>
            <p:cNvSpPr txBox="1">
              <a:spLocks noChangeArrowheads="1"/>
            </p:cNvSpPr>
            <p:nvPr/>
          </p:nvSpPr>
          <p:spPr bwMode="auto">
            <a:xfrm>
              <a:off x="3336" y="3375"/>
              <a:ext cx="1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n-US" sz="2000" i="1"/>
                <a:t>P = </a:t>
              </a:r>
              <a:r>
                <a:rPr lang="en-US" sz="2000"/>
                <a:t>D</a:t>
              </a:r>
              <a:r>
                <a:rPr lang="en-US" sz="2000" i="1"/>
                <a:t>(C,K</a:t>
              </a:r>
              <a:r>
                <a:rPr lang="en-US" sz="2000" i="1" baseline="-25000"/>
                <a:t>B_Priv</a:t>
              </a:r>
              <a:r>
                <a:rPr lang="en-US" sz="2000" i="1"/>
                <a:t>)</a:t>
              </a:r>
              <a:endParaRPr lang="en-AU" sz="2000" i="1"/>
            </a:p>
          </p:txBody>
        </p:sp>
        <p:grpSp>
          <p:nvGrpSpPr>
            <p:cNvPr id="63500" name="Group 9"/>
            <p:cNvGrpSpPr>
              <a:grpSpLocks/>
            </p:cNvGrpSpPr>
            <p:nvPr/>
          </p:nvGrpSpPr>
          <p:grpSpPr bwMode="auto">
            <a:xfrm>
              <a:off x="1008" y="1056"/>
              <a:ext cx="1227" cy="1019"/>
              <a:chOff x="3354" y="1044"/>
              <a:chExt cx="1227" cy="1019"/>
            </a:xfrm>
          </p:grpSpPr>
          <p:pic>
            <p:nvPicPr>
              <p:cNvPr id="6350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51940">
                <a:off x="4269" y="1452"/>
                <a:ext cx="22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48647">
                <a:off x="4034" y="1661"/>
                <a:ext cx="22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14136">
                <a:off x="3691" y="1654"/>
                <a:ext cx="22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6510">
                <a:off x="3444" y="1443"/>
                <a:ext cx="22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5" name="Oval 14"/>
              <p:cNvSpPr>
                <a:spLocks noChangeArrowheads="1"/>
              </p:cNvSpPr>
              <p:nvPr/>
            </p:nvSpPr>
            <p:spPr bwMode="auto">
              <a:xfrm>
                <a:off x="3624" y="1044"/>
                <a:ext cx="684" cy="6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tIns="0" anchor="ctr"/>
              <a:lstStyle/>
              <a:p>
                <a:pPr algn="ctr" eaLnBrk="0" hangingPunct="0"/>
                <a:r>
                  <a:rPr lang="en-AU" sz="1400">
                    <a:latin typeface="Times New Roman" pitchFamily="18" charset="0"/>
                  </a:rPr>
                  <a:t>Alice’s </a:t>
                </a:r>
                <a:br>
                  <a:rPr lang="en-AU" sz="1400">
                    <a:latin typeface="Times New Roman" pitchFamily="18" charset="0"/>
                  </a:rPr>
                </a:br>
                <a:r>
                  <a:rPr lang="en-AU" sz="1400">
                    <a:latin typeface="Times New Roman" pitchFamily="18" charset="0"/>
                  </a:rPr>
                  <a:t>public key</a:t>
                </a:r>
                <a:br>
                  <a:rPr lang="en-AU" sz="1400">
                    <a:latin typeface="Times New Roman" pitchFamily="18" charset="0"/>
                  </a:rPr>
                </a:br>
                <a:r>
                  <a:rPr lang="en-AU" sz="1400">
                    <a:latin typeface="Times New Roman" pitchFamily="18" charset="0"/>
                  </a:rPr>
                  <a:t> ring</a:t>
                </a:r>
                <a:endParaRPr lang="en-US" sz="1400">
                  <a:latin typeface="Times New Roman" pitchFamily="18" charset="0"/>
                </a:endParaRPr>
              </a:p>
            </p:txBody>
          </p:sp>
        </p:grpSp>
        <p:sp>
          <p:nvSpPr>
            <p:cNvPr id="35855" name="AutoShape 15"/>
            <p:cNvSpPr>
              <a:spLocks noChangeArrowheads="1"/>
            </p:cNvSpPr>
            <p:nvPr/>
          </p:nvSpPr>
          <p:spPr bwMode="auto">
            <a:xfrm>
              <a:off x="1422" y="2494"/>
              <a:ext cx="856" cy="568"/>
            </a:xfrm>
            <a:prstGeom prst="roundRect">
              <a:avLst>
                <a:gd name="adj" fmla="val 16667"/>
              </a:avLst>
            </a:prstGeom>
            <a:solidFill>
              <a:srgbClr val="C5C5C5"/>
            </a:solidFill>
            <a:ln w="12700">
              <a:solidFill>
                <a:schemeClr val="tx1"/>
              </a:solidFill>
              <a:round/>
              <a:headEnd/>
              <a:tailEnd/>
            </a:ln>
            <a:effectLst>
              <a:outerShdw dist="71842" dir="2700000" algn="ctr" rotWithShape="0">
                <a:schemeClr val="bg2"/>
              </a:outerShdw>
            </a:effectLst>
          </p:spPr>
          <p:txBody>
            <a:bodyPr wrap="none" lIns="90488" tIns="44450" rIns="90488" bIns="44450" anchor="ctr"/>
            <a:lstStyle/>
            <a:p>
              <a:pPr algn="ctr" eaLnBrk="0" hangingPunct="0">
                <a:defRPr/>
              </a:pPr>
              <a:r>
                <a:rPr lang="en-US" b="1">
                  <a:latin typeface="Arial" charset="0"/>
                </a:rPr>
                <a:t>Encryption</a:t>
              </a:r>
              <a:br>
                <a:rPr lang="en-US" b="1">
                  <a:latin typeface="Arial" charset="0"/>
                </a:rPr>
              </a:br>
              <a:r>
                <a:rPr lang="en-US" b="1">
                  <a:latin typeface="Arial" charset="0"/>
                </a:rPr>
                <a:t>Operation</a:t>
              </a:r>
            </a:p>
          </p:txBody>
        </p:sp>
        <p:sp>
          <p:nvSpPr>
            <p:cNvPr id="35856" name="AutoShape 16"/>
            <p:cNvSpPr>
              <a:spLocks noChangeArrowheads="1"/>
            </p:cNvSpPr>
            <p:nvPr/>
          </p:nvSpPr>
          <p:spPr bwMode="auto">
            <a:xfrm>
              <a:off x="3534" y="2494"/>
              <a:ext cx="856" cy="568"/>
            </a:xfrm>
            <a:prstGeom prst="roundRect">
              <a:avLst>
                <a:gd name="adj" fmla="val 16667"/>
              </a:avLst>
            </a:prstGeom>
            <a:solidFill>
              <a:srgbClr val="C5C5C5"/>
            </a:solidFill>
            <a:ln w="12700">
              <a:solidFill>
                <a:schemeClr val="tx1"/>
              </a:solidFill>
              <a:round/>
              <a:headEnd/>
              <a:tailEnd/>
            </a:ln>
            <a:effectLst>
              <a:outerShdw dist="71842" dir="2700000" algn="ctr" rotWithShape="0">
                <a:schemeClr val="bg2"/>
              </a:outerShdw>
            </a:effectLst>
          </p:spPr>
          <p:txBody>
            <a:bodyPr wrap="none" lIns="90488" tIns="44450" rIns="90488" bIns="44450" anchor="ctr"/>
            <a:lstStyle/>
            <a:p>
              <a:pPr algn="ctr" eaLnBrk="0" hangingPunct="0">
                <a:defRPr/>
              </a:pPr>
              <a:r>
                <a:rPr lang="en-US" b="1">
                  <a:latin typeface="Arial" charset="0"/>
                </a:rPr>
                <a:t>Decryption</a:t>
              </a:r>
              <a:br>
                <a:rPr lang="en-US" b="1">
                  <a:latin typeface="Arial" charset="0"/>
                </a:rPr>
              </a:br>
              <a:r>
                <a:rPr lang="en-US" b="1">
                  <a:latin typeface="Arial" charset="0"/>
                </a:rPr>
                <a:t>Operation</a:t>
              </a:r>
            </a:p>
          </p:txBody>
        </p:sp>
        <p:cxnSp>
          <p:nvCxnSpPr>
            <p:cNvPr id="63508" name="AutoShape 17"/>
            <p:cNvCxnSpPr>
              <a:cxnSpLocks noChangeShapeType="1"/>
              <a:stCxn id="35855" idx="1"/>
            </p:cNvCxnSpPr>
            <p:nvPr/>
          </p:nvCxnSpPr>
          <p:spPr bwMode="auto">
            <a:xfrm flipH="1">
              <a:off x="957" y="2778"/>
              <a:ext cx="465" cy="0"/>
            </a:xfrm>
            <a:prstGeom prst="straightConnector1">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63509" name="AutoShape 18"/>
            <p:cNvCxnSpPr>
              <a:cxnSpLocks noChangeShapeType="1"/>
              <a:stCxn id="35855" idx="3"/>
            </p:cNvCxnSpPr>
            <p:nvPr/>
          </p:nvCxnSpPr>
          <p:spPr bwMode="auto">
            <a:xfrm flipV="1">
              <a:off x="2278" y="2774"/>
              <a:ext cx="388" cy="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10" name="AutoShape 19"/>
            <p:cNvCxnSpPr>
              <a:cxnSpLocks noChangeShapeType="1"/>
              <a:endCxn id="35856" idx="1"/>
            </p:cNvCxnSpPr>
            <p:nvPr/>
          </p:nvCxnSpPr>
          <p:spPr bwMode="auto">
            <a:xfrm>
              <a:off x="3181" y="2774"/>
              <a:ext cx="353" cy="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11" name="AutoShape 20"/>
            <p:cNvCxnSpPr>
              <a:cxnSpLocks noChangeShapeType="1"/>
              <a:stCxn id="35856" idx="3"/>
            </p:cNvCxnSpPr>
            <p:nvPr/>
          </p:nvCxnSpPr>
          <p:spPr bwMode="auto">
            <a:xfrm>
              <a:off x="4390" y="2778"/>
              <a:ext cx="449"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3512" name="Line 21"/>
            <p:cNvSpPr>
              <a:spLocks noChangeShapeType="1"/>
            </p:cNvSpPr>
            <p:nvPr/>
          </p:nvSpPr>
          <p:spPr bwMode="auto">
            <a:xfrm>
              <a:off x="1850" y="2168"/>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3513" name="Line 22"/>
            <p:cNvSpPr>
              <a:spLocks noChangeShapeType="1"/>
            </p:cNvSpPr>
            <p:nvPr/>
          </p:nvSpPr>
          <p:spPr bwMode="auto">
            <a:xfrm>
              <a:off x="3962" y="2168"/>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pic>
          <p:nvPicPr>
            <p:cNvPr id="63514"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 y="2454"/>
              <a:ext cx="515"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515" name="Group 24"/>
            <p:cNvGrpSpPr>
              <a:grpSpLocks/>
            </p:cNvGrpSpPr>
            <p:nvPr/>
          </p:nvGrpSpPr>
          <p:grpSpPr bwMode="auto">
            <a:xfrm>
              <a:off x="2666" y="2450"/>
              <a:ext cx="515" cy="648"/>
              <a:chOff x="4416" y="2499"/>
              <a:chExt cx="522" cy="648"/>
            </a:xfrm>
          </p:grpSpPr>
          <p:grpSp>
            <p:nvGrpSpPr>
              <p:cNvPr id="63516" name="Group 25"/>
              <p:cNvGrpSpPr>
                <a:grpSpLocks/>
              </p:cNvGrpSpPr>
              <p:nvPr/>
            </p:nvGrpSpPr>
            <p:grpSpPr bwMode="auto">
              <a:xfrm>
                <a:off x="4416" y="2499"/>
                <a:ext cx="522" cy="648"/>
                <a:chOff x="4416" y="2499"/>
                <a:chExt cx="522" cy="648"/>
              </a:xfrm>
            </p:grpSpPr>
            <p:pic>
              <p:nvPicPr>
                <p:cNvPr id="63517"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 y="2499"/>
                  <a:ext cx="522"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8" name="Rectangle 27"/>
                <p:cNvSpPr>
                  <a:spLocks noChangeArrowheads="1"/>
                </p:cNvSpPr>
                <p:nvPr/>
              </p:nvSpPr>
              <p:spPr bwMode="auto">
                <a:xfrm>
                  <a:off x="4464" y="2520"/>
                  <a:ext cx="432" cy="585"/>
                </a:xfrm>
                <a:prstGeom prst="rect">
                  <a:avLst/>
                </a:prstGeom>
                <a:solidFill>
                  <a:srgbClr val="B2B2B2">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63519" name="Line 28"/>
              <p:cNvSpPr>
                <a:spLocks noChangeShapeType="1"/>
              </p:cNvSpPr>
              <p:nvPr/>
            </p:nvSpPr>
            <p:spPr bwMode="auto">
              <a:xfrm>
                <a:off x="4788" y="2547"/>
                <a:ext cx="0" cy="51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3520" name="Line 29"/>
              <p:cNvSpPr>
                <a:spLocks noChangeShapeType="1"/>
              </p:cNvSpPr>
              <p:nvPr/>
            </p:nvSpPr>
            <p:spPr bwMode="auto">
              <a:xfrm>
                <a:off x="4515" y="2544"/>
                <a:ext cx="0" cy="51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3521" name="Line 30"/>
              <p:cNvSpPr>
                <a:spLocks noChangeShapeType="1"/>
              </p:cNvSpPr>
              <p:nvPr/>
            </p:nvSpPr>
            <p:spPr bwMode="auto">
              <a:xfrm>
                <a:off x="4593" y="2559"/>
                <a:ext cx="0" cy="51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3522" name="Line 31"/>
              <p:cNvSpPr>
                <a:spLocks noChangeShapeType="1"/>
              </p:cNvSpPr>
              <p:nvPr/>
            </p:nvSpPr>
            <p:spPr bwMode="auto">
              <a:xfrm>
                <a:off x="4662" y="2556"/>
                <a:ext cx="0" cy="51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3523" name="Line 32"/>
              <p:cNvSpPr>
                <a:spLocks noChangeShapeType="1"/>
              </p:cNvSpPr>
              <p:nvPr/>
            </p:nvSpPr>
            <p:spPr bwMode="auto">
              <a:xfrm>
                <a:off x="4722" y="2535"/>
                <a:ext cx="0" cy="51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3524" name="Line 33"/>
              <p:cNvSpPr>
                <a:spLocks noChangeShapeType="1"/>
              </p:cNvSpPr>
              <p:nvPr/>
            </p:nvSpPr>
            <p:spPr bwMode="auto">
              <a:xfrm>
                <a:off x="4848" y="2544"/>
                <a:ext cx="0" cy="51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AU"/>
              </a:p>
            </p:txBody>
          </p:sp>
        </p:grpSp>
        <p:sp>
          <p:nvSpPr>
            <p:cNvPr id="63525" name="Text Box 34"/>
            <p:cNvSpPr txBox="1">
              <a:spLocks noChangeArrowheads="1"/>
            </p:cNvSpPr>
            <p:nvPr/>
          </p:nvSpPr>
          <p:spPr bwMode="auto">
            <a:xfrm>
              <a:off x="362" y="2210"/>
              <a:ext cx="9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spcBef>
                  <a:spcPct val="50000"/>
                </a:spcBef>
              </a:pPr>
              <a:r>
                <a:rPr lang="en-AU" sz="1600" b="1"/>
                <a:t>plaintext</a:t>
              </a:r>
            </a:p>
          </p:txBody>
        </p:sp>
        <p:sp>
          <p:nvSpPr>
            <p:cNvPr id="63526" name="Text Box 35"/>
            <p:cNvSpPr txBox="1">
              <a:spLocks noChangeArrowheads="1"/>
            </p:cNvSpPr>
            <p:nvPr/>
          </p:nvSpPr>
          <p:spPr bwMode="auto">
            <a:xfrm>
              <a:off x="2548" y="2203"/>
              <a:ext cx="9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spcBef>
                  <a:spcPct val="50000"/>
                </a:spcBef>
              </a:pPr>
              <a:r>
                <a:rPr lang="en-AU" sz="1600" b="1"/>
                <a:t>ciphertext</a:t>
              </a:r>
            </a:p>
          </p:txBody>
        </p:sp>
        <p:pic>
          <p:nvPicPr>
            <p:cNvPr id="63527"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9" y="2454"/>
              <a:ext cx="515"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28" name="Text Box 37"/>
            <p:cNvSpPr txBox="1">
              <a:spLocks noChangeArrowheads="1"/>
            </p:cNvSpPr>
            <p:nvPr/>
          </p:nvSpPr>
          <p:spPr bwMode="auto">
            <a:xfrm>
              <a:off x="4490" y="2216"/>
              <a:ext cx="9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spcBef>
                  <a:spcPct val="50000"/>
                </a:spcBef>
              </a:pPr>
              <a:r>
                <a:rPr lang="en-AU" sz="1600" b="1"/>
                <a:t>plaintext</a:t>
              </a:r>
            </a:p>
          </p:txBody>
        </p:sp>
      </p:grpSp>
    </p:spTree>
    <p:extLst>
      <p:ext uri="{BB962C8B-B14F-4D97-AF65-F5344CB8AC3E}">
        <p14:creationId xmlns:p14="http://schemas.microsoft.com/office/powerpoint/2010/main" val="4043415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mtClean="0"/>
              <a:t>Semester 1, 2014</a:t>
            </a:r>
            <a:endParaRPr lang="en-AU"/>
          </a:p>
        </p:txBody>
      </p:sp>
      <p:sp>
        <p:nvSpPr>
          <p:cNvPr id="8" name="Footer Placeholder 2"/>
          <p:cNvSpPr>
            <a:spLocks noGrp="1"/>
          </p:cNvSpPr>
          <p:nvPr>
            <p:ph type="ftr" sz="quarter" idx="11"/>
          </p:nvPr>
        </p:nvSpPr>
        <p:spPr/>
        <p:txBody>
          <a:bodyPr/>
          <a:lstStyle/>
          <a:p>
            <a:r>
              <a:rPr lang="en-AU"/>
              <a:t>INB/INN 255 Security</a:t>
            </a:r>
          </a:p>
        </p:txBody>
      </p:sp>
      <p:sp>
        <p:nvSpPr>
          <p:cNvPr id="9" name="Slide Number Placeholder 3"/>
          <p:cNvSpPr>
            <a:spLocks noGrp="1"/>
          </p:cNvSpPr>
          <p:nvPr>
            <p:ph type="sldNum" sz="quarter" idx="12"/>
          </p:nvPr>
        </p:nvSpPr>
        <p:spPr/>
        <p:txBody>
          <a:bodyPr/>
          <a:lstStyle/>
          <a:p>
            <a:fld id="{704916F0-4F3D-46ED-A88A-35EDE6ED8E09}" type="slidenum">
              <a:rPr lang="en-AU"/>
              <a:pPr/>
              <a:t>33</a:t>
            </a:fld>
            <a:endParaRPr lang="en-AU"/>
          </a:p>
        </p:txBody>
      </p:sp>
      <p:sp>
        <p:nvSpPr>
          <p:cNvPr id="107522"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400"/>
              <a:t>Semester 1, 2011</a:t>
            </a:r>
          </a:p>
        </p:txBody>
      </p:sp>
      <p:sp>
        <p:nvSpPr>
          <p:cNvPr id="107523"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endParaRPr lang="en-US" sz="1400"/>
          </a:p>
        </p:txBody>
      </p:sp>
      <p:sp>
        <p:nvSpPr>
          <p:cNvPr id="10752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267B2F2C-8A36-45DB-B16A-5A6CC24AF7CB}" type="slidenum">
              <a:rPr lang="en-AU" sz="1400"/>
              <a:pPr algn="r"/>
              <a:t>33</a:t>
            </a:fld>
            <a:endParaRPr lang="en-AU" sz="1400"/>
          </a:p>
        </p:txBody>
      </p:sp>
      <p:sp>
        <p:nvSpPr>
          <p:cNvPr id="107525" name="Rectangle 2"/>
          <p:cNvSpPr>
            <a:spLocks noGrp="1" noChangeArrowheads="1"/>
          </p:cNvSpPr>
          <p:nvPr>
            <p:ph type="title" idx="4294967295"/>
          </p:nvPr>
        </p:nvSpPr>
        <p:spPr/>
        <p:txBody>
          <a:bodyPr>
            <a:normAutofit fontScale="90000"/>
          </a:bodyPr>
          <a:lstStyle/>
          <a:p>
            <a:r>
              <a:rPr lang="en-US"/>
              <a:t>Asymmetric Ciphers:</a:t>
            </a:r>
            <a:r>
              <a:rPr lang="en-US" sz="3600"/>
              <a:t> </a:t>
            </a:r>
            <a:br>
              <a:rPr lang="en-US" sz="3600"/>
            </a:br>
            <a:r>
              <a:rPr lang="en-US" sz="3200"/>
              <a:t>Examples</a:t>
            </a:r>
            <a:endParaRPr lang="en-AU" sz="3200"/>
          </a:p>
        </p:txBody>
      </p:sp>
      <p:sp>
        <p:nvSpPr>
          <p:cNvPr id="107526" name="Rectangle 3"/>
          <p:cNvSpPr>
            <a:spLocks noGrp="1" noChangeArrowheads="1"/>
          </p:cNvSpPr>
          <p:nvPr>
            <p:ph type="body" idx="4294967295"/>
          </p:nvPr>
        </p:nvSpPr>
        <p:spPr>
          <a:xfrm>
            <a:off x="457200" y="1484313"/>
            <a:ext cx="8229600" cy="4641850"/>
          </a:xfrm>
        </p:spPr>
        <p:txBody>
          <a:bodyPr>
            <a:normAutofit fontScale="92500"/>
          </a:bodyPr>
          <a:lstStyle/>
          <a:p>
            <a:r>
              <a:rPr lang="en-AU" dirty="0" err="1"/>
              <a:t>ElGamal</a:t>
            </a:r>
            <a:r>
              <a:rPr lang="en-AU" dirty="0"/>
              <a:t> Cryptosystem:</a:t>
            </a:r>
          </a:p>
          <a:p>
            <a:pPr lvl="1"/>
            <a:r>
              <a:rPr lang="en-AU" sz="2600" dirty="0"/>
              <a:t>Based on difficulty of solving the discrete log problem</a:t>
            </a:r>
          </a:p>
          <a:p>
            <a:r>
              <a:rPr lang="en-AU" dirty="0"/>
              <a:t>RSA Cryptosystem:</a:t>
            </a:r>
          </a:p>
          <a:p>
            <a:pPr lvl="1"/>
            <a:r>
              <a:rPr lang="en-AU" sz="2600" dirty="0">
                <a:solidFill>
                  <a:schemeClr val="hlink"/>
                </a:solidFill>
              </a:rPr>
              <a:t>RSA</a:t>
            </a:r>
            <a:r>
              <a:rPr lang="en-AU" sz="2600" dirty="0"/>
              <a:t> = </a:t>
            </a:r>
            <a:r>
              <a:rPr lang="en-AU" sz="2600" dirty="0" err="1">
                <a:solidFill>
                  <a:schemeClr val="hlink"/>
                </a:solidFill>
              </a:rPr>
              <a:t>R</a:t>
            </a:r>
            <a:r>
              <a:rPr lang="en-AU" sz="2600" dirty="0" err="1"/>
              <a:t>ivest</a:t>
            </a:r>
            <a:r>
              <a:rPr lang="en-AU" sz="2600" dirty="0"/>
              <a:t>, </a:t>
            </a:r>
            <a:r>
              <a:rPr lang="en-AU" sz="2600" dirty="0">
                <a:solidFill>
                  <a:schemeClr val="hlink"/>
                </a:solidFill>
              </a:rPr>
              <a:t>S</a:t>
            </a:r>
            <a:r>
              <a:rPr lang="en-AU" sz="2600" dirty="0"/>
              <a:t>hamir, and </a:t>
            </a:r>
            <a:r>
              <a:rPr lang="en-AU" sz="2600" dirty="0" err="1">
                <a:solidFill>
                  <a:schemeClr val="hlink"/>
                </a:solidFill>
              </a:rPr>
              <a:t>A</a:t>
            </a:r>
            <a:r>
              <a:rPr lang="en-AU" sz="2600" dirty="0" err="1"/>
              <a:t>dleman</a:t>
            </a:r>
            <a:endParaRPr lang="en-AU" sz="2600" dirty="0"/>
          </a:p>
          <a:p>
            <a:pPr lvl="1"/>
            <a:r>
              <a:rPr lang="en-AU" sz="2600" dirty="0" smtClean="0"/>
              <a:t>Best </a:t>
            </a:r>
            <a:r>
              <a:rPr lang="en-AU" sz="2600" dirty="0"/>
              <a:t>known asymmetric algorithm </a:t>
            </a:r>
            <a:endParaRPr lang="en-AU" sz="2600" dirty="0" smtClean="0"/>
          </a:p>
          <a:p>
            <a:pPr lvl="1"/>
            <a:r>
              <a:rPr lang="en-AU" sz="2600" dirty="0" smtClean="0"/>
              <a:t>Based on difficulty of factoring large number</a:t>
            </a:r>
            <a:endParaRPr lang="en-AU" sz="2600" dirty="0"/>
          </a:p>
          <a:p>
            <a:pPr lvl="1"/>
            <a:r>
              <a:rPr lang="en-AU" sz="1800" dirty="0"/>
              <a:t>Historical Note: U.K. cryptographer Clifford Cocks invented an RSA variant in 1973</a:t>
            </a:r>
          </a:p>
          <a:p>
            <a:r>
              <a:rPr lang="en-AU" dirty="0"/>
              <a:t>Elliptic Curve Cryptography:</a:t>
            </a:r>
          </a:p>
          <a:p>
            <a:pPr lvl="1"/>
            <a:r>
              <a:rPr lang="en-AU" sz="2600" dirty="0"/>
              <a:t>Based on difficulty of solving EC discrete log problem</a:t>
            </a:r>
          </a:p>
          <a:p>
            <a:pPr lvl="1"/>
            <a:r>
              <a:rPr lang="en-AU" sz="2600" dirty="0"/>
              <a:t>Provides same level of security with smaller key sizes</a:t>
            </a:r>
          </a:p>
        </p:txBody>
      </p:sp>
    </p:spTree>
    <p:extLst>
      <p:ext uri="{BB962C8B-B14F-4D97-AF65-F5344CB8AC3E}">
        <p14:creationId xmlns:p14="http://schemas.microsoft.com/office/powerpoint/2010/main" val="85958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1"/>
          <p:cNvSpPr>
            <a:spLocks noGrp="1"/>
          </p:cNvSpPr>
          <p:nvPr>
            <p:ph type="dt" sz="half" idx="10"/>
          </p:nvPr>
        </p:nvSpPr>
        <p:spPr/>
        <p:txBody>
          <a:bodyPr/>
          <a:lstStyle/>
          <a:p>
            <a:r>
              <a:rPr lang="en-US" smtClean="0"/>
              <a:t>Semester 1, 2014</a:t>
            </a:r>
            <a:endParaRPr lang="en-AU"/>
          </a:p>
        </p:txBody>
      </p:sp>
      <p:sp>
        <p:nvSpPr>
          <p:cNvPr id="33" name="Footer Placeholder 2"/>
          <p:cNvSpPr>
            <a:spLocks noGrp="1"/>
          </p:cNvSpPr>
          <p:nvPr>
            <p:ph type="ftr" sz="quarter" idx="11"/>
          </p:nvPr>
        </p:nvSpPr>
        <p:spPr/>
        <p:txBody>
          <a:bodyPr/>
          <a:lstStyle/>
          <a:p>
            <a:r>
              <a:rPr lang="en-AU"/>
              <a:t>INB/INN 255 Security</a:t>
            </a:r>
          </a:p>
        </p:txBody>
      </p:sp>
      <p:sp>
        <p:nvSpPr>
          <p:cNvPr id="34" name="Slide Number Placeholder 3"/>
          <p:cNvSpPr>
            <a:spLocks noGrp="1"/>
          </p:cNvSpPr>
          <p:nvPr>
            <p:ph type="sldNum" sz="quarter" idx="12"/>
          </p:nvPr>
        </p:nvSpPr>
        <p:spPr/>
        <p:txBody>
          <a:bodyPr/>
          <a:lstStyle/>
          <a:p>
            <a:fld id="{E5AF62A1-E554-4CCF-834E-6265A4F6D9F3}" type="slidenum">
              <a:rPr lang="en-AU"/>
              <a:pPr/>
              <a:t>34</a:t>
            </a:fld>
            <a:endParaRPr lang="en-AU"/>
          </a:p>
        </p:txBody>
      </p:sp>
      <p:sp>
        <p:nvSpPr>
          <p:cNvPr id="65538"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400"/>
              <a:t>Semester 1, 201</a:t>
            </a:r>
          </a:p>
        </p:txBody>
      </p:sp>
      <p:sp>
        <p:nvSpPr>
          <p:cNvPr id="65539" name="Footer Placeholder 3"/>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endParaRPr lang="en-US" sz="1400"/>
          </a:p>
        </p:txBody>
      </p:sp>
      <p:sp>
        <p:nvSpPr>
          <p:cNvPr id="65540"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17EE485D-2BD8-4224-AC2F-506D57760475}" type="slidenum">
              <a:rPr lang="en-AU" sz="1400"/>
              <a:pPr algn="r"/>
              <a:t>34</a:t>
            </a:fld>
            <a:endParaRPr lang="en-AU" sz="1400"/>
          </a:p>
        </p:txBody>
      </p:sp>
      <p:sp>
        <p:nvSpPr>
          <p:cNvPr id="65541" name="Rectangle 2"/>
          <p:cNvSpPr>
            <a:spLocks noGrp="1" noChangeArrowheads="1"/>
          </p:cNvSpPr>
          <p:nvPr>
            <p:ph type="title" idx="4294967295"/>
          </p:nvPr>
        </p:nvSpPr>
        <p:spPr/>
        <p:txBody>
          <a:bodyPr>
            <a:normAutofit fontScale="90000"/>
          </a:bodyPr>
          <a:lstStyle/>
          <a:p>
            <a:r>
              <a:rPr lang="en-US"/>
              <a:t>Digital Signatures: </a:t>
            </a:r>
            <a:br>
              <a:rPr lang="en-US"/>
            </a:br>
            <a:r>
              <a:rPr lang="en-US" sz="3200"/>
              <a:t>Basic Operation</a:t>
            </a:r>
            <a:br>
              <a:rPr lang="en-US" sz="3200"/>
            </a:br>
            <a:r>
              <a:rPr lang="en-US" sz="2400"/>
              <a:t>Integrity assurance and authentication of message sender</a:t>
            </a:r>
            <a:endParaRPr lang="en-AU" sz="2400"/>
          </a:p>
        </p:txBody>
      </p:sp>
      <p:grpSp>
        <p:nvGrpSpPr>
          <p:cNvPr id="65542" name="Group 3"/>
          <p:cNvGrpSpPr>
            <a:grpSpLocks/>
          </p:cNvGrpSpPr>
          <p:nvPr/>
        </p:nvGrpSpPr>
        <p:grpSpPr bwMode="auto">
          <a:xfrm>
            <a:off x="457200" y="1751013"/>
            <a:ext cx="8116888" cy="3963987"/>
            <a:chOff x="288" y="1103"/>
            <a:chExt cx="5113" cy="2497"/>
          </a:xfrm>
        </p:grpSpPr>
        <p:pic>
          <p:nvPicPr>
            <p:cNvPr id="6554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 y="2732"/>
              <a:ext cx="513"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Line 5"/>
            <p:cNvSpPr>
              <a:spLocks noChangeShapeType="1"/>
            </p:cNvSpPr>
            <p:nvPr/>
          </p:nvSpPr>
          <p:spPr bwMode="auto">
            <a:xfrm flipV="1">
              <a:off x="858" y="3026"/>
              <a:ext cx="257" cy="1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5545" name="Line 6"/>
            <p:cNvSpPr>
              <a:spLocks noChangeShapeType="1"/>
            </p:cNvSpPr>
            <p:nvPr/>
          </p:nvSpPr>
          <p:spPr bwMode="auto">
            <a:xfrm>
              <a:off x="1960" y="3037"/>
              <a:ext cx="15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5546" name="Line 7"/>
            <p:cNvSpPr>
              <a:spLocks noChangeShapeType="1"/>
            </p:cNvSpPr>
            <p:nvPr/>
          </p:nvSpPr>
          <p:spPr bwMode="auto">
            <a:xfrm>
              <a:off x="1543" y="2157"/>
              <a:ext cx="0" cy="47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5547" name="Text Box 8"/>
            <p:cNvSpPr txBox="1">
              <a:spLocks noChangeArrowheads="1"/>
            </p:cNvSpPr>
            <p:nvPr/>
          </p:nvSpPr>
          <p:spPr bwMode="auto">
            <a:xfrm>
              <a:off x="955" y="3405"/>
              <a:ext cx="10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n-AU" sz="1400" b="1">
                  <a:latin typeface="Times New Roman" pitchFamily="18" charset="0"/>
                </a:rPr>
                <a:t>Signature Creation</a:t>
              </a:r>
            </a:p>
          </p:txBody>
        </p:sp>
        <p:sp>
          <p:nvSpPr>
            <p:cNvPr id="65548" name="Text Box 9"/>
            <p:cNvSpPr txBox="1">
              <a:spLocks noChangeArrowheads="1"/>
            </p:cNvSpPr>
            <p:nvPr/>
          </p:nvSpPr>
          <p:spPr bwMode="auto">
            <a:xfrm>
              <a:off x="288" y="2497"/>
              <a:ext cx="5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n-AU" sz="1400" b="1">
                  <a:latin typeface="Times New Roman" pitchFamily="18" charset="0"/>
                </a:rPr>
                <a:t>Message</a:t>
              </a:r>
            </a:p>
          </p:txBody>
        </p:sp>
        <p:sp>
          <p:nvSpPr>
            <p:cNvPr id="65549" name="Text Box 10"/>
            <p:cNvSpPr txBox="1">
              <a:spLocks noChangeArrowheads="1"/>
            </p:cNvSpPr>
            <p:nvPr/>
          </p:nvSpPr>
          <p:spPr bwMode="auto">
            <a:xfrm>
              <a:off x="1640" y="2207"/>
              <a:ext cx="81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n-AU" sz="1600" b="1">
                  <a:latin typeface="Arial Unicode MS" pitchFamily="34" charset="-128"/>
                </a:rPr>
                <a:t>Alice’s Private Key</a:t>
              </a:r>
            </a:p>
          </p:txBody>
        </p:sp>
        <p:sp>
          <p:nvSpPr>
            <p:cNvPr id="65550" name="Line 11"/>
            <p:cNvSpPr>
              <a:spLocks noChangeShapeType="1"/>
            </p:cNvSpPr>
            <p:nvPr/>
          </p:nvSpPr>
          <p:spPr bwMode="auto">
            <a:xfrm flipV="1">
              <a:off x="4346" y="3037"/>
              <a:ext cx="321" cy="1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5551" name="Line 12"/>
            <p:cNvSpPr>
              <a:spLocks noChangeShapeType="1"/>
            </p:cNvSpPr>
            <p:nvPr/>
          </p:nvSpPr>
          <p:spPr bwMode="auto">
            <a:xfrm>
              <a:off x="3929" y="2070"/>
              <a:ext cx="0" cy="6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5552" name="Text Box 13"/>
            <p:cNvSpPr txBox="1">
              <a:spLocks noChangeArrowheads="1"/>
            </p:cNvSpPr>
            <p:nvPr/>
          </p:nvSpPr>
          <p:spPr bwMode="auto">
            <a:xfrm>
              <a:off x="3350" y="3408"/>
              <a:ext cx="1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n-AU" sz="1400" b="1">
                  <a:latin typeface="Times New Roman" pitchFamily="18" charset="0"/>
                </a:rPr>
                <a:t>Signature Verification</a:t>
              </a:r>
            </a:p>
          </p:txBody>
        </p:sp>
        <p:sp>
          <p:nvSpPr>
            <p:cNvPr id="65553" name="Text Box 14"/>
            <p:cNvSpPr txBox="1">
              <a:spLocks noChangeArrowheads="1"/>
            </p:cNvSpPr>
            <p:nvPr/>
          </p:nvSpPr>
          <p:spPr bwMode="auto">
            <a:xfrm>
              <a:off x="4590" y="2914"/>
              <a:ext cx="5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n-AU" sz="1400" b="1">
                  <a:latin typeface="Times New Roman" pitchFamily="18" charset="0"/>
                </a:rPr>
                <a:t>OK?</a:t>
              </a:r>
            </a:p>
          </p:txBody>
        </p:sp>
        <p:sp>
          <p:nvSpPr>
            <p:cNvPr id="65554" name="Text Box 15"/>
            <p:cNvSpPr txBox="1">
              <a:spLocks noChangeArrowheads="1"/>
            </p:cNvSpPr>
            <p:nvPr/>
          </p:nvSpPr>
          <p:spPr bwMode="auto">
            <a:xfrm>
              <a:off x="4045" y="2210"/>
              <a:ext cx="71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n-AU" sz="1600" b="1">
                  <a:latin typeface="Arial Unicode MS" pitchFamily="34" charset="-128"/>
                </a:rPr>
                <a:t>Alice’s </a:t>
              </a:r>
              <a:br>
                <a:rPr lang="en-AU" sz="1600" b="1">
                  <a:latin typeface="Arial Unicode MS" pitchFamily="34" charset="-128"/>
                </a:rPr>
              </a:br>
              <a:r>
                <a:rPr lang="en-AU" sz="1600" b="1">
                  <a:latin typeface="Arial Unicode MS" pitchFamily="34" charset="-128"/>
                </a:rPr>
                <a:t>Public Key</a:t>
              </a:r>
            </a:p>
          </p:txBody>
        </p:sp>
        <p:sp>
          <p:nvSpPr>
            <p:cNvPr id="65555" name="Text Box 16" descr="5%"/>
            <p:cNvSpPr txBox="1">
              <a:spLocks noChangeArrowheads="1"/>
            </p:cNvSpPr>
            <p:nvPr/>
          </p:nvSpPr>
          <p:spPr bwMode="auto">
            <a:xfrm>
              <a:off x="2085" y="2764"/>
              <a:ext cx="1293" cy="210"/>
            </a:xfrm>
            <a:prstGeom prst="rect">
              <a:avLst/>
            </a:prstGeom>
            <a:pattFill prst="pct5">
              <a:fgClr>
                <a:schemeClr val="accent1"/>
              </a:fgClr>
              <a:bgClr>
                <a:schemeClr val="bg1"/>
              </a:bgClr>
            </a:pattFill>
            <a:ln w="28575">
              <a:solidFill>
                <a:schemeClr val="tx1"/>
              </a:solidFill>
              <a:miter lim="800000"/>
              <a:headEnd/>
              <a:tailEnd/>
            </a:ln>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n-AU" sz="1400" b="1">
                  <a:latin typeface="Times New Roman" pitchFamily="18" charset="0"/>
                </a:rPr>
                <a:t>Message + Signature</a:t>
              </a:r>
            </a:p>
          </p:txBody>
        </p:sp>
        <p:graphicFrame>
          <p:nvGraphicFramePr>
            <p:cNvPr id="65556" name="Object 17"/>
            <p:cNvGraphicFramePr>
              <a:graphicFrameLocks noChangeAspect="1"/>
            </p:cNvGraphicFramePr>
            <p:nvPr/>
          </p:nvGraphicFramePr>
          <p:xfrm>
            <a:off x="1133" y="2711"/>
            <a:ext cx="785" cy="672"/>
          </p:xfrm>
          <a:graphic>
            <a:graphicData uri="http://schemas.openxmlformats.org/presentationml/2006/ole">
              <mc:AlternateContent xmlns:mc="http://schemas.openxmlformats.org/markup-compatibility/2006">
                <mc:Choice xmlns:v="urn:schemas-microsoft-com:vml" Requires="v">
                  <p:oleObj spid="_x0000_s1036" name="Bitmap Image" r:id="rId5" imgW="1267002" imgH="1066667" progId="Paint.Picture">
                    <p:embed/>
                  </p:oleObj>
                </mc:Choice>
                <mc:Fallback>
                  <p:oleObj name="Bitmap Image" r:id="rId5" imgW="1267002" imgH="106666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 y="2711"/>
                          <a:ext cx="785"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7" name="Object 18"/>
            <p:cNvGraphicFramePr>
              <a:graphicFrameLocks noChangeAspect="1"/>
            </p:cNvGraphicFramePr>
            <p:nvPr/>
          </p:nvGraphicFramePr>
          <p:xfrm>
            <a:off x="3523" y="2705"/>
            <a:ext cx="802" cy="720"/>
          </p:xfrm>
          <a:graphic>
            <a:graphicData uri="http://schemas.openxmlformats.org/presentationml/2006/ole">
              <mc:AlternateContent xmlns:mc="http://schemas.openxmlformats.org/markup-compatibility/2006">
                <mc:Choice xmlns:v="urn:schemas-microsoft-com:vml" Requires="v">
                  <p:oleObj spid="_x0000_s1037" name="Bitmap Image" r:id="rId7" imgW="1295238" imgH="1085714" progId="Paint.Picture">
                    <p:embed/>
                  </p:oleObj>
                </mc:Choice>
                <mc:Fallback>
                  <p:oleObj name="Bitmap Image" r:id="rId7" imgW="1295238" imgH="1085714"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3" y="2705"/>
                          <a:ext cx="802" cy="72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5558" name="Group 19"/>
            <p:cNvGrpSpPr>
              <a:grpSpLocks/>
            </p:cNvGrpSpPr>
            <p:nvPr/>
          </p:nvGrpSpPr>
          <p:grpSpPr bwMode="auto">
            <a:xfrm>
              <a:off x="3142" y="1103"/>
              <a:ext cx="1207" cy="1019"/>
              <a:chOff x="3354" y="1044"/>
              <a:chExt cx="1227" cy="1019"/>
            </a:xfrm>
          </p:grpSpPr>
          <p:pic>
            <p:nvPicPr>
              <p:cNvPr id="65559"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3551940">
                <a:off x="4269" y="1452"/>
                <a:ext cx="22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948647">
                <a:off x="4034" y="1661"/>
                <a:ext cx="22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1"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814136">
                <a:off x="3691" y="1654"/>
                <a:ext cx="22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2"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3566510">
                <a:off x="3444" y="1443"/>
                <a:ext cx="22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3" name="Oval 24"/>
              <p:cNvSpPr>
                <a:spLocks noChangeArrowheads="1"/>
              </p:cNvSpPr>
              <p:nvPr/>
            </p:nvSpPr>
            <p:spPr bwMode="auto">
              <a:xfrm>
                <a:off x="3624" y="1044"/>
                <a:ext cx="684" cy="6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tIns="0" anchor="ctr"/>
              <a:lstStyle/>
              <a:p>
                <a:pPr algn="ctr" eaLnBrk="0" hangingPunct="0"/>
                <a:r>
                  <a:rPr lang="en-AU" sz="1400" b="1">
                    <a:latin typeface="Times New Roman" pitchFamily="18" charset="0"/>
                  </a:rPr>
                  <a:t>Bob’s </a:t>
                </a:r>
                <a:br>
                  <a:rPr lang="en-AU" sz="1400" b="1">
                    <a:latin typeface="Times New Roman" pitchFamily="18" charset="0"/>
                  </a:rPr>
                </a:br>
                <a:r>
                  <a:rPr lang="en-AU" sz="1400" b="1">
                    <a:latin typeface="Times New Roman" pitchFamily="18" charset="0"/>
                  </a:rPr>
                  <a:t>public key</a:t>
                </a:r>
                <a:br>
                  <a:rPr lang="en-AU" sz="1400" b="1">
                    <a:latin typeface="Times New Roman" pitchFamily="18" charset="0"/>
                  </a:rPr>
                </a:br>
                <a:r>
                  <a:rPr lang="en-AU" sz="1400" b="1">
                    <a:latin typeface="Times New Roman" pitchFamily="18" charset="0"/>
                  </a:rPr>
                  <a:t> ring</a:t>
                </a:r>
                <a:endParaRPr lang="en-US" sz="1400" b="1">
                  <a:latin typeface="Times New Roman" pitchFamily="18" charset="0"/>
                </a:endParaRPr>
              </a:p>
            </p:txBody>
          </p:sp>
        </p:grpSp>
        <p:pic>
          <p:nvPicPr>
            <p:cNvPr id="65564"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2" y="1703"/>
              <a:ext cx="21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5" name="Text Box 26"/>
            <p:cNvSpPr txBox="1">
              <a:spLocks noChangeArrowheads="1"/>
            </p:cNvSpPr>
            <p:nvPr/>
          </p:nvSpPr>
          <p:spPr bwMode="auto">
            <a:xfrm>
              <a:off x="5027" y="2628"/>
              <a:ext cx="37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AU">
                  <a:latin typeface="Arial Unicode MS" pitchFamily="34" charset="-128"/>
                </a:rPr>
                <a:t>YES</a:t>
              </a:r>
            </a:p>
            <a:p>
              <a:pPr eaLnBrk="0" hangingPunct="0"/>
              <a:endParaRPr lang="en-AU">
                <a:latin typeface="Arial Unicode MS" pitchFamily="34" charset="-128"/>
              </a:endParaRPr>
            </a:p>
            <a:p>
              <a:pPr eaLnBrk="0" hangingPunct="0"/>
              <a:endParaRPr lang="en-AU">
                <a:latin typeface="Arial Unicode MS" pitchFamily="34" charset="-128"/>
              </a:endParaRPr>
            </a:p>
            <a:p>
              <a:pPr eaLnBrk="0" hangingPunct="0"/>
              <a:r>
                <a:rPr lang="en-AU">
                  <a:latin typeface="Arial Unicode MS" pitchFamily="34" charset="-128"/>
                </a:rPr>
                <a:t>NO</a:t>
              </a:r>
            </a:p>
          </p:txBody>
        </p:sp>
        <p:sp>
          <p:nvSpPr>
            <p:cNvPr id="65566" name="Line 27"/>
            <p:cNvSpPr>
              <a:spLocks noChangeShapeType="1"/>
            </p:cNvSpPr>
            <p:nvPr/>
          </p:nvSpPr>
          <p:spPr bwMode="auto">
            <a:xfrm flipV="1">
              <a:off x="5029" y="2827"/>
              <a:ext cx="10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5567" name="Line 28"/>
            <p:cNvSpPr>
              <a:spLocks noChangeShapeType="1"/>
            </p:cNvSpPr>
            <p:nvPr/>
          </p:nvSpPr>
          <p:spPr bwMode="auto">
            <a:xfrm>
              <a:off x="5030" y="3068"/>
              <a:ext cx="10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Tree>
    <p:extLst>
      <p:ext uri="{BB962C8B-B14F-4D97-AF65-F5344CB8AC3E}">
        <p14:creationId xmlns:p14="http://schemas.microsoft.com/office/powerpoint/2010/main" val="194968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8039340A-A7CB-4509-8E27-C26C03EB7E22}" type="slidenum">
              <a:rPr lang="en-AU"/>
              <a:pPr/>
              <a:t>35</a:t>
            </a:fld>
            <a:endParaRPr lang="en-AU"/>
          </a:p>
        </p:txBody>
      </p:sp>
      <p:sp>
        <p:nvSpPr>
          <p:cNvPr id="47106" name="Rectangle 2"/>
          <p:cNvSpPr>
            <a:spLocks noGrp="1" noChangeArrowheads="1"/>
          </p:cNvSpPr>
          <p:nvPr>
            <p:ph type="title"/>
          </p:nvPr>
        </p:nvSpPr>
        <p:spPr>
          <a:xfrm>
            <a:off x="827088" y="260350"/>
            <a:ext cx="8001000" cy="1143000"/>
          </a:xfrm>
        </p:spPr>
        <p:txBody>
          <a:bodyPr>
            <a:normAutofit fontScale="90000"/>
          </a:bodyPr>
          <a:lstStyle/>
          <a:p>
            <a:r>
              <a:rPr lang="en-AU"/>
              <a:t>Digital certificates</a:t>
            </a:r>
            <a:r>
              <a:rPr lang="en-AU" sz="3600"/>
              <a:t> </a:t>
            </a:r>
            <a:br>
              <a:rPr lang="en-AU" sz="3600"/>
            </a:br>
            <a:r>
              <a:rPr lang="en-AU" sz="3200"/>
              <a:t>Digital certificates in use</a:t>
            </a:r>
            <a:endParaRPr lang="en-US" sz="3200"/>
          </a:p>
        </p:txBody>
      </p:sp>
      <p:sp>
        <p:nvSpPr>
          <p:cNvPr id="47107" name="Rectangle 3"/>
          <p:cNvSpPr>
            <a:spLocks noGrp="1" noChangeArrowheads="1"/>
          </p:cNvSpPr>
          <p:nvPr>
            <p:ph type="body" idx="1"/>
          </p:nvPr>
        </p:nvSpPr>
        <p:spPr>
          <a:xfrm>
            <a:off x="468313" y="1557338"/>
            <a:ext cx="8675687" cy="4614862"/>
          </a:xfrm>
        </p:spPr>
        <p:txBody>
          <a:bodyPr>
            <a:normAutofit fontScale="92500" lnSpcReduction="10000"/>
          </a:bodyPr>
          <a:lstStyle/>
          <a:p>
            <a:pPr>
              <a:lnSpc>
                <a:spcPct val="83000"/>
              </a:lnSpc>
            </a:pPr>
            <a:r>
              <a:rPr lang="en-AU"/>
              <a:t>X.509 standard</a:t>
            </a:r>
          </a:p>
          <a:p>
            <a:pPr lvl="1">
              <a:lnSpc>
                <a:spcPct val="83000"/>
              </a:lnSpc>
            </a:pPr>
            <a:r>
              <a:rPr lang="en-AU"/>
              <a:t>most widely used standard </a:t>
            </a:r>
            <a:r>
              <a:rPr lang="en-AU">
                <a:solidFill>
                  <a:schemeClr val="hlink"/>
                </a:solidFill>
              </a:rPr>
              <a:t>(still evolving: now v3)</a:t>
            </a:r>
          </a:p>
          <a:p>
            <a:pPr lvl="1">
              <a:lnSpc>
                <a:spcPct val="83000"/>
              </a:lnSpc>
            </a:pPr>
            <a:r>
              <a:rPr lang="en-AU"/>
              <a:t>recommended by International Telecommunication Union (ITU-T)</a:t>
            </a:r>
          </a:p>
          <a:p>
            <a:pPr lvl="1">
              <a:lnSpc>
                <a:spcPct val="83000"/>
              </a:lnSpc>
            </a:pPr>
            <a:r>
              <a:rPr lang="en-AU"/>
              <a:t>important fields in X.509 digital certificates are:</a:t>
            </a:r>
          </a:p>
          <a:p>
            <a:pPr lvl="2">
              <a:lnSpc>
                <a:spcPct val="83000"/>
              </a:lnSpc>
            </a:pPr>
            <a:r>
              <a:rPr lang="en-AU"/>
              <a:t>Version number</a:t>
            </a:r>
          </a:p>
          <a:p>
            <a:pPr lvl="2">
              <a:lnSpc>
                <a:spcPct val="83000"/>
              </a:lnSpc>
            </a:pPr>
            <a:r>
              <a:rPr lang="en-AU"/>
              <a:t>Serial Number </a:t>
            </a:r>
            <a:r>
              <a:rPr lang="en-AU">
                <a:solidFill>
                  <a:schemeClr val="hlink"/>
                </a:solidFill>
              </a:rPr>
              <a:t>(set by the CA)</a:t>
            </a:r>
          </a:p>
          <a:p>
            <a:pPr lvl="2">
              <a:lnSpc>
                <a:spcPct val="83000"/>
              </a:lnSpc>
            </a:pPr>
            <a:r>
              <a:rPr lang="en-AU"/>
              <a:t>Signature Algorithm identifier </a:t>
            </a:r>
            <a:r>
              <a:rPr lang="en-AU">
                <a:solidFill>
                  <a:schemeClr val="hlink"/>
                </a:solidFill>
              </a:rPr>
              <a:t>(Algorithm used for dig sigs) </a:t>
            </a:r>
          </a:p>
          <a:p>
            <a:pPr lvl="2">
              <a:lnSpc>
                <a:spcPct val="83000"/>
              </a:lnSpc>
            </a:pPr>
            <a:r>
              <a:rPr lang="en-AU"/>
              <a:t>Issuer </a:t>
            </a:r>
            <a:r>
              <a:rPr lang="en-AU">
                <a:solidFill>
                  <a:schemeClr val="hlink"/>
                </a:solidFill>
              </a:rPr>
              <a:t>(Name of the CA)</a:t>
            </a:r>
          </a:p>
          <a:p>
            <a:pPr lvl="2">
              <a:lnSpc>
                <a:spcPct val="83000"/>
              </a:lnSpc>
            </a:pPr>
            <a:r>
              <a:rPr lang="en-AU"/>
              <a:t>Subject </a:t>
            </a:r>
            <a:r>
              <a:rPr lang="en-AU">
                <a:solidFill>
                  <a:schemeClr val="hlink"/>
                </a:solidFill>
              </a:rPr>
              <a:t>(Name of entity to which certificate has been issued)</a:t>
            </a:r>
          </a:p>
          <a:p>
            <a:pPr lvl="2">
              <a:lnSpc>
                <a:spcPct val="83000"/>
              </a:lnSpc>
            </a:pPr>
            <a:r>
              <a:rPr lang="en-AU"/>
              <a:t>Public Key Information</a:t>
            </a:r>
          </a:p>
          <a:p>
            <a:pPr lvl="2">
              <a:lnSpc>
                <a:spcPct val="83000"/>
              </a:lnSpc>
            </a:pPr>
            <a:r>
              <a:rPr lang="en-AU"/>
              <a:t>Validity period </a:t>
            </a:r>
            <a:r>
              <a:rPr lang="en-AU">
                <a:solidFill>
                  <a:schemeClr val="hlink"/>
                </a:solidFill>
              </a:rPr>
              <a:t>(certificate should not be used outside this time)</a:t>
            </a:r>
          </a:p>
          <a:p>
            <a:pPr lvl="2">
              <a:lnSpc>
                <a:spcPct val="83000"/>
              </a:lnSpc>
            </a:pPr>
            <a:r>
              <a:rPr lang="en-AU"/>
              <a:t>Digital signature </a:t>
            </a:r>
            <a:r>
              <a:rPr lang="en-AU">
                <a:solidFill>
                  <a:schemeClr val="hlink"/>
                </a:solidFill>
              </a:rPr>
              <a:t>(of the certificate, signed by the CA)</a:t>
            </a:r>
          </a:p>
        </p:txBody>
      </p:sp>
    </p:spTree>
    <p:extLst>
      <p:ext uri="{BB962C8B-B14F-4D97-AF65-F5344CB8AC3E}">
        <p14:creationId xmlns:p14="http://schemas.microsoft.com/office/powerpoint/2010/main" val="224502063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Semester 1, 2014</a:t>
            </a:r>
            <a:endParaRPr lang="en-AU"/>
          </a:p>
        </p:txBody>
      </p:sp>
      <p:sp>
        <p:nvSpPr>
          <p:cNvPr id="6" name="Footer Placeholder 5"/>
          <p:cNvSpPr>
            <a:spLocks noGrp="1"/>
          </p:cNvSpPr>
          <p:nvPr>
            <p:ph type="ftr" sz="quarter" idx="11"/>
          </p:nvPr>
        </p:nvSpPr>
        <p:spPr/>
        <p:txBody>
          <a:bodyPr/>
          <a:lstStyle/>
          <a:p>
            <a:r>
              <a:rPr lang="en-AU"/>
              <a:t>INB/INN 255 Security</a:t>
            </a:r>
          </a:p>
        </p:txBody>
      </p:sp>
      <p:sp>
        <p:nvSpPr>
          <p:cNvPr id="7" name="Slide Number Placeholder 6"/>
          <p:cNvSpPr>
            <a:spLocks noGrp="1"/>
          </p:cNvSpPr>
          <p:nvPr>
            <p:ph type="sldNum" sz="quarter" idx="12"/>
          </p:nvPr>
        </p:nvSpPr>
        <p:spPr/>
        <p:txBody>
          <a:bodyPr/>
          <a:lstStyle/>
          <a:p>
            <a:fld id="{76D2C706-4F45-44A9-803F-9B5F001821F8}" type="slidenum">
              <a:rPr lang="en-AU"/>
              <a:pPr/>
              <a:t>36</a:t>
            </a:fld>
            <a:endParaRPr lang="en-AU"/>
          </a:p>
        </p:txBody>
      </p:sp>
      <p:sp>
        <p:nvSpPr>
          <p:cNvPr id="133122" name="Rectangle 2"/>
          <p:cNvSpPr>
            <a:spLocks noGrp="1" noChangeArrowheads="1"/>
          </p:cNvSpPr>
          <p:nvPr>
            <p:ph type="title"/>
          </p:nvPr>
        </p:nvSpPr>
        <p:spPr/>
        <p:txBody>
          <a:bodyPr>
            <a:normAutofit fontScale="90000"/>
          </a:bodyPr>
          <a:lstStyle/>
          <a:p>
            <a:r>
              <a:rPr lang="en-AU"/>
              <a:t>Public keys and infrastructure:</a:t>
            </a:r>
            <a:r>
              <a:rPr lang="en-AU" sz="3600"/>
              <a:t> </a:t>
            </a:r>
            <a:br>
              <a:rPr lang="en-AU" sz="3600"/>
            </a:br>
            <a:r>
              <a:rPr lang="en-AU" sz="3600"/>
              <a:t>D</a:t>
            </a:r>
            <a:r>
              <a:rPr lang="en-AU" sz="3200"/>
              <a:t>igital certificate - example</a:t>
            </a:r>
            <a:endParaRPr lang="en-US" sz="3200"/>
          </a:p>
        </p:txBody>
      </p:sp>
      <p:pic>
        <p:nvPicPr>
          <p:cNvPr id="133123"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9750" y="1600200"/>
            <a:ext cx="3871913" cy="4525963"/>
          </a:xfrm>
        </p:spPr>
      </p:pic>
      <p:pic>
        <p:nvPicPr>
          <p:cNvPr id="133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28775"/>
            <a:ext cx="38481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588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mtClean="0"/>
              <a:t>Semester 1, 2014</a:t>
            </a:r>
            <a:endParaRPr lang="en-AU"/>
          </a:p>
        </p:txBody>
      </p:sp>
      <p:sp>
        <p:nvSpPr>
          <p:cNvPr id="8" name="Footer Placeholder 2"/>
          <p:cNvSpPr>
            <a:spLocks noGrp="1"/>
          </p:cNvSpPr>
          <p:nvPr>
            <p:ph type="ftr" sz="quarter" idx="11"/>
          </p:nvPr>
        </p:nvSpPr>
        <p:spPr/>
        <p:txBody>
          <a:bodyPr/>
          <a:lstStyle/>
          <a:p>
            <a:r>
              <a:rPr lang="en-AU"/>
              <a:t>INB/INN 255 Security</a:t>
            </a:r>
          </a:p>
        </p:txBody>
      </p:sp>
      <p:sp>
        <p:nvSpPr>
          <p:cNvPr id="9" name="Slide Number Placeholder 3"/>
          <p:cNvSpPr>
            <a:spLocks noGrp="1"/>
          </p:cNvSpPr>
          <p:nvPr>
            <p:ph type="sldNum" sz="quarter" idx="12"/>
          </p:nvPr>
        </p:nvSpPr>
        <p:spPr/>
        <p:txBody>
          <a:bodyPr/>
          <a:lstStyle/>
          <a:p>
            <a:fld id="{51E7E5AA-4222-4921-982A-26CE92681230}" type="slidenum">
              <a:rPr lang="en-AU"/>
              <a:pPr/>
              <a:t>37</a:t>
            </a:fld>
            <a:endParaRPr lang="en-AU"/>
          </a:p>
        </p:txBody>
      </p:sp>
      <p:sp>
        <p:nvSpPr>
          <p:cNvPr id="70658"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400"/>
              <a:t>Semester 1, 201</a:t>
            </a:r>
          </a:p>
        </p:txBody>
      </p:sp>
      <p:sp>
        <p:nvSpPr>
          <p:cNvPr id="70659"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endParaRPr lang="en-US" sz="1400"/>
          </a:p>
        </p:txBody>
      </p:sp>
      <p:sp>
        <p:nvSpPr>
          <p:cNvPr id="7066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88A847E7-1A1A-4A6D-8D41-6F4E456D8EF3}" type="slidenum">
              <a:rPr lang="en-AU" sz="1400"/>
              <a:pPr algn="r"/>
              <a:t>37</a:t>
            </a:fld>
            <a:endParaRPr lang="en-AU" sz="1400"/>
          </a:p>
        </p:txBody>
      </p:sp>
      <p:sp>
        <p:nvSpPr>
          <p:cNvPr id="70661" name="Rectangle 2"/>
          <p:cNvSpPr>
            <a:spLocks noGrp="1" noChangeArrowheads="1"/>
          </p:cNvSpPr>
          <p:nvPr>
            <p:ph type="title" idx="4294967295"/>
          </p:nvPr>
        </p:nvSpPr>
        <p:spPr/>
        <p:txBody>
          <a:bodyPr>
            <a:normAutofit fontScale="90000"/>
          </a:bodyPr>
          <a:lstStyle/>
          <a:p>
            <a:r>
              <a:rPr lang="en-AU"/>
              <a:t>Public Key Cryptography:</a:t>
            </a:r>
            <a:r>
              <a:rPr lang="en-AU" sz="3600"/>
              <a:t> </a:t>
            </a:r>
            <a:br>
              <a:rPr lang="en-AU" sz="3600"/>
            </a:br>
            <a:r>
              <a:rPr lang="en-AU" sz="3200"/>
              <a:t>Digital certificates and trust</a:t>
            </a:r>
          </a:p>
        </p:txBody>
      </p:sp>
      <p:sp>
        <p:nvSpPr>
          <p:cNvPr id="70662" name="Rectangle 3"/>
          <p:cNvSpPr>
            <a:spLocks noGrp="1" noChangeArrowheads="1"/>
          </p:cNvSpPr>
          <p:nvPr>
            <p:ph type="body" idx="4294967295"/>
          </p:nvPr>
        </p:nvSpPr>
        <p:spPr>
          <a:xfrm>
            <a:off x="457200" y="1773238"/>
            <a:ext cx="8229600" cy="4352925"/>
          </a:xfrm>
        </p:spPr>
        <p:txBody>
          <a:bodyPr/>
          <a:lstStyle/>
          <a:p>
            <a:pPr>
              <a:lnSpc>
                <a:spcPct val="80000"/>
              </a:lnSpc>
              <a:spcAft>
                <a:spcPct val="30000"/>
              </a:spcAft>
            </a:pPr>
            <a:r>
              <a:rPr lang="en-AU" sz="2400" b="1"/>
              <a:t>Q:</a:t>
            </a:r>
            <a:r>
              <a:rPr lang="en-AU" sz="2400"/>
              <a:t> Can I trust Alice’s digital certificate?</a:t>
            </a:r>
          </a:p>
          <a:p>
            <a:pPr>
              <a:lnSpc>
                <a:spcPct val="80000"/>
              </a:lnSpc>
              <a:spcAft>
                <a:spcPct val="30000"/>
              </a:spcAft>
            </a:pPr>
            <a:r>
              <a:rPr lang="en-AU" sz="2400" i="1"/>
              <a:t>A:</a:t>
            </a:r>
            <a:r>
              <a:rPr lang="en-AU" sz="2400" i="1">
                <a:solidFill>
                  <a:schemeClr val="accent2"/>
                </a:solidFill>
              </a:rPr>
              <a:t> </a:t>
            </a:r>
            <a:r>
              <a:rPr lang="en-AU" sz="2400" i="1"/>
              <a:t>Do I trust the CA who issued it - and is that really the CA’s public key? </a:t>
            </a:r>
          </a:p>
          <a:p>
            <a:pPr>
              <a:lnSpc>
                <a:spcPct val="80000"/>
              </a:lnSpc>
              <a:spcAft>
                <a:spcPct val="30000"/>
              </a:spcAft>
              <a:buFontTx/>
              <a:buNone/>
            </a:pPr>
            <a:endParaRPr lang="en-AU" sz="2400"/>
          </a:p>
          <a:p>
            <a:pPr>
              <a:lnSpc>
                <a:spcPct val="80000"/>
              </a:lnSpc>
            </a:pPr>
            <a:r>
              <a:rPr lang="en-AU" sz="2400"/>
              <a:t>To verify the CA’s signature on Cert</a:t>
            </a:r>
            <a:r>
              <a:rPr lang="en-AU" sz="2400" baseline="-25000"/>
              <a:t>A</a:t>
            </a:r>
            <a:r>
              <a:rPr lang="en-AU" sz="2400"/>
              <a:t>, I need to use the CA’s public key. </a:t>
            </a:r>
          </a:p>
          <a:p>
            <a:pPr lvl="1">
              <a:lnSpc>
                <a:spcPct val="80000"/>
              </a:lnSpc>
            </a:pPr>
            <a:r>
              <a:rPr lang="en-AU" sz="2000"/>
              <a:t>If I don’t know this already, I can obtain it from the CA’s certificate </a:t>
            </a:r>
          </a:p>
          <a:p>
            <a:pPr lvl="1">
              <a:lnSpc>
                <a:spcPct val="80000"/>
              </a:lnSpc>
            </a:pPr>
            <a:r>
              <a:rPr lang="en-AU" sz="2000"/>
              <a:t>To verify that certificate, I need to use the public key of the CA who issued it …</a:t>
            </a:r>
          </a:p>
          <a:p>
            <a:pPr>
              <a:lnSpc>
                <a:spcPct val="80000"/>
              </a:lnSpc>
            </a:pPr>
            <a:r>
              <a:rPr lang="en-AU" sz="2400"/>
              <a:t>Some </a:t>
            </a:r>
            <a:r>
              <a:rPr lang="en-AU" sz="2400" u="sng"/>
              <a:t>infrastructure</a:t>
            </a:r>
            <a:r>
              <a:rPr lang="en-AU" sz="2400"/>
              <a:t> is required to enable implementation of public key cryptography</a:t>
            </a:r>
          </a:p>
        </p:txBody>
      </p:sp>
    </p:spTree>
    <p:extLst>
      <p:ext uri="{BB962C8B-B14F-4D97-AF65-F5344CB8AC3E}">
        <p14:creationId xmlns:p14="http://schemas.microsoft.com/office/powerpoint/2010/main" val="3751572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1"/>
          <p:cNvSpPr>
            <a:spLocks noGrp="1"/>
          </p:cNvSpPr>
          <p:nvPr>
            <p:ph type="dt" sz="half" idx="10"/>
          </p:nvPr>
        </p:nvSpPr>
        <p:spPr/>
        <p:txBody>
          <a:bodyPr/>
          <a:lstStyle/>
          <a:p>
            <a:r>
              <a:rPr lang="en-US" smtClean="0"/>
              <a:t>Semester 1, 2014</a:t>
            </a:r>
            <a:endParaRPr lang="en-AU"/>
          </a:p>
        </p:txBody>
      </p:sp>
      <p:sp>
        <p:nvSpPr>
          <p:cNvPr id="30" name="Footer Placeholder 2"/>
          <p:cNvSpPr>
            <a:spLocks noGrp="1"/>
          </p:cNvSpPr>
          <p:nvPr>
            <p:ph type="ftr" sz="quarter" idx="11"/>
          </p:nvPr>
        </p:nvSpPr>
        <p:spPr/>
        <p:txBody>
          <a:bodyPr/>
          <a:lstStyle/>
          <a:p>
            <a:r>
              <a:rPr lang="en-AU"/>
              <a:t>INB/INN 255 Security</a:t>
            </a:r>
          </a:p>
        </p:txBody>
      </p:sp>
      <p:sp>
        <p:nvSpPr>
          <p:cNvPr id="31" name="Slide Number Placeholder 3"/>
          <p:cNvSpPr>
            <a:spLocks noGrp="1"/>
          </p:cNvSpPr>
          <p:nvPr>
            <p:ph type="sldNum" sz="quarter" idx="12"/>
          </p:nvPr>
        </p:nvSpPr>
        <p:spPr/>
        <p:txBody>
          <a:bodyPr/>
          <a:lstStyle/>
          <a:p>
            <a:fld id="{C2B55368-5C43-41B8-87C2-3B3EF2B4AF6D}" type="slidenum">
              <a:rPr lang="en-AU"/>
              <a:pPr/>
              <a:t>38</a:t>
            </a:fld>
            <a:endParaRPr lang="en-AU"/>
          </a:p>
        </p:txBody>
      </p:sp>
      <p:sp>
        <p:nvSpPr>
          <p:cNvPr id="71682" name="Date Placeholder 3"/>
          <p:cNvSpPr txBox="1">
            <a:spLocks noGrp="1"/>
          </p:cNvSpPr>
          <p:nvPr/>
        </p:nvSpPr>
        <p:spPr bwMode="auto">
          <a:xfrm>
            <a:off x="457200" y="6245225"/>
            <a:ext cx="21320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nSpc>
                <a:spcPct val="93000"/>
              </a:lnSpc>
              <a:buClr>
                <a:srgbClr val="080000"/>
              </a:buClr>
              <a:buSzPct val="100000"/>
              <a:buFont typeface="Arial" pitchFamily="34" charset="0"/>
              <a:buNone/>
            </a:pPr>
            <a:endParaRPr lang="en-GB" sz="1400">
              <a:solidFill>
                <a:srgbClr val="000000"/>
              </a:solidFill>
              <a:ea typeface="ＭＳ Ｐゴシック" pitchFamily="34" charset="-128"/>
            </a:endParaRPr>
          </a:p>
        </p:txBody>
      </p:sp>
      <p:sp>
        <p:nvSpPr>
          <p:cNvPr id="71683" name="Rectangle 2"/>
          <p:cNvSpPr>
            <a:spLocks noGrp="1" noChangeArrowheads="1"/>
          </p:cNvSpPr>
          <p:nvPr>
            <p:ph type="title" idx="4294967295"/>
          </p:nvPr>
        </p:nvSpPr>
        <p:spPr>
          <a:xfrm>
            <a:off x="206375" y="269875"/>
            <a:ext cx="8686800" cy="1143000"/>
          </a:xfrm>
        </p:spPr>
        <p:txBody>
          <a:bodyPr lIns="0" tIns="0" rIns="0" bIns="0"/>
          <a:lstStyle/>
          <a:p>
            <a:r>
              <a:rPr lang="en-AU"/>
              <a:t>Certification paths</a:t>
            </a:r>
            <a:endParaRPr lang="en-US" sz="3200"/>
          </a:p>
        </p:txBody>
      </p:sp>
      <p:grpSp>
        <p:nvGrpSpPr>
          <p:cNvPr id="71684" name="Group 3"/>
          <p:cNvGrpSpPr>
            <a:grpSpLocks/>
          </p:cNvGrpSpPr>
          <p:nvPr/>
        </p:nvGrpSpPr>
        <p:grpSpPr bwMode="auto">
          <a:xfrm>
            <a:off x="179388" y="1557338"/>
            <a:ext cx="8964612" cy="4581525"/>
            <a:chOff x="68" y="1082"/>
            <a:chExt cx="5647" cy="2977"/>
          </a:xfrm>
        </p:grpSpPr>
        <p:grpSp>
          <p:nvGrpSpPr>
            <p:cNvPr id="71685" name="Group 4"/>
            <p:cNvGrpSpPr>
              <a:grpSpLocks/>
            </p:cNvGrpSpPr>
            <p:nvPr/>
          </p:nvGrpSpPr>
          <p:grpSpPr bwMode="auto">
            <a:xfrm>
              <a:off x="521" y="1082"/>
              <a:ext cx="4717" cy="1940"/>
              <a:chOff x="521" y="1036"/>
              <a:chExt cx="4717" cy="1940"/>
            </a:xfrm>
          </p:grpSpPr>
          <p:grpSp>
            <p:nvGrpSpPr>
              <p:cNvPr id="71686" name="Group 5"/>
              <p:cNvGrpSpPr>
                <a:grpSpLocks/>
              </p:cNvGrpSpPr>
              <p:nvPr/>
            </p:nvGrpSpPr>
            <p:grpSpPr bwMode="auto">
              <a:xfrm>
                <a:off x="1474" y="2306"/>
                <a:ext cx="544" cy="670"/>
                <a:chOff x="249" y="981"/>
                <a:chExt cx="544" cy="670"/>
              </a:xfrm>
            </p:grpSpPr>
            <p:grpSp>
              <p:nvGrpSpPr>
                <p:cNvPr id="71687" name="Group 6"/>
                <p:cNvGrpSpPr>
                  <a:grpSpLocks/>
                </p:cNvGrpSpPr>
                <p:nvPr/>
              </p:nvGrpSpPr>
              <p:grpSpPr bwMode="auto">
                <a:xfrm>
                  <a:off x="249" y="981"/>
                  <a:ext cx="532" cy="624"/>
                  <a:chOff x="480" y="720"/>
                  <a:chExt cx="532" cy="624"/>
                </a:xfrm>
              </p:grpSpPr>
              <p:sp>
                <p:nvSpPr>
                  <p:cNvPr id="71688" name="AutoShape 7"/>
                  <p:cNvSpPr>
                    <a:spLocks noChangeArrowheads="1"/>
                  </p:cNvSpPr>
                  <p:nvPr/>
                </p:nvSpPr>
                <p:spPr bwMode="auto">
                  <a:xfrm>
                    <a:off x="576" y="960"/>
                    <a:ext cx="384" cy="384"/>
                  </a:xfrm>
                  <a:prstGeom prst="smileyFace">
                    <a:avLst>
                      <a:gd name="adj" fmla="val 465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71689" name="Text Box 8"/>
                  <p:cNvSpPr txBox="1">
                    <a:spLocks noChangeArrowheads="1"/>
                  </p:cNvSpPr>
                  <p:nvPr/>
                </p:nvSpPr>
                <p:spPr bwMode="auto">
                  <a:xfrm>
                    <a:off x="480" y="720"/>
                    <a:ext cx="53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eaLnBrk="0" hangingPunct="0">
                      <a:spcBef>
                        <a:spcPct val="50000"/>
                      </a:spcBef>
                    </a:pPr>
                    <a:r>
                      <a:rPr lang="en-US" sz="2400">
                        <a:solidFill>
                          <a:schemeClr val="folHlink"/>
                        </a:solidFill>
                        <a:ea typeface="ＭＳ Ｐゴシック" pitchFamily="34" charset="-128"/>
                      </a:rPr>
                      <a:t>Alice</a:t>
                    </a:r>
                  </a:p>
                </p:txBody>
              </p:sp>
            </p:grpSp>
            <p:sp>
              <p:nvSpPr>
                <p:cNvPr id="71690" name="Rectangle 9"/>
                <p:cNvSpPr>
                  <a:spLocks noChangeArrowheads="1"/>
                </p:cNvSpPr>
                <p:nvPr/>
              </p:nvSpPr>
              <p:spPr bwMode="auto">
                <a:xfrm>
                  <a:off x="280" y="1027"/>
                  <a:ext cx="513" cy="624"/>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grpSp>
          <p:sp>
            <p:nvSpPr>
              <p:cNvPr id="71691" name="Oval 10"/>
              <p:cNvSpPr>
                <a:spLocks noChangeArrowheads="1"/>
              </p:cNvSpPr>
              <p:nvPr/>
            </p:nvSpPr>
            <p:spPr bwMode="auto">
              <a:xfrm>
                <a:off x="521" y="1944"/>
                <a:ext cx="680" cy="544"/>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3200">
                    <a:solidFill>
                      <a:srgbClr val="FF00FF"/>
                    </a:solidFill>
                    <a:ea typeface="ＭＳ Ｐゴシック" pitchFamily="34" charset="-128"/>
                  </a:rPr>
                  <a:t>CA</a:t>
                </a:r>
                <a:r>
                  <a:rPr lang="en-AU" sz="3200" baseline="-25000">
                    <a:solidFill>
                      <a:srgbClr val="FF00FF"/>
                    </a:solidFill>
                    <a:ea typeface="ＭＳ Ｐゴシック" pitchFamily="34" charset="-128"/>
                  </a:rPr>
                  <a:t>V</a:t>
                </a:r>
                <a:endParaRPr lang="en-US" sz="3200" baseline="-25000">
                  <a:solidFill>
                    <a:srgbClr val="FF00FF"/>
                  </a:solidFill>
                  <a:ea typeface="ＭＳ Ｐゴシック" pitchFamily="34" charset="-128"/>
                </a:endParaRPr>
              </a:p>
            </p:txBody>
          </p:sp>
          <p:sp>
            <p:nvSpPr>
              <p:cNvPr id="71692" name="Oval 11"/>
              <p:cNvSpPr>
                <a:spLocks noChangeArrowheads="1"/>
              </p:cNvSpPr>
              <p:nvPr/>
            </p:nvSpPr>
            <p:spPr bwMode="auto">
              <a:xfrm>
                <a:off x="1202" y="1036"/>
                <a:ext cx="680" cy="544"/>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3200">
                    <a:ea typeface="ＭＳ Ｐゴシック" pitchFamily="34" charset="-128"/>
                  </a:rPr>
                  <a:t>CA</a:t>
                </a:r>
                <a:r>
                  <a:rPr lang="en-AU" sz="3200" baseline="-25000">
                    <a:ea typeface="ＭＳ Ｐゴシック" pitchFamily="34" charset="-128"/>
                  </a:rPr>
                  <a:t>W</a:t>
                </a:r>
                <a:endParaRPr lang="en-US" sz="3200" baseline="-25000">
                  <a:ea typeface="ＭＳ Ｐゴシック" pitchFamily="34" charset="-128"/>
                </a:endParaRPr>
              </a:p>
            </p:txBody>
          </p:sp>
          <p:sp>
            <p:nvSpPr>
              <p:cNvPr id="71693" name="Oval 12"/>
              <p:cNvSpPr>
                <a:spLocks noChangeArrowheads="1"/>
              </p:cNvSpPr>
              <p:nvPr/>
            </p:nvSpPr>
            <p:spPr bwMode="auto">
              <a:xfrm>
                <a:off x="2517" y="1536"/>
                <a:ext cx="680" cy="544"/>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3200">
                    <a:ea typeface="ＭＳ Ｐゴシック" pitchFamily="34" charset="-128"/>
                  </a:rPr>
                  <a:t>CA</a:t>
                </a:r>
                <a:r>
                  <a:rPr lang="en-AU" sz="3200" baseline="-25000">
                    <a:ea typeface="ＭＳ Ｐゴシック" pitchFamily="34" charset="-128"/>
                  </a:rPr>
                  <a:t>X</a:t>
                </a:r>
                <a:endParaRPr lang="en-US" sz="3200" baseline="-25000">
                  <a:ea typeface="ＭＳ Ｐゴシック" pitchFamily="34" charset="-128"/>
                </a:endParaRPr>
              </a:p>
            </p:txBody>
          </p:sp>
          <p:grpSp>
            <p:nvGrpSpPr>
              <p:cNvPr id="71694" name="Group 13"/>
              <p:cNvGrpSpPr>
                <a:grpSpLocks/>
              </p:cNvGrpSpPr>
              <p:nvPr/>
            </p:nvGrpSpPr>
            <p:grpSpPr bwMode="auto">
              <a:xfrm>
                <a:off x="3742" y="2306"/>
                <a:ext cx="513" cy="670"/>
                <a:chOff x="4635" y="3123"/>
                <a:chExt cx="513" cy="670"/>
              </a:xfrm>
            </p:grpSpPr>
            <p:grpSp>
              <p:nvGrpSpPr>
                <p:cNvPr id="71695" name="Group 14"/>
                <p:cNvGrpSpPr>
                  <a:grpSpLocks/>
                </p:cNvGrpSpPr>
                <p:nvPr/>
              </p:nvGrpSpPr>
              <p:grpSpPr bwMode="auto">
                <a:xfrm>
                  <a:off x="4649" y="3123"/>
                  <a:ext cx="458" cy="624"/>
                  <a:chOff x="4649" y="3123"/>
                  <a:chExt cx="458" cy="624"/>
                </a:xfrm>
              </p:grpSpPr>
              <p:sp>
                <p:nvSpPr>
                  <p:cNvPr id="71696" name="AutoShape 15"/>
                  <p:cNvSpPr>
                    <a:spLocks noChangeArrowheads="1"/>
                  </p:cNvSpPr>
                  <p:nvPr/>
                </p:nvSpPr>
                <p:spPr bwMode="auto">
                  <a:xfrm>
                    <a:off x="4700" y="3363"/>
                    <a:ext cx="384" cy="384"/>
                  </a:xfrm>
                  <a:prstGeom prst="smileyFace">
                    <a:avLst>
                      <a:gd name="adj" fmla="val 465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71697" name="Text Box 16"/>
                  <p:cNvSpPr txBox="1">
                    <a:spLocks noChangeArrowheads="1"/>
                  </p:cNvSpPr>
                  <p:nvPr/>
                </p:nvSpPr>
                <p:spPr bwMode="auto">
                  <a:xfrm>
                    <a:off x="4649" y="3123"/>
                    <a:ext cx="45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eaLnBrk="0" hangingPunct="0">
                      <a:spcBef>
                        <a:spcPct val="50000"/>
                      </a:spcBef>
                    </a:pPr>
                    <a:r>
                      <a:rPr lang="en-US" sz="2400">
                        <a:solidFill>
                          <a:schemeClr val="accent2"/>
                        </a:solidFill>
                        <a:ea typeface="ＭＳ Ｐゴシック" pitchFamily="34" charset="-128"/>
                      </a:rPr>
                      <a:t>Bob</a:t>
                    </a:r>
                  </a:p>
                </p:txBody>
              </p:sp>
            </p:grpSp>
            <p:sp>
              <p:nvSpPr>
                <p:cNvPr id="71698" name="Rectangle 17"/>
                <p:cNvSpPr>
                  <a:spLocks noChangeArrowheads="1"/>
                </p:cNvSpPr>
                <p:nvPr/>
              </p:nvSpPr>
              <p:spPr bwMode="auto">
                <a:xfrm>
                  <a:off x="4635" y="3169"/>
                  <a:ext cx="513" cy="624"/>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grpSp>
          <p:sp>
            <p:nvSpPr>
              <p:cNvPr id="71699" name="Oval 18"/>
              <p:cNvSpPr>
                <a:spLocks noChangeArrowheads="1"/>
              </p:cNvSpPr>
              <p:nvPr/>
            </p:nvSpPr>
            <p:spPr bwMode="auto">
              <a:xfrm>
                <a:off x="3878" y="1036"/>
                <a:ext cx="680" cy="544"/>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3200">
                    <a:ea typeface="ＭＳ Ｐゴシック" pitchFamily="34" charset="-128"/>
                  </a:rPr>
                  <a:t>CA</a:t>
                </a:r>
                <a:r>
                  <a:rPr lang="en-AU" sz="3200" baseline="-25000">
                    <a:ea typeface="ＭＳ Ｐゴシック" pitchFamily="34" charset="-128"/>
                  </a:rPr>
                  <a:t>Y</a:t>
                </a:r>
                <a:endParaRPr lang="en-US" sz="3200" baseline="-25000">
                  <a:ea typeface="ＭＳ Ｐゴシック" pitchFamily="34" charset="-128"/>
                </a:endParaRPr>
              </a:p>
            </p:txBody>
          </p:sp>
          <p:sp>
            <p:nvSpPr>
              <p:cNvPr id="71700" name="Oval 19"/>
              <p:cNvSpPr>
                <a:spLocks noChangeArrowheads="1"/>
              </p:cNvSpPr>
              <p:nvPr/>
            </p:nvSpPr>
            <p:spPr bwMode="auto">
              <a:xfrm>
                <a:off x="4558" y="1944"/>
                <a:ext cx="680" cy="544"/>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3200">
                    <a:ea typeface="ＭＳ Ｐゴシック" pitchFamily="34" charset="-128"/>
                  </a:rPr>
                  <a:t>CA</a:t>
                </a:r>
                <a:r>
                  <a:rPr lang="en-AU" sz="3200" baseline="-25000">
                    <a:ea typeface="ＭＳ Ｐゴシック" pitchFamily="34" charset="-128"/>
                  </a:rPr>
                  <a:t>Z</a:t>
                </a:r>
                <a:endParaRPr lang="en-US" sz="3200" baseline="-25000">
                  <a:ea typeface="ＭＳ Ｐゴシック" pitchFamily="34" charset="-128"/>
                </a:endParaRPr>
              </a:p>
            </p:txBody>
          </p:sp>
          <p:sp>
            <p:nvSpPr>
              <p:cNvPr id="71701" name="Line 20"/>
              <p:cNvSpPr>
                <a:spLocks noChangeShapeType="1"/>
              </p:cNvSpPr>
              <p:nvPr/>
            </p:nvSpPr>
            <p:spPr bwMode="auto">
              <a:xfrm flipH="1">
                <a:off x="884" y="1535"/>
                <a:ext cx="498" cy="409"/>
              </a:xfrm>
              <a:prstGeom prst="line">
                <a:avLst/>
              </a:prstGeom>
              <a:noFill/>
              <a:ln w="5715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702" name="Line 21"/>
              <p:cNvSpPr>
                <a:spLocks noChangeShapeType="1"/>
              </p:cNvSpPr>
              <p:nvPr/>
            </p:nvSpPr>
            <p:spPr bwMode="auto">
              <a:xfrm>
                <a:off x="4287" y="1581"/>
                <a:ext cx="498" cy="409"/>
              </a:xfrm>
              <a:prstGeom prst="line">
                <a:avLst/>
              </a:prstGeom>
              <a:noFill/>
              <a:ln w="5715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703" name="Line 22"/>
              <p:cNvSpPr>
                <a:spLocks noChangeShapeType="1"/>
              </p:cNvSpPr>
              <p:nvPr/>
            </p:nvSpPr>
            <p:spPr bwMode="auto">
              <a:xfrm>
                <a:off x="1882" y="1400"/>
                <a:ext cx="680" cy="317"/>
              </a:xfrm>
              <a:prstGeom prst="line">
                <a:avLst/>
              </a:prstGeom>
              <a:noFill/>
              <a:ln w="57150"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AU"/>
              </a:p>
            </p:txBody>
          </p:sp>
          <p:sp>
            <p:nvSpPr>
              <p:cNvPr id="71704" name="Line 23"/>
              <p:cNvSpPr>
                <a:spLocks noChangeShapeType="1"/>
              </p:cNvSpPr>
              <p:nvPr/>
            </p:nvSpPr>
            <p:spPr bwMode="auto">
              <a:xfrm flipH="1">
                <a:off x="3198" y="1400"/>
                <a:ext cx="680" cy="317"/>
              </a:xfrm>
              <a:prstGeom prst="line">
                <a:avLst/>
              </a:prstGeom>
              <a:noFill/>
              <a:ln w="5715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705" name="Line 24"/>
              <p:cNvSpPr>
                <a:spLocks noChangeShapeType="1"/>
              </p:cNvSpPr>
              <p:nvPr/>
            </p:nvSpPr>
            <p:spPr bwMode="auto">
              <a:xfrm>
                <a:off x="839" y="2488"/>
                <a:ext cx="680" cy="17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706" name="Line 25"/>
              <p:cNvSpPr>
                <a:spLocks noChangeShapeType="1"/>
              </p:cNvSpPr>
              <p:nvPr/>
            </p:nvSpPr>
            <p:spPr bwMode="auto">
              <a:xfrm flipH="1">
                <a:off x="4241" y="2488"/>
                <a:ext cx="635" cy="17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71707" name="Rectangle 26"/>
            <p:cNvSpPr>
              <a:spLocks noChangeArrowheads="1"/>
            </p:cNvSpPr>
            <p:nvPr/>
          </p:nvSpPr>
          <p:spPr bwMode="auto">
            <a:xfrm>
              <a:off x="68" y="3339"/>
              <a:ext cx="564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1079500" indent="-215900" defTabSz="449263">
                <a:lnSpc>
                  <a:spcPct val="93000"/>
                </a:lnSpc>
                <a:buClr>
                  <a:srgbClr val="000000"/>
                </a:buClr>
                <a:buSzPct val="45000"/>
                <a:buFont typeface="StarSymbol" charset="0"/>
                <a:buNone/>
              </a:pPr>
              <a:r>
                <a:rPr lang="en-AU" sz="2000">
                  <a:ea typeface="ＭＳ Ｐゴシック" pitchFamily="34" charset="-128"/>
                </a:rPr>
                <a:t>For Bob to be assured of the integrity of Alice’s public key, need to create a path of trust from Alice to Bob</a:t>
              </a:r>
              <a:r>
                <a:rPr lang="en-AU" sz="2800">
                  <a:solidFill>
                    <a:srgbClr val="333399"/>
                  </a:solidFill>
                  <a:ea typeface="ＭＳ Ｐゴシック" pitchFamily="34" charset="-128"/>
                </a:rPr>
                <a:t> </a:t>
              </a:r>
              <a:endParaRPr lang="en-US" sz="2800">
                <a:solidFill>
                  <a:srgbClr val="333399"/>
                </a:solidFill>
                <a:ea typeface="ＭＳ Ｐゴシック" pitchFamily="34" charset="-128"/>
              </a:endParaRPr>
            </a:p>
          </p:txBody>
        </p:sp>
      </p:grpSp>
      <p:sp>
        <p:nvSpPr>
          <p:cNvPr id="71708" name="Text Box 27"/>
          <p:cNvSpPr txBox="1">
            <a:spLocks noChangeArrowheads="1"/>
          </p:cNvSpPr>
          <p:nvPr/>
        </p:nvSpPr>
        <p:spPr bwMode="auto">
          <a:xfrm>
            <a:off x="34925" y="88900"/>
            <a:ext cx="755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AU" sz="1000">
                <a:solidFill>
                  <a:schemeClr val="folHlink"/>
                </a:solidFill>
                <a:ea typeface="ＭＳ Ｐゴシック" pitchFamily="34" charset="-128"/>
              </a:rPr>
              <a:t>Diagram</a:t>
            </a:r>
          </a:p>
        </p:txBody>
      </p:sp>
    </p:spTree>
    <p:extLst>
      <p:ext uri="{BB962C8B-B14F-4D97-AF65-F5344CB8AC3E}">
        <p14:creationId xmlns:p14="http://schemas.microsoft.com/office/powerpoint/2010/main" val="3763778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1"/>
          <p:cNvSpPr>
            <a:spLocks noGrp="1"/>
          </p:cNvSpPr>
          <p:nvPr>
            <p:ph type="dt" sz="half" idx="10"/>
          </p:nvPr>
        </p:nvSpPr>
        <p:spPr/>
        <p:txBody>
          <a:bodyPr/>
          <a:lstStyle/>
          <a:p>
            <a:r>
              <a:rPr lang="en-US" smtClean="0"/>
              <a:t>Semester 1, 2014</a:t>
            </a:r>
            <a:endParaRPr lang="en-AU"/>
          </a:p>
        </p:txBody>
      </p:sp>
      <p:sp>
        <p:nvSpPr>
          <p:cNvPr id="40" name="Footer Placeholder 2"/>
          <p:cNvSpPr>
            <a:spLocks noGrp="1"/>
          </p:cNvSpPr>
          <p:nvPr>
            <p:ph type="ftr" sz="quarter" idx="11"/>
          </p:nvPr>
        </p:nvSpPr>
        <p:spPr/>
        <p:txBody>
          <a:bodyPr/>
          <a:lstStyle/>
          <a:p>
            <a:r>
              <a:rPr lang="en-AU"/>
              <a:t>INB/INN 255 Security</a:t>
            </a:r>
          </a:p>
        </p:txBody>
      </p:sp>
      <p:sp>
        <p:nvSpPr>
          <p:cNvPr id="41" name="Slide Number Placeholder 3"/>
          <p:cNvSpPr>
            <a:spLocks noGrp="1"/>
          </p:cNvSpPr>
          <p:nvPr>
            <p:ph type="sldNum" sz="quarter" idx="12"/>
          </p:nvPr>
        </p:nvSpPr>
        <p:spPr/>
        <p:txBody>
          <a:bodyPr/>
          <a:lstStyle/>
          <a:p>
            <a:fld id="{CF4CA8D3-BD6A-4250-A6CE-069C354E45F6}" type="slidenum">
              <a:rPr lang="en-AU"/>
              <a:pPr/>
              <a:t>39</a:t>
            </a:fld>
            <a:endParaRPr lang="en-AU"/>
          </a:p>
        </p:txBody>
      </p:sp>
      <p:sp>
        <p:nvSpPr>
          <p:cNvPr id="110594" name="Date Placeholder 2"/>
          <p:cNvSpPr txBox="1">
            <a:spLocks noGrp="1"/>
          </p:cNvSpPr>
          <p:nvPr/>
        </p:nvSpPr>
        <p:spPr bwMode="auto">
          <a:xfrm>
            <a:off x="457200" y="6245225"/>
            <a:ext cx="21320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nSpc>
                <a:spcPct val="93000"/>
              </a:lnSpc>
              <a:buClr>
                <a:srgbClr val="080000"/>
              </a:buClr>
              <a:buSzPct val="100000"/>
              <a:buFont typeface="Arial" pitchFamily="34" charset="0"/>
              <a:buNone/>
            </a:pPr>
            <a:endParaRPr lang="en-GB" sz="1400">
              <a:solidFill>
                <a:srgbClr val="000000"/>
              </a:solidFill>
              <a:ea typeface="ＭＳ Ｐゴシック" pitchFamily="34" charset="-128"/>
            </a:endParaRPr>
          </a:p>
        </p:txBody>
      </p:sp>
      <p:sp>
        <p:nvSpPr>
          <p:cNvPr id="110595" name="Rectangle 2"/>
          <p:cNvSpPr>
            <a:spLocks noGrp="1" noChangeArrowheads="1"/>
          </p:cNvSpPr>
          <p:nvPr>
            <p:ph type="title" idx="4294967295"/>
          </p:nvPr>
        </p:nvSpPr>
        <p:spPr>
          <a:xfrm>
            <a:off x="539750" y="260350"/>
            <a:ext cx="8229600" cy="1143000"/>
          </a:xfrm>
        </p:spPr>
        <p:txBody>
          <a:bodyPr lIns="0" tIns="0" rIns="0" bIns="0">
            <a:normAutofit fontScale="90000"/>
          </a:bodyPr>
          <a:lstStyle/>
          <a:p>
            <a:r>
              <a:rPr lang="en-AU"/>
              <a:t>PKI: trust models</a:t>
            </a:r>
            <a:r>
              <a:rPr lang="en-AU" sz="3600"/>
              <a:t> </a:t>
            </a:r>
            <a:br>
              <a:rPr lang="en-AU" sz="3600"/>
            </a:br>
            <a:r>
              <a:rPr lang="en-US" sz="3200"/>
              <a:t>Strict hierarchical</a:t>
            </a:r>
            <a:r>
              <a:rPr lang="en-AU" sz="3200"/>
              <a:t> model</a:t>
            </a:r>
          </a:p>
        </p:txBody>
      </p:sp>
      <p:grpSp>
        <p:nvGrpSpPr>
          <p:cNvPr id="110596" name="Group 3"/>
          <p:cNvGrpSpPr>
            <a:grpSpLocks/>
          </p:cNvGrpSpPr>
          <p:nvPr/>
        </p:nvGrpSpPr>
        <p:grpSpPr bwMode="auto">
          <a:xfrm>
            <a:off x="434975" y="1677988"/>
            <a:ext cx="8197850" cy="4344987"/>
            <a:chOff x="274" y="1057"/>
            <a:chExt cx="5164" cy="2737"/>
          </a:xfrm>
        </p:grpSpPr>
        <p:grpSp>
          <p:nvGrpSpPr>
            <p:cNvPr id="110597" name="Group 4"/>
            <p:cNvGrpSpPr>
              <a:grpSpLocks/>
            </p:cNvGrpSpPr>
            <p:nvPr/>
          </p:nvGrpSpPr>
          <p:grpSpPr bwMode="auto">
            <a:xfrm>
              <a:off x="930" y="1117"/>
              <a:ext cx="3947" cy="2677"/>
              <a:chOff x="930" y="1117"/>
              <a:chExt cx="3947" cy="2677"/>
            </a:xfrm>
          </p:grpSpPr>
          <p:sp>
            <p:nvSpPr>
              <p:cNvPr id="110598" name="Rectangle 5"/>
              <p:cNvSpPr>
                <a:spLocks noChangeArrowheads="1"/>
              </p:cNvSpPr>
              <p:nvPr/>
            </p:nvSpPr>
            <p:spPr bwMode="auto">
              <a:xfrm>
                <a:off x="930" y="3484"/>
                <a:ext cx="366" cy="3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110599" name="Rectangle 6"/>
              <p:cNvSpPr>
                <a:spLocks noChangeArrowheads="1"/>
              </p:cNvSpPr>
              <p:nvPr/>
            </p:nvSpPr>
            <p:spPr bwMode="auto">
              <a:xfrm>
                <a:off x="1442" y="3484"/>
                <a:ext cx="366" cy="3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110600" name="Oval 7"/>
              <p:cNvSpPr>
                <a:spLocks noChangeArrowheads="1"/>
              </p:cNvSpPr>
              <p:nvPr/>
            </p:nvSpPr>
            <p:spPr bwMode="auto">
              <a:xfrm>
                <a:off x="1149" y="2736"/>
                <a:ext cx="438" cy="373"/>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b="1">
                    <a:ea typeface="ＭＳ Ｐゴシック" pitchFamily="34" charset="-128"/>
                  </a:rPr>
                  <a:t>CA</a:t>
                </a:r>
                <a:r>
                  <a:rPr lang="en-AU" b="1" baseline="-25000">
                    <a:ea typeface="ＭＳ Ｐゴシック" pitchFamily="34" charset="-128"/>
                  </a:rPr>
                  <a:t>aa</a:t>
                </a:r>
              </a:p>
            </p:txBody>
          </p:sp>
          <p:sp>
            <p:nvSpPr>
              <p:cNvPr id="110601" name="Line 8"/>
              <p:cNvSpPr>
                <a:spLocks noChangeShapeType="1"/>
              </p:cNvSpPr>
              <p:nvPr/>
            </p:nvSpPr>
            <p:spPr bwMode="auto">
              <a:xfrm flipH="1">
                <a:off x="1077" y="3109"/>
                <a:ext cx="219"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02" name="Line 9"/>
              <p:cNvSpPr>
                <a:spLocks noChangeShapeType="1"/>
              </p:cNvSpPr>
              <p:nvPr/>
            </p:nvSpPr>
            <p:spPr bwMode="auto">
              <a:xfrm>
                <a:off x="1442" y="3109"/>
                <a:ext cx="219"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03" name="Rectangle 10"/>
              <p:cNvSpPr>
                <a:spLocks noChangeArrowheads="1"/>
              </p:cNvSpPr>
              <p:nvPr/>
            </p:nvSpPr>
            <p:spPr bwMode="auto">
              <a:xfrm>
                <a:off x="1953" y="3484"/>
                <a:ext cx="366" cy="3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110604" name="Rectangle 11"/>
              <p:cNvSpPr>
                <a:spLocks noChangeArrowheads="1"/>
              </p:cNvSpPr>
              <p:nvPr/>
            </p:nvSpPr>
            <p:spPr bwMode="auto">
              <a:xfrm>
                <a:off x="2465" y="3484"/>
                <a:ext cx="366" cy="3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110605" name="Oval 12"/>
              <p:cNvSpPr>
                <a:spLocks noChangeArrowheads="1"/>
              </p:cNvSpPr>
              <p:nvPr/>
            </p:nvSpPr>
            <p:spPr bwMode="auto">
              <a:xfrm>
                <a:off x="2172" y="2736"/>
                <a:ext cx="438" cy="373"/>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b="1">
                    <a:ea typeface="ＭＳ Ｐゴシック" pitchFamily="34" charset="-128"/>
                  </a:rPr>
                  <a:t>CA</a:t>
                </a:r>
                <a:r>
                  <a:rPr lang="en-AU" b="1" baseline="-25000">
                    <a:ea typeface="ＭＳ Ｐゴシック" pitchFamily="34" charset="-128"/>
                  </a:rPr>
                  <a:t>ab</a:t>
                </a:r>
              </a:p>
            </p:txBody>
          </p:sp>
          <p:sp>
            <p:nvSpPr>
              <p:cNvPr id="110606" name="Line 13"/>
              <p:cNvSpPr>
                <a:spLocks noChangeShapeType="1"/>
              </p:cNvSpPr>
              <p:nvPr/>
            </p:nvSpPr>
            <p:spPr bwMode="auto">
              <a:xfrm flipH="1">
                <a:off x="2100" y="3109"/>
                <a:ext cx="219"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07" name="Line 14"/>
              <p:cNvSpPr>
                <a:spLocks noChangeShapeType="1"/>
              </p:cNvSpPr>
              <p:nvPr/>
            </p:nvSpPr>
            <p:spPr bwMode="auto">
              <a:xfrm>
                <a:off x="2465" y="3109"/>
                <a:ext cx="219"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08" name="Oval 15"/>
              <p:cNvSpPr>
                <a:spLocks noChangeArrowheads="1"/>
              </p:cNvSpPr>
              <p:nvPr/>
            </p:nvSpPr>
            <p:spPr bwMode="auto">
              <a:xfrm>
                <a:off x="1661" y="1927"/>
                <a:ext cx="439" cy="373"/>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b="1">
                    <a:ea typeface="ＭＳ Ｐゴシック" pitchFamily="34" charset="-128"/>
                  </a:rPr>
                  <a:t>CA</a:t>
                </a:r>
                <a:r>
                  <a:rPr lang="en-AU" b="1" baseline="-25000">
                    <a:ea typeface="ＭＳ Ｐゴシック" pitchFamily="34" charset="-128"/>
                  </a:rPr>
                  <a:t>a</a:t>
                </a:r>
              </a:p>
            </p:txBody>
          </p:sp>
          <p:sp>
            <p:nvSpPr>
              <p:cNvPr id="110609" name="Line 16"/>
              <p:cNvSpPr>
                <a:spLocks noChangeShapeType="1"/>
              </p:cNvSpPr>
              <p:nvPr/>
            </p:nvSpPr>
            <p:spPr bwMode="auto">
              <a:xfrm flipH="1">
                <a:off x="1368" y="2300"/>
                <a:ext cx="440" cy="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10" name="Line 17"/>
              <p:cNvSpPr>
                <a:spLocks noChangeShapeType="1"/>
              </p:cNvSpPr>
              <p:nvPr/>
            </p:nvSpPr>
            <p:spPr bwMode="auto">
              <a:xfrm>
                <a:off x="1951" y="2300"/>
                <a:ext cx="440" cy="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11" name="Rectangle 18"/>
              <p:cNvSpPr>
                <a:spLocks noChangeArrowheads="1"/>
              </p:cNvSpPr>
              <p:nvPr/>
            </p:nvSpPr>
            <p:spPr bwMode="auto">
              <a:xfrm>
                <a:off x="2976" y="3484"/>
                <a:ext cx="366" cy="3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110612" name="Rectangle 19"/>
              <p:cNvSpPr>
                <a:spLocks noChangeArrowheads="1"/>
              </p:cNvSpPr>
              <p:nvPr/>
            </p:nvSpPr>
            <p:spPr bwMode="auto">
              <a:xfrm>
                <a:off x="3488" y="3484"/>
                <a:ext cx="366" cy="3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110613" name="Oval 20"/>
              <p:cNvSpPr>
                <a:spLocks noChangeArrowheads="1"/>
              </p:cNvSpPr>
              <p:nvPr/>
            </p:nvSpPr>
            <p:spPr bwMode="auto">
              <a:xfrm>
                <a:off x="3195" y="2736"/>
                <a:ext cx="438" cy="373"/>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b="1">
                    <a:ea typeface="ＭＳ Ｐゴシック" pitchFamily="34" charset="-128"/>
                  </a:rPr>
                  <a:t>CA</a:t>
                </a:r>
                <a:r>
                  <a:rPr lang="en-AU" b="1" baseline="-25000">
                    <a:ea typeface="ＭＳ Ｐゴシック" pitchFamily="34" charset="-128"/>
                  </a:rPr>
                  <a:t>ba</a:t>
                </a:r>
              </a:p>
            </p:txBody>
          </p:sp>
          <p:sp>
            <p:nvSpPr>
              <p:cNvPr id="110614" name="Line 21"/>
              <p:cNvSpPr>
                <a:spLocks noChangeShapeType="1"/>
              </p:cNvSpPr>
              <p:nvPr/>
            </p:nvSpPr>
            <p:spPr bwMode="auto">
              <a:xfrm flipH="1">
                <a:off x="3123" y="3109"/>
                <a:ext cx="219"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15" name="Line 22"/>
              <p:cNvSpPr>
                <a:spLocks noChangeShapeType="1"/>
              </p:cNvSpPr>
              <p:nvPr/>
            </p:nvSpPr>
            <p:spPr bwMode="auto">
              <a:xfrm>
                <a:off x="3488" y="3109"/>
                <a:ext cx="219"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16" name="Rectangle 23"/>
              <p:cNvSpPr>
                <a:spLocks noChangeArrowheads="1"/>
              </p:cNvSpPr>
              <p:nvPr/>
            </p:nvSpPr>
            <p:spPr bwMode="auto">
              <a:xfrm>
                <a:off x="3999" y="3484"/>
                <a:ext cx="366" cy="3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110617" name="Rectangle 24"/>
              <p:cNvSpPr>
                <a:spLocks noChangeArrowheads="1"/>
              </p:cNvSpPr>
              <p:nvPr/>
            </p:nvSpPr>
            <p:spPr bwMode="auto">
              <a:xfrm>
                <a:off x="4511" y="3484"/>
                <a:ext cx="366" cy="3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110618" name="Oval 25"/>
              <p:cNvSpPr>
                <a:spLocks noChangeArrowheads="1"/>
              </p:cNvSpPr>
              <p:nvPr/>
            </p:nvSpPr>
            <p:spPr bwMode="auto">
              <a:xfrm>
                <a:off x="4218" y="2736"/>
                <a:ext cx="438" cy="373"/>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b="1">
                    <a:ea typeface="ＭＳ Ｐゴシック" pitchFamily="34" charset="-128"/>
                  </a:rPr>
                  <a:t>CA</a:t>
                </a:r>
                <a:r>
                  <a:rPr lang="en-AU" b="1" baseline="-25000">
                    <a:ea typeface="ＭＳ Ｐゴシック" pitchFamily="34" charset="-128"/>
                  </a:rPr>
                  <a:t>bb</a:t>
                </a:r>
              </a:p>
            </p:txBody>
          </p:sp>
          <p:sp>
            <p:nvSpPr>
              <p:cNvPr id="110619" name="Line 26"/>
              <p:cNvSpPr>
                <a:spLocks noChangeShapeType="1"/>
              </p:cNvSpPr>
              <p:nvPr/>
            </p:nvSpPr>
            <p:spPr bwMode="auto">
              <a:xfrm flipH="1">
                <a:off x="4146" y="3109"/>
                <a:ext cx="219"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20" name="Line 27"/>
              <p:cNvSpPr>
                <a:spLocks noChangeShapeType="1"/>
              </p:cNvSpPr>
              <p:nvPr/>
            </p:nvSpPr>
            <p:spPr bwMode="auto">
              <a:xfrm>
                <a:off x="4511" y="3109"/>
                <a:ext cx="219"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21" name="Oval 28"/>
              <p:cNvSpPr>
                <a:spLocks noChangeArrowheads="1"/>
              </p:cNvSpPr>
              <p:nvPr/>
            </p:nvSpPr>
            <p:spPr bwMode="auto">
              <a:xfrm>
                <a:off x="3707" y="1927"/>
                <a:ext cx="439" cy="373"/>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b="1">
                    <a:ea typeface="ＭＳ Ｐゴシック" pitchFamily="34" charset="-128"/>
                  </a:rPr>
                  <a:t>CA</a:t>
                </a:r>
                <a:r>
                  <a:rPr lang="en-AU" b="1" baseline="-25000">
                    <a:ea typeface="ＭＳ Ｐゴシック" pitchFamily="34" charset="-128"/>
                  </a:rPr>
                  <a:t>b</a:t>
                </a:r>
              </a:p>
            </p:txBody>
          </p:sp>
          <p:sp>
            <p:nvSpPr>
              <p:cNvPr id="110622" name="Line 29"/>
              <p:cNvSpPr>
                <a:spLocks noChangeShapeType="1"/>
              </p:cNvSpPr>
              <p:nvPr/>
            </p:nvSpPr>
            <p:spPr bwMode="auto">
              <a:xfrm flipH="1">
                <a:off x="3414" y="2300"/>
                <a:ext cx="440" cy="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23" name="Line 30"/>
              <p:cNvSpPr>
                <a:spLocks noChangeShapeType="1"/>
              </p:cNvSpPr>
              <p:nvPr/>
            </p:nvSpPr>
            <p:spPr bwMode="auto">
              <a:xfrm>
                <a:off x="3997" y="2300"/>
                <a:ext cx="440" cy="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24" name="Oval 31"/>
              <p:cNvSpPr>
                <a:spLocks noChangeArrowheads="1"/>
              </p:cNvSpPr>
              <p:nvPr/>
            </p:nvSpPr>
            <p:spPr bwMode="auto">
              <a:xfrm>
                <a:off x="2684" y="1117"/>
                <a:ext cx="439" cy="373"/>
              </a:xfrm>
              <a:prstGeom prst="ellipse">
                <a:avLst/>
              </a:pr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b="1">
                    <a:ea typeface="ＭＳ Ｐゴシック" pitchFamily="34" charset="-128"/>
                  </a:rPr>
                  <a:t>CA</a:t>
                </a:r>
                <a:r>
                  <a:rPr lang="en-AU" b="1" baseline="-25000">
                    <a:ea typeface="ＭＳ Ｐゴシック" pitchFamily="34" charset="-128"/>
                  </a:rPr>
                  <a:t>R</a:t>
                </a:r>
              </a:p>
            </p:txBody>
          </p:sp>
          <p:sp>
            <p:nvSpPr>
              <p:cNvPr id="110625" name="Line 32"/>
              <p:cNvSpPr>
                <a:spLocks noChangeShapeType="1"/>
              </p:cNvSpPr>
              <p:nvPr/>
            </p:nvSpPr>
            <p:spPr bwMode="auto">
              <a:xfrm flipH="1">
                <a:off x="1881" y="1429"/>
                <a:ext cx="876" cy="4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0626" name="Line 33"/>
              <p:cNvSpPr>
                <a:spLocks noChangeShapeType="1"/>
              </p:cNvSpPr>
              <p:nvPr/>
            </p:nvSpPr>
            <p:spPr bwMode="auto">
              <a:xfrm>
                <a:off x="3050" y="1429"/>
                <a:ext cx="876" cy="4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110627" name="Text Box 34"/>
            <p:cNvSpPr txBox="1">
              <a:spLocks noChangeArrowheads="1"/>
            </p:cNvSpPr>
            <p:nvPr/>
          </p:nvSpPr>
          <p:spPr bwMode="auto">
            <a:xfrm>
              <a:off x="1570" y="1057"/>
              <a:ext cx="9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r>
                <a:rPr lang="en-AU" sz="2800">
                  <a:solidFill>
                    <a:schemeClr val="folHlink"/>
                  </a:solidFill>
                  <a:ea typeface="ＭＳ Ｐゴシック" pitchFamily="34" charset="-128"/>
                </a:rPr>
                <a:t>Root CA</a:t>
              </a:r>
              <a:endParaRPr lang="en-US" sz="2800">
                <a:solidFill>
                  <a:schemeClr val="folHlink"/>
                </a:solidFill>
                <a:ea typeface="ＭＳ Ｐゴシック" pitchFamily="34" charset="-128"/>
              </a:endParaRPr>
            </a:p>
          </p:txBody>
        </p:sp>
        <p:sp>
          <p:nvSpPr>
            <p:cNvPr id="110628" name="Text Box 35"/>
            <p:cNvSpPr txBox="1">
              <a:spLocks noChangeArrowheads="1"/>
            </p:cNvSpPr>
            <p:nvPr/>
          </p:nvSpPr>
          <p:spPr bwMode="auto">
            <a:xfrm>
              <a:off x="274" y="3416"/>
              <a:ext cx="7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r>
                <a:rPr lang="en-AU" sz="2800">
                  <a:ea typeface="ＭＳ Ｐゴシック" pitchFamily="34" charset="-128"/>
                </a:rPr>
                <a:t>Users</a:t>
              </a:r>
              <a:endParaRPr lang="en-US" sz="2800">
                <a:ea typeface="ＭＳ Ｐゴシック" pitchFamily="34" charset="-128"/>
              </a:endParaRPr>
            </a:p>
          </p:txBody>
        </p:sp>
        <p:sp>
          <p:nvSpPr>
            <p:cNvPr id="110629" name="Text Box 36"/>
            <p:cNvSpPr txBox="1">
              <a:spLocks noChangeArrowheads="1"/>
            </p:cNvSpPr>
            <p:nvPr/>
          </p:nvSpPr>
          <p:spPr bwMode="auto">
            <a:xfrm rot="5400000">
              <a:off x="4494" y="2399"/>
              <a:ext cx="15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r>
                <a:rPr lang="en-AU" sz="2400">
                  <a:solidFill>
                    <a:schemeClr val="hlink"/>
                  </a:solidFill>
                  <a:ea typeface="ＭＳ Ｐゴシック" pitchFamily="34" charset="-128"/>
                </a:rPr>
                <a:t>Intermediate CAs</a:t>
              </a:r>
              <a:endParaRPr lang="en-US" sz="2400">
                <a:solidFill>
                  <a:schemeClr val="hlink"/>
                </a:solidFill>
                <a:ea typeface="ＭＳ Ｐゴシック" pitchFamily="34" charset="-128"/>
              </a:endParaRPr>
            </a:p>
          </p:txBody>
        </p:sp>
        <p:sp>
          <p:nvSpPr>
            <p:cNvPr id="110630" name="AutoShape 37"/>
            <p:cNvSpPr>
              <a:spLocks/>
            </p:cNvSpPr>
            <p:nvPr/>
          </p:nvSpPr>
          <p:spPr bwMode="auto">
            <a:xfrm>
              <a:off x="4785" y="1979"/>
              <a:ext cx="182" cy="1088"/>
            </a:xfrm>
            <a:prstGeom prst="rightBrace">
              <a:avLst>
                <a:gd name="adj1" fmla="val 4981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grpSp>
    </p:spTree>
    <p:extLst>
      <p:ext uri="{BB962C8B-B14F-4D97-AF65-F5344CB8AC3E}">
        <p14:creationId xmlns:p14="http://schemas.microsoft.com/office/powerpoint/2010/main" val="565124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D95DA4AF-1468-46C2-AC55-B94A9B1D1B36}" type="slidenum">
              <a:rPr lang="en-AU"/>
              <a:pPr/>
              <a:t>4</a:t>
            </a:fld>
            <a:endParaRPr lang="en-AU"/>
          </a:p>
        </p:txBody>
      </p:sp>
      <p:sp>
        <p:nvSpPr>
          <p:cNvPr id="17410" name="Rectangle 2"/>
          <p:cNvSpPr>
            <a:spLocks noGrp="1" noChangeArrowheads="1"/>
          </p:cNvSpPr>
          <p:nvPr>
            <p:ph type="title"/>
          </p:nvPr>
        </p:nvSpPr>
        <p:spPr/>
        <p:txBody>
          <a:bodyPr/>
          <a:lstStyle/>
          <a:p>
            <a:r>
              <a:rPr lang="en-AU"/>
              <a:t>Outline</a:t>
            </a:r>
          </a:p>
        </p:txBody>
      </p:sp>
      <p:sp>
        <p:nvSpPr>
          <p:cNvPr id="17411" name="Rectangle 3"/>
          <p:cNvSpPr>
            <a:spLocks noGrp="1" noChangeArrowheads="1"/>
          </p:cNvSpPr>
          <p:nvPr>
            <p:ph type="body" idx="1"/>
          </p:nvPr>
        </p:nvSpPr>
        <p:spPr/>
        <p:txBody>
          <a:bodyPr/>
          <a:lstStyle/>
          <a:p>
            <a:r>
              <a:rPr lang="en-AU" sz="3200"/>
              <a:t>Review of the unit:</a:t>
            </a:r>
          </a:p>
          <a:p>
            <a:pPr lvl="1"/>
            <a:r>
              <a:rPr lang="en-AU" sz="2800"/>
              <a:t>Unit aims</a:t>
            </a:r>
          </a:p>
          <a:p>
            <a:pPr lvl="1"/>
            <a:r>
              <a:rPr lang="en-AU" sz="2800" u="sng"/>
              <a:t>Unit learning outcomes</a:t>
            </a:r>
          </a:p>
          <a:p>
            <a:pPr lvl="1"/>
            <a:r>
              <a:rPr lang="en-AU" sz="2800"/>
              <a:t>Unit content</a:t>
            </a:r>
          </a:p>
          <a:p>
            <a:r>
              <a:rPr lang="en-AU" sz="3200"/>
              <a:t>Exam preparation:</a:t>
            </a:r>
          </a:p>
          <a:p>
            <a:pPr lvl="1"/>
            <a:r>
              <a:rPr lang="en-AU" sz="2800"/>
              <a:t>Exam details</a:t>
            </a:r>
          </a:p>
          <a:p>
            <a:pPr lvl="1"/>
            <a:r>
              <a:rPr lang="en-AU" sz="2800"/>
              <a:t>Helpful hints</a:t>
            </a:r>
          </a:p>
          <a:p>
            <a:endParaRPr lang="en-AU"/>
          </a:p>
        </p:txBody>
      </p:sp>
    </p:spTree>
    <p:extLst>
      <p:ext uri="{BB962C8B-B14F-4D97-AF65-F5344CB8AC3E}">
        <p14:creationId xmlns:p14="http://schemas.microsoft.com/office/powerpoint/2010/main" val="37878579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1"/>
          <p:cNvSpPr>
            <a:spLocks noGrp="1"/>
          </p:cNvSpPr>
          <p:nvPr>
            <p:ph type="dt" sz="half" idx="10"/>
          </p:nvPr>
        </p:nvSpPr>
        <p:spPr/>
        <p:txBody>
          <a:bodyPr/>
          <a:lstStyle/>
          <a:p>
            <a:r>
              <a:rPr lang="en-US" smtClean="0"/>
              <a:t>Semester 1, 2014</a:t>
            </a:r>
            <a:endParaRPr lang="en-AU"/>
          </a:p>
        </p:txBody>
      </p:sp>
      <p:sp>
        <p:nvSpPr>
          <p:cNvPr id="33" name="Footer Placeholder 2"/>
          <p:cNvSpPr>
            <a:spLocks noGrp="1"/>
          </p:cNvSpPr>
          <p:nvPr>
            <p:ph type="ftr" sz="quarter" idx="11"/>
          </p:nvPr>
        </p:nvSpPr>
        <p:spPr/>
        <p:txBody>
          <a:bodyPr/>
          <a:lstStyle/>
          <a:p>
            <a:r>
              <a:rPr lang="en-AU"/>
              <a:t>INB/INN 255 Security</a:t>
            </a:r>
          </a:p>
        </p:txBody>
      </p:sp>
      <p:sp>
        <p:nvSpPr>
          <p:cNvPr id="34" name="Slide Number Placeholder 3"/>
          <p:cNvSpPr>
            <a:spLocks noGrp="1"/>
          </p:cNvSpPr>
          <p:nvPr>
            <p:ph type="sldNum" sz="quarter" idx="12"/>
          </p:nvPr>
        </p:nvSpPr>
        <p:spPr/>
        <p:txBody>
          <a:bodyPr/>
          <a:lstStyle/>
          <a:p>
            <a:fld id="{C22B5916-3A61-44AF-939B-B058F30DEAE8}" type="slidenum">
              <a:rPr lang="en-AU"/>
              <a:pPr/>
              <a:t>40</a:t>
            </a:fld>
            <a:endParaRPr lang="en-AU"/>
          </a:p>
        </p:txBody>
      </p:sp>
      <p:sp>
        <p:nvSpPr>
          <p:cNvPr id="112642" name="Date Placeholder 2"/>
          <p:cNvSpPr txBox="1">
            <a:spLocks noGrp="1"/>
          </p:cNvSpPr>
          <p:nvPr/>
        </p:nvSpPr>
        <p:spPr bwMode="auto">
          <a:xfrm>
            <a:off x="457200" y="6245225"/>
            <a:ext cx="21320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nSpc>
                <a:spcPct val="93000"/>
              </a:lnSpc>
              <a:buClr>
                <a:srgbClr val="080000"/>
              </a:buClr>
              <a:buSzPct val="100000"/>
              <a:buFont typeface="Arial" pitchFamily="34" charset="0"/>
              <a:buNone/>
            </a:pPr>
            <a:endParaRPr lang="en-GB" sz="1400">
              <a:solidFill>
                <a:srgbClr val="000000"/>
              </a:solidFill>
              <a:ea typeface="ＭＳ Ｐゴシック" pitchFamily="34" charset="-128"/>
            </a:endParaRPr>
          </a:p>
        </p:txBody>
      </p:sp>
      <p:sp>
        <p:nvSpPr>
          <p:cNvPr id="112643" name="Rectangle 2"/>
          <p:cNvSpPr>
            <a:spLocks noGrp="1" noChangeArrowheads="1"/>
          </p:cNvSpPr>
          <p:nvPr>
            <p:ph type="title" idx="4294967295"/>
          </p:nvPr>
        </p:nvSpPr>
        <p:spPr>
          <a:xfrm>
            <a:off x="531813" y="44450"/>
            <a:ext cx="8001000" cy="1143000"/>
          </a:xfrm>
        </p:spPr>
        <p:txBody>
          <a:bodyPr lIns="0" tIns="0" rIns="0" bIns="0">
            <a:normAutofit fontScale="90000"/>
          </a:bodyPr>
          <a:lstStyle/>
          <a:p>
            <a:r>
              <a:rPr lang="en-AU"/>
              <a:t>PKI: trust models</a:t>
            </a:r>
            <a:r>
              <a:rPr lang="en-AU" sz="3600"/>
              <a:t> </a:t>
            </a:r>
            <a:br>
              <a:rPr lang="en-AU" sz="3600"/>
            </a:br>
            <a:r>
              <a:rPr lang="en-AU" sz="3200"/>
              <a:t>User-centric model</a:t>
            </a:r>
          </a:p>
        </p:txBody>
      </p:sp>
      <p:sp>
        <p:nvSpPr>
          <p:cNvPr id="112644" name="Text Box 3"/>
          <p:cNvSpPr txBox="1">
            <a:spLocks noChangeArrowheads="1"/>
          </p:cNvSpPr>
          <p:nvPr/>
        </p:nvSpPr>
        <p:spPr bwMode="auto">
          <a:xfrm>
            <a:off x="34925" y="88900"/>
            <a:ext cx="755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spcBef>
                <a:spcPct val="50000"/>
              </a:spcBef>
            </a:pPr>
            <a:r>
              <a:rPr lang="en-AU" sz="1000">
                <a:solidFill>
                  <a:schemeClr val="folHlink"/>
                </a:solidFill>
                <a:ea typeface="ＭＳ Ｐゴシック" pitchFamily="34" charset="-128"/>
              </a:rPr>
              <a:t>Diagram</a:t>
            </a:r>
          </a:p>
        </p:txBody>
      </p:sp>
      <p:grpSp>
        <p:nvGrpSpPr>
          <p:cNvPr id="112645" name="Group 4"/>
          <p:cNvGrpSpPr>
            <a:grpSpLocks/>
          </p:cNvGrpSpPr>
          <p:nvPr/>
        </p:nvGrpSpPr>
        <p:grpSpPr bwMode="auto">
          <a:xfrm>
            <a:off x="0" y="1196975"/>
            <a:ext cx="8929688" cy="4826000"/>
            <a:chOff x="22" y="754"/>
            <a:chExt cx="5625" cy="3040"/>
          </a:xfrm>
        </p:grpSpPr>
        <p:sp>
          <p:nvSpPr>
            <p:cNvPr id="112646" name="Rectangle 5"/>
            <p:cNvSpPr>
              <a:spLocks noChangeArrowheads="1"/>
            </p:cNvSpPr>
            <p:nvPr/>
          </p:nvSpPr>
          <p:spPr bwMode="auto">
            <a:xfrm>
              <a:off x="376" y="3294"/>
              <a:ext cx="635" cy="5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400">
                  <a:ea typeface="ＭＳ Ｐゴシック" pitchFamily="34" charset="-128"/>
                </a:rPr>
                <a:t>Alice’s</a:t>
              </a:r>
              <a:br>
                <a:rPr lang="en-AU" sz="1400">
                  <a:ea typeface="ＭＳ Ｐゴシック" pitchFamily="34" charset="-128"/>
                </a:rPr>
              </a:br>
              <a:r>
                <a:rPr lang="en-AU" sz="1400">
                  <a:ea typeface="ＭＳ Ｐゴシック" pitchFamily="34" charset="-128"/>
                </a:rPr>
                <a:t>Co-worker</a:t>
              </a:r>
            </a:p>
          </p:txBody>
        </p:sp>
        <p:sp>
          <p:nvSpPr>
            <p:cNvPr id="112647" name="Line 6"/>
            <p:cNvSpPr>
              <a:spLocks noChangeShapeType="1"/>
            </p:cNvSpPr>
            <p:nvPr/>
          </p:nvSpPr>
          <p:spPr bwMode="auto">
            <a:xfrm flipH="1">
              <a:off x="739" y="2568"/>
              <a:ext cx="826"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648" name="Rectangle 7"/>
            <p:cNvSpPr>
              <a:spLocks noChangeArrowheads="1"/>
            </p:cNvSpPr>
            <p:nvPr/>
          </p:nvSpPr>
          <p:spPr bwMode="auto">
            <a:xfrm>
              <a:off x="1338" y="2068"/>
              <a:ext cx="635" cy="500"/>
            </a:xfrm>
            <a:prstGeom prst="rect">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400">
                  <a:solidFill>
                    <a:srgbClr val="FF6600"/>
                  </a:solidFill>
                  <a:ea typeface="ＭＳ Ｐゴシック" pitchFamily="34" charset="-128"/>
                </a:rPr>
                <a:t>Alice</a:t>
              </a:r>
            </a:p>
          </p:txBody>
        </p:sp>
        <p:sp>
          <p:nvSpPr>
            <p:cNvPr id="112649" name="Rectangle 8"/>
            <p:cNvSpPr>
              <a:spLocks noChangeArrowheads="1"/>
            </p:cNvSpPr>
            <p:nvPr/>
          </p:nvSpPr>
          <p:spPr bwMode="auto">
            <a:xfrm>
              <a:off x="376" y="1117"/>
              <a:ext cx="635" cy="5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400">
                  <a:ea typeface="ＭＳ Ｐゴシック" pitchFamily="34" charset="-128"/>
                </a:rPr>
                <a:t>Alice’s</a:t>
              </a:r>
              <a:br>
                <a:rPr lang="en-AU" sz="1400">
                  <a:ea typeface="ＭＳ Ｐゴシック" pitchFamily="34" charset="-128"/>
                </a:rPr>
              </a:br>
              <a:r>
                <a:rPr lang="en-AU" sz="1400">
                  <a:ea typeface="ＭＳ Ｐゴシック" pitchFamily="34" charset="-128"/>
                </a:rPr>
                <a:t>Mother</a:t>
              </a:r>
            </a:p>
          </p:txBody>
        </p:sp>
        <p:sp>
          <p:nvSpPr>
            <p:cNvPr id="112650" name="Line 9"/>
            <p:cNvSpPr>
              <a:spLocks noChangeShapeType="1"/>
            </p:cNvSpPr>
            <p:nvPr/>
          </p:nvSpPr>
          <p:spPr bwMode="auto">
            <a:xfrm flipH="1" flipV="1">
              <a:off x="784" y="1616"/>
              <a:ext cx="726" cy="4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651" name="Rectangle 10"/>
            <p:cNvSpPr>
              <a:spLocks noChangeArrowheads="1"/>
            </p:cNvSpPr>
            <p:nvPr/>
          </p:nvSpPr>
          <p:spPr bwMode="auto">
            <a:xfrm>
              <a:off x="1782" y="3293"/>
              <a:ext cx="635" cy="5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400">
                  <a:ea typeface="ＭＳ Ｐゴシック" pitchFamily="34" charset="-128"/>
                </a:rPr>
                <a:t>Alice’s</a:t>
              </a:r>
              <a:br>
                <a:rPr lang="en-AU" sz="1400">
                  <a:ea typeface="ＭＳ Ｐゴシック" pitchFamily="34" charset="-128"/>
                </a:rPr>
              </a:br>
              <a:r>
                <a:rPr lang="en-AU" sz="1400">
                  <a:ea typeface="ＭＳ Ｐゴシック" pitchFamily="34" charset="-128"/>
                </a:rPr>
                <a:t>Friend</a:t>
              </a:r>
            </a:p>
          </p:txBody>
        </p:sp>
        <p:sp>
          <p:nvSpPr>
            <p:cNvPr id="112652" name="Line 11"/>
            <p:cNvSpPr>
              <a:spLocks noChangeShapeType="1"/>
            </p:cNvSpPr>
            <p:nvPr/>
          </p:nvSpPr>
          <p:spPr bwMode="auto">
            <a:xfrm>
              <a:off x="1701" y="2568"/>
              <a:ext cx="444"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653" name="Rectangle 12"/>
            <p:cNvSpPr>
              <a:spLocks noChangeArrowheads="1"/>
            </p:cNvSpPr>
            <p:nvPr/>
          </p:nvSpPr>
          <p:spPr bwMode="auto">
            <a:xfrm>
              <a:off x="2780" y="2069"/>
              <a:ext cx="635" cy="5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400">
                  <a:ea typeface="ＭＳ Ｐゴシック" pitchFamily="34" charset="-128"/>
                </a:rPr>
                <a:t>Catherine</a:t>
              </a:r>
              <a:br>
                <a:rPr lang="en-AU" sz="1400">
                  <a:ea typeface="ＭＳ Ｐゴシック" pitchFamily="34" charset="-128"/>
                </a:rPr>
              </a:br>
              <a:r>
                <a:rPr lang="en-AU" sz="1200">
                  <a:ea typeface="ＭＳ Ｐゴシック" pitchFamily="34" charset="-128"/>
                </a:rPr>
                <a:t>(Alice’s sister)</a:t>
              </a:r>
            </a:p>
          </p:txBody>
        </p:sp>
        <p:sp>
          <p:nvSpPr>
            <p:cNvPr id="112654" name="Rectangle 13"/>
            <p:cNvSpPr>
              <a:spLocks noChangeArrowheads="1"/>
            </p:cNvSpPr>
            <p:nvPr/>
          </p:nvSpPr>
          <p:spPr bwMode="auto">
            <a:xfrm>
              <a:off x="3415" y="3294"/>
              <a:ext cx="635" cy="5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400">
                  <a:ea typeface="ＭＳ Ｐゴシック" pitchFamily="34" charset="-128"/>
                </a:rPr>
                <a:t>David</a:t>
              </a:r>
            </a:p>
          </p:txBody>
        </p:sp>
        <p:sp>
          <p:nvSpPr>
            <p:cNvPr id="112655" name="Line 14"/>
            <p:cNvSpPr>
              <a:spLocks noChangeShapeType="1"/>
            </p:cNvSpPr>
            <p:nvPr/>
          </p:nvSpPr>
          <p:spPr bwMode="auto">
            <a:xfrm>
              <a:off x="3053" y="2568"/>
              <a:ext cx="634"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656" name="Line 15"/>
            <p:cNvSpPr>
              <a:spLocks noChangeShapeType="1"/>
            </p:cNvSpPr>
            <p:nvPr/>
          </p:nvSpPr>
          <p:spPr bwMode="auto">
            <a:xfrm>
              <a:off x="1973" y="2341"/>
              <a:ext cx="8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657" name="Line 16"/>
            <p:cNvSpPr>
              <a:spLocks noChangeShapeType="1"/>
            </p:cNvSpPr>
            <p:nvPr/>
          </p:nvSpPr>
          <p:spPr bwMode="auto">
            <a:xfrm>
              <a:off x="2418" y="3566"/>
              <a:ext cx="9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658" name="Rectangle 17"/>
            <p:cNvSpPr>
              <a:spLocks noChangeArrowheads="1"/>
            </p:cNvSpPr>
            <p:nvPr/>
          </p:nvSpPr>
          <p:spPr bwMode="auto">
            <a:xfrm>
              <a:off x="5012" y="3294"/>
              <a:ext cx="635" cy="5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400">
                  <a:ea typeface="ＭＳ Ｐゴシック" pitchFamily="34" charset="-128"/>
                </a:rPr>
                <a:t>Bob</a:t>
              </a:r>
            </a:p>
          </p:txBody>
        </p:sp>
        <p:sp>
          <p:nvSpPr>
            <p:cNvPr id="112659" name="Line 18"/>
            <p:cNvSpPr>
              <a:spLocks noChangeShapeType="1"/>
            </p:cNvSpPr>
            <p:nvPr/>
          </p:nvSpPr>
          <p:spPr bwMode="auto">
            <a:xfrm>
              <a:off x="4060" y="3566"/>
              <a:ext cx="9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660" name="Rectangle 19"/>
            <p:cNvSpPr>
              <a:spLocks noChangeArrowheads="1"/>
            </p:cNvSpPr>
            <p:nvPr/>
          </p:nvSpPr>
          <p:spPr bwMode="auto">
            <a:xfrm>
              <a:off x="3787" y="1117"/>
              <a:ext cx="635" cy="5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400">
                  <a:ea typeface="ＭＳ Ｐゴシック" pitchFamily="34" charset="-128"/>
                </a:rPr>
                <a:t>…</a:t>
              </a:r>
            </a:p>
          </p:txBody>
        </p:sp>
        <p:sp>
          <p:nvSpPr>
            <p:cNvPr id="112661" name="Line 20"/>
            <p:cNvSpPr>
              <a:spLocks noChangeShapeType="1"/>
            </p:cNvSpPr>
            <p:nvPr/>
          </p:nvSpPr>
          <p:spPr bwMode="auto">
            <a:xfrm flipV="1">
              <a:off x="3107" y="1616"/>
              <a:ext cx="952" cy="4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662" name="Rectangle 21"/>
            <p:cNvSpPr>
              <a:spLocks noChangeArrowheads="1"/>
            </p:cNvSpPr>
            <p:nvPr/>
          </p:nvSpPr>
          <p:spPr bwMode="auto">
            <a:xfrm>
              <a:off x="5012" y="2070"/>
              <a:ext cx="635" cy="5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400">
                  <a:ea typeface="ＭＳ Ｐゴシック" pitchFamily="34" charset="-128"/>
                </a:rPr>
                <a:t>…</a:t>
              </a:r>
            </a:p>
          </p:txBody>
        </p:sp>
        <p:sp>
          <p:nvSpPr>
            <p:cNvPr id="112663" name="Line 22"/>
            <p:cNvSpPr>
              <a:spLocks noChangeShapeType="1"/>
            </p:cNvSpPr>
            <p:nvPr/>
          </p:nvSpPr>
          <p:spPr bwMode="auto">
            <a:xfrm flipV="1">
              <a:off x="5329" y="2569"/>
              <a:ext cx="1" cy="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12664" name="Line 23"/>
            <p:cNvSpPr>
              <a:spLocks noChangeShapeType="1"/>
            </p:cNvSpPr>
            <p:nvPr/>
          </p:nvSpPr>
          <p:spPr bwMode="auto">
            <a:xfrm>
              <a:off x="657" y="2341"/>
              <a:ext cx="635" cy="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AU"/>
            </a:p>
          </p:txBody>
        </p:sp>
        <p:sp>
          <p:nvSpPr>
            <p:cNvPr id="112665" name="Line 24"/>
            <p:cNvSpPr>
              <a:spLocks noChangeShapeType="1"/>
            </p:cNvSpPr>
            <p:nvPr/>
          </p:nvSpPr>
          <p:spPr bwMode="auto">
            <a:xfrm>
              <a:off x="1565" y="1253"/>
              <a:ext cx="0" cy="816"/>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AU"/>
            </a:p>
          </p:txBody>
        </p:sp>
        <p:sp>
          <p:nvSpPr>
            <p:cNvPr id="112666" name="Line 25"/>
            <p:cNvSpPr>
              <a:spLocks noChangeShapeType="1"/>
            </p:cNvSpPr>
            <p:nvPr/>
          </p:nvSpPr>
          <p:spPr bwMode="auto">
            <a:xfrm flipH="1">
              <a:off x="1791" y="1525"/>
              <a:ext cx="635" cy="499"/>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AU"/>
            </a:p>
          </p:txBody>
        </p:sp>
        <p:sp>
          <p:nvSpPr>
            <p:cNvPr id="112667" name="Oval 26"/>
            <p:cNvSpPr>
              <a:spLocks noChangeArrowheads="1"/>
            </p:cNvSpPr>
            <p:nvPr/>
          </p:nvSpPr>
          <p:spPr bwMode="auto">
            <a:xfrm>
              <a:off x="113" y="1072"/>
              <a:ext cx="2994" cy="2721"/>
            </a:xfrm>
            <a:prstGeom prst="ellipse">
              <a:avLst/>
            </a:prstGeom>
            <a:noFill/>
            <a:ln w="9525">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3000"/>
                </a:lnSpc>
                <a:buClr>
                  <a:srgbClr val="000000"/>
                </a:buClr>
                <a:buSzPct val="100000"/>
                <a:buFont typeface="Arial" pitchFamily="34" charset="0"/>
                <a:buNone/>
              </a:pPr>
              <a:endParaRPr lang="en-US">
                <a:solidFill>
                  <a:schemeClr val="bg1"/>
                </a:solidFill>
                <a:ea typeface="ＭＳ Ｐゴシック" pitchFamily="34" charset="-128"/>
              </a:endParaRPr>
            </a:p>
          </p:txBody>
        </p:sp>
        <p:sp>
          <p:nvSpPr>
            <p:cNvPr id="112668" name="Rectangle 27"/>
            <p:cNvSpPr>
              <a:spLocks noChangeArrowheads="1"/>
            </p:cNvSpPr>
            <p:nvPr/>
          </p:nvSpPr>
          <p:spPr bwMode="auto">
            <a:xfrm>
              <a:off x="1247" y="754"/>
              <a:ext cx="635" cy="500"/>
            </a:xfrm>
            <a:prstGeom prst="rect">
              <a:avLst/>
            </a:prstGeom>
            <a:noFill/>
            <a:ln w="9525">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400">
                <a:ea typeface="ＭＳ Ｐゴシック" pitchFamily="34" charset="-128"/>
              </a:endParaRPr>
            </a:p>
          </p:txBody>
        </p:sp>
        <p:sp>
          <p:nvSpPr>
            <p:cNvPr id="112669" name="Rectangle 28"/>
            <p:cNvSpPr>
              <a:spLocks noChangeArrowheads="1"/>
            </p:cNvSpPr>
            <p:nvPr/>
          </p:nvSpPr>
          <p:spPr bwMode="auto">
            <a:xfrm>
              <a:off x="2154" y="1025"/>
              <a:ext cx="635" cy="500"/>
            </a:xfrm>
            <a:prstGeom prst="rect">
              <a:avLst/>
            </a:prstGeom>
            <a:noFill/>
            <a:ln w="9525">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400">
                <a:ea typeface="ＭＳ Ｐゴシック" pitchFamily="34" charset="-128"/>
              </a:endParaRPr>
            </a:p>
          </p:txBody>
        </p:sp>
        <p:sp>
          <p:nvSpPr>
            <p:cNvPr id="112670" name="Rectangle 29"/>
            <p:cNvSpPr>
              <a:spLocks noChangeArrowheads="1"/>
            </p:cNvSpPr>
            <p:nvPr/>
          </p:nvSpPr>
          <p:spPr bwMode="auto">
            <a:xfrm>
              <a:off x="22" y="2069"/>
              <a:ext cx="635" cy="500"/>
            </a:xfrm>
            <a:prstGeom prst="rect">
              <a:avLst/>
            </a:prstGeom>
            <a:noFill/>
            <a:ln w="9525">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400">
                <a:ea typeface="ＭＳ Ｐゴシック" pitchFamily="34" charset="-128"/>
              </a:endParaRPr>
            </a:p>
          </p:txBody>
        </p:sp>
      </p:grpSp>
      <p:pic>
        <p:nvPicPr>
          <p:cNvPr id="112671" name="Picture 31" descr="DD0007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1625" y="325438"/>
            <a:ext cx="8318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3957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0335C397-D7EA-4883-83A6-4F252864CD5E}" type="slidenum">
              <a:rPr lang="en-AU"/>
              <a:pPr/>
              <a:t>41</a:t>
            </a:fld>
            <a:endParaRPr lang="en-AU"/>
          </a:p>
        </p:txBody>
      </p:sp>
      <p:sp>
        <p:nvSpPr>
          <p:cNvPr id="114690" name="Rectangle 2"/>
          <p:cNvSpPr>
            <a:spLocks noGrp="1" noChangeArrowheads="1"/>
          </p:cNvSpPr>
          <p:nvPr>
            <p:ph type="title"/>
          </p:nvPr>
        </p:nvSpPr>
        <p:spPr/>
        <p:txBody>
          <a:bodyPr/>
          <a:lstStyle/>
          <a:p>
            <a:r>
              <a:rPr lang="en-AU"/>
              <a:t>PKI: trust models</a:t>
            </a:r>
            <a:endParaRPr lang="en-US"/>
          </a:p>
        </p:txBody>
      </p:sp>
      <p:sp>
        <p:nvSpPr>
          <p:cNvPr id="114691" name="Rectangle 3"/>
          <p:cNvSpPr>
            <a:spLocks noGrp="1" noChangeArrowheads="1"/>
          </p:cNvSpPr>
          <p:nvPr>
            <p:ph type="body" idx="1"/>
          </p:nvPr>
        </p:nvSpPr>
        <p:spPr>
          <a:xfrm>
            <a:off x="457200" y="1268413"/>
            <a:ext cx="8229600" cy="4857750"/>
          </a:xfrm>
        </p:spPr>
        <p:txBody>
          <a:bodyPr/>
          <a:lstStyle/>
          <a:p>
            <a:pPr>
              <a:lnSpc>
                <a:spcPct val="80000"/>
              </a:lnSpc>
            </a:pPr>
            <a:r>
              <a:rPr lang="en-AU" dirty="0"/>
              <a:t>Browser model</a:t>
            </a:r>
            <a:r>
              <a:rPr lang="en-AU" sz="2400" dirty="0"/>
              <a:t> </a:t>
            </a:r>
          </a:p>
          <a:p>
            <a:pPr lvl="1">
              <a:lnSpc>
                <a:spcPct val="80000"/>
              </a:lnSpc>
            </a:pPr>
            <a:r>
              <a:rPr lang="en-AU" sz="2400" dirty="0"/>
              <a:t>Used by most well known browsers (</a:t>
            </a:r>
            <a:r>
              <a:rPr lang="en-AU" sz="2400" dirty="0" err="1"/>
              <a:t>incl</a:t>
            </a:r>
            <a:r>
              <a:rPr lang="en-AU" sz="2400" i="1" dirty="0"/>
              <a:t> Firefox</a:t>
            </a:r>
            <a:r>
              <a:rPr lang="en-AU" sz="2400" dirty="0"/>
              <a:t> and </a:t>
            </a:r>
            <a:r>
              <a:rPr lang="en-AU" sz="2400" i="1" dirty="0"/>
              <a:t>Internet Explorer)</a:t>
            </a:r>
            <a:endParaRPr lang="en-AU" sz="2400" dirty="0"/>
          </a:p>
          <a:p>
            <a:pPr lvl="1">
              <a:lnSpc>
                <a:spcPct val="80000"/>
              </a:lnSpc>
            </a:pPr>
            <a:r>
              <a:rPr lang="en-AU" sz="2400" dirty="0"/>
              <a:t>Some CA certificates pre-installed as part of the browser</a:t>
            </a:r>
          </a:p>
          <a:p>
            <a:pPr lvl="2">
              <a:lnSpc>
                <a:spcPct val="80000"/>
              </a:lnSpc>
            </a:pPr>
            <a:r>
              <a:rPr lang="en-AU" sz="1800" dirty="0"/>
              <a:t>Installed certificates used as trusted ‘root’ CA certificates for verifying incoming certificates</a:t>
            </a:r>
          </a:p>
          <a:p>
            <a:pPr lvl="2">
              <a:lnSpc>
                <a:spcPct val="80000"/>
              </a:lnSpc>
            </a:pPr>
            <a:r>
              <a:rPr lang="en-AU" sz="1800" dirty="0"/>
              <a:t>If browser can’t verify incoming certificate, asks user whether to accept  </a:t>
            </a:r>
          </a:p>
          <a:p>
            <a:pPr lvl="1">
              <a:lnSpc>
                <a:spcPct val="80000"/>
              </a:lnSpc>
            </a:pPr>
            <a:r>
              <a:rPr lang="en-AU" sz="2400" dirty="0"/>
              <a:t>Browser user is trusting the vendor supplying the pre-installed certificates, rather than a root CA</a:t>
            </a:r>
          </a:p>
          <a:p>
            <a:pPr lvl="1">
              <a:lnSpc>
                <a:spcPct val="80000"/>
              </a:lnSpc>
            </a:pPr>
            <a:r>
              <a:rPr lang="en-AU" sz="2400" dirty="0"/>
              <a:t>May also include list of ‘untrusted’ certificates:</a:t>
            </a:r>
          </a:p>
          <a:p>
            <a:pPr lvl="2">
              <a:lnSpc>
                <a:spcPct val="80000"/>
              </a:lnSpc>
            </a:pPr>
            <a:r>
              <a:rPr lang="en-AU" sz="1800" dirty="0"/>
              <a:t>2012: CA linked to TURKTRUST issued </a:t>
            </a:r>
            <a:r>
              <a:rPr lang="en-AU" sz="1800" dirty="0" smtClean="0"/>
              <a:t>fraudulent cert </a:t>
            </a:r>
            <a:r>
              <a:rPr lang="en-AU" sz="1800" dirty="0"/>
              <a:t>for Google </a:t>
            </a:r>
          </a:p>
          <a:p>
            <a:pPr lvl="2">
              <a:lnSpc>
                <a:spcPct val="80000"/>
              </a:lnSpc>
            </a:pPr>
            <a:r>
              <a:rPr lang="en-AU" sz="1800" dirty="0"/>
              <a:t>2011: </a:t>
            </a:r>
            <a:r>
              <a:rPr lang="en-AU" sz="1800" dirty="0" err="1"/>
              <a:t>DigiNotar</a:t>
            </a:r>
            <a:r>
              <a:rPr lang="en-AU" sz="1800" dirty="0"/>
              <a:t> - over 500 </a:t>
            </a:r>
            <a:r>
              <a:rPr lang="en-US" sz="1800" dirty="0"/>
              <a:t>fraudulent certificates issued, including cert’s for Google, </a:t>
            </a:r>
            <a:r>
              <a:rPr lang="en-US" sz="1800" dirty="0" err="1"/>
              <a:t>Yahool</a:t>
            </a:r>
            <a:r>
              <a:rPr lang="en-US" sz="1800" dirty="0"/>
              <a:t>!, Mozilla, </a:t>
            </a:r>
            <a:r>
              <a:rPr lang="en-US" sz="1800" dirty="0" err="1"/>
              <a:t>Wordpress</a:t>
            </a:r>
            <a:r>
              <a:rPr lang="en-US" sz="1800" dirty="0"/>
              <a:t>  + </a:t>
            </a:r>
            <a:r>
              <a:rPr lang="en-AU" sz="1800" dirty="0"/>
              <a:t>Nine fraudulent certificates issued by </a:t>
            </a:r>
            <a:r>
              <a:rPr lang="en-AU" sz="1800" dirty="0" err="1"/>
              <a:t>Comodo</a:t>
            </a:r>
            <a:r>
              <a:rPr lang="en-AU" sz="1800" dirty="0"/>
              <a:t>, supposedly to various google, yahoo and </a:t>
            </a:r>
            <a:r>
              <a:rPr lang="en-AU" sz="1800" dirty="0" err="1"/>
              <a:t>skype</a:t>
            </a:r>
            <a:r>
              <a:rPr lang="en-AU" sz="1800" dirty="0"/>
              <a:t> servers</a:t>
            </a:r>
          </a:p>
          <a:p>
            <a:pPr lvl="2">
              <a:lnSpc>
                <a:spcPct val="80000"/>
              </a:lnSpc>
            </a:pPr>
            <a:r>
              <a:rPr lang="en-AU" sz="1800" dirty="0"/>
              <a:t>Need to check for revoked certificates – browser updates should update the ‘untrusted’ list </a:t>
            </a:r>
            <a:endParaRPr lang="en-US" sz="1800" dirty="0"/>
          </a:p>
        </p:txBody>
      </p:sp>
    </p:spTree>
    <p:extLst>
      <p:ext uri="{BB962C8B-B14F-4D97-AF65-F5344CB8AC3E}">
        <p14:creationId xmlns:p14="http://schemas.microsoft.com/office/powerpoint/2010/main" val="1385163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C4B34E32-4ED9-4EC9-91DB-8973C60E670D}" type="slidenum">
              <a:rPr lang="en-AU"/>
              <a:pPr/>
              <a:t>42</a:t>
            </a:fld>
            <a:endParaRPr lang="en-AU"/>
          </a:p>
        </p:txBody>
      </p:sp>
      <p:sp>
        <p:nvSpPr>
          <p:cNvPr id="109570" name="Rectangle 2"/>
          <p:cNvSpPr>
            <a:spLocks noGrp="1" noChangeArrowheads="1"/>
          </p:cNvSpPr>
          <p:nvPr>
            <p:ph type="title"/>
          </p:nvPr>
        </p:nvSpPr>
        <p:spPr/>
        <p:txBody>
          <a:bodyPr/>
          <a:lstStyle/>
          <a:p>
            <a:r>
              <a:rPr lang="en-AU"/>
              <a:t>L8: Access Control Mechanisms</a:t>
            </a:r>
            <a:endParaRPr lang="en-US"/>
          </a:p>
        </p:txBody>
      </p:sp>
      <p:sp>
        <p:nvSpPr>
          <p:cNvPr id="109571" name="Rectangle 3"/>
          <p:cNvSpPr>
            <a:spLocks noGrp="1" noChangeArrowheads="1"/>
          </p:cNvSpPr>
          <p:nvPr>
            <p:ph type="body" idx="1"/>
          </p:nvPr>
        </p:nvSpPr>
        <p:spPr/>
        <p:txBody>
          <a:bodyPr>
            <a:normAutofit lnSpcReduction="10000"/>
          </a:bodyPr>
          <a:lstStyle/>
          <a:p>
            <a:pPr>
              <a:lnSpc>
                <a:spcPct val="90000"/>
              </a:lnSpc>
            </a:pPr>
            <a:r>
              <a:rPr lang="en-AU" sz="3200"/>
              <a:t>Access control and user authentication</a:t>
            </a:r>
          </a:p>
          <a:p>
            <a:pPr lvl="1">
              <a:lnSpc>
                <a:spcPct val="90000"/>
              </a:lnSpc>
            </a:pPr>
            <a:r>
              <a:rPr lang="en-AU"/>
              <a:t>User authentication is fundamental for access control and user accountability</a:t>
            </a:r>
            <a:endParaRPr lang="en-AU" sz="2800"/>
          </a:p>
          <a:p>
            <a:pPr>
              <a:lnSpc>
                <a:spcPct val="90000"/>
              </a:lnSpc>
            </a:pPr>
            <a:r>
              <a:rPr lang="en-AU" sz="3200"/>
              <a:t>Authentication mechanisms:</a:t>
            </a:r>
          </a:p>
          <a:p>
            <a:pPr lvl="1">
              <a:lnSpc>
                <a:spcPct val="90000"/>
              </a:lnSpc>
            </a:pPr>
            <a:r>
              <a:rPr lang="en-AU" sz="2800"/>
              <a:t>Knowledge based</a:t>
            </a:r>
          </a:p>
          <a:p>
            <a:pPr lvl="2">
              <a:lnSpc>
                <a:spcPct val="90000"/>
              </a:lnSpc>
            </a:pPr>
            <a:r>
              <a:rPr lang="en-AU" sz="2400"/>
              <a:t>Passwords</a:t>
            </a:r>
          </a:p>
          <a:p>
            <a:pPr lvl="1">
              <a:lnSpc>
                <a:spcPct val="90000"/>
              </a:lnSpc>
            </a:pPr>
            <a:r>
              <a:rPr lang="en-AU" sz="2800"/>
              <a:t>Object based</a:t>
            </a:r>
          </a:p>
          <a:p>
            <a:pPr lvl="2">
              <a:lnSpc>
                <a:spcPct val="90000"/>
              </a:lnSpc>
            </a:pPr>
            <a:r>
              <a:rPr lang="en-AU" sz="2400"/>
              <a:t>Tokens </a:t>
            </a:r>
          </a:p>
          <a:p>
            <a:pPr lvl="1">
              <a:lnSpc>
                <a:spcPct val="90000"/>
              </a:lnSpc>
            </a:pPr>
            <a:r>
              <a:rPr lang="en-AU" sz="2800"/>
              <a:t>ID based</a:t>
            </a:r>
            <a:r>
              <a:rPr lang="en-AU"/>
              <a:t> </a:t>
            </a:r>
          </a:p>
          <a:p>
            <a:pPr lvl="2">
              <a:lnSpc>
                <a:spcPct val="90000"/>
              </a:lnSpc>
            </a:pPr>
            <a:r>
              <a:rPr lang="en-AU"/>
              <a:t>Biometrics</a:t>
            </a:r>
            <a:endParaRPr lang="en-US"/>
          </a:p>
        </p:txBody>
      </p:sp>
    </p:spTree>
    <p:extLst>
      <p:ext uri="{BB962C8B-B14F-4D97-AF65-F5344CB8AC3E}">
        <p14:creationId xmlns:p14="http://schemas.microsoft.com/office/powerpoint/2010/main" val="30835312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5F32E327-B07F-4D37-A832-B5A6C0E8DA57}" type="slidenum">
              <a:rPr lang="en-AU"/>
              <a:pPr/>
              <a:t>43</a:t>
            </a:fld>
            <a:endParaRPr lang="en-AU"/>
          </a:p>
        </p:txBody>
      </p:sp>
      <p:sp>
        <p:nvSpPr>
          <p:cNvPr id="115714" name="Rectangle 2"/>
          <p:cNvSpPr>
            <a:spLocks noGrp="1" noChangeArrowheads="1"/>
          </p:cNvSpPr>
          <p:nvPr>
            <p:ph type="title"/>
          </p:nvPr>
        </p:nvSpPr>
        <p:spPr/>
        <p:txBody>
          <a:bodyPr/>
          <a:lstStyle/>
          <a:p>
            <a:r>
              <a:rPr lang="en-AU"/>
              <a:t>Knowledge based: passwords</a:t>
            </a:r>
            <a:endParaRPr lang="en-US"/>
          </a:p>
        </p:txBody>
      </p:sp>
      <p:sp>
        <p:nvSpPr>
          <p:cNvPr id="115715" name="Rectangle 3"/>
          <p:cNvSpPr>
            <a:spLocks noGrp="1" noChangeArrowheads="1"/>
          </p:cNvSpPr>
          <p:nvPr>
            <p:ph type="body" idx="1"/>
          </p:nvPr>
        </p:nvSpPr>
        <p:spPr/>
        <p:txBody>
          <a:bodyPr>
            <a:normAutofit lnSpcReduction="10000"/>
          </a:bodyPr>
          <a:lstStyle/>
          <a:p>
            <a:pPr>
              <a:lnSpc>
                <a:spcPct val="90000"/>
              </a:lnSpc>
            </a:pPr>
            <a:r>
              <a:rPr lang="en-AU" dirty="0"/>
              <a:t>Reusable passwords</a:t>
            </a:r>
          </a:p>
          <a:p>
            <a:pPr lvl="1">
              <a:lnSpc>
                <a:spcPct val="90000"/>
              </a:lnSpc>
            </a:pPr>
            <a:r>
              <a:rPr lang="en-AU" dirty="0"/>
              <a:t>Selecting passwords:</a:t>
            </a:r>
          </a:p>
          <a:p>
            <a:pPr lvl="2">
              <a:lnSpc>
                <a:spcPct val="90000"/>
              </a:lnSpc>
            </a:pPr>
            <a:r>
              <a:rPr lang="en-AU" dirty="0"/>
              <a:t>User selected</a:t>
            </a:r>
          </a:p>
          <a:p>
            <a:pPr lvl="2">
              <a:lnSpc>
                <a:spcPct val="90000"/>
              </a:lnSpc>
            </a:pPr>
            <a:r>
              <a:rPr lang="en-AU" dirty="0"/>
              <a:t>Computer generated </a:t>
            </a:r>
          </a:p>
          <a:p>
            <a:pPr lvl="1">
              <a:lnSpc>
                <a:spcPct val="90000"/>
              </a:lnSpc>
            </a:pPr>
            <a:r>
              <a:rPr lang="en-AU" dirty="0"/>
              <a:t>Password checking: </a:t>
            </a:r>
          </a:p>
          <a:p>
            <a:pPr lvl="2">
              <a:lnSpc>
                <a:spcPct val="90000"/>
              </a:lnSpc>
            </a:pPr>
            <a:r>
              <a:rPr lang="en-AU" dirty="0"/>
              <a:t>Reactive  </a:t>
            </a:r>
          </a:p>
          <a:p>
            <a:pPr lvl="2">
              <a:lnSpc>
                <a:spcPct val="90000"/>
              </a:lnSpc>
            </a:pPr>
            <a:r>
              <a:rPr lang="en-AU" dirty="0"/>
              <a:t>Proactive</a:t>
            </a:r>
          </a:p>
          <a:p>
            <a:pPr lvl="1">
              <a:lnSpc>
                <a:spcPct val="90000"/>
              </a:lnSpc>
            </a:pPr>
            <a:r>
              <a:rPr lang="en-AU" dirty="0"/>
              <a:t>Protecting passwords</a:t>
            </a:r>
          </a:p>
          <a:p>
            <a:pPr lvl="2">
              <a:lnSpc>
                <a:spcPct val="90000"/>
              </a:lnSpc>
            </a:pPr>
            <a:r>
              <a:rPr lang="en-AU" dirty="0"/>
              <a:t>Necessary to prevent replay attacks</a:t>
            </a:r>
          </a:p>
          <a:p>
            <a:pPr>
              <a:lnSpc>
                <a:spcPct val="90000"/>
              </a:lnSpc>
            </a:pPr>
            <a:r>
              <a:rPr lang="en-AU" dirty="0"/>
              <a:t>One-Time passwords</a:t>
            </a:r>
          </a:p>
          <a:p>
            <a:pPr lvl="2">
              <a:lnSpc>
                <a:spcPct val="90000"/>
              </a:lnSpc>
            </a:pPr>
            <a:r>
              <a:rPr lang="en-AU" dirty="0"/>
              <a:t>Example: S/Key</a:t>
            </a:r>
            <a:endParaRPr lang="en-US" dirty="0"/>
          </a:p>
        </p:txBody>
      </p:sp>
    </p:spTree>
    <p:extLst>
      <p:ext uri="{BB962C8B-B14F-4D97-AF65-F5344CB8AC3E}">
        <p14:creationId xmlns:p14="http://schemas.microsoft.com/office/powerpoint/2010/main" val="34126009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Semester 1, 2014</a:t>
            </a:r>
            <a:endParaRPr lang="en-AU"/>
          </a:p>
        </p:txBody>
      </p:sp>
      <p:sp>
        <p:nvSpPr>
          <p:cNvPr id="7" name="Footer Placeholder 4"/>
          <p:cNvSpPr>
            <a:spLocks noGrp="1"/>
          </p:cNvSpPr>
          <p:nvPr>
            <p:ph type="ftr" sz="quarter" idx="11"/>
          </p:nvPr>
        </p:nvSpPr>
        <p:spPr/>
        <p:txBody>
          <a:bodyPr/>
          <a:lstStyle/>
          <a:p>
            <a:r>
              <a:rPr lang="en-AU"/>
              <a:t>INB/INN 255 Security</a:t>
            </a:r>
          </a:p>
        </p:txBody>
      </p:sp>
      <p:sp>
        <p:nvSpPr>
          <p:cNvPr id="8" name="Slide Number Placeholder 5"/>
          <p:cNvSpPr>
            <a:spLocks noGrp="1"/>
          </p:cNvSpPr>
          <p:nvPr>
            <p:ph type="sldNum" sz="quarter" idx="12"/>
          </p:nvPr>
        </p:nvSpPr>
        <p:spPr/>
        <p:txBody>
          <a:bodyPr/>
          <a:lstStyle/>
          <a:p>
            <a:fld id="{A99C769C-1B30-490A-AA90-C2DBA4D501C3}" type="slidenum">
              <a:rPr lang="en-AU"/>
              <a:pPr/>
              <a:t>44</a:t>
            </a:fld>
            <a:endParaRPr lang="en-AU"/>
          </a:p>
        </p:txBody>
      </p:sp>
      <p:sp>
        <p:nvSpPr>
          <p:cNvPr id="116738" name="Rectangle 2"/>
          <p:cNvSpPr>
            <a:spLocks noGrp="1" noChangeArrowheads="1"/>
          </p:cNvSpPr>
          <p:nvPr>
            <p:ph type="title"/>
          </p:nvPr>
        </p:nvSpPr>
        <p:spPr/>
        <p:txBody>
          <a:bodyPr/>
          <a:lstStyle/>
          <a:p>
            <a:r>
              <a:rPr lang="en-AU"/>
              <a:t>Object based: Tokens</a:t>
            </a:r>
            <a:endParaRPr lang="en-US"/>
          </a:p>
        </p:txBody>
      </p:sp>
      <p:sp>
        <p:nvSpPr>
          <p:cNvPr id="116739" name="Rectangle 3"/>
          <p:cNvSpPr>
            <a:spLocks noGrp="1" noChangeArrowheads="1"/>
          </p:cNvSpPr>
          <p:nvPr>
            <p:ph type="body" idx="1"/>
          </p:nvPr>
        </p:nvSpPr>
        <p:spPr/>
        <p:txBody>
          <a:bodyPr/>
          <a:lstStyle/>
          <a:p>
            <a:r>
              <a:rPr lang="en-AU"/>
              <a:t>Physical items: keys, cards, ID badges</a:t>
            </a:r>
          </a:p>
          <a:p>
            <a:r>
              <a:rPr lang="en-AU"/>
              <a:t>Can also have tokens that generate access codes</a:t>
            </a:r>
          </a:p>
          <a:p>
            <a:pPr lvl="1"/>
            <a:r>
              <a:rPr lang="en-AU"/>
              <a:t>Clock based</a:t>
            </a:r>
          </a:p>
          <a:p>
            <a:pPr lvl="1"/>
            <a:r>
              <a:rPr lang="en-AU"/>
              <a:t>Counter based</a:t>
            </a:r>
          </a:p>
          <a:p>
            <a:pPr lvl="1"/>
            <a:r>
              <a:rPr lang="en-AU"/>
              <a:t>Challenge-response systems</a:t>
            </a:r>
          </a:p>
          <a:p>
            <a:pPr lvl="1"/>
            <a:endParaRPr lang="en-US"/>
          </a:p>
        </p:txBody>
      </p:sp>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2997200"/>
            <a:ext cx="23145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7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4005263"/>
            <a:ext cx="25146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2099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FE6AF949-476C-42AF-B1CD-38A1A6B38E8D}" type="slidenum">
              <a:rPr lang="en-AU"/>
              <a:pPr/>
              <a:t>45</a:t>
            </a:fld>
            <a:endParaRPr lang="en-AU"/>
          </a:p>
        </p:txBody>
      </p:sp>
      <p:sp>
        <p:nvSpPr>
          <p:cNvPr id="117762" name="Rectangle 2"/>
          <p:cNvSpPr>
            <a:spLocks noGrp="1" noChangeArrowheads="1"/>
          </p:cNvSpPr>
          <p:nvPr>
            <p:ph type="title"/>
          </p:nvPr>
        </p:nvSpPr>
        <p:spPr/>
        <p:txBody>
          <a:bodyPr/>
          <a:lstStyle/>
          <a:p>
            <a:r>
              <a:rPr lang="en-AU"/>
              <a:t>ID based: Biometrics</a:t>
            </a:r>
            <a:endParaRPr lang="en-US"/>
          </a:p>
        </p:txBody>
      </p:sp>
      <p:sp>
        <p:nvSpPr>
          <p:cNvPr id="117763" name="Rectangle 3"/>
          <p:cNvSpPr>
            <a:spLocks noGrp="1" noChangeArrowheads="1"/>
          </p:cNvSpPr>
          <p:nvPr>
            <p:ph type="body" idx="1"/>
          </p:nvPr>
        </p:nvSpPr>
        <p:spPr>
          <a:xfrm>
            <a:off x="457200" y="1412875"/>
            <a:ext cx="8229600" cy="4713288"/>
          </a:xfrm>
        </p:spPr>
        <p:txBody>
          <a:bodyPr/>
          <a:lstStyle/>
          <a:p>
            <a:pPr>
              <a:lnSpc>
                <a:spcPct val="90000"/>
              </a:lnSpc>
            </a:pPr>
            <a:r>
              <a:rPr lang="en-AU" sz="2400" dirty="0"/>
              <a:t>Biometric system:</a:t>
            </a:r>
          </a:p>
          <a:p>
            <a:pPr lvl="1">
              <a:lnSpc>
                <a:spcPct val="90000"/>
              </a:lnSpc>
            </a:pPr>
            <a:r>
              <a:rPr lang="en-AU" sz="2000" dirty="0"/>
              <a:t>Automated</a:t>
            </a:r>
            <a:r>
              <a:rPr lang="en-US" sz="2000" dirty="0"/>
              <a:t> methods of verifying a claimed identity or </a:t>
            </a:r>
            <a:r>
              <a:rPr lang="en-US" sz="2000" dirty="0" err="1"/>
              <a:t>recognising</a:t>
            </a:r>
            <a:r>
              <a:rPr lang="en-US" sz="2000" dirty="0"/>
              <a:t> a person based upon a physiological or </a:t>
            </a:r>
            <a:r>
              <a:rPr lang="en-US" sz="2000" dirty="0" err="1"/>
              <a:t>behavioural</a:t>
            </a:r>
            <a:r>
              <a:rPr lang="en-US" sz="2000" dirty="0"/>
              <a:t> characteristic.</a:t>
            </a:r>
          </a:p>
          <a:p>
            <a:pPr>
              <a:lnSpc>
                <a:spcPct val="90000"/>
              </a:lnSpc>
            </a:pPr>
            <a:r>
              <a:rPr lang="en-AU" sz="2400" dirty="0"/>
              <a:t>Requirements for biometric characteristics:</a:t>
            </a:r>
            <a:r>
              <a:rPr lang="en-AU" sz="2400" b="1" dirty="0">
                <a:solidFill>
                  <a:schemeClr val="accent2"/>
                </a:solidFill>
              </a:rPr>
              <a:t> </a:t>
            </a:r>
          </a:p>
          <a:p>
            <a:pPr lvl="1">
              <a:lnSpc>
                <a:spcPct val="90000"/>
              </a:lnSpc>
            </a:pPr>
            <a:r>
              <a:rPr lang="en-AU" sz="2000" dirty="0">
                <a:solidFill>
                  <a:srgbClr val="0070C0"/>
                </a:solidFill>
              </a:rPr>
              <a:t>Universality: </a:t>
            </a:r>
          </a:p>
          <a:p>
            <a:pPr lvl="1">
              <a:lnSpc>
                <a:spcPct val="90000"/>
              </a:lnSpc>
            </a:pPr>
            <a:r>
              <a:rPr lang="en-AU" sz="2000" dirty="0">
                <a:solidFill>
                  <a:srgbClr val="0070C0"/>
                </a:solidFill>
              </a:rPr>
              <a:t>Distinctiveness: </a:t>
            </a:r>
          </a:p>
          <a:p>
            <a:pPr lvl="1">
              <a:lnSpc>
                <a:spcPct val="90000"/>
              </a:lnSpc>
            </a:pPr>
            <a:r>
              <a:rPr lang="en-AU" sz="2000" dirty="0">
                <a:solidFill>
                  <a:srgbClr val="0070C0"/>
                </a:solidFill>
              </a:rPr>
              <a:t>Permanence: </a:t>
            </a:r>
          </a:p>
          <a:p>
            <a:pPr lvl="1">
              <a:lnSpc>
                <a:spcPct val="90000"/>
              </a:lnSpc>
            </a:pPr>
            <a:r>
              <a:rPr lang="en-AU" sz="2000" dirty="0">
                <a:solidFill>
                  <a:srgbClr val="0070C0"/>
                </a:solidFill>
              </a:rPr>
              <a:t>Collectability: </a:t>
            </a:r>
          </a:p>
          <a:p>
            <a:pPr>
              <a:lnSpc>
                <a:spcPct val="90000"/>
              </a:lnSpc>
            </a:pPr>
            <a:r>
              <a:rPr lang="en-AU" sz="2400" dirty="0"/>
              <a:t>Practical considerations:</a:t>
            </a:r>
            <a:r>
              <a:rPr lang="en-AU" sz="2400" dirty="0">
                <a:solidFill>
                  <a:schemeClr val="accent2"/>
                </a:solidFill>
              </a:rPr>
              <a:t> </a:t>
            </a:r>
          </a:p>
          <a:p>
            <a:pPr lvl="1">
              <a:lnSpc>
                <a:spcPct val="90000"/>
              </a:lnSpc>
            </a:pPr>
            <a:r>
              <a:rPr lang="en-AU" sz="2000" dirty="0">
                <a:solidFill>
                  <a:srgbClr val="0070C0"/>
                </a:solidFill>
              </a:rPr>
              <a:t>Performance: </a:t>
            </a:r>
          </a:p>
          <a:p>
            <a:pPr lvl="1">
              <a:lnSpc>
                <a:spcPct val="90000"/>
              </a:lnSpc>
            </a:pPr>
            <a:r>
              <a:rPr lang="en-AU" sz="2000" dirty="0">
                <a:solidFill>
                  <a:srgbClr val="0070C0"/>
                </a:solidFill>
              </a:rPr>
              <a:t>Acceptability:</a:t>
            </a:r>
          </a:p>
          <a:p>
            <a:pPr lvl="1">
              <a:lnSpc>
                <a:spcPct val="90000"/>
              </a:lnSpc>
            </a:pPr>
            <a:r>
              <a:rPr lang="en-AU" sz="2000" dirty="0">
                <a:solidFill>
                  <a:srgbClr val="0070C0"/>
                </a:solidFill>
              </a:rPr>
              <a:t>Circumvention</a:t>
            </a:r>
            <a:endParaRPr lang="en-US" sz="2000" dirty="0">
              <a:solidFill>
                <a:srgbClr val="0070C0"/>
              </a:solidFill>
            </a:endParaRPr>
          </a:p>
        </p:txBody>
      </p:sp>
    </p:spTree>
    <p:extLst>
      <p:ext uri="{BB962C8B-B14F-4D97-AF65-F5344CB8AC3E}">
        <p14:creationId xmlns:p14="http://schemas.microsoft.com/office/powerpoint/2010/main" val="154502893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half" idx="10"/>
          </p:nvPr>
        </p:nvSpPr>
        <p:spPr/>
        <p:txBody>
          <a:bodyPr/>
          <a:lstStyle/>
          <a:p>
            <a:r>
              <a:rPr lang="en-US" smtClean="0"/>
              <a:t>Semester 1, 2014</a:t>
            </a:r>
            <a:endParaRPr lang="en-AU"/>
          </a:p>
        </p:txBody>
      </p:sp>
      <p:sp>
        <p:nvSpPr>
          <p:cNvPr id="17" name="Footer Placeholder 3"/>
          <p:cNvSpPr>
            <a:spLocks noGrp="1"/>
          </p:cNvSpPr>
          <p:nvPr>
            <p:ph type="ftr" sz="quarter" idx="11"/>
          </p:nvPr>
        </p:nvSpPr>
        <p:spPr/>
        <p:txBody>
          <a:bodyPr/>
          <a:lstStyle/>
          <a:p>
            <a:r>
              <a:rPr lang="en-AU"/>
              <a:t>INB/INN 255 Security</a:t>
            </a:r>
          </a:p>
        </p:txBody>
      </p:sp>
      <p:sp>
        <p:nvSpPr>
          <p:cNvPr id="18" name="Slide Number Placeholder 4"/>
          <p:cNvSpPr>
            <a:spLocks noGrp="1"/>
          </p:cNvSpPr>
          <p:nvPr>
            <p:ph type="sldNum" sz="quarter" idx="12"/>
          </p:nvPr>
        </p:nvSpPr>
        <p:spPr/>
        <p:txBody>
          <a:bodyPr/>
          <a:lstStyle/>
          <a:p>
            <a:fld id="{9EA1B2D4-F06E-4FCA-99AE-99E99AAB301C}" type="slidenum">
              <a:rPr lang="en-AU"/>
              <a:pPr/>
              <a:t>46</a:t>
            </a:fld>
            <a:endParaRPr lang="en-AU"/>
          </a:p>
        </p:txBody>
      </p:sp>
      <p:sp>
        <p:nvSpPr>
          <p:cNvPr id="119810" name="Rectangle 2"/>
          <p:cNvSpPr>
            <a:spLocks noGrp="1" noChangeArrowheads="1"/>
          </p:cNvSpPr>
          <p:nvPr>
            <p:ph type="title"/>
          </p:nvPr>
        </p:nvSpPr>
        <p:spPr/>
        <p:txBody>
          <a:bodyPr/>
          <a:lstStyle/>
          <a:p>
            <a:r>
              <a:rPr lang="en-AU"/>
              <a:t>ID based: Biometrics </a:t>
            </a:r>
          </a:p>
        </p:txBody>
      </p:sp>
      <p:grpSp>
        <p:nvGrpSpPr>
          <p:cNvPr id="119811" name="Group 3"/>
          <p:cNvGrpSpPr>
            <a:grpSpLocks/>
          </p:cNvGrpSpPr>
          <p:nvPr/>
        </p:nvGrpSpPr>
        <p:grpSpPr bwMode="auto">
          <a:xfrm>
            <a:off x="593725" y="2289175"/>
            <a:ext cx="7986713" cy="3092450"/>
            <a:chOff x="374" y="1442"/>
            <a:chExt cx="5031" cy="1948"/>
          </a:xfrm>
        </p:grpSpPr>
        <p:sp>
          <p:nvSpPr>
            <p:cNvPr id="119812" name="Rectangle 4"/>
            <p:cNvSpPr>
              <a:spLocks noChangeArrowheads="1"/>
            </p:cNvSpPr>
            <p:nvPr/>
          </p:nvSpPr>
          <p:spPr bwMode="auto">
            <a:xfrm>
              <a:off x="374" y="1442"/>
              <a:ext cx="5031" cy="1948"/>
            </a:xfrm>
            <a:prstGeom prst="rect">
              <a:avLst/>
            </a:prstGeom>
            <a:solidFill>
              <a:srgbClr val="FFFFBB"/>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9813" name="AutoShape 5"/>
            <p:cNvSpPr>
              <a:spLocks noChangeArrowheads="1"/>
            </p:cNvSpPr>
            <p:nvPr/>
          </p:nvSpPr>
          <p:spPr bwMode="auto">
            <a:xfrm>
              <a:off x="4437" y="1953"/>
              <a:ext cx="796" cy="643"/>
            </a:xfrm>
            <a:prstGeom prst="can">
              <a:avLst>
                <a:gd name="adj" fmla="val 25000"/>
              </a:avLst>
            </a:prstGeom>
            <a:gradFill rotWithShape="1">
              <a:gsLst>
                <a:gs pos="0">
                  <a:srgbClr val="88B4DC"/>
                </a:gs>
                <a:gs pos="50000">
                  <a:schemeClr val="bg1"/>
                </a:gs>
                <a:gs pos="100000">
                  <a:srgbClr val="88B4D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9814" name="Rectangle 6"/>
            <p:cNvSpPr>
              <a:spLocks noChangeArrowheads="1"/>
            </p:cNvSpPr>
            <p:nvPr/>
          </p:nvSpPr>
          <p:spPr bwMode="auto">
            <a:xfrm>
              <a:off x="3044" y="1929"/>
              <a:ext cx="893" cy="66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AU">
                  <a:latin typeface="Arial Unicode MS" pitchFamily="34" charset="-128"/>
                </a:rPr>
                <a:t>Matcher</a:t>
              </a:r>
            </a:p>
          </p:txBody>
        </p:sp>
        <p:sp>
          <p:nvSpPr>
            <p:cNvPr id="119815" name="Rectangle 7"/>
            <p:cNvSpPr>
              <a:spLocks noChangeArrowheads="1"/>
            </p:cNvSpPr>
            <p:nvPr/>
          </p:nvSpPr>
          <p:spPr bwMode="auto">
            <a:xfrm>
              <a:off x="1892" y="1996"/>
              <a:ext cx="778" cy="58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AU">
                  <a:latin typeface="Arial Unicode MS" pitchFamily="34" charset="-128"/>
                </a:rPr>
                <a:t>Feature</a:t>
              </a:r>
              <a:br>
                <a:rPr lang="en-AU">
                  <a:latin typeface="Arial Unicode MS" pitchFamily="34" charset="-128"/>
                </a:rPr>
              </a:br>
              <a:r>
                <a:rPr lang="en-AU">
                  <a:latin typeface="Arial Unicode MS" pitchFamily="34" charset="-128"/>
                </a:rPr>
                <a:t>Extractor</a:t>
              </a:r>
            </a:p>
          </p:txBody>
        </p:sp>
        <p:grpSp>
          <p:nvGrpSpPr>
            <p:cNvPr id="119816" name="Group 8"/>
            <p:cNvGrpSpPr>
              <a:grpSpLocks/>
            </p:cNvGrpSpPr>
            <p:nvPr/>
          </p:nvGrpSpPr>
          <p:grpSpPr bwMode="auto">
            <a:xfrm>
              <a:off x="491" y="1750"/>
              <a:ext cx="969" cy="1047"/>
              <a:chOff x="461" y="1670"/>
              <a:chExt cx="969" cy="1047"/>
            </a:xfrm>
          </p:grpSpPr>
          <p:sp>
            <p:nvSpPr>
              <p:cNvPr id="119817" name="Rectangle 9"/>
              <p:cNvSpPr>
                <a:spLocks noChangeArrowheads="1"/>
              </p:cNvSpPr>
              <p:nvPr/>
            </p:nvSpPr>
            <p:spPr bwMode="auto">
              <a:xfrm>
                <a:off x="461" y="1670"/>
                <a:ext cx="969" cy="104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0"/>
              <a:lstStyle/>
              <a:p>
                <a:pPr algn="ctr" eaLnBrk="0" hangingPunct="0"/>
                <a:r>
                  <a:rPr lang="en-AU">
                    <a:latin typeface="Arial Unicode MS" pitchFamily="34" charset="-128"/>
                  </a:rPr>
                  <a:t>Sensor</a:t>
                </a:r>
              </a:p>
            </p:txBody>
          </p:sp>
          <p:graphicFrame>
            <p:nvGraphicFramePr>
              <p:cNvPr id="119818" name="Object 10"/>
              <p:cNvGraphicFramePr>
                <a:graphicFrameLocks noChangeAspect="1"/>
              </p:cNvGraphicFramePr>
              <p:nvPr/>
            </p:nvGraphicFramePr>
            <p:xfrm>
              <a:off x="717" y="2010"/>
              <a:ext cx="450" cy="576"/>
            </p:xfrm>
            <a:graphic>
              <a:graphicData uri="http://schemas.openxmlformats.org/presentationml/2006/ole">
                <mc:AlternateContent xmlns:mc="http://schemas.openxmlformats.org/markup-compatibility/2006">
                  <mc:Choice xmlns:v="urn:schemas-microsoft-com:vml" Requires="v">
                    <p:oleObj spid="_x0000_s2055" name="Bitmap Image" r:id="rId4" imgW="714286" imgH="914286" progId="Paint.Picture">
                      <p:embed/>
                    </p:oleObj>
                  </mc:Choice>
                  <mc:Fallback>
                    <p:oleObj name="Bitmap Image" r:id="rId4" imgW="714286" imgH="91428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 y="2010"/>
                            <a:ext cx="45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9819" name="AutoShape 11"/>
            <p:cNvSpPr>
              <a:spLocks noChangeArrowheads="1"/>
            </p:cNvSpPr>
            <p:nvPr/>
          </p:nvSpPr>
          <p:spPr bwMode="auto">
            <a:xfrm>
              <a:off x="1556" y="2217"/>
              <a:ext cx="231" cy="183"/>
            </a:xfrm>
            <a:prstGeom prst="rightArrow">
              <a:avLst>
                <a:gd name="adj1" fmla="val 50000"/>
                <a:gd name="adj2" fmla="val 31557"/>
              </a:avLst>
            </a:prstGeom>
            <a:solidFill>
              <a:srgbClr val="88B4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9820" name="AutoShape 12"/>
            <p:cNvSpPr>
              <a:spLocks noChangeArrowheads="1"/>
            </p:cNvSpPr>
            <p:nvPr/>
          </p:nvSpPr>
          <p:spPr bwMode="auto">
            <a:xfrm>
              <a:off x="2759" y="2210"/>
              <a:ext cx="231" cy="183"/>
            </a:xfrm>
            <a:prstGeom prst="rightArrow">
              <a:avLst>
                <a:gd name="adj1" fmla="val 50000"/>
                <a:gd name="adj2" fmla="val 31557"/>
              </a:avLst>
            </a:prstGeom>
            <a:solidFill>
              <a:srgbClr val="88B4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9821" name="AutoShape 13"/>
            <p:cNvSpPr>
              <a:spLocks noChangeArrowheads="1"/>
            </p:cNvSpPr>
            <p:nvPr/>
          </p:nvSpPr>
          <p:spPr bwMode="auto">
            <a:xfrm rot="10800000">
              <a:off x="4062" y="2213"/>
              <a:ext cx="231" cy="183"/>
            </a:xfrm>
            <a:prstGeom prst="rightArrow">
              <a:avLst>
                <a:gd name="adj1" fmla="val 50000"/>
                <a:gd name="adj2" fmla="val 31557"/>
              </a:avLst>
            </a:prstGeom>
            <a:solidFill>
              <a:srgbClr val="88B4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9822" name="Text Box 14"/>
            <p:cNvSpPr txBox="1">
              <a:spLocks noChangeArrowheads="1"/>
            </p:cNvSpPr>
            <p:nvPr/>
          </p:nvSpPr>
          <p:spPr bwMode="auto">
            <a:xfrm>
              <a:off x="4366" y="2587"/>
              <a:ext cx="9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AU">
                  <a:latin typeface="Arial Unicode MS" pitchFamily="34" charset="-128"/>
                </a:rPr>
                <a:t>System </a:t>
              </a:r>
              <a:br>
                <a:rPr lang="en-AU">
                  <a:latin typeface="Arial Unicode MS" pitchFamily="34" charset="-128"/>
                </a:rPr>
              </a:br>
              <a:r>
                <a:rPr lang="en-AU">
                  <a:latin typeface="Arial Unicode MS" pitchFamily="34" charset="-128"/>
                </a:rPr>
                <a:t>Database</a:t>
              </a:r>
            </a:p>
          </p:txBody>
        </p:sp>
        <p:sp>
          <p:nvSpPr>
            <p:cNvPr id="119823" name="Text Box 15"/>
            <p:cNvSpPr txBox="1">
              <a:spLocks noChangeArrowheads="1"/>
            </p:cNvSpPr>
            <p:nvPr/>
          </p:nvSpPr>
          <p:spPr bwMode="auto">
            <a:xfrm>
              <a:off x="451" y="3146"/>
              <a:ext cx="18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a:latin typeface="Arial Unicode MS" pitchFamily="34" charset="-128"/>
                </a:rPr>
                <a:t>System Components</a:t>
              </a:r>
            </a:p>
          </p:txBody>
        </p:sp>
      </p:grpSp>
    </p:spTree>
    <p:extLst>
      <p:ext uri="{BB962C8B-B14F-4D97-AF65-F5344CB8AC3E}">
        <p14:creationId xmlns:p14="http://schemas.microsoft.com/office/powerpoint/2010/main" val="35401234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E921A13D-86D3-461E-818D-346EF054A948}" type="slidenum">
              <a:rPr lang="en-AU"/>
              <a:pPr/>
              <a:t>47</a:t>
            </a:fld>
            <a:endParaRPr lang="en-AU"/>
          </a:p>
        </p:txBody>
      </p:sp>
      <p:sp>
        <p:nvSpPr>
          <p:cNvPr id="121858" name="Rectangle 2"/>
          <p:cNvSpPr>
            <a:spLocks noGrp="1" noChangeArrowheads="1"/>
          </p:cNvSpPr>
          <p:nvPr>
            <p:ph type="title"/>
          </p:nvPr>
        </p:nvSpPr>
        <p:spPr/>
        <p:txBody>
          <a:bodyPr/>
          <a:lstStyle/>
          <a:p>
            <a:r>
              <a:rPr lang="en-AU"/>
              <a:t>ID based: Biometrics</a:t>
            </a:r>
            <a:endParaRPr lang="en-US"/>
          </a:p>
        </p:txBody>
      </p:sp>
      <p:sp>
        <p:nvSpPr>
          <p:cNvPr id="121859" name="Rectangle 3"/>
          <p:cNvSpPr>
            <a:spLocks noGrp="1" noChangeArrowheads="1"/>
          </p:cNvSpPr>
          <p:nvPr>
            <p:ph type="body" idx="1"/>
          </p:nvPr>
        </p:nvSpPr>
        <p:spPr/>
        <p:txBody>
          <a:bodyPr>
            <a:normAutofit/>
          </a:bodyPr>
          <a:lstStyle/>
          <a:p>
            <a:pPr>
              <a:lnSpc>
                <a:spcPct val="90000"/>
              </a:lnSpc>
            </a:pPr>
            <a:r>
              <a:rPr lang="en-AU" dirty="0"/>
              <a:t>Modes of operation:</a:t>
            </a:r>
            <a:r>
              <a:rPr lang="en-US" sz="2400" u="sng" dirty="0">
                <a:solidFill>
                  <a:schemeClr val="accent2"/>
                </a:solidFill>
              </a:rPr>
              <a:t> </a:t>
            </a:r>
          </a:p>
          <a:p>
            <a:pPr lvl="1">
              <a:lnSpc>
                <a:spcPct val="90000"/>
              </a:lnSpc>
            </a:pPr>
            <a:r>
              <a:rPr lang="en-US" sz="2000" dirty="0">
                <a:solidFill>
                  <a:srgbClr val="0070C0"/>
                </a:solidFill>
              </a:rPr>
              <a:t>Enrolment</a:t>
            </a:r>
          </a:p>
          <a:p>
            <a:pPr lvl="1">
              <a:lnSpc>
                <a:spcPct val="90000"/>
              </a:lnSpc>
            </a:pPr>
            <a:r>
              <a:rPr lang="en-US" sz="2000" dirty="0">
                <a:solidFill>
                  <a:srgbClr val="0070C0"/>
                </a:solidFill>
              </a:rPr>
              <a:t>Verification</a:t>
            </a:r>
            <a:r>
              <a:rPr lang="en-US" sz="2000" dirty="0"/>
              <a:t> of claimed identity (1-to-1)</a:t>
            </a:r>
          </a:p>
          <a:p>
            <a:pPr lvl="1">
              <a:lnSpc>
                <a:spcPct val="90000"/>
              </a:lnSpc>
            </a:pPr>
            <a:r>
              <a:rPr lang="en-US" sz="2000" dirty="0">
                <a:solidFill>
                  <a:srgbClr val="0070C0"/>
                </a:solidFill>
              </a:rPr>
              <a:t>Identification</a:t>
            </a:r>
            <a:r>
              <a:rPr lang="en-US" sz="2000" dirty="0"/>
              <a:t> (1-to-many)</a:t>
            </a:r>
          </a:p>
          <a:p>
            <a:pPr>
              <a:lnSpc>
                <a:spcPct val="90000"/>
              </a:lnSpc>
            </a:pPr>
            <a:r>
              <a:rPr lang="en-US" dirty="0"/>
              <a:t>Two decision making error types: </a:t>
            </a:r>
          </a:p>
          <a:p>
            <a:pPr lvl="1">
              <a:lnSpc>
                <a:spcPct val="90000"/>
              </a:lnSpc>
            </a:pPr>
            <a:r>
              <a:rPr lang="en-US" sz="2000" dirty="0">
                <a:solidFill>
                  <a:srgbClr val="0070C0"/>
                </a:solidFill>
              </a:rPr>
              <a:t>False match</a:t>
            </a:r>
            <a:r>
              <a:rPr lang="en-US" sz="2000" dirty="0"/>
              <a:t>: </a:t>
            </a:r>
          </a:p>
          <a:p>
            <a:pPr lvl="2">
              <a:lnSpc>
                <a:spcPct val="90000"/>
              </a:lnSpc>
            </a:pPr>
            <a:r>
              <a:rPr lang="en-US" sz="1800" dirty="0"/>
              <a:t>mistaking biometric measurements from two different persons to be from the same person, and </a:t>
            </a:r>
          </a:p>
          <a:p>
            <a:pPr lvl="1">
              <a:lnSpc>
                <a:spcPct val="90000"/>
              </a:lnSpc>
            </a:pPr>
            <a:r>
              <a:rPr lang="en-US" sz="2000" dirty="0">
                <a:solidFill>
                  <a:srgbClr val="0070C0"/>
                </a:solidFill>
              </a:rPr>
              <a:t>False non-match</a:t>
            </a:r>
            <a:r>
              <a:rPr lang="en-US" sz="2000" dirty="0"/>
              <a:t>: </a:t>
            </a:r>
          </a:p>
          <a:p>
            <a:pPr lvl="2">
              <a:lnSpc>
                <a:spcPct val="90000"/>
              </a:lnSpc>
            </a:pPr>
            <a:r>
              <a:rPr lang="en-US" sz="1800" dirty="0"/>
              <a:t>mistaking two biometric measurements from the same person to be from two different persons</a:t>
            </a:r>
          </a:p>
          <a:p>
            <a:pPr lvl="1">
              <a:lnSpc>
                <a:spcPct val="90000"/>
              </a:lnSpc>
            </a:pPr>
            <a:r>
              <a:rPr lang="en-US" sz="2000" dirty="0"/>
              <a:t>Trade-off between false match rate (FMR) and false non-match rate (FNMR) in every biometric system </a:t>
            </a:r>
            <a:r>
              <a:rPr lang="en-US" sz="2000" dirty="0" smtClean="0"/>
              <a:t> </a:t>
            </a:r>
            <a:r>
              <a:rPr lang="en-US" sz="1800" dirty="0" smtClean="0">
                <a:solidFill>
                  <a:srgbClr val="0070C0"/>
                </a:solidFill>
              </a:rPr>
              <a:t>(reducing one type increases the other)</a:t>
            </a:r>
            <a:endParaRPr lang="en-US" sz="1800" dirty="0">
              <a:solidFill>
                <a:srgbClr val="0070C0"/>
              </a:solidFill>
            </a:endParaRPr>
          </a:p>
        </p:txBody>
      </p:sp>
    </p:spTree>
    <p:extLst>
      <p:ext uri="{BB962C8B-B14F-4D97-AF65-F5344CB8AC3E}">
        <p14:creationId xmlns:p14="http://schemas.microsoft.com/office/powerpoint/2010/main" val="291650088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A440EBE1-F2A7-4DEE-9C16-4D8A51718BEE}" type="slidenum">
              <a:rPr lang="en-AU"/>
              <a:pPr/>
              <a:t>48</a:t>
            </a:fld>
            <a:endParaRPr lang="en-AU"/>
          </a:p>
        </p:txBody>
      </p:sp>
      <p:sp>
        <p:nvSpPr>
          <p:cNvPr id="134146" name="Rectangle 2"/>
          <p:cNvSpPr>
            <a:spLocks noGrp="1" noChangeArrowheads="1"/>
          </p:cNvSpPr>
          <p:nvPr>
            <p:ph type="title"/>
          </p:nvPr>
        </p:nvSpPr>
        <p:spPr/>
        <p:txBody>
          <a:bodyPr/>
          <a:lstStyle/>
          <a:p>
            <a:r>
              <a:rPr lang="en-AU" dirty="0" smtClean="0"/>
              <a:t>L9: </a:t>
            </a:r>
            <a:r>
              <a:rPr lang="en-AU" dirty="0"/>
              <a:t>Network Security</a:t>
            </a:r>
            <a:endParaRPr lang="en-US" dirty="0"/>
          </a:p>
        </p:txBody>
      </p:sp>
      <p:sp>
        <p:nvSpPr>
          <p:cNvPr id="134147" name="Rectangle 3"/>
          <p:cNvSpPr>
            <a:spLocks noGrp="1" noChangeArrowheads="1"/>
          </p:cNvSpPr>
          <p:nvPr>
            <p:ph type="body" idx="1"/>
          </p:nvPr>
        </p:nvSpPr>
        <p:spPr/>
        <p:txBody>
          <a:bodyPr>
            <a:normAutofit lnSpcReduction="10000"/>
          </a:bodyPr>
          <a:lstStyle/>
          <a:p>
            <a:pPr>
              <a:lnSpc>
                <a:spcPct val="90000"/>
              </a:lnSpc>
            </a:pPr>
            <a:r>
              <a:rPr lang="en-AU" dirty="0"/>
              <a:t>Basic network concepts</a:t>
            </a:r>
          </a:p>
          <a:p>
            <a:pPr>
              <a:lnSpc>
                <a:spcPct val="90000"/>
              </a:lnSpc>
            </a:pPr>
            <a:r>
              <a:rPr lang="en-AU" dirty="0"/>
              <a:t>Communication protocols</a:t>
            </a:r>
          </a:p>
          <a:p>
            <a:pPr lvl="1">
              <a:lnSpc>
                <a:spcPct val="90000"/>
              </a:lnSpc>
            </a:pPr>
            <a:r>
              <a:rPr lang="en-AU" dirty="0" smtClean="0"/>
              <a:t>SSL/TLS</a:t>
            </a:r>
            <a:endParaRPr lang="en-AU" dirty="0"/>
          </a:p>
          <a:p>
            <a:pPr lvl="1">
              <a:lnSpc>
                <a:spcPct val="90000"/>
              </a:lnSpc>
            </a:pPr>
            <a:r>
              <a:rPr lang="en-AU" dirty="0"/>
              <a:t>IP Layer Security (</a:t>
            </a:r>
            <a:r>
              <a:rPr lang="en-AU" dirty="0" err="1"/>
              <a:t>IPSec</a:t>
            </a:r>
            <a:r>
              <a:rPr lang="en-AU" dirty="0"/>
              <a:t>)</a:t>
            </a:r>
          </a:p>
          <a:p>
            <a:pPr>
              <a:lnSpc>
                <a:spcPct val="70000"/>
              </a:lnSpc>
            </a:pPr>
            <a:r>
              <a:rPr lang="en-AU" dirty="0"/>
              <a:t>Firewalls</a:t>
            </a:r>
          </a:p>
          <a:p>
            <a:pPr lvl="1">
              <a:lnSpc>
                <a:spcPct val="70000"/>
              </a:lnSpc>
            </a:pPr>
            <a:r>
              <a:rPr lang="en-AU" dirty="0"/>
              <a:t>Simple packet filter</a:t>
            </a:r>
          </a:p>
          <a:p>
            <a:pPr lvl="1">
              <a:lnSpc>
                <a:spcPct val="70000"/>
              </a:lnSpc>
            </a:pPr>
            <a:r>
              <a:rPr lang="en-AU" dirty="0" err="1"/>
              <a:t>Stateful</a:t>
            </a:r>
            <a:r>
              <a:rPr lang="en-AU" dirty="0"/>
              <a:t> packet filter</a:t>
            </a:r>
          </a:p>
          <a:p>
            <a:pPr lvl="1">
              <a:lnSpc>
                <a:spcPct val="70000"/>
              </a:lnSpc>
            </a:pPr>
            <a:r>
              <a:rPr lang="en-AU" dirty="0"/>
              <a:t>Application-layer firewalls</a:t>
            </a:r>
          </a:p>
          <a:p>
            <a:pPr lvl="1">
              <a:lnSpc>
                <a:spcPct val="70000"/>
              </a:lnSpc>
            </a:pPr>
            <a:r>
              <a:rPr lang="en-AU" dirty="0"/>
              <a:t>Network a</a:t>
            </a:r>
            <a:r>
              <a:rPr lang="en-AU" dirty="0" smtClean="0"/>
              <a:t>rchitecture</a:t>
            </a:r>
          </a:p>
          <a:p>
            <a:pPr>
              <a:lnSpc>
                <a:spcPct val="70000"/>
              </a:lnSpc>
            </a:pPr>
            <a:r>
              <a:rPr lang="en-AU" dirty="0" smtClean="0"/>
              <a:t>Malicious software</a:t>
            </a:r>
          </a:p>
          <a:p>
            <a:pPr lvl="1">
              <a:lnSpc>
                <a:spcPct val="70000"/>
              </a:lnSpc>
            </a:pPr>
            <a:r>
              <a:rPr lang="en-AU" dirty="0"/>
              <a:t>V</a:t>
            </a:r>
            <a:r>
              <a:rPr lang="en-AU" dirty="0" smtClean="0"/>
              <a:t>iruses</a:t>
            </a:r>
            <a:endParaRPr lang="en-US" dirty="0"/>
          </a:p>
        </p:txBody>
      </p:sp>
    </p:spTree>
    <p:extLst>
      <p:ext uri="{BB962C8B-B14F-4D97-AF65-F5344CB8AC3E}">
        <p14:creationId xmlns:p14="http://schemas.microsoft.com/office/powerpoint/2010/main" val="11481762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mtClean="0"/>
              <a:t>Semester 1, 2014</a:t>
            </a:r>
            <a:endParaRPr lang="en-AU"/>
          </a:p>
        </p:txBody>
      </p:sp>
      <p:sp>
        <p:nvSpPr>
          <p:cNvPr id="8" name="Footer Placeholder 2"/>
          <p:cNvSpPr>
            <a:spLocks noGrp="1"/>
          </p:cNvSpPr>
          <p:nvPr>
            <p:ph type="ftr" sz="quarter" idx="11"/>
          </p:nvPr>
        </p:nvSpPr>
        <p:spPr/>
        <p:txBody>
          <a:bodyPr/>
          <a:lstStyle/>
          <a:p>
            <a:r>
              <a:rPr lang="en-AU"/>
              <a:t>INB/INN 255 Security</a:t>
            </a:r>
          </a:p>
        </p:txBody>
      </p:sp>
      <p:sp>
        <p:nvSpPr>
          <p:cNvPr id="9" name="Slide Number Placeholder 3"/>
          <p:cNvSpPr>
            <a:spLocks noGrp="1"/>
          </p:cNvSpPr>
          <p:nvPr>
            <p:ph type="sldNum" sz="quarter" idx="12"/>
          </p:nvPr>
        </p:nvSpPr>
        <p:spPr/>
        <p:txBody>
          <a:bodyPr/>
          <a:lstStyle/>
          <a:p>
            <a:fld id="{98466B4D-CCF1-491A-9B0E-2C57700785A1}" type="slidenum">
              <a:rPr lang="en-AU"/>
              <a:pPr/>
              <a:t>49</a:t>
            </a:fld>
            <a:endParaRPr lang="en-AU"/>
          </a:p>
        </p:txBody>
      </p:sp>
      <p:sp>
        <p:nvSpPr>
          <p:cNvPr id="135170"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endParaRPr lang="en-US" sz="1400">
              <a:ea typeface="ＭＳ Ｐゴシック" pitchFamily="34" charset="-128"/>
            </a:endParaRPr>
          </a:p>
        </p:txBody>
      </p:sp>
      <p:sp>
        <p:nvSpPr>
          <p:cNvPr id="135171" name="Footer Placeholder 4"/>
          <p:cNvSpPr txBox="1">
            <a:spLocks noGrp="1"/>
          </p:cNvSpPr>
          <p:nvPr/>
        </p:nvSpPr>
        <p:spPr bwMode="auto">
          <a:xfrm>
            <a:off x="2819400" y="6245225"/>
            <a:ext cx="358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endParaRPr lang="en-US" sz="1400">
              <a:ea typeface="ＭＳ Ｐゴシック" pitchFamily="34" charset="-128"/>
            </a:endParaRPr>
          </a:p>
        </p:txBody>
      </p:sp>
      <p:sp>
        <p:nvSpPr>
          <p:cNvPr id="135172"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r"/>
            <a:fld id="{3C4EB17E-CD36-4AFC-8FEB-FEFF884781CB}" type="slidenum">
              <a:rPr lang="en-AU" sz="1400">
                <a:ea typeface="ＭＳ Ｐゴシック" pitchFamily="34" charset="-128"/>
              </a:rPr>
              <a:pPr algn="r"/>
              <a:t>49</a:t>
            </a:fld>
            <a:endParaRPr lang="en-AU" sz="1400">
              <a:ea typeface="ＭＳ Ｐゴシック" pitchFamily="34" charset="-128"/>
            </a:endParaRPr>
          </a:p>
        </p:txBody>
      </p:sp>
      <p:sp>
        <p:nvSpPr>
          <p:cNvPr id="135173" name="Rectangle 2"/>
          <p:cNvSpPr>
            <a:spLocks noGrp="1" noChangeArrowheads="1"/>
          </p:cNvSpPr>
          <p:nvPr>
            <p:ph type="title" idx="4294967295"/>
          </p:nvPr>
        </p:nvSpPr>
        <p:spPr/>
        <p:txBody>
          <a:bodyPr/>
          <a:lstStyle/>
          <a:p>
            <a:r>
              <a:rPr lang="en-AU"/>
              <a:t>Communications protocols</a:t>
            </a:r>
          </a:p>
        </p:txBody>
      </p:sp>
      <p:sp>
        <p:nvSpPr>
          <p:cNvPr id="135174" name="Rectangle 3"/>
          <p:cNvSpPr>
            <a:spLocks noGrp="1" noChangeArrowheads="1"/>
          </p:cNvSpPr>
          <p:nvPr>
            <p:ph type="body" idx="4294967295"/>
          </p:nvPr>
        </p:nvSpPr>
        <p:spPr/>
        <p:txBody>
          <a:bodyPr/>
          <a:lstStyle/>
          <a:p>
            <a:pPr>
              <a:lnSpc>
                <a:spcPct val="90000"/>
              </a:lnSpc>
            </a:pPr>
            <a:r>
              <a:rPr lang="en-US" dirty="0"/>
              <a:t>Network-related security protocols in common use include:</a:t>
            </a:r>
          </a:p>
          <a:p>
            <a:pPr lvl="1">
              <a:lnSpc>
                <a:spcPct val="90000"/>
              </a:lnSpc>
            </a:pPr>
            <a:r>
              <a:rPr lang="en-US" dirty="0" smtClean="0">
                <a:solidFill>
                  <a:srgbClr val="0070C0"/>
                </a:solidFill>
              </a:rPr>
              <a:t>Transport </a:t>
            </a:r>
            <a:r>
              <a:rPr lang="en-US" dirty="0">
                <a:solidFill>
                  <a:srgbClr val="0070C0"/>
                </a:solidFill>
              </a:rPr>
              <a:t>Layer Security (TLS)</a:t>
            </a:r>
            <a:r>
              <a:rPr lang="en-US" dirty="0"/>
              <a:t>:</a:t>
            </a:r>
            <a:r>
              <a:rPr lang="en-US" sz="2000" dirty="0"/>
              <a:t> </a:t>
            </a:r>
            <a:endParaRPr lang="en-US" sz="2000" dirty="0" smtClean="0"/>
          </a:p>
          <a:p>
            <a:pPr lvl="2">
              <a:lnSpc>
                <a:spcPct val="90000"/>
              </a:lnSpc>
            </a:pPr>
            <a:r>
              <a:rPr lang="en-US" sz="2000" dirty="0" smtClean="0"/>
              <a:t>Used </a:t>
            </a:r>
            <a:r>
              <a:rPr lang="en-US" sz="2000" dirty="0"/>
              <a:t>extensively on the </a:t>
            </a:r>
            <a:r>
              <a:rPr lang="en-US" sz="2000" dirty="0" smtClean="0"/>
              <a:t>web</a:t>
            </a:r>
          </a:p>
          <a:p>
            <a:pPr lvl="2">
              <a:lnSpc>
                <a:spcPct val="90000"/>
              </a:lnSpc>
            </a:pPr>
            <a:r>
              <a:rPr lang="en-US" sz="2000" dirty="0"/>
              <a:t>O</a:t>
            </a:r>
            <a:r>
              <a:rPr lang="en-US" sz="2000" dirty="0" smtClean="0"/>
              <a:t>ften </a:t>
            </a:r>
            <a:r>
              <a:rPr lang="en-US" sz="2000" dirty="0"/>
              <a:t>referred to in privacy policies as a means of providing confidential web connections.</a:t>
            </a:r>
          </a:p>
          <a:p>
            <a:pPr lvl="1">
              <a:lnSpc>
                <a:spcPct val="90000"/>
              </a:lnSpc>
            </a:pPr>
            <a:r>
              <a:rPr lang="en-US" dirty="0">
                <a:solidFill>
                  <a:srgbClr val="0070C0"/>
                </a:solidFill>
              </a:rPr>
              <a:t>IP Security (</a:t>
            </a:r>
            <a:r>
              <a:rPr lang="en-US" dirty="0" err="1">
                <a:solidFill>
                  <a:srgbClr val="0070C0"/>
                </a:solidFill>
              </a:rPr>
              <a:t>IPSec</a:t>
            </a:r>
            <a:r>
              <a:rPr lang="en-US" dirty="0">
                <a:solidFill>
                  <a:srgbClr val="0070C0"/>
                </a:solidFill>
              </a:rPr>
              <a:t>)</a:t>
            </a:r>
            <a:r>
              <a:rPr lang="en-US" dirty="0"/>
              <a:t>:</a:t>
            </a:r>
            <a:r>
              <a:rPr lang="en-US" sz="2000" dirty="0"/>
              <a:t> </a:t>
            </a:r>
            <a:endParaRPr lang="en-US" sz="2000" dirty="0" smtClean="0"/>
          </a:p>
          <a:p>
            <a:pPr lvl="2">
              <a:lnSpc>
                <a:spcPct val="90000"/>
              </a:lnSpc>
            </a:pPr>
            <a:r>
              <a:rPr lang="en-US" sz="2000" dirty="0" smtClean="0"/>
              <a:t>Provides </a:t>
            </a:r>
            <a:r>
              <a:rPr lang="en-US" sz="2000" dirty="0"/>
              <a:t>security services at the IP </a:t>
            </a:r>
            <a:r>
              <a:rPr lang="en-US" sz="2000" dirty="0" smtClean="0"/>
              <a:t>level, </a:t>
            </a:r>
            <a:r>
              <a:rPr lang="en-US" sz="2000" dirty="0"/>
              <a:t>and </a:t>
            </a:r>
            <a:endParaRPr lang="en-US" sz="2000" dirty="0" smtClean="0"/>
          </a:p>
          <a:p>
            <a:pPr lvl="2">
              <a:lnSpc>
                <a:spcPct val="90000"/>
              </a:lnSpc>
            </a:pPr>
            <a:r>
              <a:rPr lang="en-US" sz="2000" dirty="0" smtClean="0"/>
              <a:t>Used </a:t>
            </a:r>
            <a:r>
              <a:rPr lang="en-US" sz="2000" dirty="0"/>
              <a:t>to provide Virtual Private Network (VPN) services.</a:t>
            </a:r>
          </a:p>
        </p:txBody>
      </p:sp>
    </p:spTree>
    <p:extLst>
      <p:ext uri="{BB962C8B-B14F-4D97-AF65-F5344CB8AC3E}">
        <p14:creationId xmlns:p14="http://schemas.microsoft.com/office/powerpoint/2010/main" val="1282794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1032DE36-D109-42D1-B549-994E714B6DBC}" type="slidenum">
              <a:rPr lang="en-AU"/>
              <a:pPr/>
              <a:t>5</a:t>
            </a:fld>
            <a:endParaRPr lang="en-AU"/>
          </a:p>
        </p:txBody>
      </p:sp>
      <p:sp>
        <p:nvSpPr>
          <p:cNvPr id="6146" name="Rectangle 2"/>
          <p:cNvSpPr>
            <a:spLocks noGrp="1" noChangeArrowheads="1"/>
          </p:cNvSpPr>
          <p:nvPr>
            <p:ph type="title"/>
          </p:nvPr>
        </p:nvSpPr>
        <p:spPr/>
        <p:txBody>
          <a:bodyPr/>
          <a:lstStyle/>
          <a:p>
            <a:r>
              <a:rPr lang="en-AU"/>
              <a:t>Unit learning outcomes</a:t>
            </a:r>
          </a:p>
        </p:txBody>
      </p:sp>
      <p:sp>
        <p:nvSpPr>
          <p:cNvPr id="6147" name="Rectangle 3"/>
          <p:cNvSpPr>
            <a:spLocks noGrp="1" noChangeArrowheads="1"/>
          </p:cNvSpPr>
          <p:nvPr>
            <p:ph type="body" idx="1"/>
          </p:nvPr>
        </p:nvSpPr>
        <p:spPr/>
        <p:txBody>
          <a:bodyPr/>
          <a:lstStyle/>
          <a:p>
            <a:pPr marL="533400" indent="-533400">
              <a:lnSpc>
                <a:spcPct val="90000"/>
              </a:lnSpc>
            </a:pPr>
            <a:r>
              <a:rPr lang="en-AU"/>
              <a:t>On successful completion of this unit you should be able to:</a:t>
            </a:r>
            <a:r>
              <a:rPr lang="en-AU" sz="2400"/>
              <a:t> </a:t>
            </a:r>
          </a:p>
          <a:p>
            <a:pPr marL="914400" lvl="1" indent="-457200">
              <a:lnSpc>
                <a:spcPct val="90000"/>
              </a:lnSpc>
              <a:buFontTx/>
              <a:buAutoNum type="arabicPeriod"/>
            </a:pPr>
            <a:r>
              <a:rPr lang="en-US" sz="2000"/>
              <a:t>Describe the dimensions of personal, corporate, national and global dependence on IT services, with an emphasis on the interactions between entities, and the security implications associated with this.</a:t>
            </a:r>
          </a:p>
          <a:p>
            <a:pPr marL="914400" lvl="1" indent="-457200">
              <a:lnSpc>
                <a:spcPct val="90000"/>
              </a:lnSpc>
              <a:buFontTx/>
              <a:buAutoNum type="arabicPeriod"/>
            </a:pPr>
            <a:r>
              <a:rPr lang="en-AU" sz="2000"/>
              <a:t>Define major information security goals, and identify those goals which relate to the strategic goals of an organisation.</a:t>
            </a:r>
          </a:p>
          <a:p>
            <a:pPr marL="914400" lvl="1" indent="-457200">
              <a:lnSpc>
                <a:spcPct val="90000"/>
              </a:lnSpc>
              <a:buFontTx/>
              <a:buAutoNum type="arabicPeriod"/>
            </a:pPr>
            <a:r>
              <a:rPr lang="en-AU" sz="2000"/>
              <a:t>Recognise and describe threats to the security of information in a range of practical situations. </a:t>
            </a:r>
          </a:p>
          <a:p>
            <a:pPr marL="914400" lvl="1" indent="-457200">
              <a:lnSpc>
                <a:spcPct val="90000"/>
              </a:lnSpc>
              <a:buFontTx/>
              <a:buAutoNum type="arabicPeriod"/>
            </a:pPr>
            <a:r>
              <a:rPr lang="en-AU" sz="2000"/>
              <a:t>Evaluate given information security scenarios and describe appropriate methods for addressing information security risks.</a:t>
            </a:r>
          </a:p>
          <a:p>
            <a:pPr marL="914400" lvl="1" indent="-457200">
              <a:lnSpc>
                <a:spcPct val="90000"/>
              </a:lnSpc>
              <a:buFontTx/>
              <a:buAutoNum type="arabicPeriod"/>
            </a:pPr>
            <a:r>
              <a:rPr lang="en-AU" sz="2000"/>
              <a:t>Discuss the major components of relevant information security management standards.</a:t>
            </a:r>
          </a:p>
        </p:txBody>
      </p:sp>
    </p:spTree>
    <p:extLst>
      <p:ext uri="{BB962C8B-B14F-4D97-AF65-F5344CB8AC3E}">
        <p14:creationId xmlns:p14="http://schemas.microsoft.com/office/powerpoint/2010/main" val="22417052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298A8CC8-1876-49E8-BF63-240886AE416C}" type="slidenum">
              <a:rPr lang="en-AU"/>
              <a:pPr/>
              <a:t>50</a:t>
            </a:fld>
            <a:endParaRPr lang="en-AU"/>
          </a:p>
        </p:txBody>
      </p:sp>
      <p:sp>
        <p:nvSpPr>
          <p:cNvPr id="136194" name="Rectangle 2"/>
          <p:cNvSpPr>
            <a:spLocks noGrp="1" noChangeArrowheads="1"/>
          </p:cNvSpPr>
          <p:nvPr>
            <p:ph type="title"/>
          </p:nvPr>
        </p:nvSpPr>
        <p:spPr/>
        <p:txBody>
          <a:bodyPr/>
          <a:lstStyle/>
          <a:p>
            <a:r>
              <a:rPr lang="en-AU"/>
              <a:t>Communications protocols security</a:t>
            </a:r>
            <a:endParaRPr lang="en-US"/>
          </a:p>
        </p:txBody>
      </p:sp>
      <p:sp>
        <p:nvSpPr>
          <p:cNvPr id="136195" name="Rectangle 3"/>
          <p:cNvSpPr>
            <a:spLocks noGrp="1" noChangeArrowheads="1"/>
          </p:cNvSpPr>
          <p:nvPr>
            <p:ph type="body" idx="1"/>
          </p:nvPr>
        </p:nvSpPr>
        <p:spPr>
          <a:xfrm>
            <a:off x="457200" y="1341438"/>
            <a:ext cx="8229600" cy="4967882"/>
          </a:xfrm>
        </p:spPr>
        <p:txBody>
          <a:bodyPr>
            <a:normAutofit fontScale="92500" lnSpcReduction="20000"/>
          </a:bodyPr>
          <a:lstStyle/>
          <a:p>
            <a:r>
              <a:rPr lang="en-AU" sz="2800" dirty="0"/>
              <a:t>Major points on security:</a:t>
            </a:r>
          </a:p>
          <a:p>
            <a:pPr lvl="1"/>
            <a:r>
              <a:rPr lang="en-AU" sz="2400" dirty="0" smtClean="0"/>
              <a:t>Transport </a:t>
            </a:r>
            <a:r>
              <a:rPr lang="en-AU" sz="2400" dirty="0"/>
              <a:t>Layer Security (TLS):</a:t>
            </a:r>
          </a:p>
          <a:p>
            <a:pPr lvl="2"/>
            <a:r>
              <a:rPr lang="en-AU" sz="2000" dirty="0" smtClean="0"/>
              <a:t>Originally Netscape’s Secure Sockets Layer (SSL) protocol</a:t>
            </a:r>
          </a:p>
          <a:p>
            <a:pPr lvl="2"/>
            <a:r>
              <a:rPr lang="en-AU" sz="2000" dirty="0" smtClean="0"/>
              <a:t>Uses </a:t>
            </a:r>
            <a:r>
              <a:rPr lang="en-AU" sz="2000" dirty="0"/>
              <a:t>encryption and PKI (browser model)</a:t>
            </a:r>
          </a:p>
          <a:p>
            <a:pPr lvl="2"/>
            <a:r>
              <a:rPr lang="en-AU" sz="2000" dirty="0"/>
              <a:t>Can provide confidentiality, integrity and authentication</a:t>
            </a:r>
          </a:p>
          <a:p>
            <a:pPr lvl="3"/>
            <a:r>
              <a:rPr lang="en-AU" dirty="0"/>
              <a:t>Usually of server to client, optionally client to server</a:t>
            </a:r>
          </a:p>
          <a:p>
            <a:pPr lvl="2"/>
            <a:r>
              <a:rPr lang="en-AU" sz="2000" dirty="0"/>
              <a:t>Can provide security for higher layer protocols </a:t>
            </a:r>
            <a:r>
              <a:rPr lang="en-AU" sz="2000" dirty="0" smtClean="0"/>
              <a:t>(OSI model has 7 layers)</a:t>
            </a:r>
            <a:endParaRPr lang="en-AU" sz="2000" dirty="0"/>
          </a:p>
          <a:p>
            <a:pPr lvl="3"/>
            <a:r>
              <a:rPr lang="en-AU" dirty="0"/>
              <a:t>Example: HTTP over TLS -&gt; </a:t>
            </a:r>
            <a:r>
              <a:rPr lang="en-AU" dirty="0" smtClean="0"/>
              <a:t>HTTPS</a:t>
            </a:r>
          </a:p>
          <a:p>
            <a:pPr lvl="2"/>
            <a:r>
              <a:rPr lang="en-AU" sz="2000" dirty="0" smtClean="0"/>
              <a:t>Vulnerability in implementation of some versions of Open SSL exploited in </a:t>
            </a:r>
            <a:r>
              <a:rPr lang="en-AU" sz="2000" dirty="0" err="1" smtClean="0"/>
              <a:t>Heartbleed</a:t>
            </a:r>
            <a:endParaRPr lang="en-AU" sz="2000" dirty="0"/>
          </a:p>
          <a:p>
            <a:pPr lvl="1"/>
            <a:r>
              <a:rPr lang="en-AU" sz="2400" dirty="0" err="1"/>
              <a:t>IPSec</a:t>
            </a:r>
            <a:endParaRPr lang="en-AU" sz="2400" dirty="0"/>
          </a:p>
          <a:p>
            <a:pPr lvl="2"/>
            <a:r>
              <a:rPr lang="en-US" sz="2000" dirty="0"/>
              <a:t>Security for IP </a:t>
            </a:r>
            <a:r>
              <a:rPr lang="en-US" sz="2000" dirty="0" smtClean="0"/>
              <a:t>traffic</a:t>
            </a:r>
          </a:p>
          <a:p>
            <a:pPr lvl="2"/>
            <a:r>
              <a:rPr lang="en-US" sz="2000" dirty="0" smtClean="0"/>
              <a:t>Operates at Network layer</a:t>
            </a:r>
            <a:endParaRPr lang="en-US" sz="2000" dirty="0"/>
          </a:p>
          <a:p>
            <a:pPr lvl="2"/>
            <a:r>
              <a:rPr lang="en-US" sz="2000" dirty="0"/>
              <a:t>Mostly used in tunnel mode for setting up </a:t>
            </a:r>
            <a:r>
              <a:rPr lang="en-US" sz="2000" dirty="0" smtClean="0"/>
              <a:t>VPNs - to provide Confidentiality, Integrity and Traffic Analysis protection</a:t>
            </a:r>
            <a:endParaRPr lang="en-US" sz="2000" dirty="0"/>
          </a:p>
        </p:txBody>
      </p:sp>
    </p:spTree>
    <p:extLst>
      <p:ext uri="{BB962C8B-B14F-4D97-AF65-F5344CB8AC3E}">
        <p14:creationId xmlns:p14="http://schemas.microsoft.com/office/powerpoint/2010/main" val="1170774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1"/>
          <p:cNvSpPr>
            <a:spLocks noGrp="1"/>
          </p:cNvSpPr>
          <p:nvPr>
            <p:ph type="dt" sz="half" idx="10"/>
          </p:nvPr>
        </p:nvSpPr>
        <p:spPr/>
        <p:txBody>
          <a:bodyPr/>
          <a:lstStyle/>
          <a:p>
            <a:r>
              <a:rPr lang="en-US" smtClean="0"/>
              <a:t>Semester 1, 2014</a:t>
            </a:r>
            <a:endParaRPr lang="en-AU"/>
          </a:p>
        </p:txBody>
      </p:sp>
      <p:sp>
        <p:nvSpPr>
          <p:cNvPr id="22" name="Footer Placeholder 2"/>
          <p:cNvSpPr>
            <a:spLocks noGrp="1"/>
          </p:cNvSpPr>
          <p:nvPr>
            <p:ph type="ftr" sz="quarter" idx="11"/>
          </p:nvPr>
        </p:nvSpPr>
        <p:spPr/>
        <p:txBody>
          <a:bodyPr/>
          <a:lstStyle/>
          <a:p>
            <a:r>
              <a:rPr lang="en-AU"/>
              <a:t>INB/INN 255 Security</a:t>
            </a:r>
          </a:p>
        </p:txBody>
      </p:sp>
      <p:sp>
        <p:nvSpPr>
          <p:cNvPr id="23" name="Slide Number Placeholder 3"/>
          <p:cNvSpPr>
            <a:spLocks noGrp="1"/>
          </p:cNvSpPr>
          <p:nvPr>
            <p:ph type="sldNum" sz="quarter" idx="12"/>
          </p:nvPr>
        </p:nvSpPr>
        <p:spPr/>
        <p:txBody>
          <a:bodyPr/>
          <a:lstStyle/>
          <a:p>
            <a:fld id="{62DC0B44-949A-4CAA-B2CD-1B4AAFB104D7}" type="slidenum">
              <a:rPr lang="en-AU"/>
              <a:pPr/>
              <a:t>51</a:t>
            </a:fld>
            <a:endParaRPr lang="en-AU"/>
          </a:p>
        </p:txBody>
      </p:sp>
      <p:sp>
        <p:nvSpPr>
          <p:cNvPr id="137218"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r>
              <a:rPr lang="en-AU" sz="1400">
                <a:ea typeface="ＭＳ Ｐゴシック" pitchFamily="34" charset="-128"/>
              </a:rPr>
              <a:t>Semester </a:t>
            </a:r>
            <a:r>
              <a:rPr lang="en-US" sz="1400">
                <a:ea typeface="ＭＳ Ｐゴシック" pitchFamily="34" charset="-128"/>
              </a:rPr>
              <a:t>1, </a:t>
            </a:r>
            <a:endParaRPr lang="en-AU" sz="1400">
              <a:ea typeface="ＭＳ Ｐゴシック" pitchFamily="34" charset="-128"/>
            </a:endParaRPr>
          </a:p>
        </p:txBody>
      </p:sp>
      <p:sp>
        <p:nvSpPr>
          <p:cNvPr id="137219" name="Footer Placeholder 3"/>
          <p:cNvSpPr txBox="1">
            <a:spLocks noGrp="1"/>
          </p:cNvSpPr>
          <p:nvPr/>
        </p:nvSpPr>
        <p:spPr bwMode="auto">
          <a:xfrm>
            <a:off x="2819400" y="6245225"/>
            <a:ext cx="358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endParaRPr lang="en-US" sz="1400">
              <a:ea typeface="ＭＳ Ｐゴシック" pitchFamily="34" charset="-128"/>
            </a:endParaRPr>
          </a:p>
        </p:txBody>
      </p:sp>
      <p:sp>
        <p:nvSpPr>
          <p:cNvPr id="137220"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r"/>
            <a:fld id="{13B9D969-8C95-4729-A915-C8506A88B599}" type="slidenum">
              <a:rPr lang="en-AU" sz="1400">
                <a:ea typeface="ＭＳ Ｐゴシック" pitchFamily="34" charset="-128"/>
              </a:rPr>
              <a:pPr algn="r"/>
              <a:t>51</a:t>
            </a:fld>
            <a:endParaRPr lang="en-AU" sz="1400">
              <a:ea typeface="ＭＳ Ｐゴシック" pitchFamily="34" charset="-128"/>
            </a:endParaRPr>
          </a:p>
        </p:txBody>
      </p:sp>
      <p:sp>
        <p:nvSpPr>
          <p:cNvPr id="137221" name="Rectangle 4"/>
          <p:cNvSpPr>
            <a:spLocks noGrp="1" noChangeArrowheads="1"/>
          </p:cNvSpPr>
          <p:nvPr>
            <p:ph type="title" idx="4294967295"/>
          </p:nvPr>
        </p:nvSpPr>
        <p:spPr/>
        <p:txBody>
          <a:bodyPr/>
          <a:lstStyle/>
          <a:p>
            <a:r>
              <a:rPr lang="en-US" altLang="zh-CN" sz="3600">
                <a:ea typeface="宋体" pitchFamily="2" charset="-122"/>
              </a:rPr>
              <a:t>Controlling network traffic</a:t>
            </a:r>
            <a:endParaRPr lang="en-AU" sz="3600">
              <a:ea typeface="宋体" pitchFamily="2" charset="-122"/>
            </a:endParaRPr>
          </a:p>
        </p:txBody>
      </p:sp>
      <p:sp>
        <p:nvSpPr>
          <p:cNvPr id="137222" name="Rectangle 24"/>
          <p:cNvSpPr>
            <a:spLocks noChangeArrowheads="1"/>
          </p:cNvSpPr>
          <p:nvPr/>
        </p:nvSpPr>
        <p:spPr bwMode="auto">
          <a:xfrm>
            <a:off x="684213" y="1124744"/>
            <a:ext cx="7885112"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altLang="zh-CN" sz="2000" dirty="0" smtClean="0">
                <a:ea typeface="宋体" pitchFamily="2" charset="-122"/>
              </a:rPr>
              <a:t>Use a</a:t>
            </a:r>
            <a:r>
              <a:rPr lang="en-US" altLang="zh-CN" sz="2000" dirty="0" smtClean="0">
                <a:solidFill>
                  <a:srgbClr val="FF6600"/>
                </a:solidFill>
                <a:ea typeface="宋体" pitchFamily="2" charset="-122"/>
              </a:rPr>
              <a:t> </a:t>
            </a:r>
            <a:r>
              <a:rPr lang="en-US" altLang="zh-CN" sz="2000" dirty="0">
                <a:solidFill>
                  <a:schemeClr val="hlink"/>
                </a:solidFill>
                <a:ea typeface="宋体" pitchFamily="2" charset="-122"/>
              </a:rPr>
              <a:t>firewall </a:t>
            </a:r>
            <a:r>
              <a:rPr lang="en-US" altLang="zh-CN" sz="2000" dirty="0" smtClean="0">
                <a:ea typeface="宋体" pitchFamily="2" charset="-122"/>
              </a:rPr>
              <a:t>between networks with differing security requirements.</a:t>
            </a:r>
          </a:p>
          <a:p>
            <a:pPr marL="800100" lvl="1" indent="-342900">
              <a:spcBef>
                <a:spcPct val="20000"/>
              </a:spcBef>
              <a:buFontTx/>
              <a:buChar char="•"/>
            </a:pPr>
            <a:r>
              <a:rPr lang="en-US" altLang="zh-CN" sz="2000" dirty="0" smtClean="0">
                <a:ea typeface="宋体" pitchFamily="2" charset="-122"/>
              </a:rPr>
              <a:t>For example, to </a:t>
            </a:r>
            <a:r>
              <a:rPr lang="en-US" altLang="zh-CN" sz="2000" dirty="0">
                <a:ea typeface="宋体" pitchFamily="2" charset="-122"/>
              </a:rPr>
              <a:t>protect an internal information system against attack initiated from </a:t>
            </a:r>
            <a:r>
              <a:rPr lang="en-US" altLang="zh-CN" sz="2000" dirty="0" smtClean="0">
                <a:ea typeface="宋体" pitchFamily="2" charset="-122"/>
              </a:rPr>
              <a:t>an external </a:t>
            </a:r>
            <a:r>
              <a:rPr lang="en-US" altLang="zh-CN" sz="2000" dirty="0">
                <a:ea typeface="宋体" pitchFamily="2" charset="-122"/>
              </a:rPr>
              <a:t>network</a:t>
            </a:r>
          </a:p>
          <a:p>
            <a:pPr marL="800100" lvl="1" indent="-342900">
              <a:spcBef>
                <a:spcPct val="20000"/>
              </a:spcBef>
              <a:buFontTx/>
              <a:buChar char="•"/>
            </a:pPr>
            <a:r>
              <a:rPr lang="en-US" altLang="zh-CN" sz="2000" dirty="0">
                <a:ea typeface="宋体" pitchFamily="2" charset="-122"/>
              </a:rPr>
              <a:t>Aim </a:t>
            </a:r>
            <a:r>
              <a:rPr lang="en-US" altLang="zh-CN" sz="2000" dirty="0" smtClean="0">
                <a:ea typeface="宋体" pitchFamily="2" charset="-122"/>
              </a:rPr>
              <a:t>to </a:t>
            </a:r>
            <a:r>
              <a:rPr lang="en-US" altLang="zh-CN" sz="2000" dirty="0">
                <a:ea typeface="宋体" pitchFamily="2" charset="-122"/>
              </a:rPr>
              <a:t>block </a:t>
            </a:r>
            <a:r>
              <a:rPr lang="en-US" altLang="zh-CN" sz="2000" dirty="0" smtClean="0">
                <a:ea typeface="宋体" pitchFamily="2" charset="-122"/>
              </a:rPr>
              <a:t>malicious</a:t>
            </a:r>
            <a:r>
              <a:rPr lang="en-US" altLang="zh-CN" sz="2000" dirty="0">
                <a:ea typeface="宋体" pitchFamily="2" charset="-122"/>
              </a:rPr>
              <a:t>, risky, or just </a:t>
            </a:r>
            <a:r>
              <a:rPr lang="en-US" altLang="zh-CN" sz="2000" dirty="0" smtClean="0">
                <a:ea typeface="宋体" pitchFamily="2" charset="-122"/>
              </a:rPr>
              <a:t>unnecessary communication</a:t>
            </a:r>
            <a:endParaRPr lang="en-US" altLang="zh-CN" sz="2000" dirty="0">
              <a:ea typeface="宋体" pitchFamily="2" charset="-122"/>
            </a:endParaRPr>
          </a:p>
          <a:p>
            <a:pPr marL="342900" indent="-342900">
              <a:spcBef>
                <a:spcPct val="20000"/>
              </a:spcBef>
              <a:buFontTx/>
              <a:buChar char="•"/>
            </a:pPr>
            <a:r>
              <a:rPr lang="en-US" altLang="zh-CN" sz="2000" dirty="0">
                <a:ea typeface="宋体" pitchFamily="2" charset="-122"/>
              </a:rPr>
              <a:t>Monitoring of </a:t>
            </a:r>
            <a:r>
              <a:rPr lang="en-US" altLang="zh-CN" sz="2000" dirty="0" smtClean="0">
                <a:ea typeface="宋体" pitchFamily="2" charset="-122"/>
              </a:rPr>
              <a:t>internal </a:t>
            </a:r>
            <a:r>
              <a:rPr lang="en-US" altLang="zh-CN" sz="2000" dirty="0">
                <a:ea typeface="宋体" pitchFamily="2" charset="-122"/>
              </a:rPr>
              <a:t>network </a:t>
            </a:r>
            <a:r>
              <a:rPr lang="en-US" altLang="zh-CN" sz="2000" dirty="0" smtClean="0">
                <a:ea typeface="宋体" pitchFamily="2" charset="-122"/>
              </a:rPr>
              <a:t>performed </a:t>
            </a:r>
            <a:r>
              <a:rPr lang="en-US" altLang="zh-CN" sz="2000" dirty="0" smtClean="0">
                <a:solidFill>
                  <a:schemeClr val="tx2"/>
                </a:solidFill>
                <a:ea typeface="宋体" pitchFamily="2" charset="-122"/>
              </a:rPr>
              <a:t> </a:t>
            </a:r>
            <a:r>
              <a:rPr lang="en-US" altLang="zh-CN" sz="2000" dirty="0" smtClean="0">
                <a:ea typeface="宋体" pitchFamily="2" charset="-122"/>
              </a:rPr>
              <a:t>to detect </a:t>
            </a:r>
            <a:r>
              <a:rPr lang="en-US" altLang="zh-CN" sz="2000" dirty="0">
                <a:solidFill>
                  <a:schemeClr val="hlink"/>
                </a:solidFill>
                <a:ea typeface="宋体" pitchFamily="2" charset="-122"/>
              </a:rPr>
              <a:t>intrusion</a:t>
            </a:r>
          </a:p>
        </p:txBody>
      </p:sp>
      <p:grpSp>
        <p:nvGrpSpPr>
          <p:cNvPr id="137223" name="Group 27"/>
          <p:cNvGrpSpPr>
            <a:grpSpLocks/>
          </p:cNvGrpSpPr>
          <p:nvPr/>
        </p:nvGrpSpPr>
        <p:grpSpPr bwMode="auto">
          <a:xfrm>
            <a:off x="609600" y="3459163"/>
            <a:ext cx="8001000" cy="2560637"/>
            <a:chOff x="384" y="2140"/>
            <a:chExt cx="5040" cy="1613"/>
          </a:xfrm>
        </p:grpSpPr>
        <p:grpSp>
          <p:nvGrpSpPr>
            <p:cNvPr id="137224" name="Group 19"/>
            <p:cNvGrpSpPr>
              <a:grpSpLocks/>
            </p:cNvGrpSpPr>
            <p:nvPr/>
          </p:nvGrpSpPr>
          <p:grpSpPr bwMode="auto">
            <a:xfrm>
              <a:off x="384" y="2496"/>
              <a:ext cx="4984" cy="1248"/>
              <a:chOff x="336" y="1632"/>
              <a:chExt cx="5128" cy="1248"/>
            </a:xfrm>
          </p:grpSpPr>
          <p:pic>
            <p:nvPicPr>
              <p:cNvPr id="137225" name="Picture 9" descr="Firewall"/>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592" y="1632"/>
                <a:ext cx="594"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6" name="Picture 10" descr="cloud"/>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336" y="1776"/>
                <a:ext cx="1240"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7" name="Picture 11" descr="cloud"/>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4224" y="1805"/>
                <a:ext cx="1240"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8" name="AutoShape 16"/>
              <p:cNvSpPr>
                <a:spLocks noChangeArrowheads="1"/>
              </p:cNvSpPr>
              <p:nvPr/>
            </p:nvSpPr>
            <p:spPr bwMode="auto">
              <a:xfrm>
                <a:off x="1584" y="2160"/>
                <a:ext cx="1008" cy="288"/>
              </a:xfrm>
              <a:prstGeom prst="leftRightArrow">
                <a:avLst>
                  <a:gd name="adj1" fmla="val 50000"/>
                  <a:gd name="adj2" fmla="val 70000"/>
                </a:avLst>
              </a:prstGeom>
              <a:solidFill>
                <a:srgbClr val="F5F5F5"/>
              </a:solidFill>
              <a:ln w="9525">
                <a:solidFill>
                  <a:schemeClr val="tx1"/>
                </a:solidFill>
                <a:miter lim="800000"/>
                <a:headEnd/>
                <a:tailEnd/>
              </a:ln>
            </p:spPr>
            <p:txBody>
              <a:bodyPr wrap="none" anchor="ctr"/>
              <a:lstStyle/>
              <a:p>
                <a:endParaRPr lang="en-US" sz="2000">
                  <a:ea typeface="ＭＳ Ｐゴシック" pitchFamily="34" charset="-128"/>
                </a:endParaRPr>
              </a:p>
            </p:txBody>
          </p:sp>
          <p:sp>
            <p:nvSpPr>
              <p:cNvPr id="137229" name="AutoShape 17"/>
              <p:cNvSpPr>
                <a:spLocks noChangeArrowheads="1"/>
              </p:cNvSpPr>
              <p:nvPr/>
            </p:nvSpPr>
            <p:spPr bwMode="auto">
              <a:xfrm>
                <a:off x="3168" y="2160"/>
                <a:ext cx="1008" cy="288"/>
              </a:xfrm>
              <a:prstGeom prst="leftRightArrow">
                <a:avLst>
                  <a:gd name="adj1" fmla="val 50000"/>
                  <a:gd name="adj2" fmla="val 70000"/>
                </a:avLst>
              </a:prstGeom>
              <a:solidFill>
                <a:srgbClr val="F5F5F5"/>
              </a:solidFill>
              <a:ln w="9525">
                <a:solidFill>
                  <a:schemeClr val="tx1"/>
                </a:solidFill>
                <a:miter lim="800000"/>
                <a:headEnd/>
                <a:tailEnd/>
              </a:ln>
            </p:spPr>
            <p:txBody>
              <a:bodyPr wrap="none" anchor="ctr"/>
              <a:lstStyle/>
              <a:p>
                <a:endParaRPr lang="en-US" sz="2000">
                  <a:ea typeface="ＭＳ Ｐゴシック" pitchFamily="34" charset="-128"/>
                </a:endParaRPr>
              </a:p>
            </p:txBody>
          </p:sp>
        </p:grpSp>
        <p:sp>
          <p:nvSpPr>
            <p:cNvPr id="137230" name="Text Box 18"/>
            <p:cNvSpPr txBox="1">
              <a:spLocks noChangeArrowheads="1"/>
            </p:cNvSpPr>
            <p:nvPr/>
          </p:nvSpPr>
          <p:spPr bwMode="auto">
            <a:xfrm>
              <a:off x="2448" y="2169"/>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spcBef>
                  <a:spcPct val="50000"/>
                </a:spcBef>
              </a:pPr>
              <a:r>
                <a:rPr lang="en-AU">
                  <a:ea typeface="ＭＳ Ｐゴシック" pitchFamily="34" charset="-128"/>
                </a:rPr>
                <a:t>Firewall</a:t>
              </a:r>
            </a:p>
          </p:txBody>
        </p:sp>
        <p:sp>
          <p:nvSpPr>
            <p:cNvPr id="137231" name="tower"/>
            <p:cNvSpPr>
              <a:spLocks noChangeAspect="1" noEditPoints="1" noChangeArrowheads="1"/>
            </p:cNvSpPr>
            <p:nvPr/>
          </p:nvSpPr>
          <p:spPr bwMode="auto">
            <a:xfrm>
              <a:off x="4658" y="2880"/>
              <a:ext cx="190" cy="379"/>
            </a:xfrm>
            <a:custGeom>
              <a:avLst/>
              <a:gdLst>
                <a:gd name="T0" fmla="*/ 0 w 21600"/>
                <a:gd name="T1" fmla="*/ 1 h 21600"/>
                <a:gd name="T2" fmla="*/ 1 w 21600"/>
                <a:gd name="T3" fmla="*/ 0 h 21600"/>
                <a:gd name="T4" fmla="*/ 1 w 21600"/>
                <a:gd name="T5" fmla="*/ 0 h 21600"/>
                <a:gd name="T6" fmla="*/ 2 w 21600"/>
                <a:gd name="T7" fmla="*/ 0 h 21600"/>
                <a:gd name="T8" fmla="*/ 2 w 21600"/>
                <a:gd name="T9" fmla="*/ 4 h 21600"/>
                <a:gd name="T10" fmla="*/ 2 w 21600"/>
                <a:gd name="T11" fmla="*/ 6 h 21600"/>
                <a:gd name="T12" fmla="*/ 1 w 21600"/>
                <a:gd name="T13" fmla="*/ 7 h 21600"/>
                <a:gd name="T14" fmla="*/ 1 w 21600"/>
                <a:gd name="T15" fmla="*/ 7 h 21600"/>
                <a:gd name="T16" fmla="*/ 0 w 21600"/>
                <a:gd name="T17" fmla="*/ 7 h 21600"/>
                <a:gd name="T18" fmla="*/ 0 w 21600"/>
                <a:gd name="T19" fmla="*/ 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5 w 21600"/>
                <a:gd name="T31" fmla="*/ 22512 h 21600"/>
                <a:gd name="T32" fmla="*/ 21486 w 21600"/>
                <a:gd name="T33" fmla="*/ 27014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7E7D9"/>
            </a:solidFill>
            <a:ln w="9525">
              <a:solidFill>
                <a:srgbClr val="000000"/>
              </a:solidFill>
              <a:miter lim="800000"/>
              <a:headEnd/>
              <a:tailEnd/>
            </a:ln>
          </p:spPr>
          <p:txBody>
            <a:bodyPr/>
            <a:lstStyle/>
            <a:p>
              <a:endParaRPr lang="en-US" sz="2000">
                <a:ea typeface="ＭＳ Ｐゴシック" pitchFamily="34" charset="-128"/>
              </a:endParaRPr>
            </a:p>
          </p:txBody>
        </p:sp>
        <p:sp>
          <p:nvSpPr>
            <p:cNvPr id="137232" name="computr2"/>
            <p:cNvSpPr>
              <a:spLocks noChangeAspect="1" noEditPoints="1" noChangeArrowheads="1"/>
            </p:cNvSpPr>
            <p:nvPr/>
          </p:nvSpPr>
          <p:spPr bwMode="auto">
            <a:xfrm>
              <a:off x="816" y="2928"/>
              <a:ext cx="283" cy="283"/>
            </a:xfrm>
            <a:custGeom>
              <a:avLst/>
              <a:gdLst>
                <a:gd name="T0" fmla="*/ 2 w 21600"/>
                <a:gd name="T1" fmla="*/ 0 h 21600"/>
                <a:gd name="T2" fmla="*/ 2 w 21600"/>
                <a:gd name="T3" fmla="*/ 4 h 21600"/>
                <a:gd name="T4" fmla="*/ 3 w 21600"/>
                <a:gd name="T5" fmla="*/ 0 h 21600"/>
                <a:gd name="T6" fmla="*/ 1 w 21600"/>
                <a:gd name="T7" fmla="*/ 0 h 21600"/>
                <a:gd name="T8" fmla="*/ 1 w 21600"/>
                <a:gd name="T9" fmla="*/ 2 h 21600"/>
                <a:gd name="T10" fmla="*/ 3 w 21600"/>
                <a:gd name="T11" fmla="*/ 2 h 21600"/>
                <a:gd name="T12" fmla="*/ 1 w 21600"/>
                <a:gd name="T13" fmla="*/ 1 h 21600"/>
                <a:gd name="T14" fmla="*/ 3 w 21600"/>
                <a:gd name="T15" fmla="*/ 1 h 21600"/>
                <a:gd name="T16" fmla="*/ 3 w 21600"/>
                <a:gd name="T17" fmla="*/ 3 h 21600"/>
                <a:gd name="T18" fmla="*/ 0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2 w 21600"/>
                <a:gd name="T31" fmla="*/ 1908 h 21600"/>
                <a:gd name="T32" fmla="*/ 15570 w 21600"/>
                <a:gd name="T33" fmla="*/ 977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E7E7D9"/>
            </a:solidFill>
            <a:ln w="9525">
              <a:solidFill>
                <a:srgbClr val="000000"/>
              </a:solidFill>
              <a:miter lim="800000"/>
              <a:headEnd/>
              <a:tailEnd/>
            </a:ln>
          </p:spPr>
          <p:txBody>
            <a:bodyPr/>
            <a:lstStyle/>
            <a:p>
              <a:endParaRPr lang="en-US" sz="2000">
                <a:ea typeface="ＭＳ Ｐゴシック" pitchFamily="34" charset="-128"/>
              </a:endParaRPr>
            </a:p>
          </p:txBody>
        </p:sp>
        <p:sp>
          <p:nvSpPr>
            <p:cNvPr id="137233" name="Text Box 22"/>
            <p:cNvSpPr txBox="1">
              <a:spLocks noChangeArrowheads="1"/>
            </p:cNvSpPr>
            <p:nvPr/>
          </p:nvSpPr>
          <p:spPr bwMode="auto">
            <a:xfrm>
              <a:off x="3936" y="2140"/>
              <a:ext cx="14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spcBef>
                  <a:spcPct val="50000"/>
                </a:spcBef>
              </a:pPr>
              <a:r>
                <a:rPr lang="en-AU">
                  <a:ea typeface="ＭＳ Ｐゴシック" pitchFamily="34" charset="-128"/>
                </a:rPr>
                <a:t>Internal Computing Resources</a:t>
              </a:r>
            </a:p>
          </p:txBody>
        </p:sp>
        <p:sp>
          <p:nvSpPr>
            <p:cNvPr id="137234" name="Text Box 23"/>
            <p:cNvSpPr txBox="1">
              <a:spLocks noChangeArrowheads="1"/>
            </p:cNvSpPr>
            <p:nvPr/>
          </p:nvSpPr>
          <p:spPr bwMode="auto">
            <a:xfrm>
              <a:off x="432" y="2188"/>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spcBef>
                  <a:spcPct val="50000"/>
                </a:spcBef>
              </a:pPr>
              <a:r>
                <a:rPr lang="en-AU">
                  <a:ea typeface="ＭＳ Ｐゴシック" pitchFamily="34" charset="-128"/>
                </a:rPr>
                <a:t>External Threat - Attacker</a:t>
              </a:r>
            </a:p>
          </p:txBody>
        </p:sp>
        <p:pic>
          <p:nvPicPr>
            <p:cNvPr id="137235" name="Picture 25" descr="eventmgr"/>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4464" y="3504"/>
              <a:ext cx="62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6" name="Text Box 26"/>
            <p:cNvSpPr txBox="1">
              <a:spLocks noChangeArrowheads="1"/>
            </p:cNvSpPr>
            <p:nvPr/>
          </p:nvSpPr>
          <p:spPr bwMode="auto">
            <a:xfrm>
              <a:off x="4032" y="350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spcBef>
                  <a:spcPct val="50000"/>
                </a:spcBef>
              </a:pPr>
              <a:r>
                <a:rPr lang="en-US">
                  <a:ea typeface="ＭＳ Ｐゴシック" pitchFamily="34" charset="-128"/>
                </a:rPr>
                <a:t>IDS</a:t>
              </a:r>
              <a:endParaRPr lang="en-AU">
                <a:ea typeface="ＭＳ Ｐゴシック" pitchFamily="34" charset="-128"/>
              </a:endParaRPr>
            </a:p>
          </p:txBody>
        </p:sp>
      </p:grpSp>
    </p:spTree>
    <p:extLst>
      <p:ext uri="{BB962C8B-B14F-4D97-AF65-F5344CB8AC3E}">
        <p14:creationId xmlns:p14="http://schemas.microsoft.com/office/powerpoint/2010/main" val="30691790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1"/>
          <p:cNvSpPr>
            <a:spLocks noGrp="1"/>
          </p:cNvSpPr>
          <p:nvPr>
            <p:ph type="dt" sz="quarter" idx="10"/>
          </p:nvPr>
        </p:nvSpPr>
        <p:spPr/>
        <p:txBody>
          <a:bodyPr/>
          <a:lstStyle/>
          <a:p>
            <a:pPr>
              <a:defRPr/>
            </a:pPr>
            <a:r>
              <a:rPr lang="en-US" smtClean="0"/>
              <a:t>Semester 1, 2014</a:t>
            </a:r>
            <a:endParaRPr lang="en-US" dirty="0"/>
          </a:p>
        </p:txBody>
      </p:sp>
      <p:sp>
        <p:nvSpPr>
          <p:cNvPr id="112642"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400"/>
              <a:t>Semester </a:t>
            </a:r>
            <a:r>
              <a:rPr lang="en-US" sz="1400"/>
              <a:t>1, </a:t>
            </a:r>
            <a:endParaRPr lang="en-AU" sz="1400"/>
          </a:p>
        </p:txBody>
      </p:sp>
      <p:sp>
        <p:nvSpPr>
          <p:cNvPr id="112643" name="Footer Placeholder 3"/>
          <p:cNvSpPr txBox="1">
            <a:spLocks noGrp="1"/>
          </p:cNvSpPr>
          <p:nvPr/>
        </p:nvSpPr>
        <p:spPr bwMode="auto">
          <a:xfrm>
            <a:off x="2819400" y="6245225"/>
            <a:ext cx="358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en-AU" sz="1400"/>
          </a:p>
        </p:txBody>
      </p:sp>
      <p:sp>
        <p:nvSpPr>
          <p:cNvPr id="112644"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4025A720-2948-D944-BE6A-B1CFC96AACB2}" type="slidenum">
              <a:rPr lang="en-AU" sz="1400"/>
              <a:pPr algn="r" eaLnBrk="1" hangingPunct="1"/>
              <a:t>52</a:t>
            </a:fld>
            <a:endParaRPr lang="en-AU" sz="1400"/>
          </a:p>
        </p:txBody>
      </p:sp>
      <p:sp>
        <p:nvSpPr>
          <p:cNvPr id="36869" name="Rectangle 2"/>
          <p:cNvSpPr>
            <a:spLocks noGrp="1" noChangeArrowheads="1"/>
          </p:cNvSpPr>
          <p:nvPr>
            <p:ph type="title" idx="4294967295"/>
          </p:nvPr>
        </p:nvSpPr>
        <p:spPr/>
        <p:txBody>
          <a:bodyPr>
            <a:normAutofit fontScale="90000"/>
          </a:bodyPr>
          <a:lstStyle/>
          <a:p>
            <a:pPr eaLnBrk="1" hangingPunct="1">
              <a:defRPr/>
            </a:pPr>
            <a:r>
              <a:rPr lang="en-AU" smtClean="0">
                <a:cs typeface="+mj-cs"/>
              </a:rPr>
              <a:t>Firewalls:</a:t>
            </a:r>
            <a:br>
              <a:rPr lang="en-AU" smtClean="0">
                <a:cs typeface="+mj-cs"/>
              </a:rPr>
            </a:br>
            <a:r>
              <a:rPr lang="en-AU" sz="3200" smtClean="0">
                <a:cs typeface="+mj-cs"/>
              </a:rPr>
              <a:t>Simple Firewall Architecture</a:t>
            </a:r>
          </a:p>
        </p:txBody>
      </p:sp>
      <p:sp>
        <p:nvSpPr>
          <p:cNvPr id="112646" name="Text Box 27"/>
          <p:cNvSpPr txBox="1">
            <a:spLocks noChangeArrowheads="1"/>
          </p:cNvSpPr>
          <p:nvPr/>
        </p:nvSpPr>
        <p:spPr bwMode="auto">
          <a:xfrm>
            <a:off x="34925" y="88900"/>
            <a:ext cx="755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AU" sz="1000"/>
              <a:t>Diagram</a:t>
            </a:r>
          </a:p>
        </p:txBody>
      </p:sp>
      <p:grpSp>
        <p:nvGrpSpPr>
          <p:cNvPr id="112647" name="Group 40"/>
          <p:cNvGrpSpPr>
            <a:grpSpLocks/>
          </p:cNvGrpSpPr>
          <p:nvPr/>
        </p:nvGrpSpPr>
        <p:grpSpPr bwMode="auto">
          <a:xfrm>
            <a:off x="914400" y="1689100"/>
            <a:ext cx="7383463" cy="4246563"/>
            <a:chOff x="576" y="1064"/>
            <a:chExt cx="4651" cy="2675"/>
          </a:xfrm>
        </p:grpSpPr>
        <p:sp>
          <p:nvSpPr>
            <p:cNvPr id="112650" name="Line 6"/>
            <p:cNvSpPr>
              <a:spLocks noChangeShapeType="1"/>
            </p:cNvSpPr>
            <p:nvPr/>
          </p:nvSpPr>
          <p:spPr bwMode="auto">
            <a:xfrm>
              <a:off x="2238" y="1680"/>
              <a:ext cx="589" cy="0"/>
            </a:xfrm>
            <a:prstGeom prst="line">
              <a:avLst/>
            </a:prstGeom>
            <a:noFill/>
            <a:ln w="76200">
              <a:solidFill>
                <a:srgbClr val="66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1" name="Line 7"/>
            <p:cNvSpPr>
              <a:spLocks noChangeShapeType="1"/>
            </p:cNvSpPr>
            <p:nvPr/>
          </p:nvSpPr>
          <p:spPr bwMode="auto">
            <a:xfrm>
              <a:off x="2921" y="1983"/>
              <a:ext cx="0" cy="525"/>
            </a:xfrm>
            <a:prstGeom prst="line">
              <a:avLst/>
            </a:prstGeom>
            <a:noFill/>
            <a:ln w="76200">
              <a:solidFill>
                <a:srgbClr val="66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2" name="Line 8"/>
            <p:cNvSpPr>
              <a:spLocks noChangeShapeType="1"/>
            </p:cNvSpPr>
            <p:nvPr/>
          </p:nvSpPr>
          <p:spPr bwMode="auto">
            <a:xfrm flipH="1">
              <a:off x="2921" y="2508"/>
              <a:ext cx="2178" cy="0"/>
            </a:xfrm>
            <a:prstGeom prst="line">
              <a:avLst/>
            </a:prstGeom>
            <a:noFill/>
            <a:ln w="76200">
              <a:solidFill>
                <a:srgbClr val="66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3" name="Line 9"/>
            <p:cNvSpPr>
              <a:spLocks noChangeShapeType="1"/>
            </p:cNvSpPr>
            <p:nvPr/>
          </p:nvSpPr>
          <p:spPr bwMode="auto">
            <a:xfrm flipH="1">
              <a:off x="654" y="2508"/>
              <a:ext cx="2267" cy="0"/>
            </a:xfrm>
            <a:prstGeom prst="line">
              <a:avLst/>
            </a:prstGeom>
            <a:noFill/>
            <a:ln w="76200">
              <a:solidFill>
                <a:srgbClr val="66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54" name="Line 13"/>
            <p:cNvSpPr>
              <a:spLocks noChangeShapeType="1"/>
            </p:cNvSpPr>
            <p:nvPr/>
          </p:nvSpPr>
          <p:spPr bwMode="auto">
            <a:xfrm flipV="1">
              <a:off x="1966" y="2508"/>
              <a:ext cx="0" cy="264"/>
            </a:xfrm>
            <a:prstGeom prst="line">
              <a:avLst/>
            </a:prstGeom>
            <a:noFill/>
            <a:ln w="38100">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5" name="Line 14"/>
            <p:cNvSpPr>
              <a:spLocks noChangeShapeType="1"/>
            </p:cNvSpPr>
            <p:nvPr/>
          </p:nvSpPr>
          <p:spPr bwMode="auto">
            <a:xfrm flipV="1">
              <a:off x="1152" y="2508"/>
              <a:ext cx="0" cy="264"/>
            </a:xfrm>
            <a:prstGeom prst="line">
              <a:avLst/>
            </a:prstGeom>
            <a:noFill/>
            <a:ln w="38100">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6" name="Line 15"/>
            <p:cNvSpPr>
              <a:spLocks noChangeShapeType="1"/>
            </p:cNvSpPr>
            <p:nvPr/>
          </p:nvSpPr>
          <p:spPr bwMode="auto">
            <a:xfrm flipV="1">
              <a:off x="4963" y="2508"/>
              <a:ext cx="0" cy="226"/>
            </a:xfrm>
            <a:prstGeom prst="line">
              <a:avLst/>
            </a:prstGeom>
            <a:noFill/>
            <a:ln w="38100">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7" name="Text Box 17"/>
            <p:cNvSpPr txBox="1">
              <a:spLocks noChangeArrowheads="1"/>
            </p:cNvSpPr>
            <p:nvPr/>
          </p:nvSpPr>
          <p:spPr bwMode="auto">
            <a:xfrm>
              <a:off x="2423" y="1064"/>
              <a:ext cx="1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800"/>
                <a:t>FIREWALL</a:t>
              </a:r>
            </a:p>
          </p:txBody>
        </p:sp>
        <p:sp>
          <p:nvSpPr>
            <p:cNvPr id="112658" name="Text Box 18"/>
            <p:cNvSpPr txBox="1">
              <a:spLocks noChangeArrowheads="1"/>
            </p:cNvSpPr>
            <p:nvPr/>
          </p:nvSpPr>
          <p:spPr bwMode="auto">
            <a:xfrm>
              <a:off x="3102" y="2133"/>
              <a:ext cx="20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AU" sz="1800" b="1"/>
                <a:t>INTERNAL NETWORKS</a:t>
              </a:r>
            </a:p>
          </p:txBody>
        </p:sp>
        <p:sp>
          <p:nvSpPr>
            <p:cNvPr id="112659" name="Text Box 19"/>
            <p:cNvSpPr txBox="1">
              <a:spLocks noChangeArrowheads="1"/>
            </p:cNvSpPr>
            <p:nvPr/>
          </p:nvSpPr>
          <p:spPr bwMode="auto">
            <a:xfrm>
              <a:off x="576" y="3316"/>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t>DNS </a:t>
              </a:r>
              <a:br>
                <a:rPr lang="en-US" sz="1800"/>
              </a:br>
              <a:r>
                <a:rPr lang="en-US" sz="1800"/>
                <a:t>SERVER</a:t>
              </a:r>
            </a:p>
          </p:txBody>
        </p:sp>
        <p:sp>
          <p:nvSpPr>
            <p:cNvPr id="112660" name="Text Box 20"/>
            <p:cNvSpPr txBox="1">
              <a:spLocks noChangeArrowheads="1"/>
            </p:cNvSpPr>
            <p:nvPr/>
          </p:nvSpPr>
          <p:spPr bwMode="auto">
            <a:xfrm>
              <a:off x="1392" y="3335"/>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t>WEB SERVER</a:t>
              </a:r>
            </a:p>
          </p:txBody>
        </p:sp>
        <p:sp>
          <p:nvSpPr>
            <p:cNvPr id="112661" name="Line 22"/>
            <p:cNvSpPr>
              <a:spLocks noChangeShapeType="1"/>
            </p:cNvSpPr>
            <p:nvPr/>
          </p:nvSpPr>
          <p:spPr bwMode="auto">
            <a:xfrm flipV="1">
              <a:off x="2695" y="2508"/>
              <a:ext cx="0" cy="264"/>
            </a:xfrm>
            <a:prstGeom prst="line">
              <a:avLst/>
            </a:prstGeom>
            <a:noFill/>
            <a:ln w="38100">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2" name="Text Box 23"/>
            <p:cNvSpPr txBox="1">
              <a:spLocks noChangeArrowheads="1"/>
            </p:cNvSpPr>
            <p:nvPr/>
          </p:nvSpPr>
          <p:spPr bwMode="auto">
            <a:xfrm>
              <a:off x="2208" y="3335"/>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t>EMAIL SERVER</a:t>
              </a:r>
            </a:p>
          </p:txBody>
        </p:sp>
        <p:sp>
          <p:nvSpPr>
            <p:cNvPr id="112663" name="Line 25"/>
            <p:cNvSpPr>
              <a:spLocks noChangeShapeType="1"/>
            </p:cNvSpPr>
            <p:nvPr/>
          </p:nvSpPr>
          <p:spPr bwMode="auto">
            <a:xfrm flipV="1">
              <a:off x="4237" y="2508"/>
              <a:ext cx="0" cy="226"/>
            </a:xfrm>
            <a:prstGeom prst="line">
              <a:avLst/>
            </a:prstGeom>
            <a:noFill/>
            <a:ln w="38100">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4" name="Text Box 26"/>
            <p:cNvSpPr txBox="1">
              <a:spLocks noChangeArrowheads="1"/>
            </p:cNvSpPr>
            <p:nvPr/>
          </p:nvSpPr>
          <p:spPr bwMode="auto">
            <a:xfrm>
              <a:off x="4101" y="3391"/>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800"/>
                <a:t>CLIENT PC</a:t>
              </a:r>
              <a:r>
                <a:rPr lang="ja-JP" altLang="en-US" sz="1800"/>
                <a:t>’</a:t>
              </a:r>
              <a:r>
                <a:rPr lang="en-US" altLang="ja-JP" sz="1800"/>
                <a:t>s</a:t>
              </a:r>
              <a:endParaRPr lang="en-US" sz="1800"/>
            </a:p>
          </p:txBody>
        </p:sp>
        <p:sp>
          <p:nvSpPr>
            <p:cNvPr id="112665" name="Cloud"/>
            <p:cNvSpPr>
              <a:spLocks noChangeAspect="1" noEditPoints="1" noChangeArrowheads="1"/>
            </p:cNvSpPr>
            <p:nvPr/>
          </p:nvSpPr>
          <p:spPr bwMode="auto">
            <a:xfrm>
              <a:off x="1195" y="1339"/>
              <a:ext cx="1056" cy="677"/>
            </a:xfrm>
            <a:custGeom>
              <a:avLst/>
              <a:gdLst>
                <a:gd name="T0" fmla="*/ 0 w 21600"/>
                <a:gd name="T1" fmla="*/ 0 h 21600"/>
                <a:gd name="T2" fmla="*/ 1 w 21600"/>
                <a:gd name="T3" fmla="*/ 1 h 21600"/>
                <a:gd name="T4" fmla="*/ 3 w 21600"/>
                <a:gd name="T5" fmla="*/ 0 h 21600"/>
                <a:gd name="T6" fmla="*/ 1 w 21600"/>
                <a:gd name="T7" fmla="*/ 0 h 21600"/>
                <a:gd name="T8" fmla="*/ 0 60000 65536"/>
                <a:gd name="T9" fmla="*/ 0 60000 65536"/>
                <a:gd name="T10" fmla="*/ 0 60000 65536"/>
                <a:gd name="T11" fmla="*/ 0 60000 65536"/>
                <a:gd name="T12" fmla="*/ 2986 w 21600"/>
                <a:gd name="T13" fmla="*/ 3254 h 21600"/>
                <a:gd name="T14" fmla="*/ 17080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7E7D9"/>
            </a:solidFill>
            <a:ln w="9525">
              <a:solidFill>
                <a:srgbClr val="000000"/>
              </a:solidFill>
              <a:miter lim="800000"/>
              <a:headEnd/>
              <a:tailEnd/>
            </a:ln>
          </p:spPr>
          <p:txBody>
            <a:bodyPr/>
            <a:lstStyle/>
            <a:p>
              <a:endParaRPr lang="en-US"/>
            </a:p>
          </p:txBody>
        </p:sp>
        <p:pic>
          <p:nvPicPr>
            <p:cNvPr id="112666" name="Picture 29" descr="Firewall"/>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795" y="1373"/>
              <a:ext cx="320"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7" name="tower"/>
            <p:cNvSpPr>
              <a:spLocks noChangeAspect="1" noEditPoints="1" noChangeArrowheads="1"/>
            </p:cNvSpPr>
            <p:nvPr/>
          </p:nvSpPr>
          <p:spPr bwMode="auto">
            <a:xfrm>
              <a:off x="1010" y="2784"/>
              <a:ext cx="286" cy="5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3 w 21600"/>
                <a:gd name="T31" fmla="*/ 22549 h 21600"/>
                <a:gd name="T32" fmla="*/ 21449 w 21600"/>
                <a:gd name="T33" fmla="*/ 2702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7E7D9"/>
            </a:solidFill>
            <a:ln w="9525">
              <a:solidFill>
                <a:srgbClr val="000000"/>
              </a:solidFill>
              <a:miter lim="800000"/>
              <a:headEnd/>
              <a:tailEnd/>
            </a:ln>
          </p:spPr>
          <p:txBody>
            <a:bodyPr/>
            <a:lstStyle/>
            <a:p>
              <a:endParaRPr lang="en-US"/>
            </a:p>
          </p:txBody>
        </p:sp>
        <p:sp>
          <p:nvSpPr>
            <p:cNvPr id="112668" name="tower"/>
            <p:cNvSpPr>
              <a:spLocks noChangeAspect="1" noEditPoints="1" noChangeArrowheads="1"/>
            </p:cNvSpPr>
            <p:nvPr/>
          </p:nvSpPr>
          <p:spPr bwMode="auto">
            <a:xfrm>
              <a:off x="1824" y="2784"/>
              <a:ext cx="286" cy="5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3 w 21600"/>
                <a:gd name="T31" fmla="*/ 22549 h 21600"/>
                <a:gd name="T32" fmla="*/ 21449 w 21600"/>
                <a:gd name="T33" fmla="*/ 2702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7E7D9"/>
            </a:solidFill>
            <a:ln w="9525">
              <a:solidFill>
                <a:srgbClr val="000000"/>
              </a:solidFill>
              <a:miter lim="800000"/>
              <a:headEnd/>
              <a:tailEnd/>
            </a:ln>
          </p:spPr>
          <p:txBody>
            <a:bodyPr/>
            <a:lstStyle/>
            <a:p>
              <a:endParaRPr lang="en-US"/>
            </a:p>
          </p:txBody>
        </p:sp>
        <p:sp>
          <p:nvSpPr>
            <p:cNvPr id="112669" name="tower"/>
            <p:cNvSpPr>
              <a:spLocks noChangeAspect="1" noEditPoints="1" noChangeArrowheads="1"/>
            </p:cNvSpPr>
            <p:nvPr/>
          </p:nvSpPr>
          <p:spPr bwMode="auto">
            <a:xfrm>
              <a:off x="2546" y="2784"/>
              <a:ext cx="286" cy="5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3 w 21600"/>
                <a:gd name="T31" fmla="*/ 22549 h 21600"/>
                <a:gd name="T32" fmla="*/ 21449 w 21600"/>
                <a:gd name="T33" fmla="*/ 2702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7E7D9"/>
            </a:solidFill>
            <a:ln w="9525">
              <a:solidFill>
                <a:srgbClr val="000000"/>
              </a:solidFill>
              <a:miter lim="800000"/>
              <a:headEnd/>
              <a:tailEnd/>
            </a:ln>
          </p:spPr>
          <p:txBody>
            <a:bodyPr/>
            <a:lstStyle/>
            <a:p>
              <a:endParaRPr lang="en-US"/>
            </a:p>
          </p:txBody>
        </p:sp>
        <p:sp>
          <p:nvSpPr>
            <p:cNvPr id="112670" name="computr2"/>
            <p:cNvSpPr>
              <a:spLocks noChangeAspect="1" noEditPoints="1" noChangeArrowheads="1"/>
            </p:cNvSpPr>
            <p:nvPr/>
          </p:nvSpPr>
          <p:spPr bwMode="auto">
            <a:xfrm>
              <a:off x="4656" y="2741"/>
              <a:ext cx="571" cy="5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204 w 21600"/>
                <a:gd name="T31" fmla="*/ 1899 h 21600"/>
                <a:gd name="T32" fmla="*/ 15547 w 21600"/>
                <a:gd name="T33" fmla="*/ 9732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E7E7D9"/>
            </a:solidFill>
            <a:ln w="9525">
              <a:solidFill>
                <a:srgbClr val="000000"/>
              </a:solidFill>
              <a:miter lim="800000"/>
              <a:headEnd/>
              <a:tailEnd/>
            </a:ln>
          </p:spPr>
          <p:txBody>
            <a:bodyPr/>
            <a:lstStyle/>
            <a:p>
              <a:endParaRPr lang="en-US"/>
            </a:p>
          </p:txBody>
        </p:sp>
        <p:sp>
          <p:nvSpPr>
            <p:cNvPr id="112671" name="computr2"/>
            <p:cNvSpPr>
              <a:spLocks noChangeAspect="1" noEditPoints="1" noChangeArrowheads="1"/>
            </p:cNvSpPr>
            <p:nvPr/>
          </p:nvSpPr>
          <p:spPr bwMode="auto">
            <a:xfrm>
              <a:off x="3936" y="2736"/>
              <a:ext cx="571" cy="5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204 w 21600"/>
                <a:gd name="T31" fmla="*/ 1899 h 21600"/>
                <a:gd name="T32" fmla="*/ 15547 w 21600"/>
                <a:gd name="T33" fmla="*/ 9732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E7E7D9"/>
            </a:solidFill>
            <a:ln w="9525">
              <a:solidFill>
                <a:srgbClr val="000000"/>
              </a:solidFill>
              <a:miter lim="800000"/>
              <a:headEnd/>
              <a:tailEnd/>
            </a:ln>
          </p:spPr>
          <p:txBody>
            <a:bodyPr/>
            <a:lstStyle/>
            <a:p>
              <a:endParaRPr lang="en-US"/>
            </a:p>
          </p:txBody>
        </p:sp>
        <p:sp>
          <p:nvSpPr>
            <p:cNvPr id="112672" name="Text Box 16"/>
            <p:cNvSpPr txBox="1">
              <a:spLocks noChangeArrowheads="1"/>
            </p:cNvSpPr>
            <p:nvPr/>
          </p:nvSpPr>
          <p:spPr bwMode="auto">
            <a:xfrm>
              <a:off x="1238" y="1486"/>
              <a:ext cx="10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800" b="1"/>
                <a:t>INTERNET</a:t>
              </a:r>
            </a:p>
          </p:txBody>
        </p:sp>
      </p:grpSp>
      <p:sp>
        <p:nvSpPr>
          <p:cNvPr id="2" name="Footer Placeholder 1"/>
          <p:cNvSpPr>
            <a:spLocks noGrp="1"/>
          </p:cNvSpPr>
          <p:nvPr>
            <p:ph type="ftr" sz="quarter" idx="11"/>
          </p:nvPr>
        </p:nvSpPr>
        <p:spPr/>
        <p:txBody>
          <a:bodyPr/>
          <a:lstStyle/>
          <a:p>
            <a:pPr>
              <a:defRPr/>
            </a:pPr>
            <a:r>
              <a:rPr lang="en-US"/>
              <a:t>INB255/INN255</a:t>
            </a:r>
          </a:p>
        </p:txBody>
      </p:sp>
      <p:sp>
        <p:nvSpPr>
          <p:cNvPr id="3" name="Slide Number Placeholder 2"/>
          <p:cNvSpPr>
            <a:spLocks noGrp="1"/>
          </p:cNvSpPr>
          <p:nvPr>
            <p:ph type="sldNum" sz="quarter" idx="12"/>
          </p:nvPr>
        </p:nvSpPr>
        <p:spPr/>
        <p:txBody>
          <a:bodyPr/>
          <a:lstStyle/>
          <a:p>
            <a:pPr>
              <a:defRPr/>
            </a:pPr>
            <a:fld id="{99500F8F-F735-6A4C-8819-0FBA081610E9}" type="slidenum">
              <a:rPr lang="en-US"/>
              <a:pPr>
                <a:defRPr/>
              </a:pPr>
              <a:t>52</a:t>
            </a:fld>
            <a:endParaRPr lang="en-US"/>
          </a:p>
        </p:txBody>
      </p:sp>
    </p:spTree>
    <p:extLst>
      <p:ext uri="{BB962C8B-B14F-4D97-AF65-F5344CB8AC3E}">
        <p14:creationId xmlns:p14="http://schemas.microsoft.com/office/powerpoint/2010/main" val="805993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1"/>
          <p:cNvSpPr>
            <a:spLocks noGrp="1"/>
          </p:cNvSpPr>
          <p:nvPr>
            <p:ph type="dt" sz="quarter" idx="10"/>
          </p:nvPr>
        </p:nvSpPr>
        <p:spPr/>
        <p:txBody>
          <a:bodyPr/>
          <a:lstStyle/>
          <a:p>
            <a:pPr>
              <a:defRPr/>
            </a:pPr>
            <a:r>
              <a:rPr lang="en-US" smtClean="0"/>
              <a:t>Semester 1, 2014</a:t>
            </a:r>
            <a:endParaRPr lang="en-US" dirty="0"/>
          </a:p>
        </p:txBody>
      </p:sp>
      <p:sp>
        <p:nvSpPr>
          <p:cNvPr id="114690"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AU" sz="1400"/>
          </a:p>
        </p:txBody>
      </p:sp>
      <p:sp>
        <p:nvSpPr>
          <p:cNvPr id="114691" name="Footer Placeholder 3"/>
          <p:cNvSpPr txBox="1">
            <a:spLocks noGrp="1"/>
          </p:cNvSpPr>
          <p:nvPr/>
        </p:nvSpPr>
        <p:spPr bwMode="auto">
          <a:xfrm>
            <a:off x="2819400" y="6245225"/>
            <a:ext cx="358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endParaRPr lang="en-AU" sz="1400"/>
          </a:p>
        </p:txBody>
      </p:sp>
      <p:sp>
        <p:nvSpPr>
          <p:cNvPr id="114692"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C044DE6-E261-FF41-AB65-EBC21F3D6728}" type="slidenum">
              <a:rPr lang="en-AU" sz="1400"/>
              <a:pPr algn="r" eaLnBrk="1" hangingPunct="1"/>
              <a:t>53</a:t>
            </a:fld>
            <a:endParaRPr lang="en-AU" sz="1400"/>
          </a:p>
        </p:txBody>
      </p:sp>
      <p:sp>
        <p:nvSpPr>
          <p:cNvPr id="38917" name="Rectangle 2"/>
          <p:cNvSpPr>
            <a:spLocks noGrp="1" noChangeArrowheads="1"/>
          </p:cNvSpPr>
          <p:nvPr>
            <p:ph type="title" idx="4294967295"/>
          </p:nvPr>
        </p:nvSpPr>
        <p:spPr/>
        <p:txBody>
          <a:bodyPr>
            <a:normAutofit fontScale="90000"/>
          </a:bodyPr>
          <a:lstStyle/>
          <a:p>
            <a:pPr eaLnBrk="1" hangingPunct="1">
              <a:defRPr/>
            </a:pPr>
            <a:r>
              <a:rPr lang="en-AU" smtClean="0">
                <a:cs typeface="+mj-cs"/>
              </a:rPr>
              <a:t>Firewalls:</a:t>
            </a:r>
            <a:br>
              <a:rPr lang="en-AU" smtClean="0">
                <a:cs typeface="+mj-cs"/>
              </a:rPr>
            </a:br>
            <a:r>
              <a:rPr lang="en-AU" sz="3200" smtClean="0">
                <a:cs typeface="+mj-cs"/>
              </a:rPr>
              <a:t>DMZ Architecture</a:t>
            </a:r>
          </a:p>
        </p:txBody>
      </p:sp>
      <p:sp>
        <p:nvSpPr>
          <p:cNvPr id="114694" name="Text Box 3"/>
          <p:cNvSpPr txBox="1">
            <a:spLocks noChangeArrowheads="1"/>
          </p:cNvSpPr>
          <p:nvPr/>
        </p:nvSpPr>
        <p:spPr bwMode="auto">
          <a:xfrm>
            <a:off x="34925" y="88900"/>
            <a:ext cx="755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AU" sz="1000"/>
              <a:t>Diagram</a:t>
            </a:r>
          </a:p>
        </p:txBody>
      </p:sp>
      <p:grpSp>
        <p:nvGrpSpPr>
          <p:cNvPr id="114695" name="Group 68"/>
          <p:cNvGrpSpPr>
            <a:grpSpLocks/>
          </p:cNvGrpSpPr>
          <p:nvPr/>
        </p:nvGrpSpPr>
        <p:grpSpPr bwMode="auto">
          <a:xfrm>
            <a:off x="850900" y="1663700"/>
            <a:ext cx="7531100" cy="4356100"/>
            <a:chOff x="536" y="1048"/>
            <a:chExt cx="4744" cy="2744"/>
          </a:xfrm>
        </p:grpSpPr>
        <p:sp>
          <p:nvSpPr>
            <p:cNvPr id="114698" name="Line 5"/>
            <p:cNvSpPr>
              <a:spLocks noChangeShapeType="1"/>
            </p:cNvSpPr>
            <p:nvPr/>
          </p:nvSpPr>
          <p:spPr bwMode="auto">
            <a:xfrm flipV="1">
              <a:off x="1953" y="2533"/>
              <a:ext cx="0" cy="251"/>
            </a:xfrm>
            <a:prstGeom prst="line">
              <a:avLst/>
            </a:prstGeom>
            <a:noFill/>
            <a:ln w="38100">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9" name="Line 6"/>
            <p:cNvSpPr>
              <a:spLocks noChangeShapeType="1"/>
            </p:cNvSpPr>
            <p:nvPr/>
          </p:nvSpPr>
          <p:spPr bwMode="auto">
            <a:xfrm flipV="1">
              <a:off x="1160" y="2533"/>
              <a:ext cx="0" cy="251"/>
            </a:xfrm>
            <a:prstGeom prst="line">
              <a:avLst/>
            </a:prstGeom>
            <a:noFill/>
            <a:ln w="38100">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0" name="Line 7"/>
            <p:cNvSpPr>
              <a:spLocks noChangeShapeType="1"/>
            </p:cNvSpPr>
            <p:nvPr/>
          </p:nvSpPr>
          <p:spPr bwMode="auto">
            <a:xfrm flipV="1">
              <a:off x="4837" y="3070"/>
              <a:ext cx="0" cy="21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1" name="Line 8"/>
            <p:cNvSpPr>
              <a:spLocks noChangeShapeType="1"/>
            </p:cNvSpPr>
            <p:nvPr/>
          </p:nvSpPr>
          <p:spPr bwMode="auto">
            <a:xfrm flipV="1">
              <a:off x="2648" y="2533"/>
              <a:ext cx="0" cy="251"/>
            </a:xfrm>
            <a:prstGeom prst="line">
              <a:avLst/>
            </a:prstGeom>
            <a:noFill/>
            <a:ln w="38100">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2" name="Line 11"/>
            <p:cNvSpPr>
              <a:spLocks noChangeShapeType="1"/>
            </p:cNvSpPr>
            <p:nvPr/>
          </p:nvSpPr>
          <p:spPr bwMode="auto">
            <a:xfrm>
              <a:off x="2139" y="1680"/>
              <a:ext cx="461" cy="0"/>
            </a:xfrm>
            <a:prstGeom prst="line">
              <a:avLst/>
            </a:prstGeom>
            <a:noFill/>
            <a:ln w="76200">
              <a:solidFill>
                <a:srgbClr val="66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3" name="Line 12"/>
            <p:cNvSpPr>
              <a:spLocks noChangeShapeType="1"/>
            </p:cNvSpPr>
            <p:nvPr/>
          </p:nvSpPr>
          <p:spPr bwMode="auto">
            <a:xfrm>
              <a:off x="2722" y="2030"/>
              <a:ext cx="0" cy="503"/>
            </a:xfrm>
            <a:prstGeom prst="line">
              <a:avLst/>
            </a:prstGeom>
            <a:noFill/>
            <a:ln w="76200">
              <a:solidFill>
                <a:srgbClr val="66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4" name="Line 13"/>
            <p:cNvSpPr>
              <a:spLocks noChangeShapeType="1"/>
            </p:cNvSpPr>
            <p:nvPr/>
          </p:nvSpPr>
          <p:spPr bwMode="auto">
            <a:xfrm flipH="1">
              <a:off x="2722" y="2533"/>
              <a:ext cx="578" cy="0"/>
            </a:xfrm>
            <a:prstGeom prst="line">
              <a:avLst/>
            </a:prstGeom>
            <a:noFill/>
            <a:ln w="76200">
              <a:solidFill>
                <a:srgbClr val="66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5" name="Line 14"/>
            <p:cNvSpPr>
              <a:spLocks noChangeShapeType="1"/>
            </p:cNvSpPr>
            <p:nvPr/>
          </p:nvSpPr>
          <p:spPr bwMode="auto">
            <a:xfrm flipH="1">
              <a:off x="801" y="2533"/>
              <a:ext cx="1921" cy="0"/>
            </a:xfrm>
            <a:prstGeom prst="line">
              <a:avLst/>
            </a:prstGeom>
            <a:noFill/>
            <a:ln w="76200">
              <a:solidFill>
                <a:srgbClr val="66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6" name="Line 15"/>
            <p:cNvSpPr>
              <a:spLocks noChangeShapeType="1"/>
            </p:cNvSpPr>
            <p:nvPr/>
          </p:nvSpPr>
          <p:spPr bwMode="auto">
            <a:xfrm flipH="1" flipV="1">
              <a:off x="3416" y="2712"/>
              <a:ext cx="0" cy="359"/>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7" name="Line 16"/>
            <p:cNvSpPr>
              <a:spLocks noChangeShapeType="1"/>
            </p:cNvSpPr>
            <p:nvPr/>
          </p:nvSpPr>
          <p:spPr bwMode="auto">
            <a:xfrm flipH="1">
              <a:off x="3272" y="3070"/>
              <a:ext cx="1814"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8" name="Text Box 19"/>
            <p:cNvSpPr txBox="1">
              <a:spLocks noChangeArrowheads="1"/>
            </p:cNvSpPr>
            <p:nvPr/>
          </p:nvSpPr>
          <p:spPr bwMode="auto">
            <a:xfrm>
              <a:off x="2539" y="1048"/>
              <a:ext cx="126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800"/>
                <a:t>EXTERIOR FIREWALL</a:t>
              </a:r>
            </a:p>
          </p:txBody>
        </p:sp>
        <p:sp>
          <p:nvSpPr>
            <p:cNvPr id="114709" name="Text Box 20"/>
            <p:cNvSpPr txBox="1">
              <a:spLocks noChangeArrowheads="1"/>
            </p:cNvSpPr>
            <p:nvPr/>
          </p:nvSpPr>
          <p:spPr bwMode="auto">
            <a:xfrm>
              <a:off x="570" y="2300"/>
              <a:ext cx="1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AU" sz="1800" b="1"/>
                <a:t>DMZ NETWORK</a:t>
              </a:r>
            </a:p>
          </p:txBody>
        </p:sp>
        <p:sp>
          <p:nvSpPr>
            <p:cNvPr id="114710" name="Text Box 22"/>
            <p:cNvSpPr txBox="1">
              <a:spLocks noChangeArrowheads="1"/>
            </p:cNvSpPr>
            <p:nvPr/>
          </p:nvSpPr>
          <p:spPr bwMode="auto">
            <a:xfrm>
              <a:off x="3608" y="3168"/>
              <a:ext cx="16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AU" sz="1800" b="1"/>
                <a:t>INTERNAL NETWORKS</a:t>
              </a:r>
            </a:p>
          </p:txBody>
        </p:sp>
        <p:sp>
          <p:nvSpPr>
            <p:cNvPr id="114711" name="Text Box 25"/>
            <p:cNvSpPr txBox="1">
              <a:spLocks noChangeArrowheads="1"/>
            </p:cNvSpPr>
            <p:nvPr/>
          </p:nvSpPr>
          <p:spPr bwMode="auto">
            <a:xfrm>
              <a:off x="3594" y="1744"/>
              <a:ext cx="126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800"/>
                <a:t>INTERIOR FIREWALL</a:t>
              </a:r>
            </a:p>
          </p:txBody>
        </p:sp>
        <p:sp>
          <p:nvSpPr>
            <p:cNvPr id="114712" name="Cloud"/>
            <p:cNvSpPr>
              <a:spLocks noChangeAspect="1" noEditPoints="1" noChangeArrowheads="1"/>
            </p:cNvSpPr>
            <p:nvPr/>
          </p:nvSpPr>
          <p:spPr bwMode="auto">
            <a:xfrm>
              <a:off x="1112" y="1323"/>
              <a:ext cx="1056" cy="677"/>
            </a:xfrm>
            <a:custGeom>
              <a:avLst/>
              <a:gdLst>
                <a:gd name="T0" fmla="*/ 0 w 21600"/>
                <a:gd name="T1" fmla="*/ 0 h 21600"/>
                <a:gd name="T2" fmla="*/ 1 w 21600"/>
                <a:gd name="T3" fmla="*/ 1 h 21600"/>
                <a:gd name="T4" fmla="*/ 3 w 21600"/>
                <a:gd name="T5" fmla="*/ 0 h 21600"/>
                <a:gd name="T6" fmla="*/ 1 w 21600"/>
                <a:gd name="T7" fmla="*/ 0 h 21600"/>
                <a:gd name="T8" fmla="*/ 0 60000 65536"/>
                <a:gd name="T9" fmla="*/ 0 60000 65536"/>
                <a:gd name="T10" fmla="*/ 0 60000 65536"/>
                <a:gd name="T11" fmla="*/ 0 60000 65536"/>
                <a:gd name="T12" fmla="*/ 2986 w 21600"/>
                <a:gd name="T13" fmla="*/ 3254 h 21600"/>
                <a:gd name="T14" fmla="*/ 17080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7E7D9"/>
            </a:solidFill>
            <a:ln w="9525">
              <a:solidFill>
                <a:srgbClr val="000000"/>
              </a:solidFill>
              <a:miter lim="800000"/>
              <a:headEnd/>
              <a:tailEnd/>
            </a:ln>
          </p:spPr>
          <p:txBody>
            <a:bodyPr/>
            <a:lstStyle/>
            <a:p>
              <a:endParaRPr lang="en-US"/>
            </a:p>
          </p:txBody>
        </p:sp>
        <p:pic>
          <p:nvPicPr>
            <p:cNvPr id="114713" name="Picture 57" descr="Firewall"/>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568" y="1469"/>
              <a:ext cx="320"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14" name="Text Box 59"/>
            <p:cNvSpPr txBox="1">
              <a:spLocks noChangeArrowheads="1"/>
            </p:cNvSpPr>
            <p:nvPr/>
          </p:nvSpPr>
          <p:spPr bwMode="auto">
            <a:xfrm>
              <a:off x="536" y="3316"/>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t>DNS </a:t>
              </a:r>
              <a:br>
                <a:rPr lang="en-US" sz="1800"/>
              </a:br>
              <a:r>
                <a:rPr lang="en-US" sz="1800"/>
                <a:t>SERVER</a:t>
              </a:r>
            </a:p>
          </p:txBody>
        </p:sp>
        <p:sp>
          <p:nvSpPr>
            <p:cNvPr id="114715" name="Text Box 60"/>
            <p:cNvSpPr txBox="1">
              <a:spLocks noChangeArrowheads="1"/>
            </p:cNvSpPr>
            <p:nvPr/>
          </p:nvSpPr>
          <p:spPr bwMode="auto">
            <a:xfrm>
              <a:off x="1352" y="3335"/>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t>WEB SERVER</a:t>
              </a:r>
            </a:p>
          </p:txBody>
        </p:sp>
        <p:sp>
          <p:nvSpPr>
            <p:cNvPr id="114716" name="Text Box 61"/>
            <p:cNvSpPr txBox="1">
              <a:spLocks noChangeArrowheads="1"/>
            </p:cNvSpPr>
            <p:nvPr/>
          </p:nvSpPr>
          <p:spPr bwMode="auto">
            <a:xfrm>
              <a:off x="2168" y="3335"/>
              <a:ext cx="10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2400">
                  <a:solidFill>
                    <a:schemeClr val="tx1"/>
                  </a:solidFill>
                  <a:latin typeface="Arial" charset="0"/>
                  <a:ea typeface="ＭＳ Ｐゴシック" charset="0"/>
                  <a:cs typeface="ＭＳ Ｐゴシック" charset="0"/>
                </a:defRPr>
              </a:lvl1pPr>
              <a:lvl2pPr marL="742950" indent="-285750" defTabSz="762000" eaLnBrk="0" hangingPunct="0">
                <a:defRPr sz="2400">
                  <a:solidFill>
                    <a:schemeClr val="tx1"/>
                  </a:solidFill>
                  <a:latin typeface="Arial" charset="0"/>
                  <a:ea typeface="ＭＳ Ｐゴシック" charset="0"/>
                </a:defRPr>
              </a:lvl2pPr>
              <a:lvl3pPr marL="1143000" indent="-228600" defTabSz="762000" eaLnBrk="0" hangingPunct="0">
                <a:defRPr sz="2400">
                  <a:solidFill>
                    <a:schemeClr val="tx1"/>
                  </a:solidFill>
                  <a:latin typeface="Arial" charset="0"/>
                  <a:ea typeface="ＭＳ Ｐゴシック" charset="0"/>
                </a:defRPr>
              </a:lvl3pPr>
              <a:lvl4pPr marL="1600200" indent="-228600" defTabSz="762000" eaLnBrk="0" hangingPunct="0">
                <a:defRPr sz="2400">
                  <a:solidFill>
                    <a:schemeClr val="tx1"/>
                  </a:solidFill>
                  <a:latin typeface="Arial" charset="0"/>
                  <a:ea typeface="ＭＳ Ｐゴシック" charset="0"/>
                </a:defRPr>
              </a:lvl4pPr>
              <a:lvl5pPr marL="2057400" indent="-228600" defTabSz="762000" eaLnBrk="0" hangingPunct="0">
                <a:defRPr sz="2400">
                  <a:solidFill>
                    <a:schemeClr val="tx1"/>
                  </a:solidFill>
                  <a:latin typeface="Arial" charset="0"/>
                  <a:ea typeface="ＭＳ Ｐゴシック" charset="0"/>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t>EMAIL SERVER</a:t>
              </a:r>
            </a:p>
          </p:txBody>
        </p:sp>
        <p:sp>
          <p:nvSpPr>
            <p:cNvPr id="114717" name="tower"/>
            <p:cNvSpPr>
              <a:spLocks noChangeAspect="1" noEditPoints="1" noChangeArrowheads="1"/>
            </p:cNvSpPr>
            <p:nvPr/>
          </p:nvSpPr>
          <p:spPr bwMode="auto">
            <a:xfrm>
              <a:off x="970" y="2784"/>
              <a:ext cx="286" cy="5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3 w 21600"/>
                <a:gd name="T31" fmla="*/ 22549 h 21600"/>
                <a:gd name="T32" fmla="*/ 21449 w 21600"/>
                <a:gd name="T33" fmla="*/ 2702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7E7D9"/>
            </a:solidFill>
            <a:ln w="9525">
              <a:solidFill>
                <a:srgbClr val="000000"/>
              </a:solidFill>
              <a:miter lim="800000"/>
              <a:headEnd/>
              <a:tailEnd/>
            </a:ln>
          </p:spPr>
          <p:txBody>
            <a:bodyPr/>
            <a:lstStyle/>
            <a:p>
              <a:endParaRPr lang="en-US"/>
            </a:p>
          </p:txBody>
        </p:sp>
        <p:sp>
          <p:nvSpPr>
            <p:cNvPr id="114718" name="tower"/>
            <p:cNvSpPr>
              <a:spLocks noChangeAspect="1" noEditPoints="1" noChangeArrowheads="1"/>
            </p:cNvSpPr>
            <p:nvPr/>
          </p:nvSpPr>
          <p:spPr bwMode="auto">
            <a:xfrm>
              <a:off x="1784" y="2784"/>
              <a:ext cx="286" cy="5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3 w 21600"/>
                <a:gd name="T31" fmla="*/ 22549 h 21600"/>
                <a:gd name="T32" fmla="*/ 21449 w 21600"/>
                <a:gd name="T33" fmla="*/ 2702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7E7D9"/>
            </a:solidFill>
            <a:ln w="9525">
              <a:solidFill>
                <a:srgbClr val="000000"/>
              </a:solidFill>
              <a:miter lim="800000"/>
              <a:headEnd/>
              <a:tailEnd/>
            </a:ln>
          </p:spPr>
          <p:txBody>
            <a:bodyPr/>
            <a:lstStyle/>
            <a:p>
              <a:endParaRPr lang="en-US"/>
            </a:p>
          </p:txBody>
        </p:sp>
        <p:sp>
          <p:nvSpPr>
            <p:cNvPr id="114719" name="tower"/>
            <p:cNvSpPr>
              <a:spLocks noChangeAspect="1" noEditPoints="1" noChangeArrowheads="1"/>
            </p:cNvSpPr>
            <p:nvPr/>
          </p:nvSpPr>
          <p:spPr bwMode="auto">
            <a:xfrm>
              <a:off x="2506" y="2784"/>
              <a:ext cx="286" cy="5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3 w 21600"/>
                <a:gd name="T31" fmla="*/ 22549 h 21600"/>
                <a:gd name="T32" fmla="*/ 21449 w 21600"/>
                <a:gd name="T33" fmla="*/ 2702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7E7D9"/>
            </a:solidFill>
            <a:ln w="9525">
              <a:solidFill>
                <a:srgbClr val="000000"/>
              </a:solidFill>
              <a:miter lim="800000"/>
              <a:headEnd/>
              <a:tailEnd/>
            </a:ln>
          </p:spPr>
          <p:txBody>
            <a:bodyPr/>
            <a:lstStyle/>
            <a:p>
              <a:endParaRPr lang="en-US"/>
            </a:p>
          </p:txBody>
        </p:sp>
        <p:sp>
          <p:nvSpPr>
            <p:cNvPr id="114720" name="computr2"/>
            <p:cNvSpPr>
              <a:spLocks noChangeAspect="1" noEditPoints="1" noChangeArrowheads="1"/>
            </p:cNvSpPr>
            <p:nvPr/>
          </p:nvSpPr>
          <p:spPr bwMode="auto">
            <a:xfrm>
              <a:off x="4520" y="3246"/>
              <a:ext cx="571" cy="5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204 w 21600"/>
                <a:gd name="T31" fmla="*/ 1899 h 21600"/>
                <a:gd name="T32" fmla="*/ 15547 w 21600"/>
                <a:gd name="T33" fmla="*/ 9732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E7E7D9"/>
            </a:solidFill>
            <a:ln w="9525">
              <a:solidFill>
                <a:srgbClr val="000000"/>
              </a:solidFill>
              <a:miter lim="800000"/>
              <a:headEnd/>
              <a:tailEnd/>
            </a:ln>
          </p:spPr>
          <p:txBody>
            <a:bodyPr/>
            <a:lstStyle/>
            <a:p>
              <a:endParaRPr lang="en-US"/>
            </a:p>
          </p:txBody>
        </p:sp>
        <p:pic>
          <p:nvPicPr>
            <p:cNvPr id="114721" name="Picture 66" descr="Firewall"/>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272" y="2112"/>
              <a:ext cx="320"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22" name="Text Box 18"/>
            <p:cNvSpPr txBox="1">
              <a:spLocks noChangeArrowheads="1"/>
            </p:cNvSpPr>
            <p:nvPr/>
          </p:nvSpPr>
          <p:spPr bwMode="auto">
            <a:xfrm>
              <a:off x="1200" y="1440"/>
              <a:ext cx="9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800" b="1"/>
                <a:t>INTERNET</a:t>
              </a:r>
            </a:p>
          </p:txBody>
        </p:sp>
      </p:grpSp>
      <p:sp>
        <p:nvSpPr>
          <p:cNvPr id="2" name="Footer Placeholder 1"/>
          <p:cNvSpPr>
            <a:spLocks noGrp="1"/>
          </p:cNvSpPr>
          <p:nvPr>
            <p:ph type="ftr" sz="quarter" idx="11"/>
          </p:nvPr>
        </p:nvSpPr>
        <p:spPr/>
        <p:txBody>
          <a:bodyPr/>
          <a:lstStyle/>
          <a:p>
            <a:pPr>
              <a:defRPr/>
            </a:pPr>
            <a:r>
              <a:rPr lang="en-US"/>
              <a:t>INB255/INN255</a:t>
            </a:r>
          </a:p>
        </p:txBody>
      </p:sp>
      <p:sp>
        <p:nvSpPr>
          <p:cNvPr id="3" name="Slide Number Placeholder 2"/>
          <p:cNvSpPr>
            <a:spLocks noGrp="1"/>
          </p:cNvSpPr>
          <p:nvPr>
            <p:ph type="sldNum" sz="quarter" idx="12"/>
          </p:nvPr>
        </p:nvSpPr>
        <p:spPr/>
        <p:txBody>
          <a:bodyPr/>
          <a:lstStyle/>
          <a:p>
            <a:pPr>
              <a:defRPr/>
            </a:pPr>
            <a:fld id="{72D39F2D-9ED0-194A-A31D-D320061DF62E}" type="slidenum">
              <a:rPr lang="en-US"/>
              <a:pPr>
                <a:defRPr/>
              </a:pPr>
              <a:t>53</a:t>
            </a:fld>
            <a:endParaRPr lang="en-US"/>
          </a:p>
        </p:txBody>
      </p:sp>
    </p:spTree>
    <p:extLst>
      <p:ext uri="{BB962C8B-B14F-4D97-AF65-F5344CB8AC3E}">
        <p14:creationId xmlns:p14="http://schemas.microsoft.com/office/powerpoint/2010/main" val="37744115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GB" smtClean="0"/>
              <a:t>Malicious Software</a:t>
            </a:r>
            <a:endParaRPr lang="en-AU" dirty="0"/>
          </a:p>
        </p:txBody>
      </p:sp>
      <p:sp>
        <p:nvSpPr>
          <p:cNvPr id="200707" name="Rectangle 3"/>
          <p:cNvSpPr>
            <a:spLocks noGrp="1" noChangeArrowheads="1"/>
          </p:cNvSpPr>
          <p:nvPr>
            <p:ph type="body" idx="1"/>
          </p:nvPr>
        </p:nvSpPr>
        <p:spPr/>
        <p:txBody>
          <a:bodyPr>
            <a:normAutofit lnSpcReduction="10000"/>
          </a:bodyPr>
          <a:lstStyle/>
          <a:p>
            <a:r>
              <a:rPr lang="en-US" dirty="0" smtClean="0"/>
              <a:t>Malware are programs that exploit system vulnerabilities.</a:t>
            </a:r>
          </a:p>
          <a:p>
            <a:r>
              <a:rPr lang="en-US" dirty="0" smtClean="0"/>
              <a:t>Types:</a:t>
            </a:r>
          </a:p>
          <a:p>
            <a:pPr lvl="1"/>
            <a:r>
              <a:rPr lang="en-US" dirty="0" smtClean="0">
                <a:solidFill>
                  <a:srgbClr val="333399"/>
                </a:solidFill>
              </a:rPr>
              <a:t>program fragments </a:t>
            </a:r>
            <a:r>
              <a:rPr lang="en-US" dirty="0" smtClean="0"/>
              <a:t>that need a host program</a:t>
            </a:r>
          </a:p>
          <a:p>
            <a:pPr lvl="2"/>
            <a:r>
              <a:rPr lang="en-US" dirty="0" smtClean="0"/>
              <a:t>e.g. viruses, logic bombs, and backdoors </a:t>
            </a:r>
          </a:p>
          <a:p>
            <a:pPr lvl="1"/>
            <a:r>
              <a:rPr lang="en-US" dirty="0" smtClean="0">
                <a:solidFill>
                  <a:srgbClr val="333399"/>
                </a:solidFill>
              </a:rPr>
              <a:t>independent self-contained </a:t>
            </a:r>
            <a:r>
              <a:rPr lang="en-US" dirty="0" smtClean="0"/>
              <a:t>programs</a:t>
            </a:r>
          </a:p>
          <a:p>
            <a:pPr lvl="2"/>
            <a:r>
              <a:rPr lang="en-AU" dirty="0" smtClean="0"/>
              <a:t>e.g. </a:t>
            </a:r>
            <a:r>
              <a:rPr lang="en-AU" dirty="0" err="1" smtClean="0"/>
              <a:t>trojan</a:t>
            </a:r>
            <a:r>
              <a:rPr lang="en-AU" dirty="0" smtClean="0"/>
              <a:t> horses, worms, bots</a:t>
            </a:r>
          </a:p>
          <a:p>
            <a:pPr lvl="1"/>
            <a:r>
              <a:rPr lang="en-AU" dirty="0" smtClean="0"/>
              <a:t>replicating or not</a:t>
            </a:r>
          </a:p>
          <a:p>
            <a:r>
              <a:rPr lang="en-US" dirty="0" smtClean="0"/>
              <a:t>Sophisticated threat to computer systems !</a:t>
            </a:r>
            <a:endParaRPr lang="en-US" dirty="0"/>
          </a:p>
        </p:txBody>
      </p:sp>
      <p:sp>
        <p:nvSpPr>
          <p:cNvPr id="2" name="Date Placeholder 1"/>
          <p:cNvSpPr>
            <a:spLocks noGrp="1"/>
          </p:cNvSpPr>
          <p:nvPr>
            <p:ph type="dt" sz="half" idx="10"/>
          </p:nvPr>
        </p:nvSpPr>
        <p:spPr/>
        <p:txBody>
          <a:bodyPr/>
          <a:lstStyle/>
          <a:p>
            <a:r>
              <a:rPr lang="en-US" smtClean="0"/>
              <a:t>Semester 1, 2014</a:t>
            </a:r>
            <a:endParaRPr lang="en-US" dirty="0"/>
          </a:p>
        </p:txBody>
      </p:sp>
      <p:sp>
        <p:nvSpPr>
          <p:cNvPr id="3" name="Footer Placeholder 2"/>
          <p:cNvSpPr>
            <a:spLocks noGrp="1"/>
          </p:cNvSpPr>
          <p:nvPr>
            <p:ph type="ftr" sz="quarter" idx="11"/>
          </p:nvPr>
        </p:nvSpPr>
        <p:spPr/>
        <p:txBody>
          <a:bodyPr/>
          <a:lstStyle/>
          <a:p>
            <a:r>
              <a:rPr lang="en-US" smtClean="0"/>
              <a:t>INB255/INN255</a:t>
            </a:r>
            <a:endParaRPr lang="en-US"/>
          </a:p>
        </p:txBody>
      </p:sp>
      <p:sp>
        <p:nvSpPr>
          <p:cNvPr id="4" name="Slide Number Placeholder 3"/>
          <p:cNvSpPr>
            <a:spLocks noGrp="1"/>
          </p:cNvSpPr>
          <p:nvPr>
            <p:ph type="sldNum" sz="quarter" idx="12"/>
          </p:nvPr>
        </p:nvSpPr>
        <p:spPr/>
        <p:txBody>
          <a:bodyPr/>
          <a:lstStyle/>
          <a:p>
            <a:fld id="{0643A18F-3DA4-594B-8AEE-8FCB19EDB6D2}" type="slidenum">
              <a:rPr lang="en-US" smtClean="0"/>
              <a:pPr/>
              <a:t>54</a:t>
            </a:fld>
            <a:endParaRPr lang="en-US"/>
          </a:p>
        </p:txBody>
      </p:sp>
    </p:spTree>
    <p:extLst>
      <p:ext uri="{BB962C8B-B14F-4D97-AF65-F5344CB8AC3E}">
        <p14:creationId xmlns:p14="http://schemas.microsoft.com/office/powerpoint/2010/main" val="1344047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1906E1C4-2A50-41CA-9DDB-8FC42242B80A}" type="slidenum">
              <a:rPr lang="en-AU"/>
              <a:pPr/>
              <a:t>55</a:t>
            </a:fld>
            <a:endParaRPr lang="en-AU"/>
          </a:p>
        </p:txBody>
      </p:sp>
      <p:sp>
        <p:nvSpPr>
          <p:cNvPr id="124930" name="Rectangle 2"/>
          <p:cNvSpPr>
            <a:spLocks noGrp="1" noChangeArrowheads="1"/>
          </p:cNvSpPr>
          <p:nvPr>
            <p:ph type="title"/>
          </p:nvPr>
        </p:nvSpPr>
        <p:spPr/>
        <p:txBody>
          <a:bodyPr/>
          <a:lstStyle/>
          <a:p>
            <a:r>
              <a:rPr lang="en-AU" dirty="0" smtClean="0"/>
              <a:t>L10: </a:t>
            </a:r>
            <a:r>
              <a:rPr lang="en-AU" dirty="0"/>
              <a:t>Computer Forensics</a:t>
            </a:r>
            <a:endParaRPr lang="en-US" dirty="0"/>
          </a:p>
        </p:txBody>
      </p:sp>
      <p:sp>
        <p:nvSpPr>
          <p:cNvPr id="124931" name="Rectangle 3"/>
          <p:cNvSpPr>
            <a:spLocks noGrp="1" noChangeArrowheads="1"/>
          </p:cNvSpPr>
          <p:nvPr>
            <p:ph type="body" idx="1"/>
          </p:nvPr>
        </p:nvSpPr>
        <p:spPr>
          <a:xfrm>
            <a:off x="457200" y="1844675"/>
            <a:ext cx="8229600" cy="4281488"/>
          </a:xfrm>
        </p:spPr>
        <p:txBody>
          <a:bodyPr/>
          <a:lstStyle/>
          <a:p>
            <a:pPr>
              <a:lnSpc>
                <a:spcPct val="80000"/>
              </a:lnSpc>
            </a:pPr>
            <a:r>
              <a:rPr lang="en-US" sz="3200"/>
              <a:t>Computer crime and computer forensics</a:t>
            </a:r>
          </a:p>
          <a:p>
            <a:pPr>
              <a:lnSpc>
                <a:spcPct val="80000"/>
              </a:lnSpc>
            </a:pPr>
            <a:r>
              <a:rPr lang="en-US" sz="3200"/>
              <a:t>Computer Forensics Process</a:t>
            </a:r>
          </a:p>
          <a:p>
            <a:pPr>
              <a:lnSpc>
                <a:spcPct val="80000"/>
              </a:lnSpc>
            </a:pPr>
            <a:r>
              <a:rPr lang="en-US" sz="3200"/>
              <a:t>Digital Evidence</a:t>
            </a:r>
          </a:p>
          <a:p>
            <a:pPr lvl="1">
              <a:lnSpc>
                <a:spcPct val="80000"/>
              </a:lnSpc>
            </a:pPr>
            <a:r>
              <a:rPr lang="en-US" sz="2800"/>
              <a:t>Devices</a:t>
            </a:r>
          </a:p>
          <a:p>
            <a:pPr lvl="1">
              <a:lnSpc>
                <a:spcPct val="80000"/>
              </a:lnSpc>
            </a:pPr>
            <a:r>
              <a:rPr lang="en-US" sz="2800"/>
              <a:t>Disk Systems</a:t>
            </a:r>
          </a:p>
          <a:p>
            <a:pPr lvl="1">
              <a:lnSpc>
                <a:spcPct val="80000"/>
              </a:lnSpc>
            </a:pPr>
            <a:r>
              <a:rPr lang="en-US" sz="2800"/>
              <a:t>Computer Based Records</a:t>
            </a:r>
          </a:p>
          <a:p>
            <a:pPr>
              <a:lnSpc>
                <a:spcPct val="80000"/>
              </a:lnSpc>
            </a:pPr>
            <a:r>
              <a:rPr lang="en-US" sz="3200"/>
              <a:t>Challenges for Computer Forensics</a:t>
            </a:r>
          </a:p>
        </p:txBody>
      </p:sp>
    </p:spTree>
    <p:extLst>
      <p:ext uri="{BB962C8B-B14F-4D97-AF65-F5344CB8AC3E}">
        <p14:creationId xmlns:p14="http://schemas.microsoft.com/office/powerpoint/2010/main" val="6821763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A84A834A-98B5-4A83-9D0B-EC65BCF0FD3E}" type="slidenum">
              <a:rPr lang="en-AU"/>
              <a:pPr/>
              <a:t>56</a:t>
            </a:fld>
            <a:endParaRPr lang="en-AU"/>
          </a:p>
        </p:txBody>
      </p:sp>
      <p:sp>
        <p:nvSpPr>
          <p:cNvPr id="139266" name="Rectangle 2"/>
          <p:cNvSpPr>
            <a:spLocks noGrp="1" noChangeArrowheads="1"/>
          </p:cNvSpPr>
          <p:nvPr>
            <p:ph type="title"/>
          </p:nvPr>
        </p:nvSpPr>
        <p:spPr/>
        <p:txBody>
          <a:bodyPr/>
          <a:lstStyle/>
          <a:p>
            <a:r>
              <a:rPr lang="en-AU"/>
              <a:t>Computer Forensics Process</a:t>
            </a:r>
            <a:endParaRPr lang="en-US"/>
          </a:p>
        </p:txBody>
      </p:sp>
      <p:sp>
        <p:nvSpPr>
          <p:cNvPr id="139267" name="Rectangle 3"/>
          <p:cNvSpPr>
            <a:spLocks noGrp="1" noChangeArrowheads="1"/>
          </p:cNvSpPr>
          <p:nvPr>
            <p:ph type="body" idx="1"/>
          </p:nvPr>
        </p:nvSpPr>
        <p:spPr>
          <a:xfrm>
            <a:off x="457200" y="1196975"/>
            <a:ext cx="8229600" cy="4929188"/>
          </a:xfrm>
        </p:spPr>
        <p:txBody>
          <a:bodyPr/>
          <a:lstStyle/>
          <a:p>
            <a:pPr>
              <a:lnSpc>
                <a:spcPct val="90000"/>
              </a:lnSpc>
            </a:pPr>
            <a:r>
              <a:rPr lang="en-AU" sz="2000"/>
              <a:t>Identify</a:t>
            </a:r>
          </a:p>
          <a:p>
            <a:pPr lvl="1">
              <a:lnSpc>
                <a:spcPct val="90000"/>
              </a:lnSpc>
            </a:pPr>
            <a:r>
              <a:rPr lang="en-AU" sz="1600"/>
              <a:t>Where and what is relevant evidence</a:t>
            </a:r>
          </a:p>
          <a:p>
            <a:pPr>
              <a:lnSpc>
                <a:spcPct val="90000"/>
              </a:lnSpc>
            </a:pPr>
            <a:r>
              <a:rPr lang="en-AU" sz="2000"/>
              <a:t>Secure</a:t>
            </a:r>
          </a:p>
          <a:p>
            <a:pPr lvl="1">
              <a:lnSpc>
                <a:spcPct val="90000"/>
              </a:lnSpc>
            </a:pPr>
            <a:r>
              <a:rPr lang="en-AU" sz="1600"/>
              <a:t>Remove people from scene and record scene – still and video camera</a:t>
            </a:r>
          </a:p>
          <a:p>
            <a:pPr lvl="1">
              <a:lnSpc>
                <a:spcPct val="90000"/>
              </a:lnSpc>
            </a:pPr>
            <a:r>
              <a:rPr lang="en-AU" sz="1600"/>
              <a:t>Use appropriate tool</a:t>
            </a:r>
          </a:p>
          <a:p>
            <a:pPr lvl="1">
              <a:lnSpc>
                <a:spcPct val="90000"/>
              </a:lnSpc>
            </a:pPr>
            <a:r>
              <a:rPr lang="en-AU" sz="1600"/>
              <a:t>Need to copy without alteration – use write blockers</a:t>
            </a:r>
          </a:p>
          <a:p>
            <a:pPr lvl="1">
              <a:lnSpc>
                <a:spcPct val="90000"/>
              </a:lnSpc>
            </a:pPr>
            <a:r>
              <a:rPr lang="en-AU" sz="1600"/>
              <a:t>Validate and Verify – Makes use of Hash Functions</a:t>
            </a:r>
          </a:p>
          <a:p>
            <a:pPr lvl="1">
              <a:lnSpc>
                <a:spcPct val="90000"/>
              </a:lnSpc>
            </a:pPr>
            <a:r>
              <a:rPr lang="en-AU" sz="1600"/>
              <a:t>Chain of Custody</a:t>
            </a:r>
          </a:p>
          <a:p>
            <a:pPr>
              <a:lnSpc>
                <a:spcPct val="90000"/>
              </a:lnSpc>
            </a:pPr>
            <a:r>
              <a:rPr lang="en-AU" sz="2000"/>
              <a:t>Analyse</a:t>
            </a:r>
          </a:p>
          <a:p>
            <a:pPr lvl="1">
              <a:lnSpc>
                <a:spcPct val="90000"/>
              </a:lnSpc>
            </a:pPr>
            <a:r>
              <a:rPr lang="en-AU" sz="1600"/>
              <a:t>Determine meaning of evidence, and discover intent</a:t>
            </a:r>
          </a:p>
          <a:p>
            <a:pPr lvl="1">
              <a:lnSpc>
                <a:spcPct val="90000"/>
              </a:lnSpc>
            </a:pPr>
            <a:r>
              <a:rPr lang="en-AU" sz="1600"/>
              <a:t>Hash databases, look for hidden files, check file authorship</a:t>
            </a:r>
          </a:p>
          <a:p>
            <a:pPr lvl="1">
              <a:lnSpc>
                <a:spcPct val="90000"/>
              </a:lnSpc>
            </a:pPr>
            <a:r>
              <a:rPr lang="en-AU" sz="1600"/>
              <a:t>Timelining</a:t>
            </a:r>
          </a:p>
          <a:p>
            <a:pPr lvl="1">
              <a:lnSpc>
                <a:spcPct val="90000"/>
              </a:lnSpc>
            </a:pPr>
            <a:r>
              <a:rPr lang="en-AU" sz="1600"/>
              <a:t>Searching – keywords, file signatures, Password Cracking</a:t>
            </a:r>
          </a:p>
          <a:p>
            <a:pPr>
              <a:lnSpc>
                <a:spcPct val="90000"/>
              </a:lnSpc>
            </a:pPr>
            <a:r>
              <a:rPr lang="en-AU" sz="2000"/>
              <a:t>Present</a:t>
            </a:r>
          </a:p>
          <a:p>
            <a:pPr lvl="1">
              <a:lnSpc>
                <a:spcPct val="90000"/>
              </a:lnSpc>
            </a:pPr>
            <a:r>
              <a:rPr lang="en-AU" sz="1600"/>
              <a:t>Report on process and findings</a:t>
            </a:r>
          </a:p>
          <a:p>
            <a:pPr lvl="1">
              <a:lnSpc>
                <a:spcPct val="90000"/>
              </a:lnSpc>
            </a:pPr>
            <a:r>
              <a:rPr lang="en-AU" sz="1600"/>
              <a:t>What does it mean in the context of a particular case?</a:t>
            </a:r>
          </a:p>
          <a:p>
            <a:pPr lvl="1">
              <a:lnSpc>
                <a:spcPct val="90000"/>
              </a:lnSpc>
            </a:pPr>
            <a:r>
              <a:rPr lang="en-AU" sz="1600"/>
              <a:t>Possibly have to present in a court of law</a:t>
            </a:r>
            <a:endParaRPr lang="en-US" sz="2000"/>
          </a:p>
        </p:txBody>
      </p:sp>
    </p:spTree>
    <p:extLst>
      <p:ext uri="{BB962C8B-B14F-4D97-AF65-F5344CB8AC3E}">
        <p14:creationId xmlns:p14="http://schemas.microsoft.com/office/powerpoint/2010/main" val="2139085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Semester 1, 2014</a:t>
            </a:r>
            <a:endParaRPr lang="en-AU"/>
          </a:p>
        </p:txBody>
      </p:sp>
      <p:sp>
        <p:nvSpPr>
          <p:cNvPr id="6" name="Footer Placeholder 2"/>
          <p:cNvSpPr>
            <a:spLocks noGrp="1"/>
          </p:cNvSpPr>
          <p:nvPr>
            <p:ph type="ftr" sz="quarter" idx="11"/>
          </p:nvPr>
        </p:nvSpPr>
        <p:spPr/>
        <p:txBody>
          <a:bodyPr/>
          <a:lstStyle/>
          <a:p>
            <a:r>
              <a:rPr lang="en-AU"/>
              <a:t>INB/INN 255 Security</a:t>
            </a:r>
          </a:p>
        </p:txBody>
      </p:sp>
      <p:sp>
        <p:nvSpPr>
          <p:cNvPr id="7" name="Slide Number Placeholder 3"/>
          <p:cNvSpPr>
            <a:spLocks noGrp="1"/>
          </p:cNvSpPr>
          <p:nvPr>
            <p:ph type="sldNum" sz="quarter" idx="12"/>
          </p:nvPr>
        </p:nvSpPr>
        <p:spPr/>
        <p:txBody>
          <a:bodyPr/>
          <a:lstStyle/>
          <a:p>
            <a:fld id="{BA15F5B0-D0A6-4826-ABA9-D19C9C526598}" type="slidenum">
              <a:rPr lang="en-AU"/>
              <a:pPr/>
              <a:t>57</a:t>
            </a:fld>
            <a:endParaRPr lang="en-AU"/>
          </a:p>
        </p:txBody>
      </p:sp>
      <p:sp>
        <p:nvSpPr>
          <p:cNvPr id="34820" name="Rectangle 3"/>
          <p:cNvSpPr>
            <a:spLocks noGrp="1" noChangeArrowheads="1"/>
          </p:cNvSpPr>
          <p:nvPr>
            <p:ph idx="4294967295"/>
          </p:nvPr>
        </p:nvSpPr>
        <p:spPr/>
        <p:txBody>
          <a:bodyPr>
            <a:normAutofit lnSpcReduction="10000"/>
          </a:bodyPr>
          <a:lstStyle/>
          <a:p>
            <a:pPr>
              <a:lnSpc>
                <a:spcPct val="90000"/>
              </a:lnSpc>
            </a:pPr>
            <a:r>
              <a:rPr lang="en-AU"/>
              <a:t>Must satisfy legal requirements:</a:t>
            </a:r>
          </a:p>
          <a:p>
            <a:pPr lvl="1">
              <a:lnSpc>
                <a:spcPct val="90000"/>
              </a:lnSpc>
            </a:pPr>
            <a:r>
              <a:rPr lang="en-AU"/>
              <a:t>Authentic</a:t>
            </a:r>
          </a:p>
          <a:p>
            <a:pPr lvl="2">
              <a:lnSpc>
                <a:spcPct val="90000"/>
              </a:lnSpc>
            </a:pPr>
            <a:r>
              <a:rPr lang="en-AU"/>
              <a:t>original, relate to the crime</a:t>
            </a:r>
          </a:p>
          <a:p>
            <a:pPr lvl="1">
              <a:lnSpc>
                <a:spcPct val="90000"/>
              </a:lnSpc>
            </a:pPr>
            <a:r>
              <a:rPr lang="en-AU"/>
              <a:t>Reliable</a:t>
            </a:r>
          </a:p>
          <a:p>
            <a:pPr lvl="2">
              <a:lnSpc>
                <a:spcPct val="90000"/>
              </a:lnSpc>
            </a:pPr>
            <a:r>
              <a:rPr lang="en-AU"/>
              <a:t>collected properly</a:t>
            </a:r>
          </a:p>
          <a:p>
            <a:pPr lvl="1">
              <a:lnSpc>
                <a:spcPct val="90000"/>
              </a:lnSpc>
            </a:pPr>
            <a:r>
              <a:rPr lang="en-AU"/>
              <a:t>Complete</a:t>
            </a:r>
          </a:p>
          <a:p>
            <a:pPr lvl="2">
              <a:lnSpc>
                <a:spcPct val="90000"/>
              </a:lnSpc>
            </a:pPr>
            <a:r>
              <a:rPr lang="en-AU"/>
              <a:t>may be used to prove guilt as well as innocence</a:t>
            </a:r>
          </a:p>
          <a:p>
            <a:pPr lvl="1">
              <a:lnSpc>
                <a:spcPct val="90000"/>
              </a:lnSpc>
            </a:pPr>
            <a:r>
              <a:rPr lang="en-AU"/>
              <a:t>Believable</a:t>
            </a:r>
          </a:p>
          <a:p>
            <a:pPr lvl="2">
              <a:lnSpc>
                <a:spcPct val="90000"/>
              </a:lnSpc>
            </a:pPr>
            <a:r>
              <a:rPr lang="en-AU"/>
              <a:t>be convincing to a jury and presented so it makes sense</a:t>
            </a:r>
          </a:p>
          <a:p>
            <a:pPr lvl="1">
              <a:lnSpc>
                <a:spcPct val="90000"/>
              </a:lnSpc>
            </a:pPr>
            <a:r>
              <a:rPr lang="en-AU"/>
              <a:t>Admissible</a:t>
            </a:r>
          </a:p>
          <a:p>
            <a:pPr lvl="2">
              <a:lnSpc>
                <a:spcPct val="90000"/>
              </a:lnSpc>
            </a:pPr>
            <a:r>
              <a:rPr lang="en-AU"/>
              <a:t>collected using procedures conforming to common law</a:t>
            </a:r>
          </a:p>
          <a:p>
            <a:pPr lvl="1">
              <a:lnSpc>
                <a:spcPct val="90000"/>
              </a:lnSpc>
            </a:pPr>
            <a:endParaRPr lang="en-AU" sz="2000"/>
          </a:p>
        </p:txBody>
      </p:sp>
      <p:sp>
        <p:nvSpPr>
          <p:cNvPr id="140291" name="Rectangle 2"/>
          <p:cNvSpPr>
            <a:spLocks noGrp="1" noChangeArrowheads="1"/>
          </p:cNvSpPr>
          <p:nvPr>
            <p:ph type="title" idx="4294967295"/>
          </p:nvPr>
        </p:nvSpPr>
        <p:spPr/>
        <p:txBody>
          <a:bodyPr/>
          <a:lstStyle/>
          <a:p>
            <a:r>
              <a:rPr lang="en-AU"/>
              <a:t>Digital Evidence</a:t>
            </a:r>
          </a:p>
        </p:txBody>
      </p:sp>
      <p:sp>
        <p:nvSpPr>
          <p:cNvPr id="140292" name="Footer Placeholder 4"/>
          <p:cNvSpPr txBox="1">
            <a:spLocks noGrp="1"/>
          </p:cNvSpPr>
          <p:nvPr/>
        </p:nvSpPr>
        <p:spPr bwMode="auto">
          <a:xfrm>
            <a:off x="152400" y="6369050"/>
            <a:ext cx="426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400">
                <a:solidFill>
                  <a:srgbClr val="15375F"/>
                </a:solidFill>
                <a:latin typeface="Verdana" pitchFamily="34" charset="0"/>
              </a:rPr>
              <a:t>Lecture 10</a:t>
            </a:r>
            <a:endParaRPr lang="en-AU" sz="1400">
              <a:solidFill>
                <a:srgbClr val="15375F"/>
              </a:solidFill>
              <a:latin typeface="Verdana" pitchFamily="34" charset="0"/>
            </a:endParaRPr>
          </a:p>
        </p:txBody>
      </p:sp>
    </p:spTree>
    <p:extLst>
      <p:ext uri="{BB962C8B-B14F-4D97-AF65-F5344CB8AC3E}">
        <p14:creationId xmlns:p14="http://schemas.microsoft.com/office/powerpoint/2010/main" val="472830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AFC3DBA4-E405-41FB-AE8A-5275F9955401}" type="slidenum">
              <a:rPr lang="en-AU"/>
              <a:pPr/>
              <a:t>58</a:t>
            </a:fld>
            <a:endParaRPr lang="en-AU"/>
          </a:p>
        </p:txBody>
      </p:sp>
      <p:sp>
        <p:nvSpPr>
          <p:cNvPr id="9218" name="Rectangle 2"/>
          <p:cNvSpPr>
            <a:spLocks noGrp="1" noChangeArrowheads="1"/>
          </p:cNvSpPr>
          <p:nvPr>
            <p:ph type="title"/>
          </p:nvPr>
        </p:nvSpPr>
        <p:spPr/>
        <p:txBody>
          <a:bodyPr/>
          <a:lstStyle/>
          <a:p>
            <a:r>
              <a:rPr lang="en-AU"/>
              <a:t>Outline</a:t>
            </a:r>
          </a:p>
        </p:txBody>
      </p:sp>
      <p:sp>
        <p:nvSpPr>
          <p:cNvPr id="9219" name="Rectangle 3"/>
          <p:cNvSpPr>
            <a:spLocks noGrp="1" noChangeArrowheads="1"/>
          </p:cNvSpPr>
          <p:nvPr>
            <p:ph type="body" idx="1"/>
          </p:nvPr>
        </p:nvSpPr>
        <p:spPr/>
        <p:txBody>
          <a:bodyPr/>
          <a:lstStyle/>
          <a:p>
            <a:r>
              <a:rPr lang="en-AU" sz="3200"/>
              <a:t>Review of the unit:</a:t>
            </a:r>
          </a:p>
          <a:p>
            <a:pPr lvl="1"/>
            <a:r>
              <a:rPr lang="en-AU" sz="2800"/>
              <a:t>Unit aims</a:t>
            </a:r>
          </a:p>
          <a:p>
            <a:pPr lvl="1"/>
            <a:r>
              <a:rPr lang="en-AU" sz="2800"/>
              <a:t>Unit learning outcomes</a:t>
            </a:r>
          </a:p>
          <a:p>
            <a:pPr lvl="1"/>
            <a:r>
              <a:rPr lang="en-AU" sz="2800"/>
              <a:t>Unit content</a:t>
            </a:r>
          </a:p>
          <a:p>
            <a:r>
              <a:rPr lang="en-AU" sz="3200"/>
              <a:t>Exam preparation:</a:t>
            </a:r>
          </a:p>
          <a:p>
            <a:pPr lvl="1"/>
            <a:r>
              <a:rPr lang="en-AU" sz="2800" u="sng"/>
              <a:t>Exam details</a:t>
            </a:r>
          </a:p>
          <a:p>
            <a:pPr lvl="1"/>
            <a:r>
              <a:rPr lang="en-AU" sz="2800"/>
              <a:t>Helpful hints</a:t>
            </a:r>
          </a:p>
        </p:txBody>
      </p:sp>
    </p:spTree>
    <p:extLst>
      <p:ext uri="{BB962C8B-B14F-4D97-AF65-F5344CB8AC3E}">
        <p14:creationId xmlns:p14="http://schemas.microsoft.com/office/powerpoint/2010/main" val="458163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3692AAD1-32CF-4777-9F00-810B8BE86340}" type="slidenum">
              <a:rPr lang="en-AU"/>
              <a:pPr/>
              <a:t>59</a:t>
            </a:fld>
            <a:endParaRPr lang="en-AU"/>
          </a:p>
        </p:txBody>
      </p:sp>
      <p:sp>
        <p:nvSpPr>
          <p:cNvPr id="50178" name="Rectangle 2"/>
          <p:cNvSpPr>
            <a:spLocks noGrp="1" noChangeArrowheads="1"/>
          </p:cNvSpPr>
          <p:nvPr>
            <p:ph type="title"/>
          </p:nvPr>
        </p:nvSpPr>
        <p:spPr/>
        <p:txBody>
          <a:bodyPr/>
          <a:lstStyle/>
          <a:p>
            <a:r>
              <a:rPr lang="en-AU"/>
              <a:t>Exam details</a:t>
            </a:r>
            <a:endParaRPr lang="en-US"/>
          </a:p>
        </p:txBody>
      </p:sp>
      <p:sp>
        <p:nvSpPr>
          <p:cNvPr id="50179" name="Rectangle 3"/>
          <p:cNvSpPr>
            <a:spLocks noGrp="1" noChangeArrowheads="1"/>
          </p:cNvSpPr>
          <p:nvPr>
            <p:ph type="body" idx="1"/>
          </p:nvPr>
        </p:nvSpPr>
        <p:spPr>
          <a:xfrm>
            <a:off x="457200" y="1268413"/>
            <a:ext cx="8229600" cy="4857750"/>
          </a:xfrm>
        </p:spPr>
        <p:txBody>
          <a:bodyPr/>
          <a:lstStyle/>
          <a:p>
            <a:pPr>
              <a:lnSpc>
                <a:spcPct val="80000"/>
              </a:lnSpc>
            </a:pPr>
            <a:r>
              <a:rPr lang="en-AU" sz="2400" dirty="0"/>
              <a:t>Final examination weighting: </a:t>
            </a:r>
          </a:p>
          <a:p>
            <a:pPr lvl="1">
              <a:lnSpc>
                <a:spcPct val="80000"/>
              </a:lnSpc>
            </a:pPr>
            <a:r>
              <a:rPr lang="en-AU" sz="2000" dirty="0"/>
              <a:t>INB255: 40</a:t>
            </a:r>
            <a:r>
              <a:rPr lang="en-AU" sz="2000" dirty="0" smtClean="0"/>
              <a:t>%</a:t>
            </a:r>
            <a:endParaRPr lang="en-AU" sz="2000" dirty="0"/>
          </a:p>
          <a:p>
            <a:pPr lvl="1">
              <a:lnSpc>
                <a:spcPct val="80000"/>
              </a:lnSpc>
              <a:buFontTx/>
              <a:buNone/>
            </a:pPr>
            <a:endParaRPr lang="en-AU" sz="2000" dirty="0"/>
          </a:p>
          <a:p>
            <a:pPr>
              <a:lnSpc>
                <a:spcPct val="80000"/>
              </a:lnSpc>
            </a:pPr>
            <a:r>
              <a:rPr lang="en-AU" sz="2400" dirty="0"/>
              <a:t>Exam date: </a:t>
            </a:r>
            <a:r>
              <a:rPr lang="en-AU" sz="2000" dirty="0">
                <a:solidFill>
                  <a:schemeClr val="hlink"/>
                </a:solidFill>
              </a:rPr>
              <a:t>see Central Exam Timetable</a:t>
            </a:r>
          </a:p>
          <a:p>
            <a:pPr lvl="1">
              <a:lnSpc>
                <a:spcPct val="80000"/>
              </a:lnSpc>
            </a:pPr>
            <a:r>
              <a:rPr lang="en-AU" sz="2000" dirty="0">
                <a:solidFill>
                  <a:schemeClr val="hlink"/>
                </a:solidFill>
              </a:rPr>
              <a:t>Exam timetable search by unit code available on QUT Virtual</a:t>
            </a:r>
          </a:p>
          <a:p>
            <a:pPr lvl="1">
              <a:lnSpc>
                <a:spcPct val="80000"/>
              </a:lnSpc>
              <a:buFontTx/>
              <a:buNone/>
            </a:pPr>
            <a:endParaRPr lang="en-AU" sz="2000" dirty="0"/>
          </a:p>
          <a:p>
            <a:pPr>
              <a:lnSpc>
                <a:spcPct val="80000"/>
              </a:lnSpc>
            </a:pPr>
            <a:r>
              <a:rPr lang="en-AU" sz="2400" dirty="0"/>
              <a:t>Exam duration: </a:t>
            </a:r>
          </a:p>
          <a:p>
            <a:pPr lvl="1">
              <a:lnSpc>
                <a:spcPct val="80000"/>
              </a:lnSpc>
            </a:pPr>
            <a:r>
              <a:rPr lang="en-AU" sz="2000" dirty="0"/>
              <a:t>10 minutes for perusal, </a:t>
            </a:r>
          </a:p>
          <a:p>
            <a:pPr lvl="1">
              <a:lnSpc>
                <a:spcPct val="80000"/>
              </a:lnSpc>
            </a:pPr>
            <a:r>
              <a:rPr lang="en-AU" sz="2000" dirty="0"/>
              <a:t>Followed by 2 hours working time </a:t>
            </a:r>
          </a:p>
          <a:p>
            <a:pPr lvl="1">
              <a:lnSpc>
                <a:spcPct val="80000"/>
              </a:lnSpc>
              <a:buFontTx/>
              <a:buNone/>
            </a:pPr>
            <a:endParaRPr lang="en-AU" sz="2000" dirty="0"/>
          </a:p>
          <a:p>
            <a:pPr>
              <a:lnSpc>
                <a:spcPct val="80000"/>
              </a:lnSpc>
            </a:pPr>
            <a:r>
              <a:rPr lang="en-AU" sz="2400" dirty="0"/>
              <a:t>Things to bring:</a:t>
            </a:r>
          </a:p>
          <a:p>
            <a:pPr lvl="1">
              <a:lnSpc>
                <a:spcPct val="80000"/>
              </a:lnSpc>
            </a:pPr>
            <a:r>
              <a:rPr lang="en-AU" sz="2000" dirty="0"/>
              <a:t>Student ID</a:t>
            </a:r>
          </a:p>
          <a:p>
            <a:pPr lvl="1">
              <a:lnSpc>
                <a:spcPct val="80000"/>
              </a:lnSpc>
            </a:pPr>
            <a:r>
              <a:rPr lang="en-AU" sz="2000" dirty="0"/>
              <a:t>Writing implements </a:t>
            </a:r>
            <a:r>
              <a:rPr lang="en-AU" sz="2000" dirty="0">
                <a:solidFill>
                  <a:schemeClr val="hlink"/>
                </a:solidFill>
              </a:rPr>
              <a:t>(pencils, pens, </a:t>
            </a:r>
            <a:r>
              <a:rPr lang="en-AU" sz="2000" dirty="0" err="1">
                <a:solidFill>
                  <a:schemeClr val="hlink"/>
                </a:solidFill>
              </a:rPr>
              <a:t>etc</a:t>
            </a:r>
            <a:r>
              <a:rPr lang="en-AU" sz="2000" dirty="0">
                <a:solidFill>
                  <a:schemeClr val="hlink"/>
                </a:solidFill>
              </a:rPr>
              <a:t>)</a:t>
            </a:r>
          </a:p>
          <a:p>
            <a:pPr lvl="1">
              <a:lnSpc>
                <a:spcPct val="80000"/>
              </a:lnSpc>
            </a:pPr>
            <a:r>
              <a:rPr lang="en-AU" sz="2000" dirty="0"/>
              <a:t>Calculator not permitted </a:t>
            </a:r>
            <a:r>
              <a:rPr lang="en-AU" sz="2000" dirty="0">
                <a:solidFill>
                  <a:schemeClr val="hlink"/>
                </a:solidFill>
              </a:rPr>
              <a:t>(not required)</a:t>
            </a:r>
            <a:endParaRPr lang="en-US" sz="2000" dirty="0">
              <a:solidFill>
                <a:schemeClr val="hlink"/>
              </a:solidFill>
            </a:endParaRPr>
          </a:p>
        </p:txBody>
      </p:sp>
    </p:spTree>
    <p:extLst>
      <p:ext uri="{BB962C8B-B14F-4D97-AF65-F5344CB8AC3E}">
        <p14:creationId xmlns:p14="http://schemas.microsoft.com/office/powerpoint/2010/main" val="329550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D7DAB9CA-EF03-4353-8E44-1D59DF4FA2B5}" type="slidenum">
              <a:rPr lang="en-AU"/>
              <a:pPr/>
              <a:t>6</a:t>
            </a:fld>
            <a:endParaRPr lang="en-AU"/>
          </a:p>
        </p:txBody>
      </p:sp>
      <p:sp>
        <p:nvSpPr>
          <p:cNvPr id="18434" name="Rectangle 2"/>
          <p:cNvSpPr>
            <a:spLocks noGrp="1" noChangeArrowheads="1"/>
          </p:cNvSpPr>
          <p:nvPr>
            <p:ph type="title"/>
          </p:nvPr>
        </p:nvSpPr>
        <p:spPr/>
        <p:txBody>
          <a:bodyPr/>
          <a:lstStyle/>
          <a:p>
            <a:r>
              <a:rPr lang="en-AU"/>
              <a:t>Outline</a:t>
            </a:r>
          </a:p>
        </p:txBody>
      </p:sp>
      <p:sp>
        <p:nvSpPr>
          <p:cNvPr id="18435" name="Rectangle 3"/>
          <p:cNvSpPr>
            <a:spLocks noGrp="1" noChangeArrowheads="1"/>
          </p:cNvSpPr>
          <p:nvPr>
            <p:ph type="body" idx="1"/>
          </p:nvPr>
        </p:nvSpPr>
        <p:spPr/>
        <p:txBody>
          <a:bodyPr/>
          <a:lstStyle/>
          <a:p>
            <a:r>
              <a:rPr lang="en-AU" sz="3200"/>
              <a:t>Review of the unit:</a:t>
            </a:r>
          </a:p>
          <a:p>
            <a:pPr lvl="1"/>
            <a:r>
              <a:rPr lang="en-AU" sz="2800"/>
              <a:t>Unit aims</a:t>
            </a:r>
          </a:p>
          <a:p>
            <a:pPr lvl="1"/>
            <a:r>
              <a:rPr lang="en-AU" sz="2800"/>
              <a:t>Unit learning outcomes</a:t>
            </a:r>
          </a:p>
          <a:p>
            <a:pPr lvl="1"/>
            <a:r>
              <a:rPr lang="en-AU" sz="2800" u="sng"/>
              <a:t>Unit content</a:t>
            </a:r>
          </a:p>
          <a:p>
            <a:r>
              <a:rPr lang="en-AU" sz="3200"/>
              <a:t>Exam preparation:</a:t>
            </a:r>
          </a:p>
          <a:p>
            <a:pPr lvl="1"/>
            <a:r>
              <a:rPr lang="en-AU" sz="2800"/>
              <a:t>Exam details</a:t>
            </a:r>
          </a:p>
          <a:p>
            <a:pPr lvl="1"/>
            <a:r>
              <a:rPr lang="en-AU" sz="2800"/>
              <a:t>Helpful hints</a:t>
            </a:r>
          </a:p>
          <a:p>
            <a:endParaRPr lang="en-AU"/>
          </a:p>
        </p:txBody>
      </p:sp>
    </p:spTree>
    <p:extLst>
      <p:ext uri="{BB962C8B-B14F-4D97-AF65-F5344CB8AC3E}">
        <p14:creationId xmlns:p14="http://schemas.microsoft.com/office/powerpoint/2010/main" val="21768981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AA7E16A9-2305-4D08-A7A0-6489F378012A}" type="slidenum">
              <a:rPr lang="en-AU"/>
              <a:pPr/>
              <a:t>60</a:t>
            </a:fld>
            <a:endParaRPr lang="en-AU"/>
          </a:p>
        </p:txBody>
      </p:sp>
      <p:sp>
        <p:nvSpPr>
          <p:cNvPr id="51202" name="Rectangle 2"/>
          <p:cNvSpPr>
            <a:spLocks noGrp="1" noChangeArrowheads="1"/>
          </p:cNvSpPr>
          <p:nvPr>
            <p:ph type="title"/>
          </p:nvPr>
        </p:nvSpPr>
        <p:spPr/>
        <p:txBody>
          <a:bodyPr/>
          <a:lstStyle/>
          <a:p>
            <a:r>
              <a:rPr lang="en-AU" dirty="0"/>
              <a:t>Exam details</a:t>
            </a:r>
          </a:p>
        </p:txBody>
      </p:sp>
      <p:sp>
        <p:nvSpPr>
          <p:cNvPr id="51203" name="Rectangle 3"/>
          <p:cNvSpPr>
            <a:spLocks noGrp="1" noChangeArrowheads="1"/>
          </p:cNvSpPr>
          <p:nvPr>
            <p:ph type="body" idx="1"/>
          </p:nvPr>
        </p:nvSpPr>
        <p:spPr>
          <a:xfrm>
            <a:off x="457200" y="1412875"/>
            <a:ext cx="8229600" cy="4713288"/>
          </a:xfrm>
          <a:ln>
            <a:noFill/>
            <a:miter lim="800000"/>
            <a:headEnd/>
            <a:tailEnd/>
          </a:ln>
        </p:spPr>
        <p:txBody>
          <a:bodyPr>
            <a:normAutofit lnSpcReduction="10000"/>
          </a:bodyPr>
          <a:lstStyle/>
          <a:p>
            <a:pPr>
              <a:lnSpc>
                <a:spcPct val="90000"/>
              </a:lnSpc>
            </a:pPr>
            <a:r>
              <a:rPr lang="en-AU" sz="3000" dirty="0"/>
              <a:t>Exam </a:t>
            </a:r>
            <a:r>
              <a:rPr lang="en-AU" sz="3000" dirty="0" smtClean="0"/>
              <a:t>structure:</a:t>
            </a:r>
          </a:p>
          <a:p>
            <a:pPr lvl="1">
              <a:lnSpc>
                <a:spcPct val="90000"/>
              </a:lnSpc>
            </a:pPr>
            <a:r>
              <a:rPr lang="en-AU" sz="2600" dirty="0" smtClean="0"/>
              <a:t>Five questions, all equal marks</a:t>
            </a:r>
            <a:r>
              <a:rPr lang="en-AU" dirty="0" smtClean="0"/>
              <a:t> </a:t>
            </a:r>
            <a:r>
              <a:rPr lang="en-AU" sz="2200" dirty="0" smtClean="0">
                <a:solidFill>
                  <a:schemeClr val="hlink"/>
                </a:solidFill>
              </a:rPr>
              <a:t>(5 x 12marks = 60 marks)</a:t>
            </a:r>
          </a:p>
          <a:p>
            <a:pPr lvl="2">
              <a:lnSpc>
                <a:spcPct val="90000"/>
              </a:lnSpc>
            </a:pPr>
            <a:r>
              <a:rPr lang="en-AU" sz="2200" dirty="0" smtClean="0"/>
              <a:t>Each </a:t>
            </a:r>
            <a:r>
              <a:rPr lang="en-AU" sz="2200" dirty="0"/>
              <a:t>question covers material from two lectures/tutorials </a:t>
            </a:r>
          </a:p>
          <a:p>
            <a:pPr lvl="2">
              <a:lnSpc>
                <a:spcPct val="90000"/>
              </a:lnSpc>
            </a:pPr>
            <a:r>
              <a:rPr lang="en-AU" sz="2200" dirty="0"/>
              <a:t>Each question has multiple parts, and each part requires a short answer</a:t>
            </a:r>
          </a:p>
          <a:p>
            <a:pPr lvl="3">
              <a:lnSpc>
                <a:spcPct val="90000"/>
              </a:lnSpc>
            </a:pPr>
            <a:r>
              <a:rPr lang="en-AU" sz="2200" dirty="0"/>
              <a:t>For example, Q1 may have parts a), b), c) </a:t>
            </a:r>
            <a:r>
              <a:rPr lang="en-AU" sz="2200" dirty="0" err="1"/>
              <a:t>etc</a:t>
            </a:r>
            <a:endParaRPr lang="en-AU" sz="2200" dirty="0"/>
          </a:p>
          <a:p>
            <a:pPr lvl="3">
              <a:lnSpc>
                <a:spcPct val="90000"/>
              </a:lnSpc>
            </a:pPr>
            <a:r>
              <a:rPr lang="en-AU" sz="2200" dirty="0"/>
              <a:t>Marks for each part of the question are indicated – use this as a guide to the level of detail required in your answer </a:t>
            </a:r>
          </a:p>
          <a:p>
            <a:pPr lvl="2">
              <a:lnSpc>
                <a:spcPct val="90000"/>
              </a:lnSpc>
            </a:pPr>
            <a:r>
              <a:rPr lang="en-AU" sz="2200" dirty="0"/>
              <a:t>Attempt all questions </a:t>
            </a:r>
            <a:r>
              <a:rPr lang="en-AU" sz="2200" dirty="0">
                <a:solidFill>
                  <a:schemeClr val="hlink"/>
                </a:solidFill>
              </a:rPr>
              <a:t>(no options)</a:t>
            </a:r>
          </a:p>
          <a:p>
            <a:pPr lvl="1">
              <a:lnSpc>
                <a:spcPct val="90000"/>
              </a:lnSpc>
            </a:pPr>
            <a:r>
              <a:rPr lang="en-AU" sz="2600" i="1" dirty="0">
                <a:solidFill>
                  <a:schemeClr val="hlink"/>
                </a:solidFill>
              </a:rPr>
              <a:t>Special instructions</a:t>
            </a:r>
            <a:r>
              <a:rPr lang="en-AU" sz="2600" i="1" dirty="0"/>
              <a:t>: answer each question in a separate answer booklet</a:t>
            </a:r>
            <a:r>
              <a:rPr lang="en-AU" sz="2600" dirty="0"/>
              <a:t> </a:t>
            </a:r>
          </a:p>
          <a:p>
            <a:pPr lvl="2">
              <a:lnSpc>
                <a:spcPct val="90000"/>
              </a:lnSpc>
            </a:pPr>
            <a:r>
              <a:rPr lang="en-AU" sz="2200" dirty="0"/>
              <a:t>Write your name, student number </a:t>
            </a:r>
            <a:r>
              <a:rPr lang="en-AU" sz="2200" u="sng" dirty="0"/>
              <a:t>and the question number</a:t>
            </a:r>
            <a:r>
              <a:rPr lang="en-AU" sz="2200" dirty="0"/>
              <a:t> on each answer booklet</a:t>
            </a:r>
          </a:p>
        </p:txBody>
      </p:sp>
    </p:spTree>
    <p:extLst>
      <p:ext uri="{BB962C8B-B14F-4D97-AF65-F5344CB8AC3E}">
        <p14:creationId xmlns:p14="http://schemas.microsoft.com/office/powerpoint/2010/main" val="3538108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70BD2C33-D500-4AF0-85B1-DC523F21331A}" type="slidenum">
              <a:rPr lang="en-AU"/>
              <a:pPr/>
              <a:t>61</a:t>
            </a:fld>
            <a:endParaRPr lang="en-AU"/>
          </a:p>
        </p:txBody>
      </p:sp>
      <p:sp>
        <p:nvSpPr>
          <p:cNvPr id="52226" name="Rectangle 2"/>
          <p:cNvSpPr>
            <a:spLocks noGrp="1" noChangeArrowheads="1"/>
          </p:cNvSpPr>
          <p:nvPr>
            <p:ph type="title"/>
          </p:nvPr>
        </p:nvSpPr>
        <p:spPr/>
        <p:txBody>
          <a:bodyPr/>
          <a:lstStyle/>
          <a:p>
            <a:r>
              <a:rPr lang="en-AU"/>
              <a:t>Outline</a:t>
            </a:r>
          </a:p>
        </p:txBody>
      </p:sp>
      <p:sp>
        <p:nvSpPr>
          <p:cNvPr id="52227" name="Rectangle 3"/>
          <p:cNvSpPr>
            <a:spLocks noGrp="1" noChangeArrowheads="1"/>
          </p:cNvSpPr>
          <p:nvPr>
            <p:ph type="body" idx="1"/>
          </p:nvPr>
        </p:nvSpPr>
        <p:spPr/>
        <p:txBody>
          <a:bodyPr/>
          <a:lstStyle/>
          <a:p>
            <a:r>
              <a:rPr lang="en-AU" sz="3200"/>
              <a:t>Review of the unit:</a:t>
            </a:r>
          </a:p>
          <a:p>
            <a:pPr lvl="1"/>
            <a:r>
              <a:rPr lang="en-AU" sz="2800"/>
              <a:t>Unit aims</a:t>
            </a:r>
          </a:p>
          <a:p>
            <a:pPr lvl="1"/>
            <a:r>
              <a:rPr lang="en-AU" sz="2800"/>
              <a:t>Unit learning outcomes</a:t>
            </a:r>
          </a:p>
          <a:p>
            <a:pPr lvl="1"/>
            <a:r>
              <a:rPr lang="en-AU" sz="2800"/>
              <a:t>Unit content</a:t>
            </a:r>
          </a:p>
          <a:p>
            <a:r>
              <a:rPr lang="en-AU" sz="3200"/>
              <a:t>Exam preparation:</a:t>
            </a:r>
          </a:p>
          <a:p>
            <a:pPr lvl="1"/>
            <a:r>
              <a:rPr lang="en-AU" sz="2800"/>
              <a:t>Exam details</a:t>
            </a:r>
          </a:p>
          <a:p>
            <a:pPr lvl="1"/>
            <a:r>
              <a:rPr lang="en-AU" sz="2800" u="sng"/>
              <a:t>Helpful hints</a:t>
            </a:r>
          </a:p>
        </p:txBody>
      </p:sp>
    </p:spTree>
    <p:extLst>
      <p:ext uri="{BB962C8B-B14F-4D97-AF65-F5344CB8AC3E}">
        <p14:creationId xmlns:p14="http://schemas.microsoft.com/office/powerpoint/2010/main" val="9300527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239FE3E6-5CDD-4F7F-926E-E2CAB732A196}" type="slidenum">
              <a:rPr lang="en-AU"/>
              <a:pPr/>
              <a:t>62</a:t>
            </a:fld>
            <a:endParaRPr lang="en-AU"/>
          </a:p>
        </p:txBody>
      </p:sp>
      <p:sp>
        <p:nvSpPr>
          <p:cNvPr id="10242" name="Rectangle 2"/>
          <p:cNvSpPr>
            <a:spLocks noGrp="1" noChangeArrowheads="1"/>
          </p:cNvSpPr>
          <p:nvPr>
            <p:ph type="title"/>
          </p:nvPr>
        </p:nvSpPr>
        <p:spPr/>
        <p:txBody>
          <a:bodyPr/>
          <a:lstStyle/>
          <a:p>
            <a:r>
              <a:rPr lang="en-AU"/>
              <a:t>Helpful hints</a:t>
            </a:r>
          </a:p>
        </p:txBody>
      </p:sp>
      <p:sp>
        <p:nvSpPr>
          <p:cNvPr id="10243" name="Rectangle 3"/>
          <p:cNvSpPr>
            <a:spLocks noGrp="1" noChangeArrowheads="1"/>
          </p:cNvSpPr>
          <p:nvPr>
            <p:ph type="body" idx="1"/>
          </p:nvPr>
        </p:nvSpPr>
        <p:spPr>
          <a:xfrm>
            <a:off x="250825" y="1268413"/>
            <a:ext cx="8642350" cy="5113337"/>
          </a:xfrm>
        </p:spPr>
        <p:txBody>
          <a:bodyPr>
            <a:normAutofit lnSpcReduction="10000"/>
          </a:bodyPr>
          <a:lstStyle/>
          <a:p>
            <a:pPr>
              <a:lnSpc>
                <a:spcPct val="90000"/>
              </a:lnSpc>
            </a:pPr>
            <a:r>
              <a:rPr lang="en-AU" sz="3000" dirty="0"/>
              <a:t>For your </a:t>
            </a:r>
            <a:r>
              <a:rPr lang="en-AU" sz="3000" b="1" dirty="0">
                <a:solidFill>
                  <a:schemeClr val="hlink"/>
                </a:solidFill>
              </a:rPr>
              <a:t>exam preparation</a:t>
            </a:r>
            <a:r>
              <a:rPr lang="en-AU" sz="3000" dirty="0"/>
              <a:t>:</a:t>
            </a:r>
          </a:p>
          <a:p>
            <a:pPr lvl="1">
              <a:lnSpc>
                <a:spcPct val="90000"/>
              </a:lnSpc>
            </a:pPr>
            <a:r>
              <a:rPr lang="en-AU" sz="2600" dirty="0"/>
              <a:t>Review the lecture material</a:t>
            </a:r>
          </a:p>
          <a:p>
            <a:pPr lvl="1">
              <a:lnSpc>
                <a:spcPct val="90000"/>
              </a:lnSpc>
            </a:pPr>
            <a:r>
              <a:rPr lang="en-AU" sz="2600" dirty="0"/>
              <a:t>Attempt workshop questions </a:t>
            </a:r>
            <a:r>
              <a:rPr lang="en-AU" sz="2600" dirty="0">
                <a:solidFill>
                  <a:schemeClr val="hlink"/>
                </a:solidFill>
              </a:rPr>
              <a:t>(check: solutions available)</a:t>
            </a:r>
          </a:p>
          <a:p>
            <a:pPr lvl="1">
              <a:lnSpc>
                <a:spcPct val="90000"/>
              </a:lnSpc>
            </a:pPr>
            <a:r>
              <a:rPr lang="en-AU" sz="2600" dirty="0"/>
              <a:t>Try some past exams </a:t>
            </a:r>
            <a:r>
              <a:rPr lang="en-AU" sz="2600" dirty="0">
                <a:solidFill>
                  <a:schemeClr val="hlink"/>
                </a:solidFill>
              </a:rPr>
              <a:t>(under exam constraints)</a:t>
            </a:r>
          </a:p>
          <a:p>
            <a:pPr lvl="2">
              <a:lnSpc>
                <a:spcPct val="90000"/>
              </a:lnSpc>
            </a:pPr>
            <a:r>
              <a:rPr lang="en-AU" sz="2200" dirty="0"/>
              <a:t>Look for papers from </a:t>
            </a:r>
            <a:r>
              <a:rPr lang="en-AU" sz="2200" b="1" dirty="0"/>
              <a:t>Data Security</a:t>
            </a:r>
            <a:r>
              <a:rPr lang="en-AU" sz="2200" dirty="0"/>
              <a:t> or </a:t>
            </a:r>
            <a:r>
              <a:rPr lang="en-AU" sz="2200" b="1" dirty="0"/>
              <a:t>Information Security</a:t>
            </a:r>
            <a:r>
              <a:rPr lang="en-AU" sz="2200" dirty="0"/>
              <a:t> subjects from about 2004 onward </a:t>
            </a:r>
          </a:p>
          <a:p>
            <a:pPr lvl="2">
              <a:lnSpc>
                <a:spcPct val="90000"/>
              </a:lnSpc>
            </a:pPr>
            <a:r>
              <a:rPr lang="en-AU" sz="2200" dirty="0">
                <a:solidFill>
                  <a:schemeClr val="hlink"/>
                </a:solidFill>
              </a:rPr>
              <a:t>NOTE: Some questions in these papers will be useful, but not all of them:</a:t>
            </a:r>
          </a:p>
          <a:p>
            <a:pPr lvl="3">
              <a:lnSpc>
                <a:spcPct val="90000"/>
              </a:lnSpc>
            </a:pPr>
            <a:r>
              <a:rPr lang="en-AU" sz="1600" dirty="0"/>
              <a:t>There’ve been changes in lecture content over </a:t>
            </a:r>
            <a:r>
              <a:rPr lang="en-AU" sz="1600" dirty="0" smtClean="0"/>
              <a:t>the years - </a:t>
            </a:r>
            <a:r>
              <a:rPr lang="en-AU" sz="1600" dirty="0"/>
              <a:t>don’t panic if there are questions in past exam papers that don’t relate to </a:t>
            </a:r>
            <a:r>
              <a:rPr lang="en-AU" sz="1600" dirty="0" smtClean="0"/>
              <a:t>the </a:t>
            </a:r>
            <a:r>
              <a:rPr lang="en-AU" sz="1600" dirty="0"/>
              <a:t>material </a:t>
            </a:r>
            <a:r>
              <a:rPr lang="en-AU" sz="1600" dirty="0" smtClean="0"/>
              <a:t>discussed this </a:t>
            </a:r>
            <a:r>
              <a:rPr lang="en-AU" sz="1600" dirty="0"/>
              <a:t>Semester</a:t>
            </a:r>
          </a:p>
          <a:p>
            <a:pPr lvl="2">
              <a:lnSpc>
                <a:spcPct val="90000"/>
              </a:lnSpc>
            </a:pPr>
            <a:r>
              <a:rPr lang="en-AU" sz="2200" dirty="0">
                <a:solidFill>
                  <a:schemeClr val="hlink"/>
                </a:solidFill>
              </a:rPr>
              <a:t>You will only be examined on this Semester’s material </a:t>
            </a:r>
          </a:p>
          <a:p>
            <a:pPr lvl="3">
              <a:lnSpc>
                <a:spcPct val="90000"/>
              </a:lnSpc>
            </a:pPr>
            <a:r>
              <a:rPr lang="en-AU" sz="1600" dirty="0"/>
              <a:t>from both lectures and workshops (these both form the learning experiences in INB/INN255)</a:t>
            </a:r>
          </a:p>
          <a:p>
            <a:pPr lvl="2">
              <a:lnSpc>
                <a:spcPct val="90000"/>
              </a:lnSpc>
            </a:pPr>
            <a:r>
              <a:rPr lang="en-AU" sz="2000" dirty="0" smtClean="0">
                <a:solidFill>
                  <a:srgbClr val="9933FF"/>
                </a:solidFill>
              </a:rPr>
              <a:t>Check for announcements on Blackboard and then email </a:t>
            </a:r>
            <a:r>
              <a:rPr lang="en-AU" sz="2000" dirty="0">
                <a:solidFill>
                  <a:srgbClr val="9933FF"/>
                </a:solidFill>
              </a:rPr>
              <a:t>Leonie to check if you are unsure (e.g. should I be able to answer Q3b in 2007 paper?)</a:t>
            </a:r>
          </a:p>
        </p:txBody>
      </p:sp>
    </p:spTree>
    <p:extLst>
      <p:ext uri="{BB962C8B-B14F-4D97-AF65-F5344CB8AC3E}">
        <p14:creationId xmlns:p14="http://schemas.microsoft.com/office/powerpoint/2010/main" val="10673473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20E435FE-D414-4EB7-85AF-104997ACE2E8}" type="slidenum">
              <a:rPr lang="en-AU"/>
              <a:pPr/>
              <a:t>63</a:t>
            </a:fld>
            <a:endParaRPr lang="en-AU"/>
          </a:p>
        </p:txBody>
      </p:sp>
      <p:sp>
        <p:nvSpPr>
          <p:cNvPr id="11266" name="Rectangle 2"/>
          <p:cNvSpPr>
            <a:spLocks noGrp="1" noChangeArrowheads="1"/>
          </p:cNvSpPr>
          <p:nvPr>
            <p:ph type="title"/>
          </p:nvPr>
        </p:nvSpPr>
        <p:spPr/>
        <p:txBody>
          <a:bodyPr/>
          <a:lstStyle/>
          <a:p>
            <a:r>
              <a:rPr lang="en-AU"/>
              <a:t>Helpful hints</a:t>
            </a:r>
          </a:p>
        </p:txBody>
      </p:sp>
      <p:sp>
        <p:nvSpPr>
          <p:cNvPr id="11267" name="Rectangle 3"/>
          <p:cNvSpPr>
            <a:spLocks noGrp="1" noChangeArrowheads="1"/>
          </p:cNvSpPr>
          <p:nvPr>
            <p:ph type="body" idx="1"/>
          </p:nvPr>
        </p:nvSpPr>
        <p:spPr>
          <a:xfrm>
            <a:off x="468313" y="1196975"/>
            <a:ext cx="8229600" cy="5040313"/>
          </a:xfrm>
        </p:spPr>
        <p:txBody>
          <a:bodyPr>
            <a:normAutofit fontScale="92500" lnSpcReduction="10000"/>
          </a:bodyPr>
          <a:lstStyle/>
          <a:p>
            <a:pPr>
              <a:lnSpc>
                <a:spcPct val="90000"/>
              </a:lnSpc>
            </a:pPr>
            <a:r>
              <a:rPr lang="en-AU" sz="3000" dirty="0"/>
              <a:t>For </a:t>
            </a:r>
            <a:r>
              <a:rPr lang="en-AU" sz="3000" b="1" dirty="0">
                <a:solidFill>
                  <a:schemeClr val="hlink"/>
                </a:solidFill>
              </a:rPr>
              <a:t>exam perusal </a:t>
            </a:r>
            <a:r>
              <a:rPr lang="en-AU" sz="3000" dirty="0"/>
              <a:t>time:</a:t>
            </a:r>
          </a:p>
          <a:p>
            <a:pPr lvl="1">
              <a:lnSpc>
                <a:spcPct val="90000"/>
              </a:lnSpc>
            </a:pPr>
            <a:r>
              <a:rPr lang="en-AU" sz="2600" dirty="0"/>
              <a:t>Read the questions </a:t>
            </a:r>
            <a:r>
              <a:rPr lang="en-AU" sz="2600" u="sng" dirty="0"/>
              <a:t>carefully.</a:t>
            </a:r>
            <a:r>
              <a:rPr lang="en-AU" sz="2600" dirty="0"/>
              <a:t> </a:t>
            </a:r>
          </a:p>
          <a:p>
            <a:pPr lvl="1">
              <a:lnSpc>
                <a:spcPct val="90000"/>
              </a:lnSpc>
            </a:pPr>
            <a:r>
              <a:rPr lang="en-AU" sz="2600" dirty="0"/>
              <a:t>Highlight any important words, for example: </a:t>
            </a:r>
            <a:endParaRPr lang="en-AU" sz="2600" dirty="0">
              <a:solidFill>
                <a:srgbClr val="9933FF"/>
              </a:solidFill>
            </a:endParaRPr>
          </a:p>
          <a:p>
            <a:pPr lvl="2">
              <a:lnSpc>
                <a:spcPct val="90000"/>
              </a:lnSpc>
            </a:pPr>
            <a:r>
              <a:rPr lang="en-AU" dirty="0">
                <a:solidFill>
                  <a:schemeClr val="accent2"/>
                </a:solidFill>
              </a:rPr>
              <a:t>Number of items asked for in a question</a:t>
            </a:r>
            <a:r>
              <a:rPr lang="en-AU" dirty="0"/>
              <a:t>:</a:t>
            </a:r>
          </a:p>
          <a:p>
            <a:pPr lvl="3">
              <a:lnSpc>
                <a:spcPct val="90000"/>
              </a:lnSpc>
            </a:pPr>
            <a:r>
              <a:rPr lang="en-AU" sz="2200" dirty="0"/>
              <a:t>any items in excess of the requested number will not be marked</a:t>
            </a:r>
          </a:p>
          <a:p>
            <a:pPr lvl="2">
              <a:lnSpc>
                <a:spcPct val="90000"/>
              </a:lnSpc>
            </a:pPr>
            <a:r>
              <a:rPr lang="en-AU" dirty="0">
                <a:solidFill>
                  <a:schemeClr val="accent2"/>
                </a:solidFill>
              </a:rPr>
              <a:t>Explain the meaning of a particular term</a:t>
            </a:r>
            <a:r>
              <a:rPr lang="en-AU" dirty="0"/>
              <a:t>:</a:t>
            </a:r>
          </a:p>
          <a:p>
            <a:pPr lvl="3">
              <a:lnSpc>
                <a:spcPct val="90000"/>
              </a:lnSpc>
            </a:pPr>
            <a:r>
              <a:rPr lang="en-AU" sz="2200" dirty="0"/>
              <a:t>Do not use that term or its derivatives in your explanation</a:t>
            </a:r>
          </a:p>
          <a:p>
            <a:pPr lvl="3">
              <a:lnSpc>
                <a:spcPct val="90000"/>
              </a:lnSpc>
            </a:pPr>
            <a:r>
              <a:rPr lang="en-AU" sz="2200" i="1" dirty="0">
                <a:solidFill>
                  <a:schemeClr val="hlink"/>
                </a:solidFill>
              </a:rPr>
              <a:t>Example of an incorrect explanation (no marks awarded): </a:t>
            </a:r>
          </a:p>
          <a:p>
            <a:pPr lvl="4">
              <a:lnSpc>
                <a:spcPct val="90000"/>
              </a:lnSpc>
            </a:pPr>
            <a:r>
              <a:rPr lang="en-AU" sz="2200" dirty="0">
                <a:solidFill>
                  <a:schemeClr val="hlink"/>
                </a:solidFill>
              </a:rPr>
              <a:t>Question: Define 'secure connection'.</a:t>
            </a:r>
          </a:p>
          <a:p>
            <a:pPr lvl="4">
              <a:lnSpc>
                <a:spcPct val="90000"/>
              </a:lnSpc>
            </a:pPr>
            <a:r>
              <a:rPr lang="en-AU" sz="2200" dirty="0">
                <a:solidFill>
                  <a:schemeClr val="hlink"/>
                </a:solidFill>
              </a:rPr>
              <a:t> Answer:  A connection that is secure. </a:t>
            </a:r>
          </a:p>
          <a:p>
            <a:pPr lvl="1">
              <a:lnSpc>
                <a:spcPct val="90000"/>
              </a:lnSpc>
            </a:pPr>
            <a:r>
              <a:rPr lang="en-AU" dirty="0"/>
              <a:t>Jot down </a:t>
            </a:r>
            <a:r>
              <a:rPr lang="en-AU" i="1" u="sng" dirty="0"/>
              <a:t>on the question paper</a:t>
            </a:r>
            <a:r>
              <a:rPr lang="en-AU" dirty="0"/>
              <a:t> any points which come to mind immediately</a:t>
            </a:r>
          </a:p>
          <a:p>
            <a:pPr lvl="2">
              <a:lnSpc>
                <a:spcPct val="90000"/>
              </a:lnSpc>
            </a:pPr>
            <a:r>
              <a:rPr lang="en-AU" dirty="0"/>
              <a:t>Then review these when you go back to answer the question</a:t>
            </a:r>
          </a:p>
        </p:txBody>
      </p:sp>
    </p:spTree>
    <p:extLst>
      <p:ext uri="{BB962C8B-B14F-4D97-AF65-F5344CB8AC3E}">
        <p14:creationId xmlns:p14="http://schemas.microsoft.com/office/powerpoint/2010/main" val="22586113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334C22BC-E7D8-44CB-8A50-0F49A76D65D6}" type="slidenum">
              <a:rPr lang="en-AU"/>
              <a:pPr/>
              <a:t>64</a:t>
            </a:fld>
            <a:endParaRPr lang="en-AU"/>
          </a:p>
        </p:txBody>
      </p:sp>
      <p:sp>
        <p:nvSpPr>
          <p:cNvPr id="12290" name="Rectangle 2"/>
          <p:cNvSpPr>
            <a:spLocks noGrp="1" noChangeArrowheads="1"/>
          </p:cNvSpPr>
          <p:nvPr>
            <p:ph type="title"/>
          </p:nvPr>
        </p:nvSpPr>
        <p:spPr/>
        <p:txBody>
          <a:bodyPr/>
          <a:lstStyle/>
          <a:p>
            <a:r>
              <a:rPr lang="en-AU"/>
              <a:t>Helpful hints</a:t>
            </a:r>
          </a:p>
        </p:txBody>
      </p:sp>
      <p:sp>
        <p:nvSpPr>
          <p:cNvPr id="12291" name="Rectangle 3"/>
          <p:cNvSpPr>
            <a:spLocks noGrp="1" noChangeArrowheads="1"/>
          </p:cNvSpPr>
          <p:nvPr>
            <p:ph type="body" idx="1"/>
          </p:nvPr>
        </p:nvSpPr>
        <p:spPr/>
        <p:txBody>
          <a:bodyPr>
            <a:normAutofit fontScale="92500"/>
          </a:bodyPr>
          <a:lstStyle/>
          <a:p>
            <a:r>
              <a:rPr lang="en-AU" sz="3000" b="1" dirty="0">
                <a:solidFill>
                  <a:schemeClr val="hlink"/>
                </a:solidFill>
              </a:rPr>
              <a:t>Exam perusal </a:t>
            </a:r>
            <a:r>
              <a:rPr lang="en-AU" sz="3000" dirty="0"/>
              <a:t>time:</a:t>
            </a:r>
          </a:p>
          <a:p>
            <a:pPr lvl="1"/>
            <a:r>
              <a:rPr lang="en-AU" sz="2600" dirty="0"/>
              <a:t>Consider the order in which you will answer the questions</a:t>
            </a:r>
          </a:p>
          <a:p>
            <a:pPr lvl="2"/>
            <a:r>
              <a:rPr lang="en-AU" dirty="0"/>
              <a:t>There is no requirement to answer the questions in the order they are given in the exam paper</a:t>
            </a:r>
          </a:p>
          <a:p>
            <a:pPr lvl="2"/>
            <a:r>
              <a:rPr lang="en-AU" i="1" dirty="0"/>
              <a:t>First,</a:t>
            </a:r>
            <a:r>
              <a:rPr lang="en-AU" dirty="0"/>
              <a:t> answer questions on material you are most familiar with </a:t>
            </a:r>
          </a:p>
          <a:p>
            <a:pPr lvl="2"/>
            <a:r>
              <a:rPr lang="en-AU" dirty="0"/>
              <a:t>Then go back to other questions where you are less certain</a:t>
            </a:r>
          </a:p>
          <a:p>
            <a:pPr lvl="1"/>
            <a:r>
              <a:rPr lang="en-AU" dirty="0">
                <a:solidFill>
                  <a:schemeClr val="hlink"/>
                </a:solidFill>
              </a:rPr>
              <a:t>NOTE: Answers for each question are to be in separate answer booklets – but </a:t>
            </a:r>
            <a:r>
              <a:rPr lang="en-AU" u="sng" dirty="0">
                <a:solidFill>
                  <a:schemeClr val="hlink"/>
                </a:solidFill>
              </a:rPr>
              <a:t>please</a:t>
            </a:r>
            <a:r>
              <a:rPr lang="en-AU" dirty="0">
                <a:solidFill>
                  <a:schemeClr val="hlink"/>
                </a:solidFill>
              </a:rPr>
              <a:t> write the number of the question you are answering on the front of the booklet!</a:t>
            </a:r>
            <a:endParaRPr lang="en-AU" sz="2000" dirty="0">
              <a:solidFill>
                <a:schemeClr val="hlink"/>
              </a:solidFill>
            </a:endParaRPr>
          </a:p>
        </p:txBody>
      </p:sp>
    </p:spTree>
    <p:extLst>
      <p:ext uri="{BB962C8B-B14F-4D97-AF65-F5344CB8AC3E}">
        <p14:creationId xmlns:p14="http://schemas.microsoft.com/office/powerpoint/2010/main" val="8307736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5A05AC87-026B-45C8-91F7-436210930F10}" type="slidenum">
              <a:rPr lang="en-AU"/>
              <a:pPr/>
              <a:t>65</a:t>
            </a:fld>
            <a:endParaRPr lang="en-AU"/>
          </a:p>
        </p:txBody>
      </p:sp>
      <p:sp>
        <p:nvSpPr>
          <p:cNvPr id="13314" name="Rectangle 2"/>
          <p:cNvSpPr>
            <a:spLocks noGrp="1" noChangeArrowheads="1"/>
          </p:cNvSpPr>
          <p:nvPr>
            <p:ph type="title"/>
          </p:nvPr>
        </p:nvSpPr>
        <p:spPr/>
        <p:txBody>
          <a:bodyPr/>
          <a:lstStyle/>
          <a:p>
            <a:r>
              <a:rPr lang="en-AU"/>
              <a:t>Helpful hints</a:t>
            </a:r>
          </a:p>
        </p:txBody>
      </p:sp>
      <p:sp>
        <p:nvSpPr>
          <p:cNvPr id="13315" name="Rectangle 3"/>
          <p:cNvSpPr>
            <a:spLocks noGrp="1" noChangeArrowheads="1"/>
          </p:cNvSpPr>
          <p:nvPr>
            <p:ph type="body" idx="1"/>
          </p:nvPr>
        </p:nvSpPr>
        <p:spPr>
          <a:xfrm>
            <a:off x="457200" y="1341438"/>
            <a:ext cx="8229600" cy="4784725"/>
          </a:xfrm>
        </p:spPr>
        <p:txBody>
          <a:bodyPr>
            <a:normAutofit lnSpcReduction="10000"/>
          </a:bodyPr>
          <a:lstStyle/>
          <a:p>
            <a:r>
              <a:rPr lang="en-AU" sz="3000" b="1" dirty="0">
                <a:solidFill>
                  <a:schemeClr val="hlink"/>
                </a:solidFill>
              </a:rPr>
              <a:t>Exam strategy</a:t>
            </a:r>
            <a:r>
              <a:rPr lang="en-AU" dirty="0"/>
              <a:t>:</a:t>
            </a:r>
          </a:p>
          <a:p>
            <a:pPr lvl="1"/>
            <a:r>
              <a:rPr lang="en-AU" sz="2600" b="1" dirty="0"/>
              <a:t>Pace yourself</a:t>
            </a:r>
            <a:r>
              <a:rPr lang="en-AU" sz="2600" dirty="0"/>
              <a:t> so that you get the opportunity to answer every question:</a:t>
            </a:r>
          </a:p>
          <a:p>
            <a:pPr lvl="2"/>
            <a:r>
              <a:rPr lang="en-AU" sz="2200" dirty="0"/>
              <a:t>2hrs = 120 minutes</a:t>
            </a:r>
          </a:p>
          <a:p>
            <a:pPr lvl="2"/>
            <a:r>
              <a:rPr lang="en-AU" sz="2200" dirty="0"/>
              <a:t>Time per question = 120/5 = 24 mins</a:t>
            </a:r>
          </a:p>
          <a:p>
            <a:pPr lvl="2"/>
            <a:r>
              <a:rPr lang="en-AU" sz="2200" dirty="0"/>
              <a:t>Each question is worth 12 marks, so 2 mins/mark</a:t>
            </a:r>
          </a:p>
          <a:p>
            <a:pPr lvl="1"/>
            <a:r>
              <a:rPr lang="en-AU" sz="2600" b="1" dirty="0"/>
              <a:t>Try to stick to the time limit </a:t>
            </a:r>
          </a:p>
          <a:p>
            <a:pPr lvl="2"/>
            <a:r>
              <a:rPr lang="en-AU" sz="2200" dirty="0"/>
              <a:t>If you spend too long on one question, you might not have time to answer other questions</a:t>
            </a:r>
          </a:p>
          <a:p>
            <a:pPr lvl="1"/>
            <a:r>
              <a:rPr lang="en-AU" sz="2600" b="1" dirty="0"/>
              <a:t>If you finish early</a:t>
            </a:r>
            <a:r>
              <a:rPr lang="en-AU" sz="2600" dirty="0"/>
              <a:t>, read over </a:t>
            </a:r>
            <a:r>
              <a:rPr lang="en-AU" sz="2600" u="sng" dirty="0"/>
              <a:t>the questions</a:t>
            </a:r>
            <a:r>
              <a:rPr lang="en-AU" sz="2600" dirty="0"/>
              <a:t> again, as well as </a:t>
            </a:r>
            <a:r>
              <a:rPr lang="en-AU" sz="2600" u="sng" dirty="0"/>
              <a:t>your answers</a:t>
            </a:r>
            <a:r>
              <a:rPr lang="en-AU" sz="2600" dirty="0"/>
              <a:t> </a:t>
            </a:r>
            <a:r>
              <a:rPr lang="en-AU" sz="2600" dirty="0">
                <a:solidFill>
                  <a:schemeClr val="hlink"/>
                </a:solidFill>
              </a:rPr>
              <a:t>– </a:t>
            </a:r>
            <a:r>
              <a:rPr lang="en-AU" sz="2600" i="1" dirty="0">
                <a:solidFill>
                  <a:schemeClr val="hlink"/>
                </a:solidFill>
              </a:rPr>
              <a:t>have you answered the question that was asked</a:t>
            </a:r>
            <a:r>
              <a:rPr lang="en-AU" sz="2600" dirty="0">
                <a:solidFill>
                  <a:schemeClr val="hlink"/>
                </a:solidFill>
              </a:rPr>
              <a:t>?</a:t>
            </a:r>
          </a:p>
        </p:txBody>
      </p:sp>
    </p:spTree>
    <p:extLst>
      <p:ext uri="{BB962C8B-B14F-4D97-AF65-F5344CB8AC3E}">
        <p14:creationId xmlns:p14="http://schemas.microsoft.com/office/powerpoint/2010/main" val="7855110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AB50C65B-1240-4A73-B1BF-6AEF18FA432F}" type="slidenum">
              <a:rPr lang="en-AU"/>
              <a:pPr/>
              <a:t>66</a:t>
            </a:fld>
            <a:endParaRPr lang="en-AU"/>
          </a:p>
        </p:txBody>
      </p:sp>
      <p:sp>
        <p:nvSpPr>
          <p:cNvPr id="15362" name="Rectangle 2"/>
          <p:cNvSpPr>
            <a:spLocks noGrp="1" noChangeArrowheads="1"/>
          </p:cNvSpPr>
          <p:nvPr>
            <p:ph type="title"/>
          </p:nvPr>
        </p:nvSpPr>
        <p:spPr/>
        <p:txBody>
          <a:bodyPr/>
          <a:lstStyle/>
          <a:p>
            <a:r>
              <a:rPr lang="en-AU"/>
              <a:t>Helpful hints</a:t>
            </a:r>
          </a:p>
        </p:txBody>
      </p:sp>
      <p:sp>
        <p:nvSpPr>
          <p:cNvPr id="15363" name="Rectangle 3"/>
          <p:cNvSpPr>
            <a:spLocks noGrp="1" noChangeArrowheads="1"/>
          </p:cNvSpPr>
          <p:nvPr>
            <p:ph type="body" idx="1"/>
          </p:nvPr>
        </p:nvSpPr>
        <p:spPr/>
        <p:txBody>
          <a:bodyPr>
            <a:normAutofit fontScale="92500" lnSpcReduction="10000"/>
          </a:bodyPr>
          <a:lstStyle/>
          <a:p>
            <a:r>
              <a:rPr lang="en-AU" dirty="0"/>
              <a:t>Marking exams can be a horrible job!</a:t>
            </a:r>
          </a:p>
          <a:p>
            <a:r>
              <a:rPr lang="en-AU" dirty="0"/>
              <a:t>Make the marker’s life as easy as possible</a:t>
            </a:r>
          </a:p>
          <a:p>
            <a:pPr lvl="1"/>
            <a:r>
              <a:rPr lang="en-AU" dirty="0">
                <a:solidFill>
                  <a:srgbClr val="0070C0"/>
                </a:solidFill>
              </a:rPr>
              <a:t>Try to be neat and tidy</a:t>
            </a:r>
          </a:p>
          <a:p>
            <a:pPr lvl="2"/>
            <a:r>
              <a:rPr lang="en-AU" dirty="0"/>
              <a:t>Handwriting must be easily understood - if we can’t read it, we can’t give you any marks for it</a:t>
            </a:r>
          </a:p>
          <a:p>
            <a:pPr lvl="1"/>
            <a:r>
              <a:rPr lang="en-AU" dirty="0">
                <a:solidFill>
                  <a:srgbClr val="0070C0"/>
                </a:solidFill>
              </a:rPr>
              <a:t>Make it obvious which question you are answering</a:t>
            </a:r>
          </a:p>
          <a:p>
            <a:pPr lvl="2"/>
            <a:r>
              <a:rPr lang="en-AU" dirty="0"/>
              <a:t>Start each question in a separate exam booklet, and number</a:t>
            </a:r>
          </a:p>
          <a:p>
            <a:pPr lvl="1"/>
            <a:r>
              <a:rPr lang="en-AU" dirty="0">
                <a:solidFill>
                  <a:srgbClr val="0070C0"/>
                </a:solidFill>
              </a:rPr>
              <a:t>Answer the questions clearly and unambiguously</a:t>
            </a:r>
          </a:p>
          <a:p>
            <a:pPr lvl="2"/>
            <a:r>
              <a:rPr lang="en-AU" dirty="0"/>
              <a:t>It is up to you (the student) to demonstrate knowledge of the answer - it is not the job of the marker to draw conclusions on your behalf</a:t>
            </a:r>
          </a:p>
        </p:txBody>
      </p:sp>
    </p:spTree>
    <p:extLst>
      <p:ext uri="{BB962C8B-B14F-4D97-AF65-F5344CB8AC3E}">
        <p14:creationId xmlns:p14="http://schemas.microsoft.com/office/powerpoint/2010/main" val="210353350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2ECE21DE-598E-4A29-ADE9-710392312EBA}" type="slidenum">
              <a:rPr lang="en-AU"/>
              <a:pPr/>
              <a:t>67</a:t>
            </a:fld>
            <a:endParaRPr lang="en-AU"/>
          </a:p>
        </p:txBody>
      </p:sp>
      <p:sp>
        <p:nvSpPr>
          <p:cNvPr id="141314" name="Rectangle 2"/>
          <p:cNvSpPr>
            <a:spLocks noGrp="1" noChangeArrowheads="1"/>
          </p:cNvSpPr>
          <p:nvPr>
            <p:ph type="title"/>
          </p:nvPr>
        </p:nvSpPr>
        <p:spPr/>
        <p:txBody>
          <a:bodyPr/>
          <a:lstStyle/>
          <a:p>
            <a:r>
              <a:rPr lang="en-AU"/>
              <a:t>After the exam, what’s next?</a:t>
            </a:r>
            <a:endParaRPr lang="en-US"/>
          </a:p>
        </p:txBody>
      </p:sp>
      <p:sp>
        <p:nvSpPr>
          <p:cNvPr id="141315" name="Rectangle 3"/>
          <p:cNvSpPr>
            <a:spLocks noGrp="1" noChangeArrowheads="1"/>
          </p:cNvSpPr>
          <p:nvPr>
            <p:ph type="body" idx="1"/>
          </p:nvPr>
        </p:nvSpPr>
        <p:spPr>
          <a:xfrm>
            <a:off x="457200" y="1125538"/>
            <a:ext cx="8229600" cy="5000625"/>
          </a:xfrm>
        </p:spPr>
        <p:txBody>
          <a:bodyPr/>
          <a:lstStyle/>
          <a:p>
            <a:pPr>
              <a:lnSpc>
                <a:spcPct val="90000"/>
              </a:lnSpc>
            </a:pPr>
            <a:r>
              <a:rPr lang="en-AU" dirty="0"/>
              <a:t>Interested in </a:t>
            </a:r>
            <a:r>
              <a:rPr lang="en-AU" b="1" dirty="0"/>
              <a:t>Information Security</a:t>
            </a:r>
            <a:r>
              <a:rPr lang="en-AU" dirty="0"/>
              <a:t> and want to take more security units?</a:t>
            </a:r>
          </a:p>
          <a:p>
            <a:pPr>
              <a:lnSpc>
                <a:spcPct val="90000"/>
              </a:lnSpc>
            </a:pPr>
            <a:r>
              <a:rPr lang="en-AU" sz="2400" dirty="0"/>
              <a:t>You might consider:</a:t>
            </a:r>
          </a:p>
          <a:p>
            <a:pPr lvl="1">
              <a:lnSpc>
                <a:spcPct val="90000"/>
              </a:lnSpc>
            </a:pPr>
            <a:r>
              <a:rPr lang="en-AU" sz="2000" dirty="0">
                <a:solidFill>
                  <a:schemeClr val="accent2"/>
                </a:solidFill>
              </a:rPr>
              <a:t>INB/INN355 Cryptology and Protocols</a:t>
            </a:r>
          </a:p>
          <a:p>
            <a:pPr lvl="2">
              <a:lnSpc>
                <a:spcPct val="90000"/>
              </a:lnSpc>
            </a:pPr>
            <a:r>
              <a:rPr lang="en-AU" sz="1800" dirty="0"/>
              <a:t>Details of specific encryption algorithms and protocols</a:t>
            </a:r>
          </a:p>
          <a:p>
            <a:pPr lvl="2">
              <a:lnSpc>
                <a:spcPct val="90000"/>
              </a:lnSpc>
            </a:pPr>
            <a:r>
              <a:rPr lang="en-AU" sz="1800" dirty="0"/>
              <a:t>Unit coordinator: </a:t>
            </a:r>
            <a:r>
              <a:rPr lang="en-AU" sz="1800" dirty="0" err="1" smtClean="0">
                <a:solidFill>
                  <a:schemeClr val="accent2"/>
                </a:solidFill>
              </a:rPr>
              <a:t>Assoc</a:t>
            </a:r>
            <a:r>
              <a:rPr lang="en-AU" sz="1800" dirty="0" smtClean="0">
                <a:solidFill>
                  <a:schemeClr val="accent2"/>
                </a:solidFill>
              </a:rPr>
              <a:t> Prof Xavier Boyen</a:t>
            </a:r>
            <a:r>
              <a:rPr lang="en-AU" sz="1800" dirty="0" smtClean="0"/>
              <a:t> (xavier.boyen@qut.edu.au)</a:t>
            </a:r>
            <a:endParaRPr lang="en-AU" sz="1800" dirty="0"/>
          </a:p>
          <a:p>
            <a:pPr lvl="1">
              <a:lnSpc>
                <a:spcPct val="90000"/>
              </a:lnSpc>
            </a:pPr>
            <a:r>
              <a:rPr lang="en-AU" sz="2000" dirty="0">
                <a:solidFill>
                  <a:schemeClr val="accent2"/>
                </a:solidFill>
              </a:rPr>
              <a:t>INN651 Security Technologies</a:t>
            </a:r>
          </a:p>
          <a:p>
            <a:pPr lvl="2">
              <a:lnSpc>
                <a:spcPct val="90000"/>
              </a:lnSpc>
            </a:pPr>
            <a:r>
              <a:rPr lang="en-AU" sz="1800" dirty="0"/>
              <a:t>Practical techniques for network security</a:t>
            </a:r>
          </a:p>
          <a:p>
            <a:pPr lvl="2">
              <a:lnSpc>
                <a:spcPct val="90000"/>
              </a:lnSpc>
            </a:pPr>
            <a:r>
              <a:rPr lang="en-AU" sz="1800" dirty="0"/>
              <a:t>Post grad unit, but undergrads can take this with permission of unit coordinator: </a:t>
            </a:r>
            <a:r>
              <a:rPr lang="en-AU" sz="1800" dirty="0">
                <a:solidFill>
                  <a:schemeClr val="accent2"/>
                </a:solidFill>
              </a:rPr>
              <a:t>Dr Ernest Foo</a:t>
            </a:r>
            <a:r>
              <a:rPr lang="en-AU" sz="1800" dirty="0"/>
              <a:t> </a:t>
            </a:r>
          </a:p>
          <a:p>
            <a:pPr lvl="1">
              <a:lnSpc>
                <a:spcPct val="90000"/>
              </a:lnSpc>
            </a:pPr>
            <a:r>
              <a:rPr lang="en-AU" sz="2000" dirty="0">
                <a:solidFill>
                  <a:schemeClr val="accent2"/>
                </a:solidFill>
              </a:rPr>
              <a:t>INN550 Computer Forensics</a:t>
            </a:r>
          </a:p>
          <a:p>
            <a:pPr lvl="2">
              <a:lnSpc>
                <a:spcPct val="90000"/>
              </a:lnSpc>
            </a:pPr>
            <a:r>
              <a:rPr lang="en-AU" sz="1800" dirty="0"/>
              <a:t>Post grad unit, but undergrads can take this with permission of unit coordinator: </a:t>
            </a:r>
            <a:r>
              <a:rPr lang="en-AU" sz="1800" dirty="0">
                <a:solidFill>
                  <a:schemeClr val="accent2"/>
                </a:solidFill>
              </a:rPr>
              <a:t>Malcolm Corney</a:t>
            </a:r>
            <a:r>
              <a:rPr lang="en-AU" sz="1800" dirty="0"/>
              <a:t> </a:t>
            </a:r>
          </a:p>
          <a:p>
            <a:pPr lvl="1">
              <a:lnSpc>
                <a:spcPct val="90000"/>
              </a:lnSpc>
            </a:pPr>
            <a:r>
              <a:rPr lang="en-AU" sz="2000" dirty="0"/>
              <a:t>Contact details for Ernest and Malcolm are listed on our INB/INN255 Security Blackboard page</a:t>
            </a:r>
            <a:endParaRPr lang="en-US" sz="2000" dirty="0"/>
          </a:p>
        </p:txBody>
      </p:sp>
    </p:spTree>
    <p:extLst>
      <p:ext uri="{BB962C8B-B14F-4D97-AF65-F5344CB8AC3E}">
        <p14:creationId xmlns:p14="http://schemas.microsoft.com/office/powerpoint/2010/main" val="36811741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144612C1-F55B-47E6-8A5F-84C451858271}" type="slidenum">
              <a:rPr lang="en-AU"/>
              <a:pPr/>
              <a:t>68</a:t>
            </a:fld>
            <a:endParaRPr lang="en-AU"/>
          </a:p>
        </p:txBody>
      </p:sp>
      <p:sp>
        <p:nvSpPr>
          <p:cNvPr id="16386" name="Rectangle 2"/>
          <p:cNvSpPr>
            <a:spLocks noGrp="1" noChangeArrowheads="1"/>
          </p:cNvSpPr>
          <p:nvPr>
            <p:ph type="title"/>
          </p:nvPr>
        </p:nvSpPr>
        <p:spPr/>
        <p:txBody>
          <a:bodyPr/>
          <a:lstStyle/>
          <a:p>
            <a:r>
              <a:rPr lang="en-AU"/>
              <a:t>And finally …</a:t>
            </a:r>
          </a:p>
        </p:txBody>
      </p:sp>
      <p:sp>
        <p:nvSpPr>
          <p:cNvPr id="16387" name="Rectangle 3"/>
          <p:cNvSpPr>
            <a:spLocks noGrp="1" noChangeArrowheads="1"/>
          </p:cNvSpPr>
          <p:nvPr>
            <p:ph type="body" idx="1"/>
          </p:nvPr>
        </p:nvSpPr>
        <p:spPr/>
        <p:txBody>
          <a:bodyPr>
            <a:normAutofit fontScale="92500" lnSpcReduction="20000"/>
          </a:bodyPr>
          <a:lstStyle/>
          <a:p>
            <a:r>
              <a:rPr lang="en-AU" sz="3600" dirty="0" smtClean="0"/>
              <a:t>Please fill in the insight survey – </a:t>
            </a:r>
          </a:p>
          <a:p>
            <a:pPr lvl="1"/>
            <a:r>
              <a:rPr lang="en-AU" dirty="0" smtClean="0"/>
              <a:t>Your comments inform the development of future versions </a:t>
            </a:r>
            <a:r>
              <a:rPr lang="en-AU" smtClean="0"/>
              <a:t>of the unit</a:t>
            </a:r>
          </a:p>
          <a:p>
            <a:pPr marL="457200" lvl="1" indent="0">
              <a:buNone/>
            </a:pPr>
            <a:endParaRPr lang="en-AU" dirty="0" smtClean="0"/>
          </a:p>
          <a:p>
            <a:r>
              <a:rPr lang="en-AU" sz="3600" dirty="0" smtClean="0"/>
              <a:t>We </a:t>
            </a:r>
            <a:r>
              <a:rPr lang="en-AU" sz="3600" dirty="0"/>
              <a:t>wish you all the best </a:t>
            </a:r>
          </a:p>
          <a:p>
            <a:pPr lvl="1"/>
            <a:r>
              <a:rPr lang="en-AU" sz="3200" dirty="0"/>
              <a:t>for this exam,</a:t>
            </a:r>
          </a:p>
          <a:p>
            <a:pPr lvl="1"/>
            <a:r>
              <a:rPr lang="en-AU" sz="3200" dirty="0"/>
              <a:t>for your other exams, and </a:t>
            </a:r>
          </a:p>
          <a:p>
            <a:pPr lvl="1"/>
            <a:r>
              <a:rPr lang="en-AU" sz="3200" dirty="0"/>
              <a:t>in the future</a:t>
            </a:r>
            <a:r>
              <a:rPr lang="en-AU" sz="3200" dirty="0" smtClean="0"/>
              <a:t>!</a:t>
            </a:r>
            <a:endParaRPr lang="en-AU" sz="3200" dirty="0"/>
          </a:p>
          <a:p>
            <a:pPr lvl="1">
              <a:buFontTx/>
              <a:buNone/>
            </a:pPr>
            <a:r>
              <a:rPr lang="en-AU" sz="3200" dirty="0" smtClean="0">
                <a:solidFill>
                  <a:schemeClr val="hlink"/>
                </a:solidFill>
              </a:rPr>
              <a:t>Leonie </a:t>
            </a:r>
            <a:r>
              <a:rPr lang="en-AU" sz="3200" dirty="0">
                <a:solidFill>
                  <a:schemeClr val="hlink"/>
                </a:solidFill>
              </a:rPr>
              <a:t>and the 255 tutors: </a:t>
            </a:r>
          </a:p>
          <a:p>
            <a:pPr lvl="1">
              <a:buFontTx/>
              <a:buNone/>
            </a:pPr>
            <a:r>
              <a:rPr lang="en-AU" sz="3200" dirty="0" smtClean="0">
                <a:solidFill>
                  <a:schemeClr val="hlink"/>
                </a:solidFill>
              </a:rPr>
              <a:t>Ben, </a:t>
            </a:r>
            <a:r>
              <a:rPr lang="en-AU" sz="3200" dirty="0">
                <a:solidFill>
                  <a:schemeClr val="hlink"/>
                </a:solidFill>
              </a:rPr>
              <a:t>Kush, </a:t>
            </a:r>
            <a:r>
              <a:rPr lang="en-AU" sz="3200" dirty="0" smtClean="0">
                <a:solidFill>
                  <a:schemeClr val="hlink"/>
                </a:solidFill>
              </a:rPr>
              <a:t>Raphael and Mark </a:t>
            </a:r>
            <a:endParaRPr lang="en-AU" sz="3200" dirty="0">
              <a:solidFill>
                <a:schemeClr val="hlink"/>
              </a:solidFill>
            </a:endParaRPr>
          </a:p>
        </p:txBody>
      </p:sp>
    </p:spTree>
    <p:extLst>
      <p:ext uri="{BB962C8B-B14F-4D97-AF65-F5344CB8AC3E}">
        <p14:creationId xmlns:p14="http://schemas.microsoft.com/office/powerpoint/2010/main" val="3096109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1"/>
          <p:cNvSpPr txBox="1">
            <a:spLocks noGrp="1"/>
          </p:cNvSpPr>
          <p:nvPr/>
        </p:nvSpPr>
        <p:spPr bwMode="auto">
          <a:xfrm>
            <a:off x="457200" y="6245225"/>
            <a:ext cx="2133600" cy="476250"/>
          </a:xfrm>
          <a:prstGeom prst="rect">
            <a:avLst/>
          </a:prstGeom>
          <a:noFill/>
          <a:ln w="9525">
            <a:noFill/>
            <a:miter lim="800000"/>
            <a:headEnd/>
            <a:tailEnd/>
          </a:ln>
        </p:spPr>
        <p:txBody>
          <a:bodyPr/>
          <a:lstStyle/>
          <a:p>
            <a:r>
              <a:rPr lang="en-US" sz="1400"/>
              <a:t>Semester 1, 2014</a:t>
            </a:r>
            <a:endParaRPr lang="en-AU" sz="1400"/>
          </a:p>
        </p:txBody>
      </p:sp>
      <p:sp>
        <p:nvSpPr>
          <p:cNvPr id="113667"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AU" sz="1400"/>
              <a:t>INB/INN Security</a:t>
            </a:r>
          </a:p>
        </p:txBody>
      </p:sp>
      <p:sp>
        <p:nvSpPr>
          <p:cNvPr id="113668"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C3CDDF0-18CA-4417-8394-8435B4B441A2}" type="slidenum">
              <a:rPr lang="en-AU" sz="1400"/>
              <a:pPr algn="r"/>
              <a:t>7</a:t>
            </a:fld>
            <a:endParaRPr lang="en-AU" sz="1400"/>
          </a:p>
        </p:txBody>
      </p:sp>
      <p:sp>
        <p:nvSpPr>
          <p:cNvPr id="113669" name="Date Placeholder 4"/>
          <p:cNvSpPr txBox="1">
            <a:spLocks noGrp="1"/>
          </p:cNvSpPr>
          <p:nvPr/>
        </p:nvSpPr>
        <p:spPr bwMode="auto">
          <a:xfrm>
            <a:off x="457200" y="6245225"/>
            <a:ext cx="2133600" cy="476250"/>
          </a:xfrm>
          <a:prstGeom prst="rect">
            <a:avLst/>
          </a:prstGeom>
          <a:noFill/>
          <a:ln w="9525">
            <a:noFill/>
            <a:miter lim="800000"/>
            <a:headEnd/>
            <a:tailEnd/>
          </a:ln>
        </p:spPr>
        <p:txBody>
          <a:bodyPr/>
          <a:lstStyle/>
          <a:p>
            <a:endParaRPr lang="en-US" sz="1400"/>
          </a:p>
        </p:txBody>
      </p:sp>
      <p:sp>
        <p:nvSpPr>
          <p:cNvPr id="113670"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a:p>
        </p:txBody>
      </p:sp>
      <p:sp>
        <p:nvSpPr>
          <p:cNvPr id="113671"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a:p>
        </p:txBody>
      </p:sp>
      <p:sp>
        <p:nvSpPr>
          <p:cNvPr id="113672" name="Rectangle 2"/>
          <p:cNvSpPr>
            <a:spLocks noGrp="1" noChangeArrowheads="1"/>
          </p:cNvSpPr>
          <p:nvPr>
            <p:ph type="title" idx="4294967295"/>
          </p:nvPr>
        </p:nvSpPr>
        <p:spPr>
          <a:xfrm>
            <a:off x="457200" y="274638"/>
            <a:ext cx="8229600" cy="944562"/>
          </a:xfrm>
        </p:spPr>
        <p:txBody>
          <a:bodyPr/>
          <a:lstStyle/>
          <a:p>
            <a:r>
              <a:rPr lang="en-GB" smtClean="0"/>
              <a:t>INB255 Unit Content</a:t>
            </a:r>
            <a:endParaRPr lang="en-AU" smtClean="0"/>
          </a:p>
        </p:txBody>
      </p:sp>
      <p:sp>
        <p:nvSpPr>
          <p:cNvPr id="113673" name="Rectangle 3"/>
          <p:cNvSpPr>
            <a:spLocks noGrp="1" noChangeArrowheads="1"/>
          </p:cNvSpPr>
          <p:nvPr>
            <p:ph type="body" sz="half" idx="4294967295"/>
          </p:nvPr>
        </p:nvSpPr>
        <p:spPr>
          <a:xfrm>
            <a:off x="457200" y="914400"/>
            <a:ext cx="8229600" cy="785813"/>
          </a:xfrm>
        </p:spPr>
        <p:txBody>
          <a:bodyPr/>
          <a:lstStyle/>
          <a:p>
            <a:r>
              <a:rPr lang="en-GB" sz="2000" smtClean="0"/>
              <a:t>See the Blackboard site for schedule, abbreviated form is:</a:t>
            </a:r>
            <a:endParaRPr lang="en-AU" sz="2000" smtClean="0"/>
          </a:p>
        </p:txBody>
      </p:sp>
      <p:graphicFrame>
        <p:nvGraphicFramePr>
          <p:cNvPr id="113746" name="Group 82"/>
          <p:cNvGraphicFramePr>
            <a:graphicFrameLocks noGrp="1"/>
          </p:cNvGraphicFramePr>
          <p:nvPr>
            <p:ph sz="half" idx="4294967295"/>
            <p:extLst>
              <p:ext uri="{D42A27DB-BD31-4B8C-83A1-F6EECF244321}">
                <p14:modId xmlns:p14="http://schemas.microsoft.com/office/powerpoint/2010/main" val="3750974826"/>
              </p:ext>
            </p:extLst>
          </p:nvPr>
        </p:nvGraphicFramePr>
        <p:xfrm>
          <a:off x="533400" y="1371600"/>
          <a:ext cx="8229600" cy="4937760"/>
        </p:xfrm>
        <a:graphic>
          <a:graphicData uri="http://schemas.openxmlformats.org/drawingml/2006/table">
            <a:tbl>
              <a:tblPr/>
              <a:tblGrid>
                <a:gridCol w="1143000"/>
                <a:gridCol w="3498850"/>
                <a:gridCol w="3587750"/>
              </a:tblGrid>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Topic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Assessment task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L1: Introduction to Security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a:t>
                      </a: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L2: Threats, vulnerabilities and attacks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a:t>
                      </a: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L3: Privacy and Security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a:t>
                      </a: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L4: Managing Security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L5: Access Control Principles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1" u="none" strike="noStrike" cap="none" normalizeH="0" baseline="0" smtClean="0">
                          <a:ln>
                            <a:noFill/>
                          </a:ln>
                          <a:solidFill>
                            <a:srgbClr val="0070C0"/>
                          </a:solidFill>
                          <a:effectLst/>
                          <a:latin typeface="Arial" charset="0"/>
                        </a:rPr>
                        <a:t>No regular lecture – QUIZ in class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 &amp;  In-class Quiz 1</a:t>
                      </a: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L6: Symmetric Cryptography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 &amp; Security News Log 1</a:t>
                      </a: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L7: Asymmetric Cryptography and PKI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a:t>
                      </a: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70C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70C0"/>
                          </a:solidFill>
                          <a:effectLst/>
                          <a:latin typeface="Arial" charset="0"/>
                          <a:ea typeface="+mn-ea"/>
                          <a:cs typeface="+mn-cs"/>
                        </a:rPr>
                        <a:t>Mid-semester break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L8: Access Control Mechanisms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a:t>
                      </a: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L9: Digital Forensics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a:t>
                      </a: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L10: Network Security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1" u="none" strike="noStrike" cap="none" normalizeH="0" baseline="0" smtClean="0">
                          <a:ln>
                            <a:noFill/>
                          </a:ln>
                          <a:solidFill>
                            <a:srgbClr val="0070C0"/>
                          </a:solidFill>
                          <a:effectLst/>
                          <a:latin typeface="Arial" charset="0"/>
                        </a:rPr>
                        <a:t>No regular lecture - QUIZ in class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 &amp; In-class Quiz 2</a:t>
                      </a:r>
                      <a:endParaRPr kumimoji="0" lang="en-US" sz="1400" b="0" i="0" u="none" strike="noStrike" cap="none" normalizeH="0" baseline="0" dirty="0" smtClean="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L11: Review Lecture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Workbook &amp; News Log 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Exam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smtClean="0">
                          <a:ln>
                            <a:noFill/>
                          </a:ln>
                          <a:solidFill>
                            <a:srgbClr val="0070C0"/>
                          </a:solidFill>
                          <a:effectLst/>
                          <a:latin typeface="Arial" charset="0"/>
                        </a:rPr>
                        <a:t>Centrally timetabled written exam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1400" b="0" i="0" u="none" strike="noStrike" cap="none" normalizeH="0" baseline="0" dirty="0" smtClean="0">
                          <a:ln>
                            <a:noFill/>
                          </a:ln>
                          <a:solidFill>
                            <a:srgbClr val="0070C0"/>
                          </a:solidFill>
                          <a:effectLst/>
                          <a:latin typeface="Arial" charset="0"/>
                        </a:rPr>
                        <a:t>Final Exam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3620532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Semester 1, 2014</a:t>
            </a:r>
            <a:endParaRPr lang="en-AU"/>
          </a:p>
        </p:txBody>
      </p:sp>
      <p:sp>
        <p:nvSpPr>
          <p:cNvPr id="5" name="Footer Placeholder 4"/>
          <p:cNvSpPr>
            <a:spLocks noGrp="1"/>
          </p:cNvSpPr>
          <p:nvPr>
            <p:ph type="ftr" sz="quarter" idx="11"/>
          </p:nvPr>
        </p:nvSpPr>
        <p:spPr/>
        <p:txBody>
          <a:bodyPr/>
          <a:lstStyle/>
          <a:p>
            <a:r>
              <a:rPr lang="en-AU"/>
              <a:t>INB/INN 255 Security</a:t>
            </a:r>
          </a:p>
        </p:txBody>
      </p:sp>
      <p:sp>
        <p:nvSpPr>
          <p:cNvPr id="6" name="Slide Number Placeholder 5"/>
          <p:cNvSpPr>
            <a:spLocks noGrp="1"/>
          </p:cNvSpPr>
          <p:nvPr>
            <p:ph type="sldNum" sz="quarter" idx="12"/>
          </p:nvPr>
        </p:nvSpPr>
        <p:spPr/>
        <p:txBody>
          <a:bodyPr/>
          <a:lstStyle/>
          <a:p>
            <a:fld id="{172CDD75-F164-4745-B23A-42401297E681}" type="slidenum">
              <a:rPr lang="en-AU"/>
              <a:pPr/>
              <a:t>8</a:t>
            </a:fld>
            <a:endParaRPr lang="en-AU"/>
          </a:p>
        </p:txBody>
      </p:sp>
      <p:sp>
        <p:nvSpPr>
          <p:cNvPr id="20482" name="Rectangle 2"/>
          <p:cNvSpPr>
            <a:spLocks noGrp="1" noChangeArrowheads="1"/>
          </p:cNvSpPr>
          <p:nvPr>
            <p:ph type="title"/>
          </p:nvPr>
        </p:nvSpPr>
        <p:spPr/>
        <p:txBody>
          <a:bodyPr/>
          <a:lstStyle/>
          <a:p>
            <a:r>
              <a:rPr lang="en-AU"/>
              <a:t>L1: Intro to information security </a:t>
            </a:r>
          </a:p>
        </p:txBody>
      </p:sp>
      <p:sp>
        <p:nvSpPr>
          <p:cNvPr id="20483" name="Rectangle 3"/>
          <p:cNvSpPr>
            <a:spLocks noGrp="1" noChangeArrowheads="1"/>
          </p:cNvSpPr>
          <p:nvPr>
            <p:ph type="body" idx="1"/>
          </p:nvPr>
        </p:nvSpPr>
        <p:spPr/>
        <p:txBody>
          <a:bodyPr>
            <a:normAutofit lnSpcReduction="10000"/>
          </a:bodyPr>
          <a:lstStyle/>
          <a:p>
            <a:r>
              <a:rPr lang="en-AU" dirty="0"/>
              <a:t>What is information security?</a:t>
            </a:r>
          </a:p>
          <a:p>
            <a:r>
              <a:rPr lang="en-AU" dirty="0"/>
              <a:t>Information security goals and services:</a:t>
            </a:r>
          </a:p>
          <a:p>
            <a:pPr lvl="1"/>
            <a:r>
              <a:rPr lang="en-AU" dirty="0"/>
              <a:t>Confidentiality, Integrity, …</a:t>
            </a:r>
          </a:p>
          <a:p>
            <a:r>
              <a:rPr lang="en-AU" dirty="0"/>
              <a:t>Information states:</a:t>
            </a:r>
          </a:p>
          <a:p>
            <a:pPr lvl="1"/>
            <a:r>
              <a:rPr lang="en-AU" dirty="0"/>
              <a:t>Storage, transmission, processing</a:t>
            </a:r>
          </a:p>
          <a:p>
            <a:r>
              <a:rPr lang="en-AU" dirty="0"/>
              <a:t>Threats, vulnerabilities and attacks</a:t>
            </a:r>
          </a:p>
          <a:p>
            <a:r>
              <a:rPr lang="en-AU" dirty="0"/>
              <a:t>Security measures or controls</a:t>
            </a:r>
          </a:p>
          <a:p>
            <a:pPr lvl="1"/>
            <a:r>
              <a:rPr lang="en-AU" dirty="0"/>
              <a:t>Technological, policy and practice, education and training  </a:t>
            </a:r>
          </a:p>
        </p:txBody>
      </p:sp>
    </p:spTree>
    <p:extLst>
      <p:ext uri="{BB962C8B-B14F-4D97-AF65-F5344CB8AC3E}">
        <p14:creationId xmlns:p14="http://schemas.microsoft.com/office/powerpoint/2010/main" val="843097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smtClean="0"/>
              <a:t>Semester 1, 2014</a:t>
            </a:r>
            <a:endParaRPr lang="en-AU"/>
          </a:p>
        </p:txBody>
      </p:sp>
      <p:sp>
        <p:nvSpPr>
          <p:cNvPr id="6" name="Footer Placeholder 3"/>
          <p:cNvSpPr>
            <a:spLocks noGrp="1"/>
          </p:cNvSpPr>
          <p:nvPr>
            <p:ph type="ftr" sz="quarter" idx="11"/>
          </p:nvPr>
        </p:nvSpPr>
        <p:spPr/>
        <p:txBody>
          <a:bodyPr/>
          <a:lstStyle/>
          <a:p>
            <a:r>
              <a:rPr lang="en-AU"/>
              <a:t>INB/INN 255 Security</a:t>
            </a:r>
          </a:p>
        </p:txBody>
      </p:sp>
      <p:sp>
        <p:nvSpPr>
          <p:cNvPr id="7" name="Slide Number Placeholder 4"/>
          <p:cNvSpPr>
            <a:spLocks noGrp="1"/>
          </p:cNvSpPr>
          <p:nvPr>
            <p:ph type="sldNum" sz="quarter" idx="12"/>
          </p:nvPr>
        </p:nvSpPr>
        <p:spPr/>
        <p:txBody>
          <a:bodyPr/>
          <a:lstStyle/>
          <a:p>
            <a:fld id="{E993C711-AC5C-4747-82D4-ED00B25DE065}" type="slidenum">
              <a:rPr lang="en-AU"/>
              <a:pPr/>
              <a:t>9</a:t>
            </a:fld>
            <a:endParaRPr lang="en-AU"/>
          </a:p>
        </p:txBody>
      </p:sp>
      <p:sp>
        <p:nvSpPr>
          <p:cNvPr id="21506" name="Rectangle 2"/>
          <p:cNvSpPr>
            <a:spLocks noGrp="1" noChangeArrowheads="1"/>
          </p:cNvSpPr>
          <p:nvPr>
            <p:ph type="title"/>
          </p:nvPr>
        </p:nvSpPr>
        <p:spPr>
          <a:xfrm>
            <a:off x="457200" y="274638"/>
            <a:ext cx="8231188" cy="1144587"/>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NSTISSI 4011 Security Model</a:t>
            </a:r>
          </a:p>
        </p:txBody>
      </p:sp>
      <p:pic>
        <p:nvPicPr>
          <p:cNvPr id="21507" name="Picture 3"/>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371600" y="1593850"/>
            <a:ext cx="6324600" cy="4502150"/>
          </a:xfrm>
          <a:prstGeom prst="rect">
            <a:avLst/>
          </a:prstGeom>
          <a:noFill/>
          <a:ln>
            <a:noFill/>
          </a:ln>
          <a:effectLst/>
          <a:extLst>
            <a:ext uri="{909E8E84-426E-40DD-AFC4-6F175D3DCCD1}">
              <a14:hiddenFill xmlns:a14="http://schemas.microsoft.com/office/drawing/2010/main">
                <a:blipFill dpi="0" rotWithShape="0">
                  <a:blip>
                    <a:grayscl/>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8" name="Text Box 4"/>
          <p:cNvSpPr txBox="1">
            <a:spLocks noChangeArrowheads="1"/>
          </p:cNvSpPr>
          <p:nvPr/>
        </p:nvSpPr>
        <p:spPr bwMode="auto">
          <a:xfrm>
            <a:off x="381000" y="5591175"/>
            <a:ext cx="3505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1pPr>
            <a:lvl2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2pPr>
            <a:lvl3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3pPr>
            <a:lvl4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4pPr>
            <a:lvl5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defRPr>
            </a:lvl9pPr>
          </a:lstStyle>
          <a:p>
            <a:pPr>
              <a:lnSpc>
                <a:spcPct val="93000"/>
              </a:lnSpc>
              <a:spcBef>
                <a:spcPts val="1000"/>
              </a:spcBef>
              <a:buClr>
                <a:srgbClr val="000000"/>
              </a:buClr>
              <a:buSzPct val="100000"/>
              <a:buFont typeface="Arial" pitchFamily="34" charset="0"/>
              <a:buNone/>
            </a:pPr>
            <a:r>
              <a:rPr lang="en-GB" sz="1600">
                <a:solidFill>
                  <a:srgbClr val="009999"/>
                </a:solidFill>
                <a:hlinkClick r:id="rId4"/>
              </a:rPr>
              <a:t>NSTISSI 4011</a:t>
            </a:r>
            <a:r>
              <a:rPr lang="en-GB" sz="1600">
                <a:solidFill>
                  <a:srgbClr val="000000"/>
                </a:solidFill>
              </a:rPr>
              <a:t> provides a framework for discussing Information Security</a:t>
            </a:r>
          </a:p>
        </p:txBody>
      </p:sp>
    </p:spTree>
    <p:extLst>
      <p:ext uri="{BB962C8B-B14F-4D97-AF65-F5344CB8AC3E}">
        <p14:creationId xmlns:p14="http://schemas.microsoft.com/office/powerpoint/2010/main" val="23379632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5074</Words>
  <Application>Microsoft Office PowerPoint</Application>
  <PresentationFormat>On-screen Show (4:3)</PresentationFormat>
  <Paragraphs>1032</Paragraphs>
  <Slides>68</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Office Theme</vt:lpstr>
      <vt:lpstr>Bitmap Image</vt:lpstr>
      <vt:lpstr>INB255 Security</vt:lpstr>
      <vt:lpstr>Outline</vt:lpstr>
      <vt:lpstr>Unit Aims</vt:lpstr>
      <vt:lpstr>Outline</vt:lpstr>
      <vt:lpstr>Unit learning outcomes</vt:lpstr>
      <vt:lpstr>Outline</vt:lpstr>
      <vt:lpstr>INB255 Unit Content</vt:lpstr>
      <vt:lpstr>L1: Intro to information security </vt:lpstr>
      <vt:lpstr>NSTISSI 4011 Security Model</vt:lpstr>
      <vt:lpstr>L2: Threats, vulnerabilities and attacks</vt:lpstr>
      <vt:lpstr>Attacks</vt:lpstr>
      <vt:lpstr>Attacks</vt:lpstr>
      <vt:lpstr>L3: Privacy and security</vt:lpstr>
      <vt:lpstr>What is privacy?</vt:lpstr>
      <vt:lpstr>Protecting privacy - legislation</vt:lpstr>
      <vt:lpstr>Threats to privacy</vt:lpstr>
      <vt:lpstr>L4: Managing Information Security</vt:lpstr>
      <vt:lpstr>How do we manage risk?  Info sec. risk management process (from AS/NZS 27005:2012)</vt:lpstr>
      <vt:lpstr>AS/NZS 27001:2006  - The PDCA Model</vt:lpstr>
      <vt:lpstr>AS/NZS 27001:2006  PDCA model</vt:lpstr>
      <vt:lpstr>AS/NZS 27002:2006  The 11 Security Clauses</vt:lpstr>
      <vt:lpstr>L5: Access control principles</vt:lpstr>
      <vt:lpstr>Implementing access control </vt:lpstr>
      <vt:lpstr>Implementing access control Access control conceptual diagram</vt:lpstr>
      <vt:lpstr>Access Control: User authentication</vt:lpstr>
      <vt:lpstr>L6: Symmetric Cryptography</vt:lpstr>
      <vt:lpstr>What is cryptography?  Basic cryptographic system:</vt:lpstr>
      <vt:lpstr>Taxonomy of modern ciphers</vt:lpstr>
      <vt:lpstr>Symmetric ciphers: Operation</vt:lpstr>
      <vt:lpstr>Hash functions:  Keyed hash functions</vt:lpstr>
      <vt:lpstr>L7: Asymmetric crypto and PKI</vt:lpstr>
      <vt:lpstr>Asymmetric ciphers:  Basic encryption operation  Confidentiality for message A sends to B</vt:lpstr>
      <vt:lpstr>Asymmetric Ciphers:  Examples</vt:lpstr>
      <vt:lpstr>Digital Signatures:  Basic Operation Integrity assurance and authentication of message sender</vt:lpstr>
      <vt:lpstr>Digital certificates  Digital certificates in use</vt:lpstr>
      <vt:lpstr>Public keys and infrastructure:  Digital certificate - example</vt:lpstr>
      <vt:lpstr>Public Key Cryptography:  Digital certificates and trust</vt:lpstr>
      <vt:lpstr>Certification paths</vt:lpstr>
      <vt:lpstr>PKI: trust models  Strict hierarchical model</vt:lpstr>
      <vt:lpstr>PKI: trust models  User-centric model</vt:lpstr>
      <vt:lpstr>PKI: trust models</vt:lpstr>
      <vt:lpstr>L8: Access Control Mechanisms</vt:lpstr>
      <vt:lpstr>Knowledge based: passwords</vt:lpstr>
      <vt:lpstr>Object based: Tokens</vt:lpstr>
      <vt:lpstr>ID based: Biometrics</vt:lpstr>
      <vt:lpstr>ID based: Biometrics </vt:lpstr>
      <vt:lpstr>ID based: Biometrics</vt:lpstr>
      <vt:lpstr>L9: Network Security</vt:lpstr>
      <vt:lpstr>Communications protocols</vt:lpstr>
      <vt:lpstr>Communications protocols security</vt:lpstr>
      <vt:lpstr>Controlling network traffic</vt:lpstr>
      <vt:lpstr>Firewalls: Simple Firewall Architecture</vt:lpstr>
      <vt:lpstr>Firewalls: DMZ Architecture</vt:lpstr>
      <vt:lpstr>Malicious Software</vt:lpstr>
      <vt:lpstr>L10: Computer Forensics</vt:lpstr>
      <vt:lpstr>Computer Forensics Process</vt:lpstr>
      <vt:lpstr>Digital Evidence</vt:lpstr>
      <vt:lpstr>Outline</vt:lpstr>
      <vt:lpstr>Exam details</vt:lpstr>
      <vt:lpstr>Exam details</vt:lpstr>
      <vt:lpstr>Outline</vt:lpstr>
      <vt:lpstr>Helpful hints</vt:lpstr>
      <vt:lpstr>Helpful hints</vt:lpstr>
      <vt:lpstr>Helpful hints</vt:lpstr>
      <vt:lpstr>Helpful hints</vt:lpstr>
      <vt:lpstr>Helpful hints</vt:lpstr>
      <vt:lpstr>After the exam, what’s next?</vt:lpstr>
      <vt:lpstr>And finally …</vt:lpstr>
    </vt:vector>
  </TitlesOfParts>
  <Company>QUT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Leonie Simpson</dc:creator>
  <cp:lastModifiedBy>Leonie Simpson</cp:lastModifiedBy>
  <cp:revision>12</cp:revision>
  <dcterms:created xsi:type="dcterms:W3CDTF">2014-05-23T01:25:04Z</dcterms:created>
  <dcterms:modified xsi:type="dcterms:W3CDTF">2014-05-26T04:48:20Z</dcterms:modified>
</cp:coreProperties>
</file>