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77" r:id="rId17"/>
    <p:sldId id="278" r:id="rId18"/>
    <p:sldId id="325" r:id="rId19"/>
    <p:sldId id="332" r:id="rId20"/>
    <p:sldId id="330" r:id="rId21"/>
    <p:sldId id="326" r:id="rId22"/>
    <p:sldId id="331" r:id="rId23"/>
    <p:sldId id="327" r:id="rId24"/>
    <p:sldId id="32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33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03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1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AB54517-7574-4D29-B662-098FFCB58430}" type="datetimeFigureOut">
              <a:rPr lang="en-AU"/>
              <a:pPr>
                <a:defRPr/>
              </a:pPr>
              <a:t>9/03/2014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BD4B96A-4700-4A0B-AE38-D3E1ECF1AF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20E718-5A68-4D67-8FD6-0C12FF1B5BFA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r>
              <a:rPr lang="en-AU" smtClean="0">
                <a:cs typeface="Arial" charset="0"/>
              </a:rPr>
              <a:t>Office of Australian Information Commissioner provides links to Privacy information, including legislation:</a:t>
            </a:r>
          </a:p>
          <a:p>
            <a:pPr lvl="3">
              <a:spcBef>
                <a:spcPct val="0"/>
              </a:spcBef>
            </a:pPr>
            <a:r>
              <a:rPr lang="en-AU" smtClean="0"/>
              <a:t>http://www.privacy.gov.au/government</a:t>
            </a:r>
            <a:endParaRPr lang="en-AU" smtClean="0">
              <a:cs typeface="Arial" charset="0"/>
            </a:endParaRPr>
          </a:p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59EC3A-8B12-46B4-95F7-00B8174FD9A7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  <a:p>
            <a:pPr>
              <a:spcBef>
                <a:spcPct val="0"/>
              </a:spcBef>
            </a:pPr>
            <a:endParaRPr lang="en-AU" smtClean="0"/>
          </a:p>
          <a:p>
            <a:pPr>
              <a:spcBef>
                <a:spcPct val="0"/>
              </a:spcBef>
            </a:pPr>
            <a:r>
              <a:rPr lang="en-AU" smtClean="0"/>
              <a:t>Try the CookieView program available at http://www.digital-detective.co.uk/freetools/cookieview.asp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F9DD4D-0595-4E74-98CA-DAF07366A16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  <a:p>
            <a:pPr>
              <a:spcBef>
                <a:spcPct val="0"/>
              </a:spcBef>
            </a:pPr>
            <a:endParaRPr lang="en-AU" smtClean="0"/>
          </a:p>
          <a:p>
            <a:pPr>
              <a:spcBef>
                <a:spcPct val="0"/>
              </a:spcBef>
            </a:pPr>
            <a:r>
              <a:rPr lang="en-AU" smtClean="0"/>
              <a:t>Try the CookieView program available at http://www.digital-detective.co.uk/freetools/cookieview.asp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D31C6A-3F26-4711-BAA0-2BEF9FC48DAC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latin typeface="Arial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FC9E74-A18B-4E22-842C-BCF77410DA8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latin typeface="Arial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If you use internet explorer, see Microsoft’s </a:t>
            </a:r>
            <a:r>
              <a:rPr lang="en-AU" i="1" smtClean="0"/>
              <a:t>Description of cookies</a:t>
            </a:r>
            <a:r>
              <a:rPr lang="en-AU" smtClean="0"/>
              <a:t> at http://support.microsoft.com/kb/260971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75C2F-EEE6-41D6-968C-193C9A9BE269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See http://w2.eff.org/Privacy/Marketing/web_bug.html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FBFFFC-68E8-4A16-A1E0-BA16FF16DBD3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>
              <a:latin typeface="Arial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C7125A-DABF-49CD-807C-43BE4EA5F630}" type="slidenum">
              <a:rPr lang="en-US" sz="1200"/>
              <a:pPr algn="r"/>
              <a:t>49</a:t>
            </a:fld>
            <a:endParaRPr lang="en-US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EC121C-1345-4352-A16E-1041AE660124}" type="slidenum">
              <a:rPr lang="en-US" sz="1200"/>
              <a:pPr algn="r"/>
              <a:t>50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http://www.spss.com/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A0C7973-4CC3-4F8B-9348-2095C893768F}" type="slidenum">
              <a:rPr lang="en-US" sz="1200"/>
              <a:pPr algn="r"/>
              <a:t>52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5E3EE4-C97E-4208-A1A2-B8CEAE848605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>
              <a:latin typeface="Arial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http://www.idtheftcenter.org/index.html</a:t>
            </a:r>
          </a:p>
          <a:p>
            <a:pPr>
              <a:spcBef>
                <a:spcPct val="0"/>
              </a:spcBef>
            </a:pPr>
            <a:endParaRPr lang="en-AU" smtClean="0"/>
          </a:p>
          <a:p>
            <a:pPr>
              <a:spcBef>
                <a:spcPct val="0"/>
              </a:spcBef>
            </a:pPr>
            <a:r>
              <a:rPr lang="en-AU" smtClean="0"/>
              <a:t>A good example of how identity theft can effect the victim:</a:t>
            </a:r>
          </a:p>
          <a:p>
            <a:pPr>
              <a:spcBef>
                <a:spcPct val="0"/>
              </a:spcBef>
            </a:pPr>
            <a:r>
              <a:rPr lang="en-AU" smtClean="0"/>
              <a:t>http://www.msnbc.com/news/877978.asp?0si=-&amp;cp1=1</a:t>
            </a:r>
          </a:p>
          <a:p>
            <a:pPr>
              <a:spcBef>
                <a:spcPct val="0"/>
              </a:spcBef>
            </a:pPr>
            <a:endParaRPr lang="en-AU" smtClean="0"/>
          </a:p>
          <a:p>
            <a:pPr>
              <a:spcBef>
                <a:spcPct val="0"/>
              </a:spcBef>
            </a:pPr>
            <a:r>
              <a:rPr lang="en-AU" smtClean="0"/>
              <a:t>http://www.symantec.com.au/region/au_nz/homecomputing/library/theft.html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0D885C-B900-43E1-B6AC-758570647A01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latin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r>
              <a:rPr lang="en-AU" smtClean="0">
                <a:cs typeface="Arial" charset="0"/>
              </a:rPr>
              <a:t>Federal Privacy commissioner’s office:</a:t>
            </a:r>
          </a:p>
          <a:p>
            <a:pPr lvl="3">
              <a:spcBef>
                <a:spcPct val="0"/>
              </a:spcBef>
            </a:pPr>
            <a:r>
              <a:rPr lang="en-AU" smtClean="0"/>
              <a:t>http://www.privacy.gov.au/government/index.html</a:t>
            </a:r>
            <a:r>
              <a:rPr lang="en-AU" smtClean="0">
                <a:cs typeface="Arial" charset="0"/>
              </a:rPr>
              <a:t> </a:t>
            </a:r>
          </a:p>
          <a:p>
            <a:pPr lvl="3">
              <a:spcBef>
                <a:spcPct val="0"/>
              </a:spcBef>
            </a:pPr>
            <a:r>
              <a:rPr lang="en-AU" smtClean="0">
                <a:cs typeface="Arial" charset="0"/>
              </a:rPr>
              <a:t>On 1 November 2010 Federal Privacy Commissioners Office integrated into the Office of the Australian Information Commissioner</a:t>
            </a:r>
          </a:p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83DF44-014E-4AE0-8424-0409A68DAF15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>
              <a:latin typeface="Arial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http://www.smh.com.au/articles/2003/08/18/1061059762804.html</a:t>
            </a:r>
          </a:p>
          <a:p>
            <a:pPr>
              <a:spcBef>
                <a:spcPct val="0"/>
              </a:spcBef>
            </a:pPr>
            <a:r>
              <a:rPr lang="en-AU" smtClean="0"/>
              <a:t>http://www.zdnet.com.au/newstech/security/story/0,2000048600,20276155,00.htm</a:t>
            </a:r>
          </a:p>
          <a:p>
            <a:pPr>
              <a:spcBef>
                <a:spcPct val="0"/>
              </a:spcBef>
            </a:pPr>
            <a:r>
              <a:rPr lang="en-AU" smtClean="0"/>
              <a:t>http://www.cbc.ca/stories/2004/03/16/credittheft040316</a:t>
            </a:r>
          </a:p>
          <a:p>
            <a:pPr>
              <a:spcBef>
                <a:spcPct val="0"/>
              </a:spcBef>
            </a:pPr>
            <a:r>
              <a:rPr lang="en-AU" smtClean="0"/>
              <a:t>http://www.identitytheft.org/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8CD819-74F0-4BE2-B510-2CE2CDB98393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>
              <a:latin typeface="Arial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http://www.smh.com.au/articles/2003/08/18/1061059762804.html</a:t>
            </a:r>
          </a:p>
          <a:p>
            <a:pPr>
              <a:spcBef>
                <a:spcPct val="0"/>
              </a:spcBef>
            </a:pPr>
            <a:r>
              <a:rPr lang="en-AU" smtClean="0"/>
              <a:t>http://www.zdnet.com.au/newstech/security/story/0,2000048600,20276155,00.htm</a:t>
            </a:r>
          </a:p>
          <a:p>
            <a:pPr>
              <a:spcBef>
                <a:spcPct val="0"/>
              </a:spcBef>
            </a:pPr>
            <a:r>
              <a:rPr lang="en-AU" smtClean="0"/>
              <a:t>http://www.cbc.ca/stories/2004/03/16/credittheft040316</a:t>
            </a:r>
          </a:p>
          <a:p>
            <a:pPr>
              <a:spcBef>
                <a:spcPct val="0"/>
              </a:spcBef>
            </a:pPr>
            <a:r>
              <a:rPr lang="en-AU" smtClean="0"/>
              <a:t>http://www.identitytheft.org/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3A1192A-CE1A-42E8-B3D4-A7251127D0A3}" type="slidenum">
              <a:rPr lang="en-US" sz="1200"/>
              <a:pPr algn="r"/>
              <a:t>57</a:t>
            </a:fld>
            <a:endParaRPr lang="en-US" sz="12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5D2F515-1CE2-4533-863E-808219B13FAC}" type="slidenum">
              <a:rPr lang="en-US" sz="1200"/>
              <a:pPr algn="r"/>
              <a:t>58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91D103-5C62-4A6E-ACB1-85ACB0B67E3B}" type="slidenum">
              <a:rPr lang="en-US" sz="1200"/>
              <a:pPr algn="r"/>
              <a:t>59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AAA2DB-5A2C-447F-A443-DB29BAA8EBE5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>
              <a:latin typeface="Arial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04E4E8-1023-43CF-9FB7-8C64133F0B92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>
              <a:latin typeface="Arial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C39163-3C66-4CF6-9927-D19FB3D96882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r>
              <a:rPr lang="en-AU" smtClean="0">
                <a:cs typeface="Arial" charset="0"/>
              </a:rPr>
              <a:t>Office of Australian Information Commissioner provides links to Privacy information, including legislation:</a:t>
            </a:r>
          </a:p>
          <a:p>
            <a:pPr lvl="3">
              <a:spcBef>
                <a:spcPct val="0"/>
              </a:spcBef>
            </a:pPr>
            <a:r>
              <a:rPr lang="en-AU" smtClean="0"/>
              <a:t>http://www.privacy.gov.au/government</a:t>
            </a:r>
            <a:endParaRPr lang="en-AU" smtClean="0">
              <a:cs typeface="Arial" charset="0"/>
            </a:endParaRPr>
          </a:p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FE3A54-229C-451D-A2B4-44F9C5CA6F57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latin typeface="Arial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http://www.privacy.gov.au/privacy_rights/laws/index.html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9DB267-1903-4521-ACAC-B499BFD95C61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latin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http://www.legislation.qld.gov.au/LEGISLTN/ACTS/2009/09AC014.pdf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B82A16-DFBC-429C-A1CA-C28EF1D70B9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latin typeface="Arial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Now http://www.trueactive.com/index.htm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37985B-0A33-4ABA-8A81-4991DE0BC6CE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latin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http://www.smh.com.au/it-pro/security-it/site-disabled-after-telstra-customer-personal-details-show-up-online-20111209-1onpd.html</a:t>
            </a:r>
          </a:p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933818-3CE9-4DD2-80E6-32835607BF07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latin typeface="Arial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smtClean="0"/>
              <a:t>http://www.keelog.com/usb_hardware_keylogger.html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F288F9-A178-4535-B247-17DD6CF2BAA6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EB3197-0698-4D09-A648-CD956BE43F94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6ABFB-C4F9-4FB5-9332-E33F392050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5D5F9-3219-41EA-89DF-B5126BC2E800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063E1-36B1-4E7C-9B97-CB7179EE10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49D994-504C-4611-8DF5-9DF84D29BC45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96F4-B010-4DA2-8068-9CC78B623A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00F9C4-B4BD-4559-BCE9-9A8BD1F6D239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534AB-1335-4965-85F9-02E11D599C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4F8F6-6C39-4BAF-874B-A1FC8DB1B77B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629D-3831-4A02-B2C4-C792D2C16E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1F3261-C891-4256-8A74-FC5539B29F83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0BBCB-AFEC-4502-B939-343CC09173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A3C079-55D9-4BBA-9521-C445D8AE6790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3A537-2F3B-4321-973F-336432E72F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D77C5-862B-4D80-8266-B1FF21281E67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0DBEF-6589-495C-8C6F-1C08748FF7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34809F-6BD6-43B5-A140-B52E93A68A00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1B1DB-FD60-49D2-BB96-BDDE59BFC9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602EE-E922-49B5-8EA1-8130D08D98DA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6204-3DA6-4FC5-813B-3E78503264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7DB40E-1DA5-40F8-99B3-82F6E5B83BFB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36268-CC14-4828-9412-C08D43BF15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C10AE0A-C097-4DB7-9732-FFB8D3BA7E4B}" type="datetimeFigureOut">
              <a:rPr lang="en-US"/>
              <a:pPr/>
              <a:t>3/9/2014</a:t>
            </a:fld>
            <a:r>
              <a:rPr lang="en-US"/>
              <a:t>Semester 1 2014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AU"/>
              <a:t>INB/INN 255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FB9B7D-7F3B-49C0-B779-D3A4A3DB03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islation.qld.gov.au/LEGISLTN/ACTS/2009/09AC014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australian.com.au/australian-it/substantiated-privacy-breaches-in-2009-medicare/story-e6frgakx-122584015922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h.com.au/it-pro/security-it/site-disabled-after-telstra-customer-personal-details-show-up-online-20111209-1onp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log.com/usb_hardware_keylogge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u/intl/en/policies/privac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mwatch.gov.au/content/index.phtml/tag/Scamwatch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news/article-167337/Mix-fraudster-US-cour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s.gov.au/ausstats/abs@.nsf/Lookup/65767D57E11FC149CA2579E40012057F?opendocumen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usstats.abs.gov.au/ausstats/subscriber.nsf/0/866E0EF22EFC4608CA2574740015D234/$File/45280_2007.pdf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INB255/INN255</a:t>
            </a:r>
            <a:br>
              <a:rPr lang="en-GB" smtClean="0"/>
            </a:br>
            <a:r>
              <a:rPr lang="en-GB" smtClean="0"/>
              <a:t>Security</a:t>
            </a:r>
            <a:endParaRPr lang="en-AU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3600" dirty="0" smtClean="0"/>
              <a:t>Lecture 3: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3600" dirty="0" smtClean="0"/>
              <a:t>Privacy and Security</a:t>
            </a:r>
            <a:endParaRPr lang="en-US" sz="36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>
                <a:solidFill>
                  <a:schemeClr val="tx1">
                    <a:tint val="75000"/>
                  </a:schemeClr>
                </a:solidFill>
                <a:latin typeface="+mn-lt"/>
              </a:rPr>
              <a:t>INB/INN 255 Security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0C1B0-6A25-4391-BE29-3AC67A9196E2}" type="slidenum">
              <a:rPr lang="en-AU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434A51-1C32-4547-8990-74339D858482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Protecting privacy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800" b="1" dirty="0" smtClean="0"/>
              <a:t>Australian legal system: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sz="2400" dirty="0" smtClean="0"/>
              <a:t>Similar to British: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 smtClean="0"/>
              <a:t>Statute law – legislation enacted by parliaments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 smtClean="0"/>
              <a:t>Common law – based on court judgements handed down in previous cases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sz="2400" dirty="0" smtClean="0"/>
              <a:t>Legislation at both Federal and State levels: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AU" sz="2000" dirty="0" smtClean="0">
                <a:solidFill>
                  <a:schemeClr val="hlink"/>
                </a:solidFill>
              </a:rPr>
              <a:t>	(Australia is a federation of 6 states and 2 territories)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 smtClean="0"/>
              <a:t>Commonwealth of Australia has (federal) legislation, and 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 smtClean="0"/>
              <a:t>Each state has own state legislation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sz="2400" dirty="0" smtClean="0"/>
              <a:t>Two types of law: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 smtClean="0"/>
              <a:t>Criminal law – action taken by government against individual or organization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 smtClean="0"/>
              <a:t>Civil law – action taken by individuals or organizations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069A38-77E1-4FF4-92FF-8A4FADE7672F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z="2800" b="1" smtClean="0"/>
              <a:t>Commonwealth Privacy Act 1988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Deals with </a:t>
            </a:r>
            <a:r>
              <a:rPr lang="en-AU" smtClean="0">
                <a:solidFill>
                  <a:schemeClr val="hlink"/>
                </a:solidFill>
              </a:rPr>
              <a:t>privacy of personal information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Personal information defined as </a:t>
            </a:r>
            <a:r>
              <a:rPr lang="en-US" i="1" smtClean="0"/>
              <a:t>information that identifies you, or could identify you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Examples:</a:t>
            </a:r>
          </a:p>
          <a:p>
            <a:pPr lvl="3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Name, address, date of birth, medical records, bank account details, </a:t>
            </a:r>
            <a:endParaRPr lang="en-AU" smtClean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2400" smtClean="0"/>
              <a:t>Regulates how your personal information can be collected, used, and disclosed, and how it should be maintained 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Provides ‘principles’ rather than instructions for implementation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E43D40-ADBB-4BFC-8DE8-5C1076C925FA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39850"/>
            <a:ext cx="8686800" cy="4826000"/>
          </a:xfrm>
        </p:spPr>
        <p:txBody>
          <a:bodyPr/>
          <a:lstStyle/>
          <a:p>
            <a:r>
              <a:rPr lang="en-AU" b="1" smtClean="0"/>
              <a:t>Commonwealth Privacy Act 1988 </a:t>
            </a:r>
          </a:p>
          <a:p>
            <a:r>
              <a:rPr lang="en-AU" sz="2800" smtClean="0">
                <a:solidFill>
                  <a:schemeClr val="hlink"/>
                </a:solidFill>
              </a:rPr>
              <a:t>Objectives: protection of personal information and tax file numbers held by federal and ACT government departments and agencies</a:t>
            </a:r>
          </a:p>
          <a:p>
            <a:r>
              <a:rPr lang="en-AU" sz="2800" smtClean="0"/>
              <a:t>Act defines </a:t>
            </a:r>
            <a:r>
              <a:rPr lang="en-AU" sz="2800" u="sng" smtClean="0"/>
              <a:t>personal information</a:t>
            </a:r>
            <a:r>
              <a:rPr lang="en-AU" sz="2800" smtClean="0"/>
              <a:t> as:</a:t>
            </a:r>
          </a:p>
          <a:p>
            <a:pPr marL="457200" lvl="1" indent="0">
              <a:buFont typeface="Arial" charset="0"/>
              <a:buNone/>
            </a:pPr>
            <a:r>
              <a:rPr lang="en-US" sz="2400" i="1" smtClean="0"/>
              <a:t>"... information or an opinion (including information or an opinion forming part of a database), whether true or not, and whether recorded in a material form or not, about an individual whose identity is apparent, or can reasonably be ascertained, from the information or opinion."</a:t>
            </a:r>
            <a:r>
              <a:rPr lang="en-US" sz="2400" smtClean="0"/>
              <a:t> </a:t>
            </a:r>
            <a:endParaRPr lang="en-A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295B84-1E7A-4622-8008-BD50669363A1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39850"/>
            <a:ext cx="8135938" cy="4826000"/>
          </a:xfrm>
        </p:spPr>
        <p:txBody>
          <a:bodyPr/>
          <a:lstStyle/>
          <a:p>
            <a:r>
              <a:rPr lang="en-AU" b="1" smtClean="0"/>
              <a:t>Commonwealth Privacy Act 1988 </a:t>
            </a:r>
          </a:p>
          <a:p>
            <a:r>
              <a:rPr lang="en-AU" sz="2800" smtClean="0">
                <a:cs typeface="Arial" charset="0"/>
              </a:rPr>
              <a:t>Act applies to:</a:t>
            </a:r>
          </a:p>
          <a:p>
            <a:pPr lvl="1"/>
            <a:r>
              <a:rPr lang="en-AU" sz="2400" smtClean="0">
                <a:cs typeface="Arial" charset="0"/>
              </a:rPr>
              <a:t>Commonwealth and ACT government agencies</a:t>
            </a:r>
          </a:p>
          <a:p>
            <a:r>
              <a:rPr lang="en-AU" sz="2800" smtClean="0">
                <a:cs typeface="Arial" charset="0"/>
              </a:rPr>
              <a:t>Act </a:t>
            </a:r>
            <a:r>
              <a:rPr lang="en-AU" sz="2800" i="1" smtClean="0">
                <a:cs typeface="Arial" charset="0"/>
              </a:rPr>
              <a:t>does not</a:t>
            </a:r>
            <a:r>
              <a:rPr lang="en-AU" sz="2800" smtClean="0">
                <a:cs typeface="Arial" charset="0"/>
              </a:rPr>
              <a:t> apply to:</a:t>
            </a:r>
          </a:p>
          <a:p>
            <a:pPr lvl="1"/>
            <a:r>
              <a:rPr lang="en-AU" sz="2400" smtClean="0">
                <a:cs typeface="Arial" charset="0"/>
              </a:rPr>
              <a:t>State or Northern Territory government agencies</a:t>
            </a:r>
          </a:p>
          <a:p>
            <a:pPr lvl="1"/>
            <a:r>
              <a:rPr lang="en-AU" sz="2400" smtClean="0">
                <a:cs typeface="Arial" charset="0"/>
              </a:rPr>
              <a:t>Non-government organisations</a:t>
            </a:r>
          </a:p>
          <a:p>
            <a:r>
              <a:rPr lang="en-AU" sz="2800" smtClean="0">
                <a:cs typeface="Arial" charset="0"/>
              </a:rPr>
              <a:t>Commonwealth and ACT gov’t agencies must comply with: </a:t>
            </a:r>
          </a:p>
          <a:p>
            <a:pPr lvl="1"/>
            <a:r>
              <a:rPr lang="en-AU" sz="2400" smtClean="0">
                <a:cs typeface="Arial" charset="0"/>
              </a:rPr>
              <a:t>11 Information Privacy Principles </a:t>
            </a:r>
            <a:r>
              <a:rPr lang="en-AU" sz="2400" smtClean="0">
                <a:solidFill>
                  <a:schemeClr val="hlink"/>
                </a:solidFill>
                <a:cs typeface="Arial" charset="0"/>
              </a:rPr>
              <a:t>(Section 14)</a:t>
            </a:r>
          </a:p>
          <a:p>
            <a:pPr lvl="1"/>
            <a:r>
              <a:rPr lang="en-AU" sz="2400" smtClean="0">
                <a:cs typeface="Arial" charset="0"/>
              </a:rPr>
              <a:t>Tax file number guidelines </a:t>
            </a:r>
            <a:r>
              <a:rPr lang="en-AU" sz="2400" smtClean="0">
                <a:solidFill>
                  <a:schemeClr val="hlink"/>
                </a:solidFill>
                <a:cs typeface="Arial" charset="0"/>
              </a:rPr>
              <a:t>(Section 17)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4229A3-FA09-41EA-BBF7-5693856C7427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dirty="0" smtClean="0">
                <a:solidFill>
                  <a:schemeClr val="hlink"/>
                </a:solidFill>
              </a:rPr>
              <a:t>Lots of personal information is held by non-government organisations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dirty="0" smtClean="0"/>
              <a:t>Commonwealth Privacy Act 1988 did </a:t>
            </a:r>
            <a:r>
              <a:rPr lang="en-AU" u="sng" dirty="0" smtClean="0"/>
              <a:t>not</a:t>
            </a:r>
            <a:r>
              <a:rPr lang="en-AU" dirty="0" smtClean="0"/>
              <a:t> apply to these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800" b="1" dirty="0" smtClean="0">
                <a:cs typeface="Arial" charset="0"/>
              </a:rPr>
              <a:t>Privacy Amendment (Private Sector) Act 2000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dirty="0" smtClean="0"/>
              <a:t>Extended coverage of the Privacy Act to cover parts of the private sector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dirty="0" smtClean="0"/>
              <a:t>including all health service providers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dirty="0" smtClean="0"/>
              <a:t>Includes 10 National Privacy Principles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dirty="0" smtClean="0"/>
              <a:t>Similar to the 11 Information Privacy Principles in the original Privacy Act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686153-2C12-4EA4-8DD3-9FEEC3F74D09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b="1" smtClean="0">
                <a:cs typeface="Arial" charset="0"/>
              </a:rPr>
              <a:t>Privacy Amendment (Private Sector) Act 2000</a:t>
            </a:r>
          </a:p>
          <a:p>
            <a:pPr>
              <a:lnSpc>
                <a:spcPct val="90000"/>
              </a:lnSpc>
            </a:pPr>
            <a:r>
              <a:rPr lang="en-AU" sz="2800" smtClean="0">
                <a:cs typeface="Arial" charset="0"/>
              </a:rPr>
              <a:t>Exemptions from the Act include:</a:t>
            </a:r>
          </a:p>
          <a:p>
            <a:pPr lvl="1">
              <a:lnSpc>
                <a:spcPct val="90000"/>
              </a:lnSpc>
            </a:pPr>
            <a:r>
              <a:rPr lang="en-AU" sz="2400" smtClean="0">
                <a:solidFill>
                  <a:schemeClr val="hlink"/>
                </a:solidFill>
                <a:cs typeface="Arial" charset="0"/>
              </a:rPr>
              <a:t>Small business with annual turnover $3 million or less</a:t>
            </a:r>
          </a:p>
          <a:p>
            <a:pPr lvl="2">
              <a:lnSpc>
                <a:spcPct val="90000"/>
              </a:lnSpc>
            </a:pPr>
            <a:r>
              <a:rPr lang="en-AU" sz="2000" smtClean="0">
                <a:cs typeface="Arial" charset="0"/>
              </a:rPr>
              <a:t>Some conditions on this: </a:t>
            </a:r>
          </a:p>
          <a:p>
            <a:pPr lvl="3">
              <a:lnSpc>
                <a:spcPct val="90000"/>
              </a:lnSpc>
            </a:pPr>
            <a:r>
              <a:rPr lang="en-AU" smtClean="0">
                <a:cs typeface="Arial" charset="0"/>
              </a:rPr>
              <a:t>Can’t be subsidiary of larger business, etc</a:t>
            </a:r>
          </a:p>
          <a:p>
            <a:pPr lvl="3">
              <a:lnSpc>
                <a:spcPct val="90000"/>
              </a:lnSpc>
            </a:pPr>
            <a:r>
              <a:rPr lang="en-AU" smtClean="0">
                <a:cs typeface="Arial" charset="0"/>
              </a:rPr>
              <a:t>Can’t be health service provider, etc</a:t>
            </a:r>
          </a:p>
          <a:p>
            <a:pPr lvl="3">
              <a:lnSpc>
                <a:spcPct val="90000"/>
              </a:lnSpc>
            </a:pPr>
            <a:r>
              <a:rPr lang="en-AU" smtClean="0">
                <a:cs typeface="Arial" charset="0"/>
              </a:rPr>
              <a:t>Can’t disclose personal information to others for benefit or advantage</a:t>
            </a:r>
          </a:p>
          <a:p>
            <a:pPr lvl="3">
              <a:lnSpc>
                <a:spcPct val="90000"/>
              </a:lnSpc>
            </a:pPr>
            <a:r>
              <a:rPr lang="en-AU" smtClean="0">
                <a:cs typeface="Arial" charset="0"/>
              </a:rPr>
              <a:t>Can’t be a contracted service provider for Commonwealth contract</a:t>
            </a:r>
          </a:p>
          <a:p>
            <a:pPr lvl="1">
              <a:lnSpc>
                <a:spcPct val="90000"/>
              </a:lnSpc>
            </a:pPr>
            <a:r>
              <a:rPr lang="en-AU" sz="2400" smtClean="0">
                <a:solidFill>
                  <a:schemeClr val="hlink"/>
                </a:solidFill>
                <a:cs typeface="Arial" charset="0"/>
              </a:rPr>
              <a:t>Registered political parties </a:t>
            </a:r>
          </a:p>
          <a:p>
            <a:pPr lvl="1">
              <a:lnSpc>
                <a:spcPct val="90000"/>
              </a:lnSpc>
            </a:pPr>
            <a:r>
              <a:rPr lang="en-AU" sz="2400" smtClean="0">
                <a:solidFill>
                  <a:schemeClr val="hlink"/>
                </a:solidFill>
                <a:cs typeface="Arial" charset="0"/>
              </a:rPr>
              <a:t>And others …</a:t>
            </a:r>
            <a:endParaRPr lang="en-US" sz="2400" smtClean="0">
              <a:solidFill>
                <a:schemeClr val="hlink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397578-D300-48C4-9234-E0573EA7D321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49688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AU" sz="2600" b="1" smtClean="0">
                <a:cs typeface="Arial" charset="0"/>
              </a:rPr>
              <a:t>Privacy Amendment (Enhancing Privacy Protection) Act 2012</a:t>
            </a:r>
          </a:p>
          <a:p>
            <a:pPr lvl="1">
              <a:lnSpc>
                <a:spcPct val="70000"/>
              </a:lnSpc>
            </a:pPr>
            <a:r>
              <a:rPr lang="en-AU" sz="2600" smtClean="0"/>
              <a:t>Provides one set of principles that applies to: </a:t>
            </a:r>
          </a:p>
          <a:p>
            <a:pPr lvl="2">
              <a:lnSpc>
                <a:spcPct val="70000"/>
              </a:lnSpc>
            </a:pPr>
            <a:r>
              <a:rPr lang="en-AU" sz="2200" smtClean="0"/>
              <a:t>Australian federal government agencies, </a:t>
            </a:r>
          </a:p>
          <a:p>
            <a:pPr lvl="2">
              <a:lnSpc>
                <a:spcPct val="70000"/>
              </a:lnSpc>
            </a:pPr>
            <a:r>
              <a:rPr lang="en-AU" sz="2200" smtClean="0"/>
              <a:t>ACT and Norfolk Island government agencies,  </a:t>
            </a:r>
          </a:p>
          <a:p>
            <a:pPr lvl="2">
              <a:lnSpc>
                <a:spcPct val="70000"/>
              </a:lnSpc>
            </a:pPr>
            <a:r>
              <a:rPr lang="en-AU" sz="2200" smtClean="0"/>
              <a:t>Private-sector businesses with annual turnover &gt; $3million</a:t>
            </a:r>
          </a:p>
          <a:p>
            <a:pPr lvl="2">
              <a:lnSpc>
                <a:spcPct val="70000"/>
              </a:lnSpc>
            </a:pPr>
            <a:r>
              <a:rPr lang="en-AU" sz="2200" smtClean="0"/>
              <a:t>Private sector health service providers 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endParaRPr lang="en-AU" sz="2200" smtClean="0"/>
          </a:p>
          <a:p>
            <a:pPr lvl="1">
              <a:lnSpc>
                <a:spcPct val="70000"/>
              </a:lnSpc>
            </a:pPr>
            <a:r>
              <a:rPr lang="en-AU" sz="2600" smtClean="0"/>
              <a:t>Replaces: </a:t>
            </a:r>
          </a:p>
          <a:p>
            <a:pPr lvl="2">
              <a:lnSpc>
                <a:spcPct val="70000"/>
              </a:lnSpc>
            </a:pPr>
            <a:r>
              <a:rPr lang="en-AU" sz="2200" smtClean="0"/>
              <a:t>11 Information Privacy Principles in original Privacy Act, and</a:t>
            </a:r>
          </a:p>
          <a:p>
            <a:pPr lvl="2">
              <a:lnSpc>
                <a:spcPct val="70000"/>
              </a:lnSpc>
            </a:pPr>
            <a:r>
              <a:rPr lang="en-AU" sz="2200" smtClean="0"/>
              <a:t>10 National Privacy Principles in the 2001 Amendment with </a:t>
            </a:r>
          </a:p>
          <a:p>
            <a:pPr lvl="2">
              <a:lnSpc>
                <a:spcPct val="70000"/>
              </a:lnSpc>
            </a:pPr>
            <a:r>
              <a:rPr lang="en-AU" sz="2200" smtClean="0"/>
              <a:t>13 Australian Privacy Principles, grouped into five parts:</a:t>
            </a:r>
          </a:p>
          <a:p>
            <a:pPr marL="1828800" lvl="3" indent="-457200">
              <a:lnSpc>
                <a:spcPct val="70000"/>
              </a:lnSpc>
              <a:buFont typeface="Calibri" pitchFamily="34" charset="0"/>
              <a:buAutoNum type="arabicPeriod"/>
            </a:pPr>
            <a:r>
              <a:rPr lang="en-AU" smtClean="0">
                <a:solidFill>
                  <a:srgbClr val="2D83F4"/>
                </a:solidFill>
              </a:rPr>
              <a:t>Consideration of personal information privacy</a:t>
            </a:r>
          </a:p>
          <a:p>
            <a:pPr marL="1828800" lvl="3" indent="-457200">
              <a:lnSpc>
                <a:spcPct val="70000"/>
              </a:lnSpc>
              <a:buFont typeface="Calibri" pitchFamily="34" charset="0"/>
              <a:buAutoNum type="arabicPeriod"/>
            </a:pPr>
            <a:r>
              <a:rPr lang="en-AU" smtClean="0">
                <a:solidFill>
                  <a:srgbClr val="2D83F4"/>
                </a:solidFill>
              </a:rPr>
              <a:t>Collection of personal information</a:t>
            </a:r>
          </a:p>
          <a:p>
            <a:pPr marL="1828800" lvl="3" indent="-457200">
              <a:lnSpc>
                <a:spcPct val="70000"/>
              </a:lnSpc>
              <a:buFont typeface="Calibri" pitchFamily="34" charset="0"/>
              <a:buAutoNum type="arabicPeriod"/>
            </a:pPr>
            <a:r>
              <a:rPr lang="en-AU" smtClean="0">
                <a:solidFill>
                  <a:srgbClr val="2D83F4"/>
                </a:solidFill>
              </a:rPr>
              <a:t>Dealing with personal information</a:t>
            </a:r>
          </a:p>
          <a:p>
            <a:pPr marL="1828800" lvl="3" indent="-457200">
              <a:lnSpc>
                <a:spcPct val="70000"/>
              </a:lnSpc>
              <a:buFont typeface="Calibri" pitchFamily="34" charset="0"/>
              <a:buAutoNum type="arabicPeriod"/>
            </a:pPr>
            <a:r>
              <a:rPr lang="en-AU" smtClean="0">
                <a:solidFill>
                  <a:srgbClr val="2D83F4"/>
                </a:solidFill>
              </a:rPr>
              <a:t>Integrity of personal information</a:t>
            </a:r>
          </a:p>
          <a:p>
            <a:pPr marL="1828800" lvl="3" indent="-457200">
              <a:lnSpc>
                <a:spcPct val="70000"/>
              </a:lnSpc>
              <a:buFont typeface="Calibri" pitchFamily="34" charset="0"/>
              <a:buAutoNum type="arabicPeriod"/>
            </a:pPr>
            <a:r>
              <a:rPr lang="en-AU" smtClean="0">
                <a:solidFill>
                  <a:srgbClr val="2D83F4"/>
                </a:solidFill>
              </a:rPr>
              <a:t>Access to, and correction of, personal information</a:t>
            </a:r>
            <a:r>
              <a:rPr lang="en-AU" smtClean="0"/>
              <a:t> </a:t>
            </a:r>
            <a:endParaRPr lang="en-A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204DAF-EFDB-4B3A-84B3-05E2A5FFD99F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39850"/>
            <a:ext cx="8424862" cy="482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b="1" smtClean="0">
                <a:cs typeface="Arial" charset="0"/>
              </a:rPr>
              <a:t>Privacy Amend (Enhancing Privacy Protection) Act 2012</a:t>
            </a:r>
          </a:p>
          <a:p>
            <a:pPr lvl="1">
              <a:lnSpc>
                <a:spcPct val="90000"/>
              </a:lnSpc>
            </a:pPr>
            <a:r>
              <a:rPr lang="en-AU" sz="2400" smtClean="0">
                <a:solidFill>
                  <a:srgbClr val="2D83F4"/>
                </a:solidFill>
              </a:rPr>
              <a:t>Part 1: Consideration of personal information privacy</a:t>
            </a:r>
          </a:p>
          <a:p>
            <a:pPr lvl="2">
              <a:lnSpc>
                <a:spcPct val="90000"/>
              </a:lnSpc>
            </a:pPr>
            <a:r>
              <a:rPr lang="en-AU" sz="2200" smtClean="0"/>
              <a:t>APP1 – </a:t>
            </a:r>
            <a:r>
              <a:rPr lang="en-AU" sz="2200" i="1" smtClean="0"/>
              <a:t>Open and transparent management of personal information</a:t>
            </a:r>
          </a:p>
          <a:p>
            <a:pPr lvl="3">
              <a:lnSpc>
                <a:spcPct val="90000"/>
              </a:lnSpc>
            </a:pPr>
            <a:r>
              <a:rPr lang="en-AU" smtClean="0"/>
              <a:t>Entities must manage personal information in an open and transparent way:</a:t>
            </a:r>
          </a:p>
          <a:p>
            <a:pPr lvl="4">
              <a:lnSpc>
                <a:spcPct val="90000"/>
              </a:lnSpc>
            </a:pPr>
            <a:r>
              <a:rPr lang="en-AU" smtClean="0"/>
              <a:t>Take reasonable steps to comply with the APPs</a:t>
            </a:r>
          </a:p>
          <a:p>
            <a:pPr lvl="4">
              <a:lnSpc>
                <a:spcPct val="90000"/>
              </a:lnSpc>
            </a:pPr>
            <a:r>
              <a:rPr lang="en-AU" smtClean="0"/>
              <a:t>Have a clearly expressed and up to date policy about how they manage personal information (a Privacy Policy)</a:t>
            </a:r>
          </a:p>
          <a:p>
            <a:pPr lvl="4">
              <a:lnSpc>
                <a:spcPct val="90000"/>
              </a:lnSpc>
            </a:pPr>
            <a:r>
              <a:rPr lang="en-AU" smtClean="0"/>
              <a:t>Make the privacy policy available free of charge and in appropriate form </a:t>
            </a:r>
          </a:p>
          <a:p>
            <a:pPr lvl="2">
              <a:lnSpc>
                <a:spcPct val="90000"/>
              </a:lnSpc>
            </a:pPr>
            <a:r>
              <a:rPr lang="en-AU" sz="2200" smtClean="0"/>
              <a:t>APP2 – </a:t>
            </a:r>
            <a:r>
              <a:rPr lang="en-AU" sz="2200" i="1" smtClean="0"/>
              <a:t>Anonymity and pseudonymity</a:t>
            </a:r>
          </a:p>
          <a:p>
            <a:pPr lvl="3">
              <a:lnSpc>
                <a:spcPct val="90000"/>
              </a:lnSpc>
            </a:pPr>
            <a:r>
              <a:rPr lang="en-AU" smtClean="0"/>
              <a:t>Individuals must have the option of not identifying themselves, or of using a pseudonym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A994C7-F06E-49A1-A6C0-A2E8945B1365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39850"/>
            <a:ext cx="8785225" cy="4826000"/>
          </a:xfrm>
        </p:spPr>
        <p:txBody>
          <a:bodyPr>
            <a:normAutofit/>
          </a:bodyPr>
          <a:lstStyle/>
          <a:p>
            <a:r>
              <a:rPr lang="en-AU" sz="2800" b="1" smtClean="0">
                <a:cs typeface="Arial" charset="0"/>
              </a:rPr>
              <a:t>Privacy Amend (Enhancing Privacy Protection) Act 2012</a:t>
            </a:r>
          </a:p>
          <a:p>
            <a:pPr lvl="1"/>
            <a:r>
              <a:rPr lang="en-AU" sz="2400" smtClean="0">
                <a:solidFill>
                  <a:srgbClr val="2D83F4"/>
                </a:solidFill>
              </a:rPr>
              <a:t>Part 2: Collection of personal information</a:t>
            </a:r>
          </a:p>
          <a:p>
            <a:pPr lvl="2"/>
            <a:r>
              <a:rPr lang="en-AU" smtClean="0"/>
              <a:t>APP 3 – </a:t>
            </a:r>
            <a:r>
              <a:rPr lang="en-AU" i="1" smtClean="0"/>
              <a:t>Collection of solicited personal information</a:t>
            </a:r>
          </a:p>
          <a:p>
            <a:pPr lvl="3"/>
            <a:r>
              <a:rPr lang="en-AU" smtClean="0"/>
              <a:t>For personal information </a:t>
            </a:r>
            <a:r>
              <a:rPr lang="en-AU" i="1" smtClean="0"/>
              <a:t>other than sensitive </a:t>
            </a:r>
            <a:r>
              <a:rPr lang="en-AU" smtClean="0"/>
              <a:t>information, </a:t>
            </a:r>
          </a:p>
          <a:p>
            <a:pPr lvl="4"/>
            <a:r>
              <a:rPr lang="en-AU" smtClean="0"/>
              <a:t>Must not collect unless information is reasonably necessary </a:t>
            </a:r>
          </a:p>
          <a:p>
            <a:pPr lvl="3"/>
            <a:r>
              <a:rPr lang="en-AU" smtClean="0"/>
              <a:t>For </a:t>
            </a:r>
            <a:r>
              <a:rPr lang="en-AU" i="1" smtClean="0"/>
              <a:t>sensitive</a:t>
            </a:r>
            <a:r>
              <a:rPr lang="en-AU" smtClean="0"/>
              <a:t> information about an individual, </a:t>
            </a:r>
          </a:p>
          <a:p>
            <a:pPr lvl="4"/>
            <a:r>
              <a:rPr lang="en-AU" smtClean="0"/>
              <a:t>Must not collect unless individual consents and info is reasonably necessary </a:t>
            </a:r>
          </a:p>
          <a:p>
            <a:pPr lvl="4"/>
            <a:r>
              <a:rPr lang="en-AU" smtClean="0"/>
              <a:t>Some exemptions to this (if required by law, permitted health situation, …)</a:t>
            </a:r>
          </a:p>
          <a:p>
            <a:pPr lvl="3"/>
            <a:r>
              <a:rPr lang="en-AU" smtClean="0"/>
              <a:t>Must collect personal information</a:t>
            </a:r>
          </a:p>
          <a:p>
            <a:pPr lvl="4"/>
            <a:r>
              <a:rPr lang="en-AU" smtClean="0"/>
              <a:t>Only by lawful and fair means</a:t>
            </a:r>
          </a:p>
          <a:p>
            <a:pPr lvl="4"/>
            <a:r>
              <a:rPr lang="en-AU" smtClean="0"/>
              <a:t>Only from the individual (some exemptions for this)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/>
              <a:t>Semester 1 2014</a:t>
            </a:r>
          </a:p>
        </p:txBody>
      </p:sp>
      <p:sp>
        <p:nvSpPr>
          <p:cNvPr id="111619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200"/>
              <a:t>INB/INN 255 Security</a:t>
            </a:r>
          </a:p>
        </p:txBody>
      </p:sp>
      <p:sp>
        <p:nvSpPr>
          <p:cNvPr id="11162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CEF9A6E-F5BE-4210-9C80-2B0F36C645A0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08050"/>
            <a:ext cx="8686800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z="2400" b="1" smtClean="0">
                <a:cs typeface="Arial" charset="0"/>
              </a:rPr>
              <a:t>Privacy Amend (Enhancing Privacy Protection) Act 2012</a:t>
            </a:r>
            <a:r>
              <a:rPr lang="en-AU" sz="2400" smtClean="0"/>
              <a:t> </a:t>
            </a:r>
          </a:p>
          <a:p>
            <a:pPr>
              <a:lnSpc>
                <a:spcPct val="80000"/>
              </a:lnSpc>
            </a:pPr>
            <a:r>
              <a:rPr lang="en-AU" sz="2400" smtClean="0"/>
              <a:t>Act defines </a:t>
            </a:r>
            <a:r>
              <a:rPr lang="en-AU" sz="2400" u="sng" smtClean="0"/>
              <a:t>sensitive information</a:t>
            </a:r>
            <a:r>
              <a:rPr lang="en-AU" sz="2400" smtClean="0"/>
              <a:t> as a subset of personal information, as:</a:t>
            </a:r>
          </a:p>
          <a:p>
            <a:pPr marL="457200" lvl="1" indent="0">
              <a:lnSpc>
                <a:spcPct val="80000"/>
              </a:lnSpc>
            </a:pPr>
            <a:r>
              <a:rPr lang="en-US" sz="1800" smtClean="0"/>
              <a:t> </a:t>
            </a:r>
            <a:r>
              <a:rPr lang="en-US" sz="2000" smtClean="0"/>
              <a:t>... information or an opinion (that is also personal information), about an individual’s: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racial or ethnic origin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political opinions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membership of a political association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religious beliefs or affiliations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philosophical beliefs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membership of a professional or trade association, or of a trade union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Sexual preferences or practices, or criminal record</a:t>
            </a:r>
          </a:p>
          <a:p>
            <a:pPr marL="457200" lvl="1" indent="0">
              <a:lnSpc>
                <a:spcPct val="80000"/>
              </a:lnSpc>
            </a:pPr>
            <a:r>
              <a:rPr lang="en-AU" sz="2000" smtClean="0"/>
              <a:t> Health information about an individual </a:t>
            </a:r>
          </a:p>
          <a:p>
            <a:pPr marL="457200" lvl="1" indent="0">
              <a:lnSpc>
                <a:spcPct val="80000"/>
              </a:lnSpc>
            </a:pPr>
            <a:r>
              <a:rPr lang="en-AU" sz="2000" smtClean="0"/>
              <a:t> Genetic information (that is not otherwise health information)</a:t>
            </a:r>
          </a:p>
          <a:p>
            <a:pPr marL="457200" lvl="1" indent="0">
              <a:lnSpc>
                <a:spcPct val="80000"/>
              </a:lnSpc>
            </a:pPr>
            <a:r>
              <a:rPr lang="en-AU" sz="2000" smtClean="0"/>
              <a:t> Biometric information that is to be used for the purpose of automated biometric verification or biometric identification, or </a:t>
            </a:r>
          </a:p>
          <a:p>
            <a:pPr marL="457200" lvl="1" indent="0">
              <a:lnSpc>
                <a:spcPct val="80000"/>
              </a:lnSpc>
            </a:pPr>
            <a:r>
              <a:rPr lang="en-AU" sz="2000" smtClean="0"/>
              <a:t> Biometric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77275C-B409-48AC-984B-9C618EA65031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Outline</a:t>
            </a:r>
            <a:endParaRPr 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u="sng" smtClean="0"/>
              <a:t>What is privacy</a:t>
            </a:r>
            <a:r>
              <a:rPr lang="en-AU" smtClean="0"/>
              <a:t>?</a:t>
            </a:r>
          </a:p>
          <a:p>
            <a:r>
              <a:rPr lang="en-AU" smtClean="0"/>
              <a:t>Protecting privacy</a:t>
            </a:r>
          </a:p>
          <a:p>
            <a:pPr lvl="1"/>
            <a:r>
              <a:rPr lang="en-AU" smtClean="0"/>
              <a:t>Legislation</a:t>
            </a:r>
          </a:p>
          <a:p>
            <a:r>
              <a:rPr lang="en-AU" smtClean="0"/>
              <a:t>Threats to privacy</a:t>
            </a:r>
          </a:p>
          <a:p>
            <a:pPr lvl="1"/>
            <a:r>
              <a:rPr lang="en-AU" smtClean="0"/>
              <a:t>People</a:t>
            </a:r>
          </a:p>
          <a:p>
            <a:pPr lvl="1"/>
            <a:r>
              <a:rPr lang="en-AU" smtClean="0"/>
              <a:t>Technology</a:t>
            </a:r>
          </a:p>
          <a:p>
            <a:r>
              <a:rPr lang="en-AU" smtClean="0"/>
              <a:t>Identity Theft</a:t>
            </a:r>
          </a:p>
          <a:p>
            <a:r>
              <a:rPr lang="en-AU" smtClean="0"/>
              <a:t>Summary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C0EE4A-61B4-41C6-8B97-5DFC5B8A81EE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39850"/>
            <a:ext cx="8784976" cy="48260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800" b="1" dirty="0" smtClean="0">
                <a:cs typeface="Arial" charset="0"/>
              </a:rPr>
              <a:t>Privacy Amend (Enhancing Privacy Protection) Act 2012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 2: Collection of personal information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 smtClean="0"/>
              <a:t>APP 4 – Dealing with unsolicited personal information</a:t>
            </a:r>
          </a:p>
          <a:p>
            <a:pPr lvl="3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sz="1600" dirty="0" smtClean="0"/>
              <a:t>On receipt of unsolicited personal information, must determine whether the agency/organisation could have collected the information under APP3 if they had solicited it</a:t>
            </a:r>
          </a:p>
          <a:p>
            <a:pPr lvl="3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sz="1600" dirty="0" smtClean="0"/>
              <a:t>Can use the information for the purposes of making this determination</a:t>
            </a:r>
          </a:p>
          <a:p>
            <a:pPr lvl="3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sz="1600" dirty="0" smtClean="0"/>
              <a:t>If determination is: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AU" sz="1600" i="1" dirty="0" smtClean="0"/>
              <a:t>could not</a:t>
            </a:r>
            <a:r>
              <a:rPr lang="en-AU" sz="1600" dirty="0" smtClean="0"/>
              <a:t> have collected the information </a:t>
            </a:r>
            <a:r>
              <a:rPr lang="en-AU" sz="1600" i="1" dirty="0" smtClean="0"/>
              <a:t>and</a:t>
            </a:r>
            <a:r>
              <a:rPr lang="en-AU" sz="1600" dirty="0" smtClean="0"/>
              <a:t> information is </a:t>
            </a:r>
            <a:r>
              <a:rPr lang="en-AU" sz="1600" i="1" dirty="0" smtClean="0"/>
              <a:t>not</a:t>
            </a:r>
            <a:r>
              <a:rPr lang="en-AU" sz="1600" dirty="0" smtClean="0"/>
              <a:t> contained in a Commonwealth record, then information must be destroyed or de-identified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AU" sz="1600" i="1" dirty="0" smtClean="0"/>
              <a:t>could </a:t>
            </a:r>
            <a:r>
              <a:rPr lang="en-AU" sz="1600" dirty="0" smtClean="0"/>
              <a:t>have collected the information then APPs apply as if info was collected   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 smtClean="0"/>
              <a:t>APP 5 – Notification of the collection of personal information</a:t>
            </a:r>
          </a:p>
          <a:p>
            <a:pPr lvl="3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AU" sz="1600" dirty="0" smtClean="0"/>
              <a:t>Must take reasonable steps to notify individual of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AU" sz="1600" dirty="0" smtClean="0"/>
              <a:t>Identity and contact details of agency/organisation collecting info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AU" sz="1600" dirty="0" smtClean="0"/>
              <a:t>If collection required by law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AU" sz="1600" dirty="0" smtClean="0"/>
              <a:t>Purposes for which information is collected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AU" sz="1600" dirty="0" smtClean="0"/>
              <a:t>Consequences if some/all information not collected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AU" sz="1600" dirty="0" smtClean="0"/>
              <a:t>Anyone to which personal information of the kind collected will be disclosed to</a:t>
            </a:r>
          </a:p>
          <a:p>
            <a:pPr lvl="5">
              <a:defRPr/>
            </a:pPr>
            <a:r>
              <a:rPr lang="en-AU" sz="1600" dirty="0" smtClean="0"/>
              <a:t>And whether it may be disclosed to overseas recipients ( &amp; which countries)</a:t>
            </a:r>
          </a:p>
          <a:p>
            <a:pPr lvl="4" fontAlgn="auto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r>
              <a:rPr lang="en-AU" sz="1600" dirty="0" smtClean="0"/>
              <a:t>Details of agency/organisation privacy policy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84E4CF-7F70-494B-93FB-9E3286554FC5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39850"/>
            <a:ext cx="8785225" cy="4826000"/>
          </a:xfrm>
        </p:spPr>
        <p:txBody>
          <a:bodyPr>
            <a:normAutofit/>
          </a:bodyPr>
          <a:lstStyle/>
          <a:p>
            <a:r>
              <a:rPr lang="en-AU" sz="2800" b="1" smtClean="0">
                <a:cs typeface="Arial" charset="0"/>
              </a:rPr>
              <a:t>Privacy Amend (Enhancing Privacy Protection) Act 2012</a:t>
            </a:r>
          </a:p>
          <a:p>
            <a:pPr lvl="1"/>
            <a:r>
              <a:rPr lang="en-AU" sz="2400" smtClean="0">
                <a:solidFill>
                  <a:srgbClr val="2D83F4"/>
                </a:solidFill>
              </a:rPr>
              <a:t>Part 3: Dealing with personal information</a:t>
            </a:r>
          </a:p>
          <a:p>
            <a:pPr lvl="2"/>
            <a:r>
              <a:rPr lang="en-AU" sz="2000" smtClean="0"/>
              <a:t>APP 6 – </a:t>
            </a:r>
            <a:r>
              <a:rPr lang="en-AU" sz="2000" i="1" smtClean="0"/>
              <a:t>Use or disclosure of personal information</a:t>
            </a:r>
          </a:p>
          <a:p>
            <a:pPr lvl="3"/>
            <a:r>
              <a:rPr lang="en-AU" sz="1800" smtClean="0"/>
              <a:t>Information collected for a particular purpose cannot be used or disclosed for another purpose, unless:</a:t>
            </a:r>
          </a:p>
          <a:p>
            <a:pPr lvl="4"/>
            <a:r>
              <a:rPr lang="en-AU" sz="1800" smtClean="0"/>
              <a:t>Individual consented</a:t>
            </a:r>
          </a:p>
          <a:p>
            <a:pPr lvl="4"/>
            <a:r>
              <a:rPr lang="en-AU" sz="1800" smtClean="0"/>
              <a:t>Reasonable expectation  organisation would use the info for that purpose, …</a:t>
            </a:r>
          </a:p>
          <a:p>
            <a:pPr lvl="4"/>
            <a:r>
              <a:rPr lang="en-AU" sz="1800" smtClean="0"/>
              <a:t>Required by law </a:t>
            </a:r>
          </a:p>
          <a:p>
            <a:pPr lvl="4"/>
            <a:r>
              <a:rPr lang="en-AU" sz="1800" smtClean="0"/>
              <a:t>etc</a:t>
            </a:r>
          </a:p>
          <a:p>
            <a:pPr lvl="2"/>
            <a:r>
              <a:rPr lang="en-AU" sz="2000" smtClean="0"/>
              <a:t>APP 7 – </a:t>
            </a:r>
            <a:r>
              <a:rPr lang="en-AU" sz="2000" i="1" smtClean="0"/>
              <a:t>Direct marketing</a:t>
            </a:r>
          </a:p>
          <a:p>
            <a:pPr lvl="3"/>
            <a:r>
              <a:rPr lang="en-AU" sz="1800" smtClean="0"/>
              <a:t>Must not use or disclose personal information for direct marketing </a:t>
            </a:r>
          </a:p>
          <a:p>
            <a:pPr lvl="3"/>
            <a:r>
              <a:rPr lang="en-AU" sz="1800" smtClean="0"/>
              <a:t>Some exceptions for personal info other than sensitive</a:t>
            </a:r>
          </a:p>
          <a:p>
            <a:pPr lvl="3"/>
            <a:r>
              <a:rPr lang="en-AU" sz="1800" smtClean="0"/>
              <a:t>Must be able to request not to receive direct marketing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1C583E-04E2-4192-9CD2-F71DA557505E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0403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b="1" smtClean="0">
                <a:cs typeface="Arial" charset="0"/>
              </a:rPr>
              <a:t>Privacy Amend (Enhancing Privacy Protection) Act 2012</a:t>
            </a:r>
          </a:p>
          <a:p>
            <a:pPr lvl="1">
              <a:lnSpc>
                <a:spcPct val="80000"/>
              </a:lnSpc>
            </a:pPr>
            <a:r>
              <a:rPr lang="en-AU" smtClean="0">
                <a:solidFill>
                  <a:srgbClr val="2D83F4"/>
                </a:solidFill>
              </a:rPr>
              <a:t>Part 3: Dealing with personal information</a:t>
            </a:r>
          </a:p>
          <a:p>
            <a:pPr lvl="2">
              <a:lnSpc>
                <a:spcPct val="80000"/>
              </a:lnSpc>
            </a:pPr>
            <a:r>
              <a:rPr lang="en-AU" smtClean="0"/>
              <a:t>APP 8 – </a:t>
            </a:r>
            <a:r>
              <a:rPr lang="en-AU" i="1" smtClean="0"/>
              <a:t>Cross-border disclosure of personal information</a:t>
            </a:r>
          </a:p>
          <a:p>
            <a:pPr lvl="3">
              <a:lnSpc>
                <a:spcPct val="80000"/>
              </a:lnSpc>
            </a:pPr>
            <a:r>
              <a:rPr lang="en-AU" smtClean="0"/>
              <a:t>Before personal information is disclosed to a recipient overseas, must take reasonable steps to ensure recipient doesn’t breach APPs.</a:t>
            </a:r>
          </a:p>
          <a:p>
            <a:pPr lvl="4">
              <a:lnSpc>
                <a:spcPct val="80000"/>
              </a:lnSpc>
            </a:pPr>
            <a:r>
              <a:rPr lang="en-AU" smtClean="0"/>
              <a:t>Some exemptions</a:t>
            </a:r>
          </a:p>
          <a:p>
            <a:pPr lvl="2">
              <a:lnSpc>
                <a:spcPct val="80000"/>
              </a:lnSpc>
            </a:pPr>
            <a:r>
              <a:rPr lang="en-AU" smtClean="0"/>
              <a:t>APP 9 – </a:t>
            </a:r>
            <a:r>
              <a:rPr lang="en-AU" i="1" smtClean="0"/>
              <a:t>Adoption, use or disclosure of government related identifiers</a:t>
            </a:r>
          </a:p>
          <a:p>
            <a:pPr lvl="3">
              <a:lnSpc>
                <a:spcPct val="80000"/>
              </a:lnSpc>
            </a:pPr>
            <a:r>
              <a:rPr lang="en-AU" smtClean="0"/>
              <a:t>Cannot use government related identifier as own identifier, unless:</a:t>
            </a:r>
          </a:p>
          <a:p>
            <a:pPr lvl="4">
              <a:lnSpc>
                <a:spcPct val="80000"/>
              </a:lnSpc>
            </a:pPr>
            <a:r>
              <a:rPr lang="en-AU" smtClean="0"/>
              <a:t>Required or authorised by law (or some regulations)</a:t>
            </a:r>
          </a:p>
          <a:p>
            <a:pPr lvl="3">
              <a:lnSpc>
                <a:spcPct val="80000"/>
              </a:lnSpc>
            </a:pPr>
            <a:r>
              <a:rPr lang="en-AU" smtClean="0"/>
              <a:t>Cannot use or disclose government related identifier, unless:</a:t>
            </a:r>
          </a:p>
          <a:p>
            <a:pPr lvl="4">
              <a:lnSpc>
                <a:spcPct val="80000"/>
              </a:lnSpc>
            </a:pPr>
            <a:r>
              <a:rPr lang="en-AU" smtClean="0"/>
              <a:t>Necessary for organisation functions or obligations to authority</a:t>
            </a:r>
          </a:p>
          <a:p>
            <a:pPr lvl="4">
              <a:lnSpc>
                <a:spcPct val="80000"/>
              </a:lnSpc>
            </a:pPr>
            <a:r>
              <a:rPr lang="en-AU" smtClean="0"/>
              <a:t>Use required by law,  etc.</a:t>
            </a:r>
            <a:endParaRPr lang="en-A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9A539B-DFD3-46D9-8409-C72867B1E94E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39850"/>
            <a:ext cx="8785225" cy="4826000"/>
          </a:xfrm>
        </p:spPr>
        <p:txBody>
          <a:bodyPr>
            <a:normAutofit/>
          </a:bodyPr>
          <a:lstStyle/>
          <a:p>
            <a:r>
              <a:rPr lang="en-AU" sz="2800" b="1" smtClean="0">
                <a:cs typeface="Arial" charset="0"/>
              </a:rPr>
              <a:t>Privacy Amend (Enhancing Privacy Protection) Act 2012</a:t>
            </a:r>
          </a:p>
          <a:p>
            <a:pPr lvl="1"/>
            <a:r>
              <a:rPr lang="en-AU" sz="2400" smtClean="0">
                <a:solidFill>
                  <a:srgbClr val="2D83F4"/>
                </a:solidFill>
              </a:rPr>
              <a:t>Part 4: Integrity of personal information</a:t>
            </a:r>
          </a:p>
          <a:p>
            <a:pPr lvl="2"/>
            <a:r>
              <a:rPr lang="en-AU" sz="2000" smtClean="0"/>
              <a:t>APP 10 – </a:t>
            </a:r>
            <a:r>
              <a:rPr lang="en-AU" sz="2000" i="1" smtClean="0"/>
              <a:t>Quality of personal information</a:t>
            </a:r>
          </a:p>
          <a:p>
            <a:pPr lvl="3"/>
            <a:r>
              <a:rPr lang="en-AU" smtClean="0"/>
              <a:t>Must take reasonable steps to ensure personal information collected is accurate, up to date and complete.</a:t>
            </a:r>
          </a:p>
          <a:p>
            <a:pPr lvl="3"/>
            <a:r>
              <a:rPr lang="en-AU" smtClean="0"/>
              <a:t> Must take reasonable steps to ensure personal information used or disclosed is accurate, up to date, complete and relevant.</a:t>
            </a:r>
          </a:p>
          <a:p>
            <a:pPr lvl="2"/>
            <a:r>
              <a:rPr lang="en-AU" sz="2000" smtClean="0"/>
              <a:t>APP 11 – </a:t>
            </a:r>
            <a:r>
              <a:rPr lang="en-AU" sz="2000" i="1" smtClean="0"/>
              <a:t>Security of personal information</a:t>
            </a:r>
          </a:p>
          <a:p>
            <a:pPr lvl="3"/>
            <a:r>
              <a:rPr lang="en-AU" smtClean="0"/>
              <a:t>Must take reasonable steps to protect the information </a:t>
            </a:r>
          </a:p>
          <a:p>
            <a:pPr lvl="4"/>
            <a:r>
              <a:rPr lang="en-AU" smtClean="0"/>
              <a:t>From misuse, interference and loss; and</a:t>
            </a:r>
          </a:p>
          <a:p>
            <a:pPr lvl="4"/>
            <a:r>
              <a:rPr lang="en-AU" smtClean="0"/>
              <a:t>From unauthorised access, modification or disclosure</a:t>
            </a:r>
          </a:p>
          <a:p>
            <a:pPr lvl="3"/>
            <a:r>
              <a:rPr lang="en-AU" smtClean="0"/>
              <a:t>Personal information no longer needed, and not required to be retained should be destroyed or de-identified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820A92-6156-49E3-93D2-B4F4AE9709F3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39850"/>
            <a:ext cx="8785225" cy="5041900"/>
          </a:xfrm>
        </p:spPr>
        <p:txBody>
          <a:bodyPr>
            <a:normAutofit/>
          </a:bodyPr>
          <a:lstStyle/>
          <a:p>
            <a:r>
              <a:rPr lang="en-AU" sz="2800" b="1" smtClean="0">
                <a:cs typeface="Arial" charset="0"/>
              </a:rPr>
              <a:t>Privacy Amend (Enhancing Privacy Protection) Act 2012</a:t>
            </a:r>
          </a:p>
          <a:p>
            <a:pPr lvl="1"/>
            <a:r>
              <a:rPr lang="en-AU" sz="2400" smtClean="0">
                <a:solidFill>
                  <a:srgbClr val="2D83F4"/>
                </a:solidFill>
              </a:rPr>
              <a:t>Part 5: Access to, and correction of, personal information</a:t>
            </a:r>
          </a:p>
          <a:p>
            <a:pPr lvl="2"/>
            <a:r>
              <a:rPr lang="en-AU" sz="2000" smtClean="0"/>
              <a:t>APP 12 – Access to personal information</a:t>
            </a:r>
          </a:p>
          <a:p>
            <a:pPr lvl="3"/>
            <a:r>
              <a:rPr lang="en-AU" smtClean="0"/>
              <a:t>If requested by individual, must give access to the personal information held</a:t>
            </a:r>
          </a:p>
          <a:p>
            <a:pPr lvl="3"/>
            <a:r>
              <a:rPr lang="en-AU" smtClean="0"/>
              <a:t>Some exceptions (required by law to refuse, access poses a serious threat, would impact on the privacy of others, etc) </a:t>
            </a:r>
          </a:p>
          <a:p>
            <a:pPr lvl="2"/>
            <a:r>
              <a:rPr lang="en-AU" sz="2000" smtClean="0"/>
              <a:t>APP 13 – Correction of personal information</a:t>
            </a:r>
            <a:r>
              <a:rPr lang="en-AU" sz="3200" smtClean="0"/>
              <a:t> </a:t>
            </a:r>
          </a:p>
          <a:p>
            <a:pPr lvl="3"/>
            <a:r>
              <a:rPr lang="en-AU" smtClean="0"/>
              <a:t>Must correct if personal information is inaccurate, out of date, incomplete, irrelevant or misleading</a:t>
            </a:r>
          </a:p>
          <a:p>
            <a:pPr lvl="3"/>
            <a:r>
              <a:rPr lang="en-AU" smtClean="0"/>
              <a:t>Must notify third parties of correction if info previously disclosed</a:t>
            </a:r>
          </a:p>
          <a:p>
            <a:pPr lvl="3"/>
            <a:r>
              <a:rPr lang="en-AU" smtClean="0"/>
              <a:t>If information not corrected, must give written notice of reasons, and mechanisms available to complain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FA41B9-46C5-4F9F-9C74-E844056D2B09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8375650" cy="1143000"/>
          </a:xfrm>
        </p:spPr>
        <p:txBody>
          <a:bodyPr/>
          <a:lstStyle/>
          <a:p>
            <a:r>
              <a:rPr lang="en-AU" smtClean="0"/>
              <a:t>Protecting privacy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60825"/>
          </a:xfrm>
        </p:spPr>
        <p:txBody>
          <a:bodyPr/>
          <a:lstStyle/>
          <a:p>
            <a:r>
              <a:rPr lang="en-AU" smtClean="0">
                <a:solidFill>
                  <a:schemeClr val="hlink"/>
                </a:solidFill>
              </a:rPr>
              <a:t>State &amp; Territory privacy legislation:</a:t>
            </a:r>
            <a:r>
              <a:rPr lang="en-AU" sz="2800" smtClean="0"/>
              <a:t> </a:t>
            </a:r>
          </a:p>
          <a:p>
            <a:pPr lvl="1"/>
            <a:r>
              <a:rPr lang="en-AU" smtClean="0"/>
              <a:t>Most Australian States and Territories have some form of privacy legislation for government agencies, or guidelines based on the federal legislation</a:t>
            </a:r>
          </a:p>
          <a:p>
            <a:pPr lvl="2"/>
            <a:r>
              <a:rPr lang="en-AU" smtClean="0"/>
              <a:t>No specific privacy legislation in Western Australia.</a:t>
            </a:r>
          </a:p>
          <a:p>
            <a:pPr lvl="1"/>
            <a:r>
              <a:rPr lang="en-AU" smtClean="0"/>
              <a:t>Some states have legislation covering private sector agencies, but most do not.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EB3D6B-A94A-434A-9E04-0C0F4AC2F2E3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569325" cy="4826000"/>
          </a:xfrm>
        </p:spPr>
        <p:txBody>
          <a:bodyPr/>
          <a:lstStyle/>
          <a:p>
            <a:r>
              <a:rPr lang="en-AU" smtClean="0">
                <a:solidFill>
                  <a:schemeClr val="hlink"/>
                </a:solidFill>
                <a:cs typeface="Arial" charset="0"/>
              </a:rPr>
              <a:t>Queensland:</a:t>
            </a:r>
          </a:p>
          <a:p>
            <a:pPr lvl="1"/>
            <a:r>
              <a:rPr lang="en-AU" smtClean="0">
                <a:cs typeface="Arial" charset="0"/>
              </a:rPr>
              <a:t>Information Privacy Act 2009</a:t>
            </a:r>
          </a:p>
          <a:p>
            <a:pPr lvl="2"/>
            <a:r>
              <a:rPr lang="en-AU" sz="1800" smtClean="0">
                <a:hlinkClick r:id="rId3"/>
              </a:rPr>
              <a:t>http://www.legislation.qld.gov.au/LEGISLTN/ACTS/2009/09AC014.pdf</a:t>
            </a:r>
            <a:endParaRPr lang="en-AU" sz="1800" smtClean="0">
              <a:cs typeface="Arial" charset="0"/>
            </a:endParaRPr>
          </a:p>
          <a:p>
            <a:pPr lvl="2"/>
            <a:r>
              <a:rPr lang="en-AU" smtClean="0">
                <a:cs typeface="Arial" charset="0"/>
              </a:rPr>
              <a:t>11 Information Privacy Principles </a:t>
            </a:r>
          </a:p>
          <a:p>
            <a:pPr lvl="2"/>
            <a:r>
              <a:rPr lang="en-AU" smtClean="0">
                <a:cs typeface="Arial" charset="0"/>
              </a:rPr>
              <a:t>Controls the way all Qld government agencies handle information</a:t>
            </a:r>
          </a:p>
          <a:p>
            <a:pPr lvl="2"/>
            <a:r>
              <a:rPr lang="en-AU" smtClean="0">
                <a:cs typeface="Arial" charset="0"/>
              </a:rPr>
              <a:t>Exception: Queensland Health</a:t>
            </a:r>
          </a:p>
          <a:p>
            <a:pPr lvl="3"/>
            <a:r>
              <a:rPr lang="en-AU" smtClean="0">
                <a:cs typeface="Arial" charset="0"/>
              </a:rPr>
              <a:t>Nine National Privacy Principles for Qld Health information </a:t>
            </a:r>
            <a:endParaRPr lang="en-AU" sz="1800" smtClean="0">
              <a:cs typeface="Arial" charset="0"/>
            </a:endParaRPr>
          </a:p>
          <a:p>
            <a:pPr lvl="1"/>
            <a:r>
              <a:rPr lang="en-AU" sz="2400" smtClean="0">
                <a:cs typeface="Arial" charset="0"/>
              </a:rPr>
              <a:t>Prior to this, Qld Government agencies had to comply with an information standard: IS42 Information Privacy</a:t>
            </a:r>
          </a:p>
          <a:p>
            <a:pPr lvl="2"/>
            <a:r>
              <a:rPr lang="en-AU" sz="2000" smtClean="0">
                <a:cs typeface="Arial" charset="0"/>
              </a:rPr>
              <a:t>IS 42 Repealed on 1 July,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F74564-EB1E-4B0D-9DF6-90DBED94FA6A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43000"/>
          </a:xfrm>
        </p:spPr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39850"/>
            <a:ext cx="8686800" cy="482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>
                <a:cs typeface="Arial" charset="0"/>
              </a:rPr>
              <a:t>Queensland:</a:t>
            </a:r>
          </a:p>
          <a:p>
            <a:pPr lvl="1">
              <a:lnSpc>
                <a:spcPct val="90000"/>
              </a:lnSpc>
            </a:pPr>
            <a:r>
              <a:rPr lang="en-AU" b="1" smtClean="0">
                <a:cs typeface="Arial" charset="0"/>
              </a:rPr>
              <a:t>QUT</a:t>
            </a:r>
            <a:r>
              <a:rPr lang="en-AU" smtClean="0">
                <a:cs typeface="Arial" charset="0"/>
              </a:rPr>
              <a:t> must act in accordance with the </a:t>
            </a:r>
            <a:r>
              <a:rPr lang="en-AU" b="1" smtClean="0">
                <a:cs typeface="Arial" charset="0"/>
              </a:rPr>
              <a:t>Information Privacy Act 2009 (Qld)</a:t>
            </a:r>
            <a:r>
              <a:rPr lang="en-AU" smtClean="0">
                <a:cs typeface="Arial" charset="0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n-AU" smtClean="0">
                <a:solidFill>
                  <a:schemeClr val="hlink"/>
                </a:solidFill>
              </a:rPr>
              <a:t>See MOPP, Chapter F </a:t>
            </a:r>
            <a:r>
              <a:rPr lang="en-AU" i="1" smtClean="0">
                <a:solidFill>
                  <a:schemeClr val="hlink"/>
                </a:solidFill>
              </a:rPr>
              <a:t>Information Management</a:t>
            </a:r>
          </a:p>
          <a:p>
            <a:pPr lvl="3">
              <a:lnSpc>
                <a:spcPct val="90000"/>
              </a:lnSpc>
            </a:pPr>
            <a:r>
              <a:rPr lang="en-AU" smtClean="0">
                <a:solidFill>
                  <a:schemeClr val="hlink"/>
                </a:solidFill>
              </a:rPr>
              <a:t>Section 6.2 Information Privacy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Personal information includes:</a:t>
            </a:r>
          </a:p>
          <a:p>
            <a:pPr lvl="4">
              <a:lnSpc>
                <a:spcPct val="90000"/>
              </a:lnSpc>
            </a:pPr>
            <a:r>
              <a:rPr lang="en-US" smtClean="0"/>
              <a:t>usernames, passwords, staff and student numbers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Format of recorded information includes:</a:t>
            </a:r>
          </a:p>
          <a:p>
            <a:pPr lvl="4">
              <a:lnSpc>
                <a:spcPct val="90000"/>
              </a:lnSpc>
            </a:pPr>
            <a:r>
              <a:rPr lang="en-US" smtClean="0"/>
              <a:t>hard copy documents, </a:t>
            </a:r>
          </a:p>
          <a:p>
            <a:pPr lvl="4">
              <a:lnSpc>
                <a:spcPct val="90000"/>
              </a:lnSpc>
            </a:pPr>
            <a:r>
              <a:rPr lang="en-US" smtClean="0"/>
              <a:t>electronic documents, databases, </a:t>
            </a:r>
          </a:p>
          <a:p>
            <a:pPr lvl="4">
              <a:lnSpc>
                <a:spcPct val="90000"/>
              </a:lnSpc>
            </a:pPr>
            <a:r>
              <a:rPr lang="en-US" smtClean="0"/>
              <a:t>photographs and other images, </a:t>
            </a:r>
          </a:p>
          <a:p>
            <a:pPr lvl="4">
              <a:lnSpc>
                <a:spcPct val="90000"/>
              </a:lnSpc>
            </a:pPr>
            <a:r>
              <a:rPr lang="en-US" smtClean="0"/>
              <a:t>staff/student identity cards.</a:t>
            </a:r>
            <a:endParaRPr lang="en-AU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EE7E8A-FDA0-42F6-A6D7-B7D8A108EBE2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Outline</a:t>
            </a:r>
            <a:endParaRPr lang="en-US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What is privacy?</a:t>
            </a:r>
          </a:p>
          <a:p>
            <a:r>
              <a:rPr lang="en-AU" smtClean="0"/>
              <a:t>Protecting privacy</a:t>
            </a:r>
          </a:p>
          <a:p>
            <a:pPr lvl="1"/>
            <a:r>
              <a:rPr lang="en-AU" smtClean="0"/>
              <a:t>Legislation</a:t>
            </a:r>
          </a:p>
          <a:p>
            <a:r>
              <a:rPr lang="en-AU" u="sng" smtClean="0"/>
              <a:t>Threats to privacy</a:t>
            </a:r>
          </a:p>
          <a:p>
            <a:pPr lvl="1"/>
            <a:r>
              <a:rPr lang="en-AU" smtClean="0"/>
              <a:t>People</a:t>
            </a:r>
          </a:p>
          <a:p>
            <a:pPr lvl="1"/>
            <a:r>
              <a:rPr lang="en-AU" smtClean="0"/>
              <a:t>Technology</a:t>
            </a:r>
          </a:p>
          <a:p>
            <a:r>
              <a:rPr lang="en-AU" smtClean="0"/>
              <a:t>Identity Theft</a:t>
            </a:r>
          </a:p>
          <a:p>
            <a:r>
              <a:rPr lang="en-AU" smtClean="0"/>
              <a:t>Summary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B26981-2B0F-4664-9622-92F384555E4D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  <a:endParaRPr 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600" smtClean="0"/>
              <a:t>People:</a:t>
            </a:r>
          </a:p>
          <a:p>
            <a:pPr lvl="1"/>
            <a:r>
              <a:rPr lang="en-AU" smtClean="0"/>
              <a:t>Information privacy can be threatened by actions of others, including:</a:t>
            </a:r>
          </a:p>
          <a:p>
            <a:pPr lvl="2"/>
            <a:r>
              <a:rPr lang="en-AU" smtClean="0"/>
              <a:t>Friends</a:t>
            </a:r>
          </a:p>
          <a:p>
            <a:pPr lvl="2"/>
            <a:r>
              <a:rPr lang="en-AU" smtClean="0"/>
              <a:t>Employees </a:t>
            </a:r>
            <a:r>
              <a:rPr lang="en-AU" sz="2000" smtClean="0">
                <a:solidFill>
                  <a:schemeClr val="hlink"/>
                </a:solidFill>
              </a:rPr>
              <a:t>(Information users within organisations)</a:t>
            </a:r>
          </a:p>
          <a:p>
            <a:pPr lvl="2"/>
            <a:r>
              <a:rPr lang="en-AU" smtClean="0"/>
              <a:t>Employers </a:t>
            </a:r>
            <a:r>
              <a:rPr lang="en-AU" sz="2000" smtClean="0">
                <a:solidFill>
                  <a:schemeClr val="hlink"/>
                </a:solidFill>
              </a:rPr>
              <a:t>(Management)</a:t>
            </a:r>
          </a:p>
          <a:p>
            <a:pPr lvl="2"/>
            <a:r>
              <a:rPr lang="en-AU" smtClean="0"/>
              <a:t>Government</a:t>
            </a:r>
          </a:p>
          <a:p>
            <a:pPr lvl="2"/>
            <a:r>
              <a:rPr lang="en-AU" smtClean="0"/>
              <a:t>Others?</a:t>
            </a:r>
          </a:p>
          <a:p>
            <a:pPr lvl="3"/>
            <a:endParaRPr 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1EA138-7783-46B9-9603-644B8EAE119D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privacy?</a:t>
            </a:r>
            <a:endParaRPr lang="en-US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AU" smtClean="0"/>
              <a:t>Definition:</a:t>
            </a:r>
          </a:p>
          <a:p>
            <a:r>
              <a:rPr lang="en-AU" smtClean="0">
                <a:solidFill>
                  <a:schemeClr val="hlink"/>
                </a:solidFill>
              </a:rPr>
              <a:t>“A state in which one is not observed or disturbed by other people, the state of being free from public attention”</a:t>
            </a:r>
          </a:p>
          <a:p>
            <a:pPr lvl="1"/>
            <a:r>
              <a:rPr lang="en-AU" smtClean="0"/>
              <a:t>Oxford dictionary</a:t>
            </a:r>
            <a:endParaRPr lang="en-AU" i="1" smtClean="0"/>
          </a:p>
          <a:p>
            <a:r>
              <a:rPr lang="en-AU" i="1" smtClean="0"/>
              <a:t>Involves separating the individual </a:t>
            </a:r>
          </a:p>
          <a:p>
            <a:pPr lvl="1"/>
            <a:r>
              <a:rPr lang="en-AU" i="1" smtClean="0"/>
              <a:t>or things concerning the individual, regarded as personal </a:t>
            </a:r>
          </a:p>
          <a:p>
            <a:pPr>
              <a:buFontTx/>
              <a:buNone/>
            </a:pPr>
            <a:r>
              <a:rPr lang="en-AU" i="1" smtClean="0"/>
              <a:t>   from others: the public</a:t>
            </a:r>
            <a:r>
              <a:rPr lang="en-AU" sz="3600" b="1" i="1" smtClean="0"/>
              <a:t>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0CCAF2-C3B8-460A-B3C9-83900AEA320C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  <a:endParaRPr lang="en-US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People: </a:t>
            </a:r>
          </a:p>
          <a:p>
            <a:pPr lvl="1"/>
            <a:r>
              <a:rPr lang="en-AU" smtClean="0"/>
              <a:t>Friends:</a:t>
            </a:r>
          </a:p>
          <a:p>
            <a:pPr lvl="2"/>
            <a:r>
              <a:rPr lang="en-AU" smtClean="0"/>
              <a:t>Especially in connection with social media sites: Comments, tagging in photos, etc.</a:t>
            </a:r>
          </a:p>
          <a:p>
            <a:pPr lvl="3"/>
            <a:endParaRPr lang="en-AU" smtClean="0"/>
          </a:p>
          <a:p>
            <a:pPr lvl="1"/>
            <a:r>
              <a:rPr lang="en-AU" smtClean="0"/>
              <a:t>Employees </a:t>
            </a:r>
            <a:r>
              <a:rPr lang="en-AU" sz="2400" smtClean="0">
                <a:solidFill>
                  <a:schemeClr val="hlink"/>
                </a:solidFill>
              </a:rPr>
              <a:t>(Information users within organisations)</a:t>
            </a:r>
            <a:r>
              <a:rPr lang="en-AU" smtClean="0"/>
              <a:t>:</a:t>
            </a:r>
          </a:p>
          <a:p>
            <a:pPr lvl="2"/>
            <a:r>
              <a:rPr lang="en-AU" smtClean="0"/>
              <a:t>Deliberate actions: insiders misusing authority</a:t>
            </a:r>
          </a:p>
          <a:p>
            <a:pPr lvl="2"/>
            <a:r>
              <a:rPr lang="en-AU" smtClean="0"/>
              <a:t>Accidental errors: releasing personally identifiable information</a:t>
            </a:r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D814A7-1486-41DF-9524-0F57B0044742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304212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People – examples:</a:t>
            </a:r>
          </a:p>
          <a:p>
            <a:pPr>
              <a:lnSpc>
                <a:spcPct val="90000"/>
              </a:lnSpc>
            </a:pPr>
            <a:r>
              <a:rPr lang="en-AU" sz="2000" smtClean="0">
                <a:hlinkClick r:id="rId3"/>
              </a:rPr>
              <a:t>http://www.theaustralian.com.au/australian-it/substantiated-privacy-breaches-in-2009-medicare/story-e6frgakx-1225840159226</a:t>
            </a:r>
            <a:endParaRPr lang="en-AU" sz="2000" smtClean="0"/>
          </a:p>
          <a:p>
            <a:pPr>
              <a:lnSpc>
                <a:spcPct val="90000"/>
              </a:lnSpc>
              <a:buFontTx/>
              <a:buNone/>
            </a:pPr>
            <a:endParaRPr lang="en-AU" sz="2000" smtClean="0"/>
          </a:p>
        </p:txBody>
      </p:sp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2492375"/>
            <a:ext cx="59356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96C2E8-0EE5-4308-A54E-7D9413AAFEF8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304212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People – examples:</a:t>
            </a:r>
          </a:p>
          <a:p>
            <a:pPr>
              <a:lnSpc>
                <a:spcPct val="90000"/>
              </a:lnSpc>
            </a:pPr>
            <a:r>
              <a:rPr lang="en-AU" sz="1600" smtClean="0">
                <a:solidFill>
                  <a:schemeClr val="hlink"/>
                </a:solidFill>
                <a:hlinkClick r:id="rId3"/>
              </a:rPr>
              <a:t>http://www.smh.com.au/it-pro/security-it/site-disabled-after-telstra-customer-personal-details-show-up-online-20111209-1onpd.html</a:t>
            </a:r>
            <a:r>
              <a:rPr lang="en-AU" sz="1600" smtClean="0">
                <a:solidFill>
                  <a:schemeClr val="hlink"/>
                </a:solidFill>
              </a:rPr>
              <a:t> </a:t>
            </a: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2138" y="2492375"/>
            <a:ext cx="3887787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  <a:endParaRPr lang="en-US" smtClean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People – examples:</a:t>
            </a:r>
          </a:p>
          <a:p>
            <a:r>
              <a:rPr lang="en-AU" sz="2800" smtClean="0">
                <a:solidFill>
                  <a:schemeClr val="hlink"/>
                </a:solidFill>
              </a:rPr>
              <a:t>Telstra example, continued</a:t>
            </a:r>
            <a:endParaRPr lang="en-AU" sz="2800" smtClean="0"/>
          </a:p>
          <a:p>
            <a:pPr lvl="1"/>
            <a:r>
              <a:rPr lang="en-US" sz="2400" smtClean="0"/>
              <a:t>Information Commissioner launched investigation into privacy breach and released a report in June 2012</a:t>
            </a:r>
          </a:p>
          <a:p>
            <a:pPr lvl="2"/>
            <a:r>
              <a:rPr lang="en-US" sz="2000" smtClean="0"/>
              <a:t>found Telstra breached NPP 2 &amp; NPP 4. </a:t>
            </a:r>
            <a:endParaRPr lang="en-AU" sz="1800" smtClean="0"/>
          </a:p>
          <a:p>
            <a:pPr lvl="1"/>
            <a:r>
              <a:rPr lang="en-AU" sz="2000" smtClean="0"/>
              <a:t>Telstra investigation found breach caused by errors:</a:t>
            </a:r>
          </a:p>
          <a:p>
            <a:pPr lvl="2"/>
            <a:r>
              <a:rPr lang="en-AU" sz="1800" smtClean="0"/>
              <a:t>Project incorrectly categorised as one that did not involve any personal information, so initially no security controls put in place</a:t>
            </a:r>
          </a:p>
          <a:p>
            <a:pPr lvl="2"/>
            <a:r>
              <a:rPr lang="en-AU" sz="1800" smtClean="0"/>
              <a:t>Employees aware of breach did not inform management</a:t>
            </a:r>
          </a:p>
          <a:p>
            <a:pPr lvl="2"/>
            <a:r>
              <a:rPr lang="en-AU" sz="1800" smtClean="0"/>
              <a:t>When protection put in place, tool later became publically available again after a software restoration removed those protections</a:t>
            </a:r>
            <a:endParaRPr lang="en-US" sz="1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>
                <a:solidFill>
                  <a:schemeClr val="tx1">
                    <a:tint val="75000"/>
                  </a:schemeClr>
                </a:solidFill>
                <a:latin typeface="+mn-lt"/>
              </a:rPr>
              <a:t>INB/INN 255 Security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FA149-A72A-4BC6-A8D7-02C93CF196EB}" type="slidenum">
              <a:rPr lang="en-AU"/>
              <a:pPr>
                <a:defRPr/>
              </a:pPr>
              <a:t>33</a:t>
            </a:fld>
            <a:endParaRPr lang="en-A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  <a:endParaRPr lang="en-US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600" smtClean="0"/>
              <a:t>People – examples: </a:t>
            </a:r>
          </a:p>
          <a:p>
            <a:r>
              <a:rPr lang="en-US" sz="2000" smtClean="0"/>
              <a:t>http://www.abc.net.au/worldtoday/content/2013/s3708279.htm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781300"/>
            <a:ext cx="6627812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>
                <a:solidFill>
                  <a:schemeClr val="tx1">
                    <a:tint val="75000"/>
                  </a:schemeClr>
                </a:solidFill>
                <a:latin typeface="+mn-lt"/>
              </a:rPr>
              <a:t>INB/INN 255 Security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F5929-4EC9-4AFE-939B-777646BFA74E}" type="slidenum">
              <a:rPr lang="en-AU"/>
              <a:pPr>
                <a:defRPr/>
              </a:pPr>
              <a:t>34</a:t>
            </a:fld>
            <a:endParaRPr lang="en-A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B78CC6-E264-4FC8-B96F-B055CFAAD162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  <a:endParaRPr lang="en-US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People: </a:t>
            </a:r>
          </a:p>
          <a:p>
            <a:pPr lvl="1"/>
            <a:r>
              <a:rPr lang="en-AU" smtClean="0"/>
              <a:t>Employers (Management):</a:t>
            </a:r>
          </a:p>
          <a:p>
            <a:pPr lvl="2"/>
            <a:r>
              <a:rPr lang="en-AU" sz="2000" smtClean="0">
                <a:solidFill>
                  <a:schemeClr val="hlink"/>
                </a:solidFill>
              </a:rPr>
              <a:t>Make policy decisions regarding monitoring actions of others</a:t>
            </a:r>
          </a:p>
          <a:p>
            <a:pPr lvl="1"/>
            <a:r>
              <a:rPr lang="en-AU" sz="2400" u="sng" smtClean="0"/>
              <a:t>Common reasons for workplace surveillance</a:t>
            </a:r>
            <a:r>
              <a:rPr lang="en-AU" sz="2400" smtClean="0"/>
              <a:t> are:</a:t>
            </a:r>
          </a:p>
          <a:p>
            <a:pPr lvl="2"/>
            <a:r>
              <a:rPr lang="en-AU" sz="2000" smtClean="0"/>
              <a:t>performance evaluation (employee efficiency) </a:t>
            </a:r>
          </a:p>
          <a:p>
            <a:pPr lvl="2"/>
            <a:r>
              <a:rPr lang="en-AU" sz="2000" smtClean="0"/>
              <a:t>compliance with federal and local laws </a:t>
            </a:r>
          </a:p>
          <a:p>
            <a:pPr lvl="2"/>
            <a:r>
              <a:rPr lang="en-AU" sz="2000" smtClean="0"/>
              <a:t>protection against legal liability, and </a:t>
            </a:r>
          </a:p>
          <a:p>
            <a:pPr lvl="2"/>
            <a:r>
              <a:rPr lang="en-AU" sz="2000" smtClean="0"/>
              <a:t>cost control of the use of company resources</a:t>
            </a:r>
          </a:p>
          <a:p>
            <a:pPr lvl="3"/>
            <a:r>
              <a:rPr lang="en-AU" sz="1800" smtClean="0"/>
              <a:t>For example, phone and internet</a:t>
            </a:r>
          </a:p>
          <a:p>
            <a:pPr lvl="1"/>
            <a:r>
              <a:rPr lang="en-AU" sz="2400" smtClean="0">
                <a:solidFill>
                  <a:schemeClr val="hlink"/>
                </a:solidFill>
              </a:rPr>
              <a:t>In which areas and which functions is monitoring reasonable?</a:t>
            </a:r>
            <a:r>
              <a:rPr lang="en-AU" sz="2400" smtClean="0"/>
              <a:t> </a:t>
            </a:r>
            <a:endParaRPr lang="en-US" sz="24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1E8869-7B08-427B-B82D-A773EA6EBA18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  <a:endParaRPr 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People:</a:t>
            </a:r>
            <a:r>
              <a:rPr lang="en-AU" sz="36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Government: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May monitor personal data and communications ‘in the national interest’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In Australia, general monitoring of telephone calls is not permitted:</a:t>
            </a:r>
          </a:p>
          <a:p>
            <a:pPr lvl="3">
              <a:lnSpc>
                <a:spcPct val="90000"/>
              </a:lnSpc>
            </a:pPr>
            <a:r>
              <a:rPr lang="en-AU" smtClean="0"/>
              <a:t>Federal Telecommunications (Interception) Act 1979</a:t>
            </a:r>
          </a:p>
          <a:p>
            <a:pPr lvl="3">
              <a:lnSpc>
                <a:spcPct val="90000"/>
              </a:lnSpc>
            </a:pPr>
            <a:r>
              <a:rPr lang="en-AU" smtClean="0"/>
              <a:t>Some exceptions (where law enforcement agencies have warrant)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Similar position in the US, </a:t>
            </a:r>
          </a:p>
          <a:p>
            <a:pPr lvl="3">
              <a:lnSpc>
                <a:spcPct val="90000"/>
              </a:lnSpc>
            </a:pPr>
            <a:r>
              <a:rPr lang="en-AU" smtClean="0"/>
              <a:t>But mass surveillance of communications by NSA &amp; phone companies reported (June 2013 Edward Snowden)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  <a:endParaRPr lang="en-US" smtClean="0"/>
          </a:p>
        </p:txBody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AU" sz="2400" smtClean="0"/>
              <a:t>Classified documents leaked by Edward Snowden June 2013</a:t>
            </a:r>
            <a:r>
              <a:rPr lang="en-AU" sz="2000" smtClean="0"/>
              <a:t> include court order requiring Verizon to give NSA records for phone calls  </a:t>
            </a:r>
            <a:endParaRPr lang="en-US" sz="2000" smtClean="0"/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2349500"/>
            <a:ext cx="4495800" cy="3895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0EA355-92C6-41F0-A1C2-CC0EB3048DDD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  <a:endParaRPr lang="en-US" smtClean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Technology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Advances in technology make collecting and processing large amounts of information possible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Many tools that are useful for monitoring and harvesting specific personal data, including: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Monitoring phone calls – number dialled, </a:t>
            </a:r>
            <a:r>
              <a:rPr lang="en-US" smtClean="0"/>
              <a:t>location data, time and duration of calls</a:t>
            </a:r>
            <a:endParaRPr lang="en-AU" smtClean="0"/>
          </a:p>
          <a:p>
            <a:pPr lvl="2">
              <a:lnSpc>
                <a:spcPct val="90000"/>
              </a:lnSpc>
            </a:pPr>
            <a:r>
              <a:rPr lang="en-AU" smtClean="0"/>
              <a:t>Monitoring internet access - URLs visited, time spent, site visited previously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Monitoring email - sent, recipient, content of email 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Keystroke logging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C5F037-B22C-4E57-9D73-9C35510A62F1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9155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Technology examples: </a:t>
            </a:r>
          </a:p>
          <a:p>
            <a:pPr lvl="1">
              <a:lnSpc>
                <a:spcPct val="90000"/>
              </a:lnSpc>
            </a:pPr>
            <a:r>
              <a:rPr lang="en-AU" u="sng" smtClean="0">
                <a:solidFill>
                  <a:schemeClr val="hlink"/>
                </a:solidFill>
              </a:rPr>
              <a:t>Monitoring user activity</a:t>
            </a:r>
            <a:r>
              <a:rPr lang="en-AU" smtClean="0"/>
              <a:t> – keystroke logger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Hardware: 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Examples: </a:t>
            </a:r>
            <a:r>
              <a:rPr lang="en-AU" sz="2000" smtClean="0"/>
              <a:t>KeyGhost, Keyshark, </a:t>
            </a:r>
            <a:r>
              <a:rPr lang="en-AU" sz="2000" smtClean="0">
                <a:solidFill>
                  <a:schemeClr val="hlink"/>
                </a:solidFill>
              </a:rPr>
              <a:t>KeyGrabber</a:t>
            </a:r>
            <a:r>
              <a:rPr lang="en-AU" sz="2000" smtClean="0">
                <a:solidFill>
                  <a:schemeClr val="accent2"/>
                </a:solidFill>
              </a:rPr>
              <a:t> </a:t>
            </a:r>
            <a:endParaRPr lang="en-AU" sz="2000" smtClean="0"/>
          </a:p>
          <a:p>
            <a:pPr lvl="3">
              <a:lnSpc>
                <a:spcPct val="90000"/>
              </a:lnSpc>
            </a:pPr>
            <a:r>
              <a:rPr lang="en-AU" smtClean="0">
                <a:hlinkClick r:id="rId3"/>
              </a:rPr>
              <a:t>http://www.keelog.com/usb_hardware_keylogger.html</a:t>
            </a:r>
            <a:endParaRPr lang="en-AU" smtClean="0"/>
          </a:p>
          <a:p>
            <a:pPr lvl="3">
              <a:lnSpc>
                <a:spcPct val="90000"/>
              </a:lnSpc>
            </a:pPr>
            <a:r>
              <a:rPr lang="en-AU" smtClean="0"/>
              <a:t>Models available </a:t>
            </a:r>
          </a:p>
          <a:p>
            <a:pPr lvl="4">
              <a:lnSpc>
                <a:spcPct val="90000"/>
              </a:lnSpc>
            </a:pPr>
            <a:r>
              <a:rPr lang="en-AU" smtClean="0"/>
              <a:t>8M cost less than US$50 </a:t>
            </a:r>
            <a:r>
              <a:rPr lang="en-AU" sz="1800" smtClean="0"/>
              <a:t>(stores 8,000,000 keystrokes) </a:t>
            </a:r>
          </a:p>
          <a:p>
            <a:pPr lvl="4">
              <a:lnSpc>
                <a:spcPct val="90000"/>
              </a:lnSpc>
            </a:pPr>
            <a:r>
              <a:rPr lang="en-AU" smtClean="0"/>
              <a:t>2G cost less than US$60 </a:t>
            </a:r>
            <a:r>
              <a:rPr lang="en-AU" sz="1800" smtClean="0"/>
              <a:t>(stores 2,000,000,000 keystrokes) </a:t>
            </a:r>
          </a:p>
          <a:p>
            <a:pPr lvl="3">
              <a:lnSpc>
                <a:spcPct val="90000"/>
              </a:lnSpc>
            </a:pPr>
            <a:endParaRPr lang="en-AU" smtClean="0"/>
          </a:p>
        </p:txBody>
      </p:sp>
      <p:pic>
        <p:nvPicPr>
          <p:cNvPr id="5837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2275" y="4652963"/>
            <a:ext cx="25241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6825" y="4581525"/>
            <a:ext cx="24765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F5F60-850F-40F0-A03E-289D57C04465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privacy?</a:t>
            </a:r>
            <a:endParaRPr 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r>
              <a:rPr lang="en-AU" smtClean="0"/>
              <a:t>Definition:</a:t>
            </a:r>
          </a:p>
          <a:p>
            <a:r>
              <a:rPr lang="en-US" smtClean="0">
                <a:solidFill>
                  <a:schemeClr val="hlink"/>
                </a:solidFill>
              </a:rPr>
              <a:t>“the interest that individuals have in sustaining a 'personal space', free from interference by other people and organisations”</a:t>
            </a:r>
          </a:p>
          <a:p>
            <a:pPr lvl="1"/>
            <a:r>
              <a:rPr lang="en-US" smtClean="0"/>
              <a:t>Roger Clarke </a:t>
            </a:r>
          </a:p>
          <a:p>
            <a:pPr lvl="1"/>
            <a:r>
              <a:rPr lang="en-US" sz="2400" smtClean="0"/>
              <a:t>member of the Australian Privacy Foundation</a:t>
            </a:r>
          </a:p>
          <a:p>
            <a:pPr lvl="1"/>
            <a:r>
              <a:rPr lang="en-US" sz="2400" smtClean="0"/>
              <a:t>http://www.rogerclarke.com/DV/Intro.html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98DEF1-AE03-42B8-8842-24584FD9D820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304212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Technology examples: </a:t>
            </a:r>
          </a:p>
          <a:p>
            <a:pPr lvl="1">
              <a:lnSpc>
                <a:spcPct val="90000"/>
              </a:lnSpc>
            </a:pPr>
            <a:r>
              <a:rPr lang="en-AU" u="sng" smtClean="0">
                <a:solidFill>
                  <a:schemeClr val="hlink"/>
                </a:solidFill>
              </a:rPr>
              <a:t>Monitoring user activity</a:t>
            </a:r>
            <a:r>
              <a:rPr lang="en-AU" smtClean="0"/>
              <a:t> – keystroke logger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Software: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Examples: Stealth Keylogger, Spector Pro</a:t>
            </a:r>
          </a:p>
          <a:p>
            <a:pPr lvl="3">
              <a:lnSpc>
                <a:spcPct val="90000"/>
              </a:lnSpc>
            </a:pPr>
            <a:r>
              <a:rPr lang="en-AU" smtClean="0"/>
              <a:t>Software products that cost less than US$100  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Logged data can be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stored on computer for later retrieval, or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transmitted to remote location </a:t>
            </a:r>
          </a:p>
          <a:p>
            <a:pPr>
              <a:lnSpc>
                <a:spcPct val="90000"/>
              </a:lnSpc>
            </a:pPr>
            <a:r>
              <a:rPr lang="en-AU" sz="2800" smtClean="0"/>
              <a:t>Note: some trojans install software keyloggers on your PC </a:t>
            </a:r>
            <a:r>
              <a:rPr lang="en-AU" sz="2800" i="1" smtClean="0"/>
              <a:t>without you or your employer’s consent</a:t>
            </a:r>
            <a:r>
              <a:rPr lang="en-AU" sz="2800" smtClean="0"/>
              <a:t>, and send the information recorded to others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64FBD-9D5C-4B7F-BC5F-1D4B44C40DD5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01000" cy="4752975"/>
          </a:xfrm>
        </p:spPr>
        <p:txBody>
          <a:bodyPr/>
          <a:lstStyle/>
          <a:p>
            <a:r>
              <a:rPr lang="en-AU" smtClean="0"/>
              <a:t>Technology examples: </a:t>
            </a:r>
          </a:p>
          <a:p>
            <a:pPr lvl="1"/>
            <a:r>
              <a:rPr lang="en-AU" u="sng" smtClean="0">
                <a:solidFill>
                  <a:schemeClr val="hlink"/>
                </a:solidFill>
              </a:rPr>
              <a:t>Monitoring internet use:</a:t>
            </a:r>
            <a:r>
              <a:rPr lang="en-AU" smtClean="0"/>
              <a:t> Cookies</a:t>
            </a:r>
          </a:p>
          <a:p>
            <a:pPr lvl="1"/>
            <a:r>
              <a:rPr lang="en-AU" smtClean="0"/>
              <a:t>Cookies are small text files </a:t>
            </a:r>
          </a:p>
          <a:p>
            <a:pPr lvl="2"/>
            <a:r>
              <a:rPr lang="en-AU" smtClean="0"/>
              <a:t>Initially sent from a web server to a web browser</a:t>
            </a:r>
          </a:p>
          <a:p>
            <a:pPr lvl="2"/>
            <a:r>
              <a:rPr lang="en-AU" smtClean="0"/>
              <a:t>Then from browser back to server on subsequent visits</a:t>
            </a:r>
          </a:p>
          <a:p>
            <a:pPr lvl="2"/>
            <a:r>
              <a:rPr lang="en-AU" smtClean="0"/>
              <a:t>Example: </a:t>
            </a:r>
          </a:p>
          <a:p>
            <a:pPr lvl="2"/>
            <a:endParaRPr lang="en-AU" smtClean="0"/>
          </a:p>
          <a:p>
            <a:pPr lvl="2"/>
            <a:r>
              <a:rPr lang="en-AU" sz="2000" smtClean="0">
                <a:solidFill>
                  <a:schemeClr val="hlink"/>
                </a:solidFill>
              </a:rPr>
              <a:t>GSPID=0e755d775574d1cescholar.google.com.au/1536271887833632111634328442790830060602*</a:t>
            </a:r>
          </a:p>
        </p:txBody>
      </p:sp>
      <p:pic>
        <p:nvPicPr>
          <p:cNvPr id="6247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4508500"/>
            <a:ext cx="568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17A3DD-A27B-4231-9468-40D6ABBD310C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01000" cy="4537075"/>
          </a:xfrm>
        </p:spPr>
        <p:txBody>
          <a:bodyPr/>
          <a:lstStyle/>
          <a:p>
            <a:r>
              <a:rPr lang="en-AU" sz="2800" smtClean="0"/>
              <a:t>Technology examples: </a:t>
            </a:r>
          </a:p>
          <a:p>
            <a:pPr lvl="1"/>
            <a:r>
              <a:rPr lang="en-AU" sz="2400" u="sng" smtClean="0">
                <a:solidFill>
                  <a:schemeClr val="hlink"/>
                </a:solidFill>
              </a:rPr>
              <a:t>Monitoring internet use</a:t>
            </a:r>
            <a:r>
              <a:rPr lang="en-AU" sz="2400" smtClean="0"/>
              <a:t>: Cookies</a:t>
            </a:r>
          </a:p>
          <a:p>
            <a:pPr lvl="1"/>
            <a:r>
              <a:rPr lang="en-AU" sz="2400" smtClean="0"/>
              <a:t>Can be used to store personal information or unique identifying fields</a:t>
            </a:r>
          </a:p>
          <a:p>
            <a:pPr lvl="2"/>
            <a:r>
              <a:rPr lang="en-AU" sz="2000" smtClean="0">
                <a:solidFill>
                  <a:schemeClr val="hlink"/>
                </a:solidFill>
              </a:rPr>
              <a:t>Example: login name, shopping cart information, location information</a:t>
            </a:r>
          </a:p>
          <a:p>
            <a:pPr lvl="1"/>
            <a:r>
              <a:rPr lang="en-AU" sz="2400" smtClean="0"/>
              <a:t>Are used </a:t>
            </a:r>
          </a:p>
          <a:p>
            <a:pPr lvl="2"/>
            <a:r>
              <a:rPr lang="en-AU" sz="2000" smtClean="0"/>
              <a:t>to keep ‘state’ when browsing different pages on a site</a:t>
            </a:r>
          </a:p>
          <a:p>
            <a:pPr lvl="2"/>
            <a:r>
              <a:rPr lang="en-AU" sz="2000" smtClean="0"/>
              <a:t>to ‘personalise’ web sites to correspond to user preferences</a:t>
            </a:r>
          </a:p>
          <a:p>
            <a:pPr lvl="3"/>
            <a:r>
              <a:rPr lang="en-AU" sz="1800" smtClean="0">
                <a:solidFill>
                  <a:schemeClr val="hlink"/>
                </a:solidFill>
              </a:rPr>
              <a:t>Example: a weather site may show the forecast just for your geographical area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A305B6-C290-4856-A14E-FB4F0E817885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Technology examples: </a:t>
            </a:r>
          </a:p>
          <a:p>
            <a:pPr lvl="1">
              <a:lnSpc>
                <a:spcPct val="90000"/>
              </a:lnSpc>
            </a:pPr>
            <a:r>
              <a:rPr lang="en-AU" u="sng" smtClean="0">
                <a:solidFill>
                  <a:schemeClr val="hlink"/>
                </a:solidFill>
              </a:rPr>
              <a:t>Monitoring internet use</a:t>
            </a:r>
            <a:r>
              <a:rPr lang="en-AU" smtClean="0"/>
              <a:t>: Cookies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Cookies can be </a:t>
            </a:r>
          </a:p>
          <a:p>
            <a:pPr lvl="2">
              <a:lnSpc>
                <a:spcPct val="90000"/>
              </a:lnSpc>
            </a:pPr>
            <a:r>
              <a:rPr lang="en-AU" sz="2000" b="1" smtClean="0"/>
              <a:t>persistent</a:t>
            </a:r>
            <a:r>
              <a:rPr lang="en-AU" sz="2000" smtClean="0"/>
              <a:t> </a:t>
            </a:r>
            <a:r>
              <a:rPr lang="en-AU" sz="2000" smtClean="0">
                <a:solidFill>
                  <a:schemeClr val="hlink"/>
                </a:solidFill>
              </a:rPr>
              <a:t>(stored on browser machine hard drive)</a:t>
            </a:r>
            <a:r>
              <a:rPr lang="en-AU" sz="2000" smtClean="0"/>
              <a:t> or </a:t>
            </a:r>
          </a:p>
          <a:p>
            <a:pPr lvl="2">
              <a:lnSpc>
                <a:spcPct val="90000"/>
              </a:lnSpc>
            </a:pPr>
            <a:r>
              <a:rPr lang="en-AU" sz="2000" b="1" smtClean="0"/>
              <a:t>non-persistent</a:t>
            </a:r>
            <a:r>
              <a:rPr lang="en-AU" sz="2000" smtClean="0"/>
              <a:t> </a:t>
            </a:r>
            <a:r>
              <a:rPr lang="en-AU" sz="2000" smtClean="0">
                <a:solidFill>
                  <a:schemeClr val="hlink"/>
                </a:solidFill>
              </a:rPr>
              <a:t>(in memory for that particular session only)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Persistent cookies can be set to be valid for many years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Users may disable cookies, although some services will be degraded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Some applications set cookies that actively resist deletion: ‘evercookies’ 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A33F85-014A-431B-AEDD-A843D64EF90F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37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Technology examples:</a:t>
            </a:r>
            <a:r>
              <a:rPr lang="en-AU" sz="36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AU" u="sng" smtClean="0">
                <a:solidFill>
                  <a:schemeClr val="hlink"/>
                </a:solidFill>
              </a:rPr>
              <a:t>Monitoring internet use</a:t>
            </a:r>
            <a:r>
              <a:rPr lang="en-AU" smtClean="0"/>
              <a:t>: Cookies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Third party advertising providers also use cookies: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to ‘target’ ads </a:t>
            </a:r>
            <a:r>
              <a:rPr lang="en-AU" smtClean="0">
                <a:solidFill>
                  <a:schemeClr val="hlink"/>
                </a:solidFill>
              </a:rPr>
              <a:t>(send you ads for things you are likely to be interested in)</a:t>
            </a:r>
            <a:endParaRPr lang="en-AU" smtClean="0"/>
          </a:p>
          <a:p>
            <a:pPr lvl="2">
              <a:lnSpc>
                <a:spcPct val="90000"/>
              </a:lnSpc>
            </a:pPr>
            <a:r>
              <a:rPr lang="en-AU" smtClean="0"/>
              <a:t>to serve different ads to the same user </a:t>
            </a:r>
            <a:r>
              <a:rPr lang="en-AU" smtClean="0">
                <a:solidFill>
                  <a:schemeClr val="hlink"/>
                </a:solidFill>
              </a:rPr>
              <a:t>(rather than repeating the same ad)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to measure </a:t>
            </a:r>
          </a:p>
          <a:p>
            <a:pPr lvl="3">
              <a:lnSpc>
                <a:spcPct val="90000"/>
              </a:lnSpc>
            </a:pPr>
            <a:r>
              <a:rPr lang="en-AU" smtClean="0"/>
              <a:t>how many unique users see a particular ad, and </a:t>
            </a:r>
          </a:p>
          <a:p>
            <a:pPr lvl="3">
              <a:lnSpc>
                <a:spcPct val="90000"/>
              </a:lnSpc>
            </a:pPr>
            <a:r>
              <a:rPr lang="en-AU" smtClean="0"/>
              <a:t>from which web site the ad was seen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9897F5-D984-498C-8217-229E6674F8E7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Technology examples:</a:t>
            </a:r>
            <a:r>
              <a:rPr lang="en-AU" sz="36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AU" u="sng" smtClean="0">
                <a:solidFill>
                  <a:schemeClr val="hlink"/>
                </a:solidFill>
              </a:rPr>
              <a:t>Monitoring internet use</a:t>
            </a:r>
            <a:r>
              <a:rPr lang="en-AU" smtClean="0"/>
              <a:t>: Cookies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When multiple sites use the same banner-ad providers, cookies can be used to track browsing behaviour 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Example: doubleclick.net (now owned by Google)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Cookies can also be read by websites other than the ones that set them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This can lead to profiling of a person’s interests and on-line behaviour </a:t>
            </a:r>
          </a:p>
          <a:p>
            <a:pPr lvl="2">
              <a:lnSpc>
                <a:spcPct val="90000"/>
              </a:lnSpc>
            </a:pPr>
            <a:r>
              <a:rPr lang="en-AU" b="1" smtClean="0"/>
              <a:t>without their knowledge or consent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C83D5F-6F29-489E-802D-6AE0069813DE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Technology examples: </a:t>
            </a:r>
          </a:p>
          <a:p>
            <a:pPr lvl="1">
              <a:lnSpc>
                <a:spcPct val="90000"/>
              </a:lnSpc>
            </a:pPr>
            <a:r>
              <a:rPr lang="en-AU" u="sng" smtClean="0">
                <a:solidFill>
                  <a:schemeClr val="hlink"/>
                </a:solidFill>
              </a:rPr>
              <a:t>Monitoring internet use</a:t>
            </a:r>
            <a:r>
              <a:rPr lang="en-AU" smtClean="0"/>
              <a:t>: Cookies</a:t>
            </a:r>
          </a:p>
          <a:p>
            <a:pPr lvl="1">
              <a:lnSpc>
                <a:spcPct val="90000"/>
              </a:lnSpc>
            </a:pPr>
            <a:r>
              <a:rPr lang="en-AU" b="1" smtClean="0"/>
              <a:t>Opt-out versus opt-in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Most 3</a:t>
            </a:r>
            <a:r>
              <a:rPr lang="en-AU" baseline="30000" smtClean="0"/>
              <a:t>rd</a:t>
            </a:r>
            <a:r>
              <a:rPr lang="en-AU" smtClean="0"/>
              <a:t> party advertising providers make provision for people to ‘opt-out’ of being tracked by cookies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By default you are already ‘in’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You can choose to opt-out </a:t>
            </a:r>
          </a:p>
          <a:p>
            <a:pPr lvl="1">
              <a:lnSpc>
                <a:spcPct val="90000"/>
              </a:lnSpc>
            </a:pPr>
            <a:r>
              <a:rPr lang="en-AU" b="1" smtClean="0"/>
              <a:t>BUT</a:t>
            </a:r>
            <a:r>
              <a:rPr lang="en-AU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you have to know it exists before you can choose not to participate!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DDA45F-BD95-42CA-9C4E-F3703179AE11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001000" cy="4679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mtClean="0"/>
              <a:t>Technology examples: </a:t>
            </a:r>
          </a:p>
          <a:p>
            <a:pPr lvl="1">
              <a:lnSpc>
                <a:spcPct val="80000"/>
              </a:lnSpc>
            </a:pPr>
            <a:r>
              <a:rPr lang="en-AU" u="sng" smtClean="0">
                <a:solidFill>
                  <a:schemeClr val="hlink"/>
                </a:solidFill>
              </a:rPr>
              <a:t>Monitoring internet use</a:t>
            </a:r>
            <a:r>
              <a:rPr lang="en-AU" smtClean="0"/>
              <a:t>: Web bugs 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(Also called web beacons, page tags, pixel tags …)</a:t>
            </a:r>
            <a:r>
              <a:rPr lang="en-AU" sz="2000" smtClean="0">
                <a:solidFill>
                  <a:schemeClr val="folHlink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AU" sz="2400" smtClean="0"/>
              <a:t>Used to keep track of which users view web pages or read email messages, and when</a:t>
            </a:r>
          </a:p>
          <a:p>
            <a:pPr lvl="1">
              <a:lnSpc>
                <a:spcPct val="80000"/>
              </a:lnSpc>
            </a:pPr>
            <a:r>
              <a:rPr lang="en-AU" sz="2400" smtClean="0"/>
              <a:t>Do this by including content 	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such as a graphic (</a:t>
            </a:r>
            <a:r>
              <a:rPr lang="en-AU" sz="2000" i="1" smtClean="0"/>
              <a:t>the bug</a:t>
            </a:r>
            <a:r>
              <a:rPr lang="en-AU" sz="2000" smtClean="0"/>
              <a:t>)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AU" sz="2400" smtClean="0"/>
              <a:t>    that must be retrieved from another server to construct the page or message </a:t>
            </a:r>
          </a:p>
          <a:p>
            <a:pPr lvl="2">
              <a:lnSpc>
                <a:spcPct val="80000"/>
              </a:lnSpc>
            </a:pPr>
            <a:r>
              <a:rPr lang="en-AU" sz="1800" smtClean="0"/>
              <a:t>Could be single pixel, or small company image</a:t>
            </a:r>
          </a:p>
          <a:p>
            <a:pPr lvl="1">
              <a:lnSpc>
                <a:spcPct val="80000"/>
              </a:lnSpc>
            </a:pPr>
            <a:r>
              <a:rPr lang="en-AU" sz="2400" smtClean="0"/>
              <a:t>For the message or page to be displayed, a request is sent to this server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Request includes details such as IP address of requesting computer, time of request, type of web browser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0A85EE-B103-4614-B479-028BB6D1A558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001000" cy="4895850"/>
          </a:xfrm>
        </p:spPr>
        <p:txBody>
          <a:bodyPr/>
          <a:lstStyle/>
          <a:p>
            <a:r>
              <a:rPr lang="en-AU" smtClean="0"/>
              <a:t>Technology examples: </a:t>
            </a:r>
          </a:p>
          <a:p>
            <a:pPr lvl="1"/>
            <a:r>
              <a:rPr lang="en-AU" u="sng" smtClean="0">
                <a:solidFill>
                  <a:schemeClr val="hlink"/>
                </a:solidFill>
              </a:rPr>
              <a:t>Monitoring internet use</a:t>
            </a:r>
            <a:r>
              <a:rPr lang="en-AU" smtClean="0"/>
              <a:t>: Web bugs</a:t>
            </a:r>
            <a:r>
              <a:rPr lang="en-AU" smtClean="0">
                <a:solidFill>
                  <a:schemeClr val="folHlink"/>
                </a:solidFill>
              </a:rPr>
              <a:t> </a:t>
            </a:r>
          </a:p>
          <a:p>
            <a:pPr lvl="1"/>
            <a:r>
              <a:rPr lang="en-AU" smtClean="0"/>
              <a:t>When viewing a web page, check out where the content of the page is from: </a:t>
            </a:r>
          </a:p>
          <a:p>
            <a:pPr lvl="2"/>
            <a:r>
              <a:rPr lang="en-AU" sz="1800" smtClean="0">
                <a:solidFill>
                  <a:schemeClr val="hlink"/>
                </a:solidFill>
              </a:rPr>
              <a:t>Using Safari choose: Develop -&gt; Web Inspector -&gt; Resources -&gt; Images</a:t>
            </a:r>
          </a:p>
          <a:p>
            <a:pPr lvl="2"/>
            <a:r>
              <a:rPr lang="en-AU" sz="1800" smtClean="0">
                <a:solidFill>
                  <a:schemeClr val="hlink"/>
                </a:solidFill>
              </a:rPr>
              <a:t>Using MS-IE choose: View -&gt; Webpage Privacy Policy </a:t>
            </a:r>
          </a:p>
        </p:txBody>
      </p:sp>
      <p:pic>
        <p:nvPicPr>
          <p:cNvPr id="7475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3933825"/>
            <a:ext cx="4103687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Semester 1 2014</a:t>
            </a:r>
            <a:endParaRPr lang="en-AU"/>
          </a:p>
        </p:txBody>
      </p:sp>
      <p:sp>
        <p:nvSpPr>
          <p:cNvPr id="76801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76802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7680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Many organizations have a business need for your personal information: 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Huge volumes of data collected 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Can be stored for long periods of time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To use, may employ ‘data mining’: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“a set of automated techniques used to extract buried or previously unknown pieces of information from large databases”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Can be used to: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Identify particular sets of actions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Find general patterns of behaviour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Profile individual customers</a:t>
            </a:r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>
                <a:solidFill>
                  <a:schemeClr val="tx1">
                    <a:tint val="75000"/>
                  </a:schemeClr>
                </a:solidFill>
                <a:latin typeface="+mn-lt"/>
              </a:rPr>
              <a:t>INB/INN 255 Security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2088" y="6356350"/>
            <a:ext cx="2133600" cy="365125"/>
          </a:xfrm>
        </p:spPr>
        <p:txBody>
          <a:bodyPr/>
          <a:lstStyle/>
          <a:p>
            <a:pPr>
              <a:defRPr/>
            </a:pPr>
            <a:fld id="{BC46C4F7-A009-49BA-B83C-CA5A46AD296A}" type="slidenum">
              <a:rPr lang="en-AU"/>
              <a:pPr>
                <a:defRPr/>
              </a:pPr>
              <a:t>49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D5ECE6-EE30-47A6-A83C-0C0AC79210F0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privacy?</a:t>
            </a:r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mtClean="0"/>
              <a:t>Specific meaning depends on context – Clarke’s four dimensions of privacy:</a:t>
            </a:r>
          </a:p>
          <a:p>
            <a:pPr lvl="1">
              <a:lnSpc>
                <a:spcPct val="80000"/>
              </a:lnSpc>
            </a:pPr>
            <a:r>
              <a:rPr lang="en-AU" sz="2400" smtClean="0">
                <a:solidFill>
                  <a:schemeClr val="hlink"/>
                </a:solidFill>
              </a:rPr>
              <a:t>Privacy of the person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Physical or bodily privacy: about the integrity of the body and consent to physical procedures </a:t>
            </a:r>
          </a:p>
          <a:p>
            <a:pPr lvl="1">
              <a:lnSpc>
                <a:spcPct val="80000"/>
              </a:lnSpc>
            </a:pPr>
            <a:r>
              <a:rPr lang="en-AU" sz="2400" smtClean="0">
                <a:solidFill>
                  <a:schemeClr val="hlink"/>
                </a:solidFill>
              </a:rPr>
              <a:t>Privacy of personal behaviour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Including political, religious and sexual practices and preferences</a:t>
            </a:r>
          </a:p>
          <a:p>
            <a:pPr lvl="1">
              <a:lnSpc>
                <a:spcPct val="80000"/>
              </a:lnSpc>
            </a:pPr>
            <a:r>
              <a:rPr lang="en-AU" sz="2400" smtClean="0">
                <a:solidFill>
                  <a:schemeClr val="hlink"/>
                </a:solidFill>
              </a:rPr>
              <a:t>Privacy of personal communications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Being able to communicate with other individuals without routine monitoring by others </a:t>
            </a:r>
          </a:p>
          <a:p>
            <a:pPr lvl="1">
              <a:lnSpc>
                <a:spcPct val="80000"/>
              </a:lnSpc>
            </a:pPr>
            <a:r>
              <a:rPr lang="en-AU" sz="2400" smtClean="0">
                <a:solidFill>
                  <a:schemeClr val="hlink"/>
                </a:solidFill>
              </a:rPr>
              <a:t>Privacy of personal data</a:t>
            </a:r>
          </a:p>
          <a:p>
            <a:pPr lvl="2">
              <a:lnSpc>
                <a:spcPct val="80000"/>
              </a:lnSpc>
            </a:pPr>
            <a:r>
              <a:rPr lang="en-AU" sz="2000" smtClean="0"/>
              <a:t>Control over personal data and how it will be used, even when it is held by another organisation  </a:t>
            </a:r>
            <a:endParaRPr lang="en-US" sz="20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79874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INB/INN 255 Security</a:t>
            </a:r>
          </a:p>
        </p:txBody>
      </p:sp>
      <p:sp>
        <p:nvSpPr>
          <p:cNvPr id="79875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46A59E6-0FC4-4D60-8ACA-CFF09B566B89}" type="slidenum">
              <a:rPr lang="en-US" sz="1400"/>
              <a:pPr algn="r"/>
              <a:t>50</a:t>
            </a:fld>
            <a:endParaRPr 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smtClean="0"/>
              <a:t>Technology example: data mining</a:t>
            </a:r>
          </a:p>
          <a:p>
            <a:pPr>
              <a:lnSpc>
                <a:spcPct val="80000"/>
              </a:lnSpc>
            </a:pPr>
            <a:r>
              <a:rPr lang="en-AU" sz="2800" smtClean="0">
                <a:solidFill>
                  <a:schemeClr val="hlink"/>
                </a:solidFill>
              </a:rPr>
              <a:t>Commercial organisations and data mining:</a:t>
            </a:r>
            <a:r>
              <a:rPr lang="en-AU" smtClean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AU" sz="2400" smtClean="0"/>
              <a:t>Could be used:</a:t>
            </a:r>
          </a:p>
          <a:p>
            <a:pPr lvl="1">
              <a:lnSpc>
                <a:spcPct val="80000"/>
              </a:lnSpc>
            </a:pPr>
            <a:r>
              <a:rPr lang="en-AU" sz="2000" smtClean="0"/>
              <a:t>to develop marketing strategies </a:t>
            </a:r>
            <a:r>
              <a:rPr lang="en-AU" sz="2000" smtClean="0">
                <a:solidFill>
                  <a:schemeClr val="hlink"/>
                </a:solidFill>
              </a:rPr>
              <a:t>by extracting consumer behaviour, demographic, economic and geographic information</a:t>
            </a:r>
          </a:p>
          <a:p>
            <a:pPr lvl="1">
              <a:lnSpc>
                <a:spcPct val="80000"/>
              </a:lnSpc>
            </a:pPr>
            <a:r>
              <a:rPr lang="en-AU" sz="2000" smtClean="0"/>
              <a:t>for public health studies</a:t>
            </a:r>
          </a:p>
          <a:p>
            <a:pPr lvl="1">
              <a:lnSpc>
                <a:spcPct val="80000"/>
              </a:lnSpc>
            </a:pPr>
            <a:r>
              <a:rPr lang="en-AU" sz="2000" smtClean="0"/>
              <a:t>to detect fraud </a:t>
            </a:r>
            <a:r>
              <a:rPr lang="en-AU" sz="2000" smtClean="0">
                <a:solidFill>
                  <a:schemeClr val="hlink"/>
                </a:solidFill>
              </a:rPr>
              <a:t>(both govt. agencies and credit card companies)</a:t>
            </a:r>
          </a:p>
          <a:p>
            <a:pPr lvl="1">
              <a:lnSpc>
                <a:spcPct val="80000"/>
              </a:lnSpc>
            </a:pPr>
            <a:r>
              <a:rPr lang="en-AU" sz="2000" smtClean="0"/>
              <a:t>to correlate disparate data in law enforcement investigations</a:t>
            </a:r>
          </a:p>
          <a:p>
            <a:pPr lvl="2">
              <a:lnSpc>
                <a:spcPct val="80000"/>
              </a:lnSpc>
            </a:pPr>
            <a:r>
              <a:rPr lang="en-AU" sz="1800" smtClean="0"/>
              <a:t>Deposits/withdrawals from bank accounts</a:t>
            </a:r>
          </a:p>
          <a:p>
            <a:pPr lvl="2">
              <a:lnSpc>
                <a:spcPct val="80000"/>
              </a:lnSpc>
            </a:pPr>
            <a:r>
              <a:rPr lang="en-AU" sz="1800" smtClean="0"/>
              <a:t>Purchases using cards</a:t>
            </a:r>
          </a:p>
          <a:p>
            <a:pPr lvl="2">
              <a:lnSpc>
                <a:spcPct val="80000"/>
              </a:lnSpc>
            </a:pPr>
            <a:r>
              <a:rPr lang="en-AU" sz="1800" smtClean="0"/>
              <a:t>Entry/exit at international ports</a:t>
            </a:r>
          </a:p>
          <a:p>
            <a:pPr>
              <a:lnSpc>
                <a:spcPct val="80000"/>
              </a:lnSpc>
            </a:pPr>
            <a:r>
              <a:rPr lang="en-AU" sz="2400" smtClean="0"/>
              <a:t>Data mining can be used to correlate ‘anonymous’ activities and identify individuals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78850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INB/INN 255 Security</a:t>
            </a:r>
          </a:p>
        </p:txBody>
      </p:sp>
      <p:sp>
        <p:nvSpPr>
          <p:cNvPr id="78851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37ED871-E92D-45E1-9D07-5ABF46D2585A}" type="slidenum">
              <a:rPr lang="en-US" sz="1400"/>
              <a:pPr algn="r"/>
              <a:t>51</a:t>
            </a:fld>
            <a:endParaRPr lang="en-US" sz="14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Technology example: data mining</a:t>
            </a:r>
          </a:p>
          <a:p>
            <a:pPr>
              <a:lnSpc>
                <a:spcPct val="90000"/>
              </a:lnSpc>
            </a:pPr>
            <a:r>
              <a:rPr lang="en-AU" sz="2800" smtClean="0">
                <a:solidFill>
                  <a:schemeClr val="hlink"/>
                </a:solidFill>
              </a:rPr>
              <a:t>Commercial organisations and data mining: 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Used to develop a detailed profile of an individual’s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interests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movements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economic status and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demographics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Process is largely invisible for consumers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Lots of small pieces of personal information can add up to much more detail than a person is comfortable disclosing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Individuals may feel that it violates their privacy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8192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094B6A0-AA03-4ADA-8169-4C9D2B967283}" type="slidenum">
              <a:rPr lang="en-US" sz="1400"/>
              <a:pPr algn="r"/>
              <a:t>52</a:t>
            </a:fld>
            <a:endParaRPr 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smtClean="0"/>
              <a:t>Threats to privacy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496300" cy="4895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z="2800" smtClean="0"/>
              <a:t>Technology examples:</a:t>
            </a:r>
            <a:r>
              <a:rPr lang="en-AU" sz="2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AU" sz="2000" smtClean="0"/>
              <a:t>Check the privacy policy for organisations you are providing information to. For example: Google </a:t>
            </a:r>
            <a:r>
              <a:rPr lang="en-AU" sz="2000" smtClean="0">
                <a:hlinkClick r:id="rId3"/>
              </a:rPr>
              <a:t>http://www.google.com.au/intl/en/policies/privacy/</a:t>
            </a:r>
            <a:endParaRPr lang="en-AU" sz="2000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“We collect information in two ways: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Information you give us … name, email address, telephone number or credit card …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Information we get from your use of our services …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We use information collected from cookies and other technologies, like pixel tags, to improve your user experience …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We may combine personal information from one service with information, including personal information, from other Google services – for example to make it easier to share things with people you know. We will not combine DoubleClick cookie information with personally identifiable information unless we have your opt-in consent.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We will ask for your consent before using information for a purpose other than those that are set out in this Privacy Policy” </a:t>
            </a:r>
            <a:endParaRPr lang="en-AU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>
                <a:solidFill>
                  <a:schemeClr val="tx1">
                    <a:tint val="75000"/>
                  </a:schemeClr>
                </a:solidFill>
                <a:latin typeface="+mn-lt"/>
              </a:rPr>
              <a:t>INB/INN 255 Security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54C54D-4BCD-4B2A-B611-18E7444CF89B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Outline</a:t>
            </a:r>
            <a:endParaRPr lang="en-US" smtClean="0"/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What is privacy?</a:t>
            </a:r>
          </a:p>
          <a:p>
            <a:r>
              <a:rPr lang="en-AU" smtClean="0"/>
              <a:t>Protecting privacy</a:t>
            </a:r>
          </a:p>
          <a:p>
            <a:pPr lvl="1"/>
            <a:r>
              <a:rPr lang="en-AU" smtClean="0"/>
              <a:t>Legislation</a:t>
            </a:r>
          </a:p>
          <a:p>
            <a:r>
              <a:rPr lang="en-AU" smtClean="0"/>
              <a:t>Threats to privacy</a:t>
            </a:r>
          </a:p>
          <a:p>
            <a:pPr lvl="1"/>
            <a:r>
              <a:rPr lang="en-AU" smtClean="0"/>
              <a:t>People</a:t>
            </a:r>
          </a:p>
          <a:p>
            <a:pPr lvl="1"/>
            <a:r>
              <a:rPr lang="en-AU" smtClean="0"/>
              <a:t>Technology</a:t>
            </a:r>
          </a:p>
          <a:p>
            <a:r>
              <a:rPr lang="en-AU" u="sng" smtClean="0"/>
              <a:t>Identity Theft</a:t>
            </a:r>
          </a:p>
          <a:p>
            <a:r>
              <a:rPr lang="en-AU" smtClean="0"/>
              <a:t>Summary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D6C053-FF24-43BD-9E4C-F60BA70307E6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Identity Theft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20112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A crime where one person uses another person’s key personal information to fraudulently impersonate them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The imposter uses this for their own benefit: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Obtain advantages that the victim has:</a:t>
            </a:r>
          </a:p>
          <a:p>
            <a:pPr lvl="2">
              <a:lnSpc>
                <a:spcPct val="90000"/>
              </a:lnSpc>
            </a:pPr>
            <a:r>
              <a:rPr lang="en-AU" sz="2000" smtClean="0">
                <a:solidFill>
                  <a:schemeClr val="hlink"/>
                </a:solidFill>
              </a:rPr>
              <a:t>Examples: access to certain locations or services, get loans, credit cards, drivers license, rental accommodation, medical care, etc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Avoid penalties incurred by their actions</a:t>
            </a:r>
          </a:p>
          <a:p>
            <a:pPr lvl="2">
              <a:lnSpc>
                <a:spcPct val="90000"/>
              </a:lnSpc>
            </a:pPr>
            <a:r>
              <a:rPr lang="en-AU" sz="2000" smtClean="0">
                <a:solidFill>
                  <a:schemeClr val="hlink"/>
                </a:solidFill>
              </a:rPr>
              <a:t>Example: failing to make loan repayments or pay credit card bills, using victim’s ID if caught speeding or other infringement, etc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7EA094-0943-484E-B859-11C578174FFF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Identity Theft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752975"/>
          </a:xfrm>
        </p:spPr>
        <p:txBody>
          <a:bodyPr/>
          <a:lstStyle/>
          <a:p>
            <a:r>
              <a:rPr lang="en-AU" sz="2800" smtClean="0"/>
              <a:t>Information used to steal someone’s identity can be gained by:</a:t>
            </a:r>
          </a:p>
          <a:p>
            <a:pPr lvl="1"/>
            <a:r>
              <a:rPr lang="en-AU" sz="2400" smtClean="0"/>
              <a:t>‘Dumpster diving’</a:t>
            </a:r>
            <a:r>
              <a:rPr lang="en-AU" sz="2000" smtClean="0"/>
              <a:t> </a:t>
            </a:r>
            <a:r>
              <a:rPr lang="en-AU" sz="2000" smtClean="0">
                <a:solidFill>
                  <a:schemeClr val="hlink"/>
                </a:solidFill>
              </a:rPr>
              <a:t>(digging through rubbish bin contents) </a:t>
            </a:r>
          </a:p>
          <a:p>
            <a:pPr lvl="2"/>
            <a:r>
              <a:rPr lang="en-AU" sz="2000" smtClean="0">
                <a:solidFill>
                  <a:schemeClr val="hlink"/>
                </a:solidFill>
              </a:rPr>
              <a:t>for paper items that reveal personal information: credit card receipts, pre-approved credit forms, etc</a:t>
            </a:r>
          </a:p>
          <a:p>
            <a:pPr lvl="1"/>
            <a:r>
              <a:rPr lang="en-AU" sz="2400" smtClean="0"/>
              <a:t>Raiding letterboxes: </a:t>
            </a:r>
          </a:p>
          <a:p>
            <a:pPr lvl="2"/>
            <a:r>
              <a:rPr lang="en-AU" sz="2000" smtClean="0">
                <a:solidFill>
                  <a:schemeClr val="hlink"/>
                </a:solidFill>
              </a:rPr>
              <a:t>Mail may include unique identifiers such as Tax File Number</a:t>
            </a:r>
          </a:p>
          <a:p>
            <a:pPr lvl="1"/>
            <a:r>
              <a:rPr lang="en-AU" sz="2400" smtClean="0"/>
              <a:t>Social engineering</a:t>
            </a:r>
          </a:p>
          <a:p>
            <a:pPr lvl="2"/>
            <a:r>
              <a:rPr lang="en-AU" sz="1800" smtClean="0">
                <a:solidFill>
                  <a:schemeClr val="hlink"/>
                </a:solidFill>
              </a:rPr>
              <a:t>Phone calls, email messages, phishing scams, etc</a:t>
            </a:r>
          </a:p>
          <a:p>
            <a:pPr lvl="1"/>
            <a:r>
              <a:rPr lang="en-AU" sz="2400" smtClean="0"/>
              <a:t>Obtaining credit reports on victims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59BC8E-F63E-4C73-AA10-33EEB4BB63D7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Identity Theft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94675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smtClean="0"/>
              <a:t>Information used to steal someone’s identity can often be gained using online resources: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Personal information from public sources: 	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Personal web page, social networking sites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Sites that are public, but should not be: </a:t>
            </a:r>
          </a:p>
          <a:p>
            <a:pPr lvl="3">
              <a:lnSpc>
                <a:spcPct val="90000"/>
              </a:lnSpc>
            </a:pPr>
            <a:r>
              <a:rPr lang="en-AU" sz="1800" smtClean="0">
                <a:solidFill>
                  <a:schemeClr val="hlink"/>
                </a:solidFill>
              </a:rPr>
              <a:t>December 2011 Telstra customer database example  </a:t>
            </a:r>
          </a:p>
          <a:p>
            <a:pPr lvl="3">
              <a:lnSpc>
                <a:spcPct val="90000"/>
              </a:lnSpc>
            </a:pPr>
            <a:r>
              <a:rPr lang="en-AU" sz="1800" smtClean="0">
                <a:solidFill>
                  <a:schemeClr val="hlink"/>
                </a:solidFill>
              </a:rPr>
              <a:t>March 2009 Qld pathology lab breach details of &gt; 100 patients</a:t>
            </a:r>
            <a:endParaRPr lang="en-AU" sz="1800" smtClean="0"/>
          </a:p>
          <a:p>
            <a:pPr lvl="1">
              <a:lnSpc>
                <a:spcPct val="90000"/>
              </a:lnSpc>
            </a:pPr>
            <a:r>
              <a:rPr lang="en-AU" sz="2400" smtClean="0"/>
              <a:t>Lists of credit card numbers available online (free &amp; for sale)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Using malware to compromise a user’s PC </a:t>
            </a:r>
          </a:p>
          <a:p>
            <a:pPr lvl="2">
              <a:lnSpc>
                <a:spcPct val="90000"/>
              </a:lnSpc>
            </a:pPr>
            <a:r>
              <a:rPr lang="en-AU" sz="1800" smtClean="0">
                <a:solidFill>
                  <a:schemeClr val="hlink"/>
                </a:solidFill>
              </a:rPr>
              <a:t>trojan keystroke logger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Attacking databases holding personal 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91138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INB/INN 255 Security</a:t>
            </a:r>
          </a:p>
        </p:txBody>
      </p:sp>
      <p:sp>
        <p:nvSpPr>
          <p:cNvPr id="91139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13C7D96-F9D5-43B5-B8F7-D62AEEB500FA}" type="slidenum">
              <a:rPr lang="en-US" sz="1400"/>
              <a:pPr algn="r"/>
              <a:t>57</a:t>
            </a:fld>
            <a:endParaRPr 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smtClean="0"/>
              <a:t>Identity Theft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49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smtClean="0">
                <a:solidFill>
                  <a:schemeClr val="hlink"/>
                </a:solidFill>
              </a:rPr>
              <a:t>Victim may not be aware that identity theft has occurred: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May not be aware of unauthorised use until bank statement/bill/ fine is delivered</a:t>
            </a:r>
            <a:r>
              <a:rPr lang="en-AU" sz="320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Check your bank statements to make sure all transactions are yours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Attacker may alter address for statements, bills, so victim remains unaware of compromise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Check your records at set intervals, even if not issued frequently by supplier </a:t>
            </a:r>
          </a:p>
          <a:p>
            <a:pPr>
              <a:lnSpc>
                <a:spcPct val="90000"/>
              </a:lnSpc>
            </a:pPr>
            <a:r>
              <a:rPr lang="en-AU" sz="2400" smtClean="0"/>
              <a:t>Not sure if that interesting email offer is a phishing scam?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Check SCAMWatch: </a:t>
            </a:r>
            <a:r>
              <a:rPr lang="en-AU" sz="2000" smtClean="0">
                <a:hlinkClick r:id="rId3"/>
              </a:rPr>
              <a:t>http://www.scamwatch.gov.au/content/index.phtml/tag/Scamwatch/</a:t>
            </a:r>
            <a:endParaRPr lang="en-AU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93186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INB/INN 255 Security</a:t>
            </a:r>
          </a:p>
        </p:txBody>
      </p:sp>
      <p:sp>
        <p:nvSpPr>
          <p:cNvPr id="93187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FABC319-39D9-4CCE-9003-C7C0F4BD3375}" type="slidenum">
              <a:rPr lang="en-US" sz="1400"/>
              <a:pPr algn="r"/>
              <a:t>58</a:t>
            </a:fld>
            <a:endParaRPr 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smtClean="0"/>
              <a:t>Identity Theft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49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smtClean="0">
                <a:solidFill>
                  <a:schemeClr val="hlink"/>
                </a:solidFill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AU" sz="1400" smtClean="0"/>
              <a:t>http://www.sunshinecoastdaily.com.au/story/2012/03/10/woman-to-fight-maroochydore-court/</a:t>
            </a:r>
          </a:p>
        </p:txBody>
      </p:sp>
      <p:pic>
        <p:nvPicPr>
          <p:cNvPr id="9319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2349500"/>
            <a:ext cx="6126162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95234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INB/INN 255 Security</a:t>
            </a:r>
          </a:p>
        </p:txBody>
      </p:sp>
      <p:sp>
        <p:nvSpPr>
          <p:cNvPr id="95235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CD2D24-71F3-4A24-9E96-CE80B5A5698E}" type="slidenum">
              <a:rPr lang="en-US" sz="1400"/>
              <a:pPr algn="r"/>
              <a:t>59</a:t>
            </a:fld>
            <a:endParaRPr 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smtClean="0"/>
              <a:t>Identity Theft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637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smtClean="0">
                <a:solidFill>
                  <a:schemeClr val="hlink"/>
                </a:solidFill>
              </a:rPr>
              <a:t>Example: February 2003</a:t>
            </a:r>
          </a:p>
          <a:p>
            <a:pPr>
              <a:lnSpc>
                <a:spcPct val="90000"/>
              </a:lnSpc>
            </a:pPr>
            <a:r>
              <a:rPr lang="en-AU" sz="1800" smtClean="0">
                <a:hlinkClick r:id="rId3"/>
              </a:rPr>
              <a:t>http://www.dailymail.co.uk/news/article-167337/Mix-fraudster-US-court.html</a:t>
            </a:r>
            <a:endParaRPr lang="en-AU" sz="1800" smtClean="0"/>
          </a:p>
        </p:txBody>
      </p:sp>
      <p:pic>
        <p:nvPicPr>
          <p:cNvPr id="9523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2349500"/>
            <a:ext cx="46958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Semester 1 2014</a:t>
            </a:r>
            <a:endParaRPr lang="en-A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A2194-ADC0-4580-B116-0AA6A1DF7A49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privacy?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97437"/>
          </a:xfrm>
        </p:spPr>
        <p:txBody>
          <a:bodyPr/>
          <a:lstStyle/>
          <a:p>
            <a:r>
              <a:rPr lang="en-AU" sz="2800" smtClean="0"/>
              <a:t>For </a:t>
            </a:r>
            <a:r>
              <a:rPr lang="en-AU" sz="2800" u="sng" smtClean="0"/>
              <a:t>information security</a:t>
            </a:r>
            <a:r>
              <a:rPr lang="en-AU" sz="2800" smtClean="0"/>
              <a:t> we consider privacy of:</a:t>
            </a:r>
            <a:r>
              <a:rPr lang="en-AU" sz="2400" smtClean="0"/>
              <a:t> </a:t>
            </a:r>
          </a:p>
          <a:p>
            <a:pPr lvl="1"/>
            <a:r>
              <a:rPr lang="en-AU" b="1" smtClean="0"/>
              <a:t>Personal communications</a:t>
            </a:r>
            <a:r>
              <a:rPr lang="en-AU" smtClean="0"/>
              <a:t> </a:t>
            </a:r>
          </a:p>
          <a:p>
            <a:pPr lvl="2"/>
            <a:r>
              <a:rPr lang="en-AU" smtClean="0">
                <a:solidFill>
                  <a:schemeClr val="hlink"/>
                </a:solidFill>
              </a:rPr>
              <a:t>Are your communications monitored by other people or organisations?</a:t>
            </a:r>
          </a:p>
          <a:p>
            <a:pPr lvl="3"/>
            <a:r>
              <a:rPr lang="en-AU" smtClean="0"/>
              <a:t>Who, how, why? </a:t>
            </a:r>
          </a:p>
          <a:p>
            <a:pPr lvl="1"/>
            <a:r>
              <a:rPr lang="en-AU" b="1" smtClean="0"/>
              <a:t>Personal data</a:t>
            </a:r>
            <a:r>
              <a:rPr lang="en-AU" smtClean="0"/>
              <a:t>   </a:t>
            </a:r>
          </a:p>
          <a:p>
            <a:pPr lvl="2"/>
            <a:r>
              <a:rPr lang="en-AU" smtClean="0">
                <a:solidFill>
                  <a:schemeClr val="hlink"/>
                </a:solidFill>
              </a:rPr>
              <a:t>Are your personal details available to others?</a:t>
            </a:r>
          </a:p>
          <a:p>
            <a:pPr lvl="3"/>
            <a:r>
              <a:rPr lang="en-AU" smtClean="0"/>
              <a:t>Who, how, why? </a:t>
            </a:r>
          </a:p>
          <a:p>
            <a:r>
              <a:rPr lang="en-AU" sz="2800" smtClean="0"/>
              <a:t>Should other people/organisations have access to your personal information?</a:t>
            </a:r>
            <a:r>
              <a:rPr lang="en-AU" sz="2400" i="1" smtClean="0"/>
              <a:t> </a:t>
            </a:r>
          </a:p>
          <a:p>
            <a:pPr lvl="1"/>
            <a:r>
              <a:rPr lang="en-AU" sz="2000" i="1" smtClean="0"/>
              <a:t>Ongoing debate about public interest v’s individual rights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13DDC3-EF13-4BA4-AF6A-4192467974D8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Identity Theft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637088"/>
          </a:xfrm>
        </p:spPr>
        <p:txBody>
          <a:bodyPr/>
          <a:lstStyle/>
          <a:p>
            <a:r>
              <a:rPr lang="en-AU" smtClean="0"/>
              <a:t>Identity theft statistics:</a:t>
            </a:r>
          </a:p>
          <a:p>
            <a:pPr lvl="1"/>
            <a:r>
              <a:rPr lang="en-AU" smtClean="0"/>
              <a:t>ABS report:</a:t>
            </a:r>
            <a:r>
              <a:rPr lang="en-AU" sz="3600" smtClean="0"/>
              <a:t> </a:t>
            </a:r>
            <a:r>
              <a:rPr lang="en-AU" smtClean="0"/>
              <a:t>Personal Fraud Survey 2010-2011</a:t>
            </a:r>
          </a:p>
          <a:p>
            <a:pPr lvl="2"/>
            <a:r>
              <a:rPr lang="en-AU" smtClean="0"/>
              <a:t>In the 12 months prior to the survey, over 4% of respondents were victims of identity fraud</a:t>
            </a:r>
          </a:p>
          <a:p>
            <a:pPr lvl="3"/>
            <a:r>
              <a:rPr lang="en-AU" smtClean="0"/>
              <a:t>(was 3.1% in 2007 Personal Fraud Survey)</a:t>
            </a:r>
          </a:p>
          <a:p>
            <a:pPr lvl="3"/>
            <a:r>
              <a:rPr lang="en-AU" smtClean="0"/>
              <a:t> Bank or credit card fraud 3.7% (2.4% in 2007)</a:t>
            </a:r>
          </a:p>
          <a:p>
            <a:pPr lvl="3"/>
            <a:r>
              <a:rPr lang="en-AU" smtClean="0"/>
              <a:t> Identity theft 0.3% (0.8% in 2007)</a:t>
            </a:r>
          </a:p>
          <a:p>
            <a:pPr lvl="1"/>
            <a:r>
              <a:rPr lang="en-AU" sz="2000" smtClean="0">
                <a:hlinkClick r:id="rId3"/>
              </a:rPr>
              <a:t>http://www.abs.gov.au/ausstats/abs@.nsf/Lookup/65767D57E11FC149CA2579E40012057F?opendocument</a:t>
            </a:r>
            <a:r>
              <a:rPr lang="en-AU" sz="1800" smtClean="0"/>
              <a:t> </a:t>
            </a:r>
          </a:p>
          <a:p>
            <a:pPr lvl="1"/>
            <a:r>
              <a:rPr lang="en-AU" sz="2000" smtClean="0">
                <a:solidFill>
                  <a:schemeClr val="hlink"/>
                </a:solidFill>
                <a:hlinkClick r:id="rId4"/>
              </a:rPr>
              <a:t>http://www.ausstats.abs.gov.au/ausstats/subscriber.nsf/0/866E0EF22EFC4608CA2574740015D234/$File/45280_2007.pdf</a:t>
            </a:r>
            <a:endParaRPr lang="en-AU" sz="20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4FA0C1-1888-4154-9C99-85828D123866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Identity Theft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49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Identity theft statistics: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Australian Institute of Criminology report:</a:t>
            </a:r>
            <a:r>
              <a:rPr lang="en-AU" sz="3600" smtClean="0"/>
              <a:t> </a:t>
            </a:r>
            <a:r>
              <a:rPr lang="en-AU" i="1" smtClean="0"/>
              <a:t>Trends and Issues in Crime and Criminal Justice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February 2011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Cost of fraud perpetrated on Australian issued credit/charge and debit cards in 2009</a:t>
            </a:r>
          </a:p>
          <a:p>
            <a:pPr lvl="2">
              <a:lnSpc>
                <a:spcPct val="90000"/>
              </a:lnSpc>
            </a:pPr>
            <a:r>
              <a:rPr lang="en-AU" sz="2000" smtClean="0">
                <a:solidFill>
                  <a:schemeClr val="hlink"/>
                </a:solidFill>
              </a:rPr>
              <a:t>Over $170 million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ABS report:</a:t>
            </a:r>
            <a:r>
              <a:rPr lang="en-AU" sz="3600" smtClean="0"/>
              <a:t> </a:t>
            </a:r>
            <a:r>
              <a:rPr lang="en-AU" smtClean="0"/>
              <a:t>Personal Fraud Survey 2010-2011</a:t>
            </a:r>
          </a:p>
          <a:p>
            <a:pPr lvl="2">
              <a:lnSpc>
                <a:spcPct val="90000"/>
              </a:lnSpc>
            </a:pPr>
            <a:r>
              <a:rPr lang="en-AU" smtClean="0"/>
              <a:t>Australians lost $1.4 billion due to personal fraud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1013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3740D5-749C-46F7-B4BF-EB21ABF8F73C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Identity Theft</a:t>
            </a:r>
            <a:endParaRPr lang="en-US" smtClean="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AU" sz="2800" u="sng" smtClean="0">
                <a:solidFill>
                  <a:schemeClr val="hlink"/>
                </a:solidFill>
              </a:rPr>
              <a:t>You may become a victim of identity theft</a:t>
            </a:r>
            <a:r>
              <a:rPr lang="en-AU" sz="2800" smtClean="0"/>
              <a:t> if an organisation storing your personal data is breached</a:t>
            </a:r>
          </a:p>
          <a:p>
            <a:pPr lvl="1"/>
            <a:r>
              <a:rPr lang="en-AU" sz="2400" smtClean="0">
                <a:solidFill>
                  <a:schemeClr val="hlink"/>
                </a:solidFill>
              </a:rPr>
              <a:t>Will you know if such a breach has occurred?</a:t>
            </a:r>
          </a:p>
          <a:p>
            <a:pPr lvl="2"/>
            <a:r>
              <a:rPr lang="en-AU" sz="2000" smtClean="0"/>
              <a:t>and your personal data has potentially been revealed?</a:t>
            </a:r>
          </a:p>
          <a:p>
            <a:pPr lvl="2"/>
            <a:r>
              <a:rPr lang="en-AU" sz="2000" smtClean="0"/>
              <a:t>In the US there is legislation requiring notification</a:t>
            </a:r>
          </a:p>
          <a:p>
            <a:pPr lvl="2"/>
            <a:r>
              <a:rPr lang="en-AU" sz="2000" smtClean="0"/>
              <a:t>No such legislation in Australia</a:t>
            </a:r>
          </a:p>
          <a:p>
            <a:pPr lvl="1"/>
            <a:r>
              <a:rPr lang="en-AU" sz="2400" smtClean="0">
                <a:solidFill>
                  <a:schemeClr val="hlink"/>
                </a:solidFill>
              </a:rPr>
              <a:t>If you know an organisation covered by the Privacy Act has mishandled your information:</a:t>
            </a:r>
            <a:r>
              <a:rPr lang="en-AU" sz="2400" smtClean="0"/>
              <a:t> </a:t>
            </a:r>
          </a:p>
          <a:p>
            <a:pPr lvl="2"/>
            <a:r>
              <a:rPr lang="en-AU" sz="2000" smtClean="0"/>
              <a:t>you can make a complaint to the Australian Privacy Commissioner</a:t>
            </a:r>
          </a:p>
          <a:p>
            <a:pPr lvl="1"/>
            <a:r>
              <a:rPr lang="en-AU" sz="2400" smtClean="0"/>
              <a:t>But how would you know this has occurred?</a:t>
            </a:r>
            <a:endParaRPr lang="en-US" sz="240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1024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E0B791-982C-456C-94BE-731587634A97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US" smtClean="0"/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800" smtClean="0"/>
              <a:t>Information is important business asset 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Includes personal data which can be used to identify individuals</a:t>
            </a:r>
          </a:p>
          <a:p>
            <a:pPr>
              <a:lnSpc>
                <a:spcPct val="90000"/>
              </a:lnSpc>
            </a:pPr>
            <a:r>
              <a:rPr lang="en-AU" sz="2800" smtClean="0"/>
              <a:t>In Australia, privacy legislation covers </a:t>
            </a:r>
            <a:r>
              <a:rPr lang="en-US" sz="2800" smtClean="0"/>
              <a:t>how personal information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is collected, used, and how it may be disclosed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is kept securely 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can be accessed  </a:t>
            </a:r>
            <a:r>
              <a:rPr lang="en-AU" sz="2400" smtClean="0"/>
              <a:t> </a:t>
            </a:r>
          </a:p>
          <a:p>
            <a:pPr>
              <a:lnSpc>
                <a:spcPct val="90000"/>
              </a:lnSpc>
            </a:pPr>
            <a:r>
              <a:rPr lang="en-AU" sz="2800" smtClean="0"/>
              <a:t>Organisations have obligation to comply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People and technology impact on information privacy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287980-224F-4F7A-BF4E-A9D84DBE016A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Outline</a:t>
            </a:r>
            <a:endParaRPr lang="en-US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What is privacy?</a:t>
            </a:r>
          </a:p>
          <a:p>
            <a:r>
              <a:rPr lang="en-AU" u="sng" smtClean="0"/>
              <a:t>Protecting privacy</a:t>
            </a:r>
          </a:p>
          <a:p>
            <a:pPr lvl="1"/>
            <a:r>
              <a:rPr lang="en-AU" smtClean="0"/>
              <a:t>Legislation</a:t>
            </a:r>
          </a:p>
          <a:p>
            <a:r>
              <a:rPr lang="en-AU" smtClean="0"/>
              <a:t>Threats to privacy</a:t>
            </a:r>
          </a:p>
          <a:p>
            <a:pPr lvl="1"/>
            <a:r>
              <a:rPr lang="en-AU" smtClean="0"/>
              <a:t>People</a:t>
            </a:r>
          </a:p>
          <a:p>
            <a:pPr lvl="1"/>
            <a:r>
              <a:rPr lang="en-AU" smtClean="0"/>
              <a:t>Technology</a:t>
            </a:r>
          </a:p>
          <a:p>
            <a:r>
              <a:rPr lang="en-AU" smtClean="0"/>
              <a:t>Identity Theft</a:t>
            </a:r>
          </a:p>
          <a:p>
            <a:r>
              <a:rPr lang="en-AU" smtClean="0"/>
              <a:t>Summary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A7190D-0D52-457E-A15A-C42334746E3F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Question: Do I have </a:t>
            </a:r>
            <a:r>
              <a:rPr lang="en-AU" u="sng" smtClean="0"/>
              <a:t>a right</a:t>
            </a:r>
            <a:r>
              <a:rPr lang="en-AU" smtClean="0"/>
              <a:t> to privacy?</a:t>
            </a:r>
          </a:p>
          <a:p>
            <a:pPr lvl="1">
              <a:lnSpc>
                <a:spcPct val="90000"/>
              </a:lnSpc>
            </a:pPr>
            <a:r>
              <a:rPr lang="en-AU" smtClean="0"/>
              <a:t>That is, is my privacy protected by law?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AU" smtClean="0"/>
          </a:p>
          <a:p>
            <a:pPr>
              <a:lnSpc>
                <a:spcPct val="90000"/>
              </a:lnSpc>
            </a:pPr>
            <a:r>
              <a:rPr lang="en-AU" sz="2800" b="1" smtClean="0">
                <a:solidFill>
                  <a:schemeClr val="hlink"/>
                </a:solidFill>
              </a:rPr>
              <a:t>Laws</a:t>
            </a:r>
            <a:r>
              <a:rPr lang="en-AU" sz="2800" smtClean="0">
                <a:solidFill>
                  <a:schemeClr val="hlink"/>
                </a:solidFill>
              </a:rPr>
              <a:t> are rules that mandate or prohibit certain behaviours in society: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Carry the sanctions of a governing authority</a:t>
            </a:r>
          </a:p>
          <a:p>
            <a:pPr lvl="1">
              <a:lnSpc>
                <a:spcPct val="90000"/>
              </a:lnSpc>
            </a:pPr>
            <a:r>
              <a:rPr lang="en-AU" sz="2400" u="sng" smtClean="0"/>
              <a:t>Direct goal</a:t>
            </a:r>
            <a:r>
              <a:rPr lang="en-AU" sz="2400" smtClean="0"/>
              <a:t> of laws </a:t>
            </a:r>
            <a:r>
              <a:rPr lang="en-AU" sz="2400" b="1" smtClean="0"/>
              <a:t>is not</a:t>
            </a:r>
            <a:r>
              <a:rPr lang="en-AU" sz="2400" smtClean="0"/>
              <a:t> preventing the behaviours - it is punishing misbehaviour after the fact </a:t>
            </a:r>
          </a:p>
          <a:p>
            <a:pPr lvl="1">
              <a:lnSpc>
                <a:spcPct val="90000"/>
              </a:lnSpc>
            </a:pPr>
            <a:r>
              <a:rPr lang="en-AU" sz="2400" u="sng" smtClean="0"/>
              <a:t>Indirect goal</a:t>
            </a:r>
            <a:r>
              <a:rPr lang="en-AU" sz="2400" smtClean="0"/>
              <a:t> may be preventing misbehaviour </a:t>
            </a:r>
          </a:p>
          <a:p>
            <a:pPr lvl="2">
              <a:lnSpc>
                <a:spcPct val="90000"/>
              </a:lnSpc>
            </a:pPr>
            <a:r>
              <a:rPr lang="en-AU" sz="2000" smtClean="0"/>
              <a:t>using the prospect of punishment as a deterrent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Semester 1 2014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INB/INN 255 Security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A9330F-9EEE-4402-B076-2F2D2D37C3D9}" type="slidenum">
              <a:rPr lang="en-US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Protecting privacy</a:t>
            </a:r>
            <a:endParaRPr lang="en-US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Question: Do I have a right to privacy?</a:t>
            </a:r>
          </a:p>
          <a:p>
            <a:r>
              <a:rPr lang="en-AU" smtClean="0"/>
              <a:t>Answer:</a:t>
            </a:r>
          </a:p>
          <a:p>
            <a:pPr lvl="1"/>
            <a:r>
              <a:rPr lang="en-AU" smtClean="0"/>
              <a:t>In Australia, there is specific privacy legislation:</a:t>
            </a:r>
          </a:p>
          <a:p>
            <a:pPr lvl="2"/>
            <a:r>
              <a:rPr lang="en-AU" u="sng" smtClean="0"/>
              <a:t>At the federal level</a:t>
            </a:r>
            <a:r>
              <a:rPr lang="en-AU" smtClean="0"/>
              <a:t> (Commonwealth of Australia)</a:t>
            </a:r>
            <a:endParaRPr lang="en-AU" smtClean="0">
              <a:solidFill>
                <a:schemeClr val="hlink"/>
              </a:solidFill>
            </a:endParaRPr>
          </a:p>
          <a:p>
            <a:pPr lvl="3"/>
            <a:r>
              <a:rPr lang="en-AU" smtClean="0">
                <a:solidFill>
                  <a:schemeClr val="hlink"/>
                </a:solidFill>
              </a:rPr>
              <a:t>Commonwealth Privacy Act 1988</a:t>
            </a:r>
          </a:p>
          <a:p>
            <a:pPr lvl="3"/>
            <a:r>
              <a:rPr lang="en-AU" smtClean="0">
                <a:solidFill>
                  <a:schemeClr val="hlink"/>
                </a:solidFill>
                <a:cs typeface="Arial" charset="0"/>
              </a:rPr>
              <a:t>Privacy Amendment (Private Sector) Act 2000</a:t>
            </a:r>
          </a:p>
          <a:p>
            <a:pPr lvl="3"/>
            <a:r>
              <a:rPr lang="en-AU" smtClean="0">
                <a:solidFill>
                  <a:schemeClr val="hlink"/>
                </a:solidFill>
                <a:cs typeface="Arial" charset="0"/>
              </a:rPr>
              <a:t>Privacy Amendment (Enhancing Privacy Protection) Act 2012</a:t>
            </a:r>
          </a:p>
          <a:p>
            <a:pPr lvl="4"/>
            <a:r>
              <a:rPr lang="en-US" smtClean="0"/>
              <a:t>Comes into force on 12 March 2014 </a:t>
            </a:r>
            <a:endParaRPr lang="en-AU" smtClean="0">
              <a:solidFill>
                <a:schemeClr val="hlink"/>
              </a:solidFill>
            </a:endParaRPr>
          </a:p>
          <a:p>
            <a:pPr lvl="2"/>
            <a:r>
              <a:rPr lang="en-AU" u="sng" smtClean="0"/>
              <a:t>At the state level</a:t>
            </a:r>
            <a:r>
              <a:rPr lang="en-AU" smtClean="0"/>
              <a:t> (State of Queensland)</a:t>
            </a:r>
            <a:endParaRPr lang="en-AU" smtClean="0">
              <a:solidFill>
                <a:schemeClr val="hlink"/>
              </a:solidFill>
            </a:endParaRPr>
          </a:p>
          <a:p>
            <a:pPr lvl="3"/>
            <a:r>
              <a:rPr lang="en-AU" smtClean="0">
                <a:solidFill>
                  <a:schemeClr val="hlink"/>
                </a:solidFill>
                <a:cs typeface="Arial" charset="0"/>
              </a:rPr>
              <a:t>Information Privacy Act 2009 (Qld)</a:t>
            </a:r>
            <a:endParaRPr lang="en-US" smtClean="0">
              <a:solidFill>
                <a:schemeClr val="hlink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4068</Words>
  <Application>Microsoft Macintosh PowerPoint</Application>
  <PresentationFormat>On-screen Show (4:3)</PresentationFormat>
  <Paragraphs>792</Paragraphs>
  <Slides>63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Calibri</vt:lpstr>
      <vt:lpstr>Arial</vt:lpstr>
      <vt:lpstr>Office Theme</vt:lpstr>
      <vt:lpstr>INB255/INN255 Security</vt:lpstr>
      <vt:lpstr>Outline</vt:lpstr>
      <vt:lpstr>What is privacy?</vt:lpstr>
      <vt:lpstr>What is privacy?</vt:lpstr>
      <vt:lpstr>What is privacy?</vt:lpstr>
      <vt:lpstr>What is privacy?</vt:lpstr>
      <vt:lpstr>Outline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Protecting privacy</vt:lpstr>
      <vt:lpstr>Outline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Threats to privacy</vt:lpstr>
      <vt:lpstr>Outline</vt:lpstr>
      <vt:lpstr>Identity Theft</vt:lpstr>
      <vt:lpstr>Identity Theft</vt:lpstr>
      <vt:lpstr>Identity Theft</vt:lpstr>
      <vt:lpstr>Identity Theft</vt:lpstr>
      <vt:lpstr>Identity Theft</vt:lpstr>
      <vt:lpstr>Identity Theft</vt:lpstr>
      <vt:lpstr>Identity Theft</vt:lpstr>
      <vt:lpstr>Identity Theft</vt:lpstr>
      <vt:lpstr>Identity Theft</vt:lpstr>
      <vt:lpstr>Summary</vt:lpstr>
    </vt:vector>
  </TitlesOfParts>
  <Company>QUT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INB255/INN255 Security</dc:title>
  <dc:creator>Leonie Simpson</dc:creator>
  <cp:lastModifiedBy>simpsolr</cp:lastModifiedBy>
  <cp:revision>16</cp:revision>
  <dcterms:created xsi:type="dcterms:W3CDTF">2014-03-07T04:34:03Z</dcterms:created>
  <dcterms:modified xsi:type="dcterms:W3CDTF">2014-03-09T11:29:22Z</dcterms:modified>
</cp:coreProperties>
</file>