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notesMasterIdLst>
    <p:notesMasterId r:id="rId13"/>
  </p:notesMasterIdLst>
  <p:sldIdLst>
    <p:sldId id="256" r:id="rId2"/>
    <p:sldId id="257" r:id="rId3"/>
    <p:sldId id="258" r:id="rId4"/>
    <p:sldId id="259" r:id="rId5"/>
    <p:sldId id="260" r:id="rId6"/>
    <p:sldId id="277" r:id="rId7"/>
    <p:sldId id="264" r:id="rId8"/>
    <p:sldId id="265"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mance Kandel" initials="RK" lastIdx="2" clrIdx="0">
    <p:extLst>
      <p:ext uri="{19B8F6BF-5375-455C-9EA6-DF929625EA0E}">
        <p15:presenceInfo xmlns="" xmlns:p15="http://schemas.microsoft.com/office/powerpoint/2012/main" userId="f7f2f954e5a616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0559" autoAdjust="0"/>
  </p:normalViewPr>
  <p:slideViewPr>
    <p:cSldViewPr snapToGrid="0">
      <p:cViewPr>
        <p:scale>
          <a:sx n="83" d="100"/>
          <a:sy n="83" d="100"/>
        </p:scale>
        <p:origin x="354" y="47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1T07:17:19.495" idx="1">
    <p:pos x="10" y="10"/>
    <p:text>Cosine similarity</p:text>
    <p:extLst>
      <p:ext uri="{C676402C-5697-4E1C-873F-D02D1690AC5C}">
        <p15:threadingInfo xmlns="" xmlns:p15="http://schemas.microsoft.com/office/powerpoint/2012/main" timeZoneBias="-345"/>
      </p:ext>
    </p:extLst>
  </p:cm>
  <p:cm authorId="1" dt="2017-04-21T07:17:53.878" idx="2">
    <p:pos x="10" y="106"/>
    <p:text>Content based algorithm</p:text>
    <p:extLst>
      <p:ext uri="{C676402C-5697-4E1C-873F-D02D1690AC5C}">
        <p15:threadingInfo xmlns="" xmlns:p15="http://schemas.microsoft.com/office/powerpoint/2012/main" timeZoneBias="-345">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8ACA3-79D7-4608-9128-84FA2EB09455}" type="datetimeFigureOut">
              <a:rPr lang="en-US" smtClean="0"/>
              <a:pPr/>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E663A-937E-4A29-83B3-4E24808FAEC3}" type="slidenum">
              <a:rPr lang="en-US" smtClean="0"/>
              <a:pPr/>
              <a:t>‹#›</a:t>
            </a:fld>
            <a:endParaRPr lang="en-US"/>
          </a:p>
        </p:txBody>
      </p:sp>
    </p:spTree>
    <p:extLst>
      <p:ext uri="{BB962C8B-B14F-4D97-AF65-F5344CB8AC3E}">
        <p14:creationId xmlns="" xmlns:p14="http://schemas.microsoft.com/office/powerpoint/2010/main" val="132476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E663A-937E-4A29-83B3-4E24808FAEC3}" type="slidenum">
              <a:rPr lang="en-US" smtClean="0"/>
              <a:pPr/>
              <a:t>1</a:t>
            </a:fld>
            <a:endParaRPr lang="en-US"/>
          </a:p>
        </p:txBody>
      </p:sp>
    </p:spTree>
    <p:extLst>
      <p:ext uri="{BB962C8B-B14F-4D97-AF65-F5344CB8AC3E}">
        <p14:creationId xmlns="" xmlns:p14="http://schemas.microsoft.com/office/powerpoint/2010/main" val="74654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7DE6118-2437-4B30-8E3C-4D2BE6020583}" type="datetimeFigureOut">
              <a:rPr lang="en-US" smtClean="0"/>
              <a:pPr/>
              <a:t>5/31/2018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9E57DC2-970A-4B3E-BB1C-7A09969E49DF}" type="slidenum">
              <a:rPr lang="en-US" smtClean="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7DE6118-2437-4B30-8E3C-4D2BE6020583}" type="datetimeFigureOut">
              <a:rPr lang="en-US" smtClean="0"/>
              <a:pPr/>
              <a:t>5/31/2018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7DE6118-2437-4B30-8E3C-4D2BE6020583}" type="datetimeFigureOut">
              <a:rPr lang="en-US" smtClean="0"/>
              <a:pPr/>
              <a:t>5/31/2018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9E57DC2-970A-4B3E-BB1C-7A09969E49DF}" type="slidenum">
              <a:rPr lang="en-US" smtClean="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7DE6118-2437-4B30-8E3C-4D2BE6020583}" type="datetimeFigureOut">
              <a:rPr lang="en-US" smtClean="0"/>
              <a:pPr/>
              <a:t>5/31/2018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9E57DC2-970A-4B3E-BB1C-7A09969E49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7DE6118-2437-4B30-8E3C-4D2BE6020583}" type="datetimeFigureOut">
              <a:rPr lang="en-US" smtClean="0"/>
              <a:pPr/>
              <a:t>5/31/2018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9E57DC2-970A-4B3E-BB1C-7A09969E49DF}" type="slidenum">
              <a:rPr lang="en-US" smtClean="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449" y="1902753"/>
            <a:ext cx="8361229" cy="1385569"/>
          </a:xfrm>
        </p:spPr>
        <p:txBody>
          <a:bodyPr>
            <a:normAutofit fontScale="90000"/>
          </a:bodyPr>
          <a:lstStyle/>
          <a:p>
            <a:r>
              <a:rPr lang="en-US" sz="5400" dirty="0"/>
              <a:t>Job recommendation system</a:t>
            </a:r>
          </a:p>
        </p:txBody>
      </p:sp>
      <p:sp>
        <p:nvSpPr>
          <p:cNvPr id="3" name="Subtitle 2"/>
          <p:cNvSpPr>
            <a:spLocks noGrp="1"/>
          </p:cNvSpPr>
          <p:nvPr>
            <p:ph type="subTitle" idx="1"/>
          </p:nvPr>
        </p:nvSpPr>
        <p:spPr>
          <a:xfrm>
            <a:off x="2539228" y="3437533"/>
            <a:ext cx="6831673" cy="571759"/>
          </a:xfrm>
        </p:spPr>
        <p:txBody>
          <a:bodyPr/>
          <a:lstStyle/>
          <a:p>
            <a:r>
              <a:rPr lang="en-US" dirty="0" smtClean="0">
                <a:solidFill>
                  <a:schemeClr val="tx2"/>
                </a:solidFill>
              </a:rPr>
              <a:t>Project </a:t>
            </a:r>
            <a:r>
              <a:rPr lang="en-US" dirty="0">
                <a:solidFill>
                  <a:schemeClr val="tx2"/>
                </a:solidFill>
              </a:rPr>
              <a:t>Defense</a:t>
            </a:r>
          </a:p>
        </p:txBody>
      </p:sp>
      <p:sp>
        <p:nvSpPr>
          <p:cNvPr id="4" name="TextBox 3"/>
          <p:cNvSpPr txBox="1"/>
          <p:nvPr/>
        </p:nvSpPr>
        <p:spPr>
          <a:xfrm>
            <a:off x="7728439" y="4009292"/>
            <a:ext cx="3242662" cy="1754326"/>
          </a:xfrm>
          <a:prstGeom prst="rect">
            <a:avLst/>
          </a:prstGeom>
          <a:noFill/>
        </p:spPr>
        <p:txBody>
          <a:bodyPr wrap="square" rtlCol="0">
            <a:spAutoFit/>
          </a:bodyPr>
          <a:lstStyle/>
          <a:p>
            <a:r>
              <a:rPr lang="en-US" b="1" dirty="0"/>
              <a:t>Team Member:</a:t>
            </a:r>
          </a:p>
          <a:p>
            <a:r>
              <a:rPr lang="en-US" dirty="0" err="1" smtClean="0"/>
              <a:t>Suprim</a:t>
            </a:r>
            <a:r>
              <a:rPr lang="en-US" dirty="0" smtClean="0"/>
              <a:t> </a:t>
            </a:r>
            <a:r>
              <a:rPr lang="en-US" dirty="0" err="1" smtClean="0"/>
              <a:t>Golay</a:t>
            </a:r>
            <a:r>
              <a:rPr lang="en-US" dirty="0" smtClean="0"/>
              <a:t>(4543/71)</a:t>
            </a:r>
            <a:endParaRPr lang="en-US" dirty="0"/>
          </a:p>
          <a:p>
            <a:r>
              <a:rPr lang="en-US" dirty="0" err="1" smtClean="0"/>
              <a:t>Prabesh</a:t>
            </a:r>
            <a:r>
              <a:rPr lang="en-US" dirty="0" smtClean="0"/>
              <a:t> </a:t>
            </a:r>
            <a:r>
              <a:rPr lang="en-US" dirty="0" err="1" smtClean="0"/>
              <a:t>Thapa</a:t>
            </a:r>
            <a:r>
              <a:rPr lang="en-US" dirty="0" smtClean="0"/>
              <a:t>(4521/71)</a:t>
            </a:r>
            <a:endParaRPr lang="en-US" dirty="0"/>
          </a:p>
          <a:p>
            <a:r>
              <a:rPr lang="en-US" dirty="0" err="1" smtClean="0"/>
              <a:t>Sujan</a:t>
            </a:r>
            <a:r>
              <a:rPr lang="en-US" dirty="0" smtClean="0"/>
              <a:t> </a:t>
            </a:r>
            <a:r>
              <a:rPr lang="en-US" dirty="0" err="1" smtClean="0"/>
              <a:t>Bajracharya</a:t>
            </a:r>
            <a:r>
              <a:rPr lang="en-US" dirty="0" smtClean="0"/>
              <a:t>(4541/71)</a:t>
            </a:r>
            <a:endParaRPr lang="en-US" dirty="0"/>
          </a:p>
          <a:p>
            <a:r>
              <a:rPr lang="en-US" dirty="0" smtClean="0"/>
              <a:t>Surya  </a:t>
            </a:r>
            <a:r>
              <a:rPr lang="en-US" dirty="0" err="1" smtClean="0"/>
              <a:t>Adhikari</a:t>
            </a:r>
            <a:r>
              <a:rPr lang="en-US" dirty="0" smtClean="0"/>
              <a:t>(4546/71)</a:t>
            </a:r>
            <a:endParaRPr lang="en-US" dirty="0"/>
          </a:p>
          <a:p>
            <a:endParaRPr lang="en-US" dirty="0"/>
          </a:p>
        </p:txBody>
      </p:sp>
    </p:spTree>
    <p:extLst>
      <p:ext uri="{BB962C8B-B14F-4D97-AF65-F5344CB8AC3E}">
        <p14:creationId xmlns="" xmlns:p14="http://schemas.microsoft.com/office/powerpoint/2010/main" val="34873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4">
                                            <p:txEl>
                                              <p:pRg st="1" end="1"/>
                                            </p:txEl>
                                          </p:spTgt>
                                        </p:tgtEl>
                                      </p:cBhvr>
                                    </p:animEffect>
                                    <p:animScale>
                                      <p:cBhvr>
                                        <p:cTn id="14" dur="250" autoRev="1" fill="hold"/>
                                        <p:tgtEl>
                                          <p:spTgt spid="4">
                                            <p:txEl>
                                              <p:pRg st="1" end="1"/>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4">
                                            <p:txEl>
                                              <p:pRg st="2" end="2"/>
                                            </p:txEl>
                                          </p:spTgt>
                                        </p:tgtEl>
                                      </p:cBhvr>
                                    </p:animEffect>
                                    <p:animScale>
                                      <p:cBhvr>
                                        <p:cTn id="19" dur="250" autoRev="1" fill="hold"/>
                                        <p:tgtEl>
                                          <p:spTgt spid="4">
                                            <p:txEl>
                                              <p:pRg st="2" end="2"/>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4">
                                            <p:txEl>
                                              <p:pRg st="3" end="3"/>
                                            </p:txEl>
                                          </p:spTgt>
                                        </p:tgtEl>
                                      </p:cBhvr>
                                    </p:animEffect>
                                    <p:animScale>
                                      <p:cBhvr>
                                        <p:cTn id="24" dur="250" autoRev="1" fill="hold"/>
                                        <p:tgtEl>
                                          <p:spTgt spid="4">
                                            <p:txEl>
                                              <p:pRg st="3" end="3"/>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4">
                                            <p:txEl>
                                              <p:pRg st="4" end="4"/>
                                            </p:txEl>
                                          </p:spTgt>
                                        </p:tgtEl>
                                      </p:cBhvr>
                                    </p:animEffect>
                                    <p:animScale>
                                      <p:cBhvr>
                                        <p:cTn id="29" dur="250" autoRev="1" fill="hold"/>
                                        <p:tgtEl>
                                          <p:spTgt spid="4">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979" y="200282"/>
            <a:ext cx="10057529" cy="677174"/>
          </a:xfrm>
        </p:spPr>
        <p:txBody>
          <a:bodyPr>
            <a:normAutofit fontScale="90000"/>
          </a:bodyPr>
          <a:lstStyle/>
          <a:p>
            <a:pPr algn="ctr"/>
            <a:r>
              <a:rPr lang="en-US" b="1" dirty="0"/>
              <a:t>References</a:t>
            </a:r>
          </a:p>
        </p:txBody>
      </p:sp>
      <p:sp>
        <p:nvSpPr>
          <p:cNvPr id="3" name="Content Placeholder 2"/>
          <p:cNvSpPr>
            <a:spLocks noGrp="1"/>
          </p:cNvSpPr>
          <p:nvPr>
            <p:ph idx="1"/>
          </p:nvPr>
        </p:nvSpPr>
        <p:spPr>
          <a:xfrm>
            <a:off x="1016000" y="1104181"/>
            <a:ext cx="10862574" cy="5400136"/>
          </a:xfrm>
        </p:spPr>
        <p:txBody>
          <a:bodyPr>
            <a:normAutofit fontScale="85000" lnSpcReduction="10000"/>
          </a:bodyPr>
          <a:lstStyle/>
          <a:p>
            <a:r>
              <a:rPr lang="en-US" dirty="0"/>
              <a:t>[1] J.L. </a:t>
            </a:r>
            <a:r>
              <a:rPr lang="en-US" dirty="0" err="1"/>
              <a:t>Herlocker</a:t>
            </a:r>
            <a:r>
              <a:rPr lang="en-US" dirty="0"/>
              <a:t>, J.A, </a:t>
            </a:r>
            <a:r>
              <a:rPr lang="en-US" dirty="0" err="1"/>
              <a:t>Konstan</a:t>
            </a:r>
            <a:r>
              <a:rPr lang="en-US" dirty="0"/>
              <a:t>, L.G. </a:t>
            </a:r>
            <a:r>
              <a:rPr lang="en-US" dirty="0" err="1"/>
              <a:t>Terveen</a:t>
            </a:r>
            <a:r>
              <a:rPr lang="en-US" dirty="0"/>
              <a:t>, and J. </a:t>
            </a:r>
            <a:r>
              <a:rPr lang="en-US" dirty="0" err="1"/>
              <a:t>Riedl</a:t>
            </a:r>
            <a:r>
              <a:rPr lang="en-US" dirty="0"/>
              <a:t>, “Evaluating Collaborative Filtering Recommender Systems,” ACM Transactions on Information Systems, 22(1), pp. 5-53, 2004.  </a:t>
            </a:r>
          </a:p>
          <a:p>
            <a:r>
              <a:rPr lang="en-US" dirty="0"/>
              <a:t>[2] M. </a:t>
            </a:r>
            <a:r>
              <a:rPr lang="en-US" dirty="0" err="1"/>
              <a:t>Balabanovic</a:t>
            </a:r>
            <a:r>
              <a:rPr lang="en-US" dirty="0"/>
              <a:t> and Y. </a:t>
            </a:r>
            <a:r>
              <a:rPr lang="en-US" dirty="0" err="1"/>
              <a:t>Shoham</a:t>
            </a:r>
            <a:r>
              <a:rPr lang="en-US" dirty="0"/>
              <a:t>, “Combining content -based and collaborative recommendation”, Comm. ACM, vol. 40, no.3, March 1997,  pp. 66 -72.</a:t>
            </a:r>
          </a:p>
          <a:p>
            <a:r>
              <a:rPr lang="en-US" dirty="0"/>
              <a:t>[3] “Towards an Introduction to Collaborative Filtering”. Jia Zhou, </a:t>
            </a:r>
            <a:r>
              <a:rPr lang="en-US" dirty="0" err="1"/>
              <a:t>Tiejian</a:t>
            </a:r>
            <a:r>
              <a:rPr lang="en-US" dirty="0"/>
              <a:t> Luo, 2009</a:t>
            </a:r>
          </a:p>
          <a:p>
            <a:r>
              <a:rPr lang="en-US" dirty="0"/>
              <a:t>[4] “A Collaborative Filtering Recommendation Algorithm based on User Clustering and Item Clustering”. </a:t>
            </a:r>
            <a:r>
              <a:rPr lang="en-US" dirty="0" err="1"/>
              <a:t>SongJie</a:t>
            </a:r>
            <a:r>
              <a:rPr lang="en-US" dirty="0"/>
              <a:t> Gong, Zhejiang Business Technology Institute, 2010</a:t>
            </a:r>
          </a:p>
          <a:p>
            <a:r>
              <a:rPr lang="en-US" dirty="0"/>
              <a:t>[5] “Improved Neighborhood-based Collaborative Filtering”. Robert M. Bell and Yehuda </a:t>
            </a:r>
            <a:r>
              <a:rPr lang="en-US" dirty="0" err="1"/>
              <a:t>Koren</a:t>
            </a:r>
            <a:r>
              <a:rPr lang="en-US" dirty="0"/>
              <a:t>, 2007</a:t>
            </a:r>
          </a:p>
          <a:p>
            <a:r>
              <a:rPr lang="en-US" dirty="0"/>
              <a:t>[6] “A Framework for Collaborative, Content-Based and Demographic Filtering”. </a:t>
            </a:r>
            <a:r>
              <a:rPr lang="en-US" dirty="0" err="1"/>
              <a:t>Micheal</a:t>
            </a:r>
            <a:r>
              <a:rPr lang="en-US" dirty="0"/>
              <a:t> </a:t>
            </a:r>
            <a:r>
              <a:rPr lang="en-US" dirty="0" err="1"/>
              <a:t>Pazzani</a:t>
            </a:r>
            <a:r>
              <a:rPr lang="en-US" dirty="0"/>
              <a:t>, University of California, 2004</a:t>
            </a:r>
          </a:p>
          <a:p>
            <a:r>
              <a:rPr lang="en-US" dirty="0"/>
              <a:t>[7] “Online Clustering for collaborative filtering.” Lee W.S, School of Computing Technical Report, 2009</a:t>
            </a:r>
          </a:p>
          <a:p>
            <a:r>
              <a:rPr lang="en-US" dirty="0"/>
              <a:t>[8] “A hybrid collaborative filtering recommendation mechanism for P2P networks”. Z. Liu, W. QU, H. </a:t>
            </a:r>
            <a:r>
              <a:rPr lang="en-US" dirty="0" err="1"/>
              <a:t>i</a:t>
            </a:r>
            <a:r>
              <a:rPr lang="en-US" dirty="0"/>
              <a:t>, </a:t>
            </a:r>
            <a:r>
              <a:rPr lang="en-US" dirty="0" err="1"/>
              <a:t>C.Xie</a:t>
            </a:r>
            <a:r>
              <a:rPr lang="en-US" dirty="0"/>
              <a:t>, 2010</a:t>
            </a:r>
          </a:p>
          <a:p>
            <a:r>
              <a:rPr lang="en-US" dirty="0"/>
              <a:t>[9] “Recommendation based on rational inferences in collaborative filtering”. J.M. Yang, K.F. Li, D.F. Zhang, 2013</a:t>
            </a:r>
          </a:p>
          <a:p>
            <a:r>
              <a:rPr lang="en-US" dirty="0"/>
              <a:t>[10] “Collaborative Filtering with temporal dynamics”. Y. </a:t>
            </a:r>
            <a:r>
              <a:rPr lang="en-US" dirty="0" err="1"/>
              <a:t>Koren</a:t>
            </a:r>
            <a:r>
              <a:rPr lang="en-US" dirty="0"/>
              <a:t>, 2009</a:t>
            </a:r>
          </a:p>
          <a:p>
            <a:r>
              <a:rPr lang="en-US" dirty="0"/>
              <a:t>[11] “Amazon.com Recommendations Item-to-Item Collaborative Filtering”. Greg Linden, Brent Smith, and Jeremy York, 2006</a:t>
            </a:r>
          </a:p>
          <a:p>
            <a:pPr marL="0" indent="0">
              <a:buNone/>
            </a:pPr>
            <a:endParaRPr lang="en-US" dirty="0"/>
          </a:p>
        </p:txBody>
      </p:sp>
    </p:spTree>
    <p:extLst>
      <p:ext uri="{BB962C8B-B14F-4D97-AF65-F5344CB8AC3E}">
        <p14:creationId xmlns="" xmlns:p14="http://schemas.microsoft.com/office/powerpoint/2010/main" val="314974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4" y="2013154"/>
            <a:ext cx="10274710" cy="1485900"/>
          </a:xfrm>
        </p:spPr>
        <p:txBody>
          <a:bodyPr>
            <a:normAutofit fontScale="90000"/>
          </a:bodyPr>
          <a:lstStyle/>
          <a:p>
            <a:pPr algn="r"/>
            <a:r>
              <a:rPr lang="en-US" sz="13900" b="1" dirty="0"/>
              <a:t>Thank </a:t>
            </a:r>
            <a:r>
              <a:rPr lang="en-US" dirty="0"/>
              <a:t> </a:t>
            </a:r>
            <a:r>
              <a:rPr lang="en-US" sz="13900" b="1" dirty="0"/>
              <a:t>You!!!!</a:t>
            </a:r>
            <a:endParaRPr lang="en-US" b="1" dirty="0"/>
          </a:p>
        </p:txBody>
      </p:sp>
    </p:spTree>
    <p:extLst>
      <p:ext uri="{BB962C8B-B14F-4D97-AF65-F5344CB8AC3E}">
        <p14:creationId xmlns="" xmlns:p14="http://schemas.microsoft.com/office/powerpoint/2010/main" val="387345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4885" y="465993"/>
            <a:ext cx="9601200" cy="923192"/>
          </a:xfrm>
        </p:spPr>
        <p:txBody>
          <a:bodyPr/>
          <a:lstStyle/>
          <a:p>
            <a:r>
              <a:rPr lang="en-US" b="1" dirty="0"/>
              <a:t>Introduction</a:t>
            </a:r>
          </a:p>
        </p:txBody>
      </p:sp>
      <p:sp>
        <p:nvSpPr>
          <p:cNvPr id="3" name="Content Placeholder 2"/>
          <p:cNvSpPr>
            <a:spLocks noGrp="1"/>
          </p:cNvSpPr>
          <p:nvPr>
            <p:ph idx="1"/>
          </p:nvPr>
        </p:nvSpPr>
        <p:spPr>
          <a:xfrm>
            <a:off x="879675" y="1786349"/>
            <a:ext cx="10876084" cy="4383542"/>
          </a:xfrm>
        </p:spPr>
        <p:txBody>
          <a:bodyPr>
            <a:normAutofit/>
          </a:bodyPr>
          <a:lstStyle/>
          <a:p>
            <a:pPr algn="just"/>
            <a:r>
              <a:rPr lang="en-US" dirty="0"/>
              <a:t>“Job Recommendation System” is the online system whose sole intention is to enroll users and recommends them jobs to them as well as recommend candidates to the companies.</a:t>
            </a:r>
          </a:p>
          <a:p>
            <a:pPr algn="just"/>
            <a:r>
              <a:rPr lang="en-US" dirty="0"/>
              <a:t>Our Project will help to recommend different types of job to the user based on their information provided and likewise it helps the companies to find the right person for their job by filtering the job seekers under their mentioned criteria.</a:t>
            </a:r>
          </a:p>
          <a:p>
            <a:pPr algn="just"/>
            <a:r>
              <a:rPr lang="en-US" dirty="0"/>
              <a:t>In today’s busy world this system will assist a lot to the people who are seeking jobs as well as choose a right career path for them. </a:t>
            </a:r>
          </a:p>
          <a:p>
            <a:pPr algn="just"/>
            <a:r>
              <a:rPr lang="en-US" dirty="0"/>
              <a:t>This is totally a web portal and need of internet is a compulsion.</a:t>
            </a:r>
          </a:p>
          <a:p>
            <a:pPr algn="just"/>
            <a:r>
              <a:rPr lang="en-US" dirty="0"/>
              <a:t>This system helps to save a lot of time as well as resources.</a:t>
            </a:r>
          </a:p>
          <a:p>
            <a:pPr algn="just"/>
            <a:endParaRPr lang="en-US" dirty="0"/>
          </a:p>
        </p:txBody>
      </p:sp>
    </p:spTree>
    <p:extLst>
      <p:ext uri="{BB962C8B-B14F-4D97-AF65-F5344CB8AC3E}">
        <p14:creationId xmlns="" xmlns:p14="http://schemas.microsoft.com/office/powerpoint/2010/main" val="40824000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barn(inVertical)">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circle(in)">
                                      <p:cBhvr>
                                        <p:cTn id="45" dur="20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262" y="597878"/>
            <a:ext cx="9601200" cy="967154"/>
          </a:xfrm>
        </p:spPr>
        <p:txBody>
          <a:bodyPr>
            <a:normAutofit fontScale="90000"/>
          </a:bodyPr>
          <a:lstStyle/>
          <a:p>
            <a:pPr algn="ctr"/>
            <a:r>
              <a:rPr lang="en-US" b="1" u="sng" dirty="0"/>
              <a:t>Problem Identification</a:t>
            </a:r>
            <a:r>
              <a:rPr lang="en-US" u="sng" dirty="0"/>
              <a:t/>
            </a:r>
            <a:br>
              <a:rPr lang="en-US" u="sng" dirty="0"/>
            </a:br>
            <a:endParaRPr lang="en-US" u="sng" dirty="0"/>
          </a:p>
        </p:txBody>
      </p:sp>
      <p:sp>
        <p:nvSpPr>
          <p:cNvPr id="3" name="Content Placeholder 2"/>
          <p:cNvSpPr>
            <a:spLocks noGrp="1"/>
          </p:cNvSpPr>
          <p:nvPr>
            <p:ph idx="1"/>
          </p:nvPr>
        </p:nvSpPr>
        <p:spPr>
          <a:xfrm>
            <a:off x="812801" y="1565031"/>
            <a:ext cx="11055926" cy="4808060"/>
          </a:xfrm>
        </p:spPr>
        <p:txBody>
          <a:bodyPr>
            <a:noAutofit/>
          </a:bodyPr>
          <a:lstStyle/>
          <a:p>
            <a:pPr algn="just"/>
            <a:r>
              <a:rPr lang="en-US" sz="2400" dirty="0"/>
              <a:t>There are many websites and mobile applications that lists jobs to users on different categories. </a:t>
            </a:r>
          </a:p>
          <a:p>
            <a:pPr algn="just"/>
            <a:r>
              <a:rPr lang="en-US" sz="2400" dirty="0"/>
              <a:t>These application collects a list of jobs from various employer and exhibits them to users on different categories but they do not actually recommend jobs.</a:t>
            </a:r>
          </a:p>
          <a:p>
            <a:pPr algn="just"/>
            <a:r>
              <a:rPr lang="en-US" sz="2400" dirty="0"/>
              <a:t>Our system is being built to recommend jobs and assists the companies to find their right candidate.</a:t>
            </a:r>
          </a:p>
          <a:p>
            <a:pPr algn="just"/>
            <a:r>
              <a:rPr lang="en-US" sz="2400" dirty="0"/>
              <a:t>Our system will recommends jobs based on the user’s skills, qualification and preferences which overcomes drawback of other projects.</a:t>
            </a:r>
          </a:p>
          <a:p>
            <a:pPr marL="0" indent="0" algn="just">
              <a:buNone/>
            </a:pPr>
            <a:endParaRPr lang="en-US" sz="2400" dirty="0"/>
          </a:p>
          <a:p>
            <a:pPr marL="0" indent="0" algn="just">
              <a:buNone/>
            </a:pPr>
            <a:endParaRPr lang="en-US" sz="2400" dirty="0"/>
          </a:p>
        </p:txBody>
      </p:sp>
    </p:spTree>
    <p:extLst>
      <p:ext uri="{BB962C8B-B14F-4D97-AF65-F5344CB8AC3E}">
        <p14:creationId xmlns="" xmlns:p14="http://schemas.microsoft.com/office/powerpoint/2010/main" val="49496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69109"/>
          </a:xfrm>
        </p:spPr>
        <p:txBody>
          <a:bodyPr>
            <a:normAutofit fontScale="90000"/>
          </a:bodyPr>
          <a:lstStyle/>
          <a:p>
            <a:pPr algn="ctr"/>
            <a:r>
              <a:rPr lang="en-US" b="1" dirty="0"/>
              <a:t>Objectives</a:t>
            </a:r>
            <a:r>
              <a:rPr lang="en-US" dirty="0"/>
              <a:t/>
            </a:r>
            <a:br>
              <a:rPr lang="en-US" dirty="0"/>
            </a:br>
            <a:endParaRPr lang="en-US" dirty="0"/>
          </a:p>
        </p:txBody>
      </p:sp>
      <p:sp>
        <p:nvSpPr>
          <p:cNvPr id="3" name="Content Placeholder 2"/>
          <p:cNvSpPr>
            <a:spLocks noGrp="1"/>
          </p:cNvSpPr>
          <p:nvPr>
            <p:ph idx="1"/>
          </p:nvPr>
        </p:nvSpPr>
        <p:spPr>
          <a:xfrm>
            <a:off x="914400" y="1754909"/>
            <a:ext cx="10778836" cy="3888509"/>
          </a:xfrm>
        </p:spPr>
        <p:txBody>
          <a:bodyPr>
            <a:normAutofit/>
          </a:bodyPr>
          <a:lstStyle/>
          <a:p>
            <a:pPr lvl="0"/>
            <a:r>
              <a:rPr lang="en-US" sz="2400" dirty="0"/>
              <a:t>To aid user find appropriate jobs within less time and effort.</a:t>
            </a:r>
          </a:p>
          <a:p>
            <a:pPr lvl="0"/>
            <a:r>
              <a:rPr lang="en-US" sz="2400" dirty="0"/>
              <a:t>To recommend the relevant job to the users</a:t>
            </a:r>
          </a:p>
          <a:p>
            <a:pPr lvl="0"/>
            <a:r>
              <a:rPr lang="en-US" sz="2400" dirty="0"/>
              <a:t>To assist the companies to filter the Job Seekers from numerous applicants based on the user’s qualification, experience and skills which falls on their criteria.</a:t>
            </a:r>
          </a:p>
          <a:p>
            <a:endParaRPr lang="en-US" sz="2400" dirty="0"/>
          </a:p>
        </p:txBody>
      </p:sp>
    </p:spTree>
    <p:extLst>
      <p:ext uri="{BB962C8B-B14F-4D97-AF65-F5344CB8AC3E}">
        <p14:creationId xmlns="" xmlns:p14="http://schemas.microsoft.com/office/powerpoint/2010/main" val="36583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3">
                                            <p:txEl>
                                              <p:pRg st="0" end="0"/>
                                            </p:txEl>
                                          </p:spTgt>
                                        </p:tgtEl>
                                        <p:attrNameLst>
                                          <p:attrName>r</p:attrName>
                                        </p:attrNameLst>
                                      </p:cBhvr>
                                    </p:animRot>
                                    <p:animRot by="-240000">
                                      <p:cBhvr>
                                        <p:cTn id="14" dur="200" fill="hold">
                                          <p:stCondLst>
                                            <p:cond delay="200"/>
                                          </p:stCondLst>
                                        </p:cTn>
                                        <p:tgtEl>
                                          <p:spTgt spid="3">
                                            <p:txEl>
                                              <p:pRg st="0" end="0"/>
                                            </p:txEl>
                                          </p:spTgt>
                                        </p:tgtEl>
                                        <p:attrNameLst>
                                          <p:attrName>r</p:attrName>
                                        </p:attrNameLst>
                                      </p:cBhvr>
                                    </p:animRot>
                                    <p:animRot by="240000">
                                      <p:cBhvr>
                                        <p:cTn id="15" dur="200" fill="hold">
                                          <p:stCondLst>
                                            <p:cond delay="400"/>
                                          </p:stCondLst>
                                        </p:cTn>
                                        <p:tgtEl>
                                          <p:spTgt spid="3">
                                            <p:txEl>
                                              <p:pRg st="0" end="0"/>
                                            </p:txEl>
                                          </p:spTgt>
                                        </p:tgtEl>
                                        <p:attrNameLst>
                                          <p:attrName>r</p:attrName>
                                        </p:attrNameLst>
                                      </p:cBhvr>
                                    </p:animRot>
                                    <p:animRot by="-240000">
                                      <p:cBhvr>
                                        <p:cTn id="16" dur="200" fill="hold">
                                          <p:stCondLst>
                                            <p:cond delay="600"/>
                                          </p:stCondLst>
                                        </p:cTn>
                                        <p:tgtEl>
                                          <p:spTgt spid="3">
                                            <p:txEl>
                                              <p:pRg st="0" end="0"/>
                                            </p:txEl>
                                          </p:spTgt>
                                        </p:tgtEl>
                                        <p:attrNameLst>
                                          <p:attrName>r</p:attrName>
                                        </p:attrNameLst>
                                      </p:cBhvr>
                                    </p:animRot>
                                    <p:animRot by="120000">
                                      <p:cBhvr>
                                        <p:cTn id="17" dur="200" fill="hold">
                                          <p:stCondLst>
                                            <p:cond delay="800"/>
                                          </p:stCondLst>
                                        </p:cTn>
                                        <p:tgtEl>
                                          <p:spTgt spid="3">
                                            <p:txEl>
                                              <p:pRg st="0" end="0"/>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10221191" cy="905608"/>
          </a:xfrm>
        </p:spPr>
        <p:txBody>
          <a:bodyPr>
            <a:normAutofit fontScale="90000"/>
          </a:bodyPr>
          <a:lstStyle/>
          <a:p>
            <a:pPr algn="ctr"/>
            <a:r>
              <a:rPr lang="en-US" b="1" dirty="0"/>
              <a:t>Scope</a:t>
            </a:r>
            <a:r>
              <a:rPr lang="en-US" dirty="0"/>
              <a:t/>
            </a:r>
            <a:br>
              <a:rPr lang="en-US" dirty="0"/>
            </a:br>
            <a:endParaRPr lang="en-US" dirty="0"/>
          </a:p>
        </p:txBody>
      </p:sp>
      <p:sp>
        <p:nvSpPr>
          <p:cNvPr id="3" name="Content Placeholder 2"/>
          <p:cNvSpPr>
            <a:spLocks noGrp="1"/>
          </p:cNvSpPr>
          <p:nvPr>
            <p:ph idx="1"/>
          </p:nvPr>
        </p:nvSpPr>
        <p:spPr>
          <a:xfrm>
            <a:off x="712177" y="1969476"/>
            <a:ext cx="11306908" cy="3897923"/>
          </a:xfrm>
        </p:spPr>
        <p:txBody>
          <a:bodyPr>
            <a:normAutofit/>
          </a:bodyPr>
          <a:lstStyle/>
          <a:p>
            <a:r>
              <a:rPr lang="en-US" dirty="0"/>
              <a:t>It is very beneficial for both i.e. job offering company and user who needs job. </a:t>
            </a:r>
          </a:p>
          <a:p>
            <a:r>
              <a:rPr lang="en-US" dirty="0"/>
              <a:t>This system will automatically acclaims the job suitable for them and in case of organization, they can easily find the right person out of hundreds of applications in a quick time.</a:t>
            </a:r>
          </a:p>
          <a:p>
            <a:r>
              <a:rPr lang="en-US" dirty="0"/>
              <a:t>There are some limitations on this system such as access of internet is compulsory, system overloaded due to high number of applications which might cause the recommendation algorithm to lose productivity.</a:t>
            </a:r>
          </a:p>
          <a:p>
            <a:pPr marL="0" indent="0">
              <a:buNone/>
            </a:pPr>
            <a:endParaRPr lang="en-US" dirty="0"/>
          </a:p>
        </p:txBody>
      </p:sp>
    </p:spTree>
    <p:extLst>
      <p:ext uri="{BB962C8B-B14F-4D97-AF65-F5344CB8AC3E}">
        <p14:creationId xmlns="" xmlns:p14="http://schemas.microsoft.com/office/powerpoint/2010/main" val="2186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71B20-8972-4E22-9D6A-65BB281C1E40}"/>
              </a:ext>
            </a:extLst>
          </p:cNvPr>
          <p:cNvSpPr>
            <a:spLocks noGrp="1"/>
          </p:cNvSpPr>
          <p:nvPr>
            <p:ph type="title"/>
          </p:nvPr>
        </p:nvSpPr>
        <p:spPr>
          <a:xfrm>
            <a:off x="1500909" y="2588491"/>
            <a:ext cx="9601200" cy="1485900"/>
          </a:xfrm>
        </p:spPr>
        <p:txBody>
          <a:bodyPr>
            <a:normAutofit/>
          </a:bodyPr>
          <a:lstStyle/>
          <a:p>
            <a:pPr algn="ctr"/>
            <a:r>
              <a:rPr lang="en-US" sz="6600" b="1" dirty="0"/>
              <a:t>Tools Required</a:t>
            </a:r>
            <a:endParaRPr lang="en-US" sz="6600" dirty="0"/>
          </a:p>
        </p:txBody>
      </p:sp>
    </p:spTree>
    <p:extLst>
      <p:ext uri="{BB962C8B-B14F-4D97-AF65-F5344CB8AC3E}">
        <p14:creationId xmlns="" xmlns:p14="http://schemas.microsoft.com/office/powerpoint/2010/main" val="24423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5756"/>
            <a:ext cx="10584873" cy="6496717"/>
          </a:xfrm>
        </p:spPr>
        <p:txBody>
          <a:bodyPr>
            <a:normAutofit/>
          </a:bodyPr>
          <a:lstStyle/>
          <a:p>
            <a:pPr marL="987552" lvl="2" indent="0" algn="just">
              <a:buNone/>
            </a:pPr>
            <a:endParaRPr lang="en-US" sz="2000" b="1" i="1" dirty="0"/>
          </a:p>
          <a:p>
            <a:pPr marL="1501902" lvl="2" indent="-514350" algn="just">
              <a:buFont typeface="+mj-lt"/>
              <a:buAutoNum type="arabicPeriod"/>
            </a:pPr>
            <a:r>
              <a:rPr lang="en-US" sz="2000" b="1" i="1" dirty="0"/>
              <a:t>Analysis and Design tools</a:t>
            </a:r>
            <a:endParaRPr lang="en-US" sz="1800" dirty="0"/>
          </a:p>
          <a:p>
            <a:r>
              <a:rPr lang="en-US" dirty="0"/>
              <a:t>Draw.io (web tool)</a:t>
            </a:r>
          </a:p>
          <a:p>
            <a:r>
              <a:rPr lang="en-US" dirty="0" smtClean="0"/>
              <a:t>Adobe XD design</a:t>
            </a:r>
            <a:endParaRPr lang="en-US" dirty="0"/>
          </a:p>
          <a:p>
            <a:r>
              <a:rPr lang="en-US" dirty="0"/>
              <a:t>Microsoft Office</a:t>
            </a:r>
          </a:p>
          <a:p>
            <a:r>
              <a:rPr lang="en-US" dirty="0" smtClean="0"/>
              <a:t>Adobe Photoshop</a:t>
            </a:r>
            <a:endParaRPr lang="en-US" dirty="0"/>
          </a:p>
          <a:p>
            <a:pPr marL="0" lvl="0" indent="0">
              <a:buNone/>
            </a:pPr>
            <a:endParaRPr lang="en-US" dirty="0"/>
          </a:p>
          <a:p>
            <a:pPr marL="1330452" lvl="2" indent="-342900">
              <a:buAutoNum type="arabicPeriod" startAt="2"/>
            </a:pPr>
            <a:r>
              <a:rPr lang="en-US" sz="2100" b="1" i="1" dirty="0"/>
              <a:t>Development tools</a:t>
            </a:r>
          </a:p>
          <a:p>
            <a:r>
              <a:rPr lang="en-US" dirty="0" err="1"/>
              <a:t>PyCharm</a:t>
            </a:r>
            <a:r>
              <a:rPr lang="en-US" dirty="0"/>
              <a:t> IDE</a:t>
            </a:r>
          </a:p>
          <a:p>
            <a:r>
              <a:rPr lang="en-US" dirty="0"/>
              <a:t>ATOM</a:t>
            </a:r>
          </a:p>
          <a:p>
            <a:r>
              <a:rPr lang="en-US" dirty="0"/>
              <a:t>Sublime Text Editor</a:t>
            </a:r>
          </a:p>
          <a:p>
            <a:pPr marL="530352" lvl="1" indent="0">
              <a:buNone/>
            </a:pPr>
            <a:endParaRPr lang="en-US" dirty="0"/>
          </a:p>
          <a:p>
            <a:pPr marL="530352" lvl="1" indent="0">
              <a:buNone/>
            </a:pPr>
            <a:r>
              <a:rPr lang="en-US" sz="2100" b="1" dirty="0"/>
              <a:t> </a:t>
            </a:r>
            <a:r>
              <a:rPr lang="en-US" sz="2100" b="1" dirty="0" smtClean="0"/>
              <a:t>    3</a:t>
            </a:r>
            <a:r>
              <a:rPr lang="en-US" sz="2100" b="1" dirty="0"/>
              <a:t>. Implementation Tools</a:t>
            </a:r>
          </a:p>
          <a:p>
            <a:r>
              <a:rPr lang="en-US" sz="1800" dirty="0"/>
              <a:t>Web </a:t>
            </a:r>
            <a:r>
              <a:rPr lang="en-US" sz="1800" dirty="0" smtClean="0"/>
              <a:t>Browsers(Goggle </a:t>
            </a:r>
            <a:r>
              <a:rPr lang="en-US" sz="1800" dirty="0" err="1" smtClean="0"/>
              <a:t>Chrome,Mozilla</a:t>
            </a:r>
            <a:r>
              <a:rPr lang="en-US" sz="1800" dirty="0" smtClean="0"/>
              <a:t> </a:t>
            </a:r>
            <a:r>
              <a:rPr lang="en-US" sz="1800" dirty="0" err="1" smtClean="0"/>
              <a:t>etc</a:t>
            </a:r>
            <a:r>
              <a:rPr lang="en-US" sz="1800" dirty="0" smtClean="0"/>
              <a:t>)</a:t>
            </a:r>
            <a:endParaRPr lang="en-US" sz="1800" dirty="0"/>
          </a:p>
          <a:p>
            <a:pPr lvl="0">
              <a:buFont typeface="Wingdings" panose="05000000000000000000" pitchFamily="2" charset="2"/>
              <a:buChar char="v"/>
            </a:pPr>
            <a:endParaRPr lang="en-US" sz="1800" dirty="0"/>
          </a:p>
          <a:p>
            <a:endParaRPr lang="en-US" dirty="0"/>
          </a:p>
        </p:txBody>
      </p:sp>
    </p:spTree>
    <p:extLst>
      <p:ext uri="{BB962C8B-B14F-4D97-AF65-F5344CB8AC3E}">
        <p14:creationId xmlns="" xmlns:p14="http://schemas.microsoft.com/office/powerpoint/2010/main" val="61444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1000"/>
                                        <p:tgtEl>
                                          <p:spTgt spid="3">
                                            <p:txEl>
                                              <p:pRg st="12" end="12"/>
                                            </p:txEl>
                                          </p:spTgt>
                                        </p:tgtEl>
                                      </p:cBhvr>
                                    </p:animEffect>
                                    <p:anim calcmode="lin" valueType="num">
                                      <p:cBhvr>
                                        <p:cTn id="5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1000"/>
                                        <p:tgtEl>
                                          <p:spTgt spid="3">
                                            <p:txEl>
                                              <p:pRg st="13" end="13"/>
                                            </p:txEl>
                                          </p:spTgt>
                                        </p:tgtEl>
                                      </p:cBhvr>
                                    </p:animEffect>
                                    <p:anim calcmode="lin" valueType="num">
                                      <p:cBhvr>
                                        <p:cTn id="6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19" y="148905"/>
            <a:ext cx="9601200" cy="799051"/>
          </a:xfrm>
        </p:spPr>
        <p:txBody>
          <a:bodyPr>
            <a:normAutofit fontScale="90000"/>
          </a:bodyPr>
          <a:lstStyle/>
          <a:p>
            <a:r>
              <a:rPr lang="en-US" b="1" dirty="0"/>
              <a:t>Architectural Diagram</a:t>
            </a:r>
            <a:r>
              <a:rPr lang="en-US" dirty="0"/>
              <a:t/>
            </a:r>
            <a:br>
              <a:rPr lang="en-US" dirty="0"/>
            </a:br>
            <a:endParaRPr lang="en-US" dirty="0"/>
          </a:p>
        </p:txBody>
      </p:sp>
      <p:pic>
        <p:nvPicPr>
          <p:cNvPr id="5" name="Picture 4"/>
          <p:cNvPicPr/>
          <p:nvPr/>
        </p:nvPicPr>
        <p:blipFill>
          <a:blip r:embed="rId2">
            <a:extLst>
              <a:ext uri="{28A0092B-C50C-407E-A947-70E740481C1C}">
                <a14:useLocalDpi xmlns="" xmlns:a14="http://schemas.microsoft.com/office/drawing/2010/main" val="0"/>
              </a:ext>
            </a:extLst>
          </a:blip>
          <a:stretch>
            <a:fillRect/>
          </a:stretch>
        </p:blipFill>
        <p:spPr>
          <a:xfrm>
            <a:off x="2293035" y="947956"/>
            <a:ext cx="7821637" cy="5703570"/>
          </a:xfrm>
          <a:prstGeom prst="rect">
            <a:avLst/>
          </a:prstGeom>
        </p:spPr>
      </p:pic>
    </p:spTree>
    <p:extLst>
      <p:ext uri="{BB962C8B-B14F-4D97-AF65-F5344CB8AC3E}">
        <p14:creationId xmlns="" xmlns:p14="http://schemas.microsoft.com/office/powerpoint/2010/main" val="152395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a:xfrm>
            <a:off x="1371600" y="1707159"/>
            <a:ext cx="9601200" cy="3581400"/>
          </a:xfrm>
        </p:spPr>
        <p:txBody>
          <a:bodyPr/>
          <a:lstStyle/>
          <a:p>
            <a:pPr lvl="0"/>
            <a:r>
              <a:rPr lang="en-US" dirty="0"/>
              <a:t>Recommending suitable jobs for the users per their qualifications and skills provide by them while creating their respective accounts.</a:t>
            </a:r>
          </a:p>
          <a:p>
            <a:pPr lvl="0"/>
            <a:r>
              <a:rPr lang="en-US" dirty="0"/>
              <a:t>Recommending suitable candidate for the employers per their Job criteria.</a:t>
            </a:r>
          </a:p>
          <a:p>
            <a:endParaRPr lang="en-US" dirty="0"/>
          </a:p>
        </p:txBody>
      </p:sp>
    </p:spTree>
    <p:extLst>
      <p:ext uri="{BB962C8B-B14F-4D97-AF65-F5344CB8AC3E}">
        <p14:creationId xmlns="" xmlns:p14="http://schemas.microsoft.com/office/powerpoint/2010/main" val="982940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majorFont>
      <a:minorFont>
        <a:latin typeface="Gill Sans MT"/>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tf00001242</Template>
  <TotalTime>834</TotalTime>
  <Words>716</Words>
  <Application>Microsoft Office PowerPoint</Application>
  <PresentationFormat>Custom</PresentationFormat>
  <Paragraphs>59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Badge</vt:lpstr>
      <vt:lpstr>Job recommendation system</vt:lpstr>
      <vt:lpstr>Introduction</vt:lpstr>
      <vt:lpstr>Problem Identification </vt:lpstr>
      <vt:lpstr>Objectives </vt:lpstr>
      <vt:lpstr>Scope </vt:lpstr>
      <vt:lpstr>Tools Required</vt:lpstr>
      <vt:lpstr>Slide 7</vt:lpstr>
      <vt:lpstr>Architectural Diagram </vt:lpstr>
      <vt:lpstr>Expected Outcome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Job Recruit Nepal</dc:title>
  <dc:creator>Abhigya Shrestha</dc:creator>
  <cp:lastModifiedBy>Sujan Bajracharya</cp:lastModifiedBy>
  <cp:revision>63</cp:revision>
  <dcterms:created xsi:type="dcterms:W3CDTF">2017-04-20T02:14:14Z</dcterms:created>
  <dcterms:modified xsi:type="dcterms:W3CDTF">2018-05-31T03:12:51Z</dcterms:modified>
</cp:coreProperties>
</file>