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8" r:id="rId8"/>
    <p:sldId id="267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0"/>
    <p:restoredTop sz="94619"/>
  </p:normalViewPr>
  <p:slideViewPr>
    <p:cSldViewPr snapToGrid="0" snapToObjects="1">
      <p:cViewPr varScale="1">
        <p:scale>
          <a:sx n="134" d="100"/>
          <a:sy n="134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77B0-290F-E24A-B332-0E3E53F8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5623C-73B0-1142-A0B8-BB55B60CE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3A55-3C20-3A4E-8726-7943C3F1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F5C98-984C-8E4E-9C94-90CD0598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E3ED-BDE6-1744-87E7-BD2762D6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6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B374-CCEE-344B-A6DD-4D00F86A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5E1DB-2811-B044-B430-CB0654F9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21EB-AD92-A740-9DEF-06ADD5AC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A2D0-283B-5347-9A45-D19DBAC4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4A76-F13A-514E-AE6A-4E60569F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9E4AB-195F-EC43-84EF-495D04F45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83A34-E90E-7C4F-B61A-07E82815B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9A72-9EDA-EA4B-9BCB-EB0B8F5F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E7F3-1CBC-3643-9583-A0AB4046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2A53-DC4A-EC44-833E-87E5BEA0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8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F88C-B8CE-7D4D-B806-7063731E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1737-966A-6145-AF10-717B258D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B262-1C9F-9440-A654-BB7509CB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F4EF-C480-614A-856B-97469321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8775-9A9A-A84A-A447-493D4090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169F-5C38-4947-9842-5506639F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D4527-98DD-9940-9242-A5371732A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77E43-3CA0-2146-823B-B42D2841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11BA-A926-5544-ADA0-AB53D825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83017-1D61-FF4A-9982-C9E7A30A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0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D1DE-7406-CC48-8C16-D36EF075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2BAF-F74A-9E40-9B6C-4849C60FD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9272B-4CCF-D84C-9B19-20FF0A1E6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DFB14-FA25-CB44-943B-7F226127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9BF25-0401-E34C-A020-341E850B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53CEA-2572-2A45-B204-4108BADE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2032-10D5-7A42-8980-53507A35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4EC0E-4AF1-0C48-876F-A5E4DF78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9569E-C1DA-474E-9B4D-52A77EAA7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CA459-EEDF-2A4E-9D94-C49836546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9F40F-92F1-5643-81FD-D5F7C83CA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B9A58-795E-104B-A997-D1A733C7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2260A-A0D4-3945-802F-6D167E5F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AFAEB-E187-8344-9EB5-A3FCC8F4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9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7B77-2153-B140-A3DE-1214B352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6FC9B-203D-2A45-8293-10E61866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20332-4E84-DA45-A109-BE52699B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5AFC1-18A4-D14A-8B4B-AE761A57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B55E8-6A9A-9747-92B8-CC8F1DB4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B2AC7-CB25-4946-B5DC-F23188AD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12A63-EEE4-834D-8F84-D0F3AE10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BDA7-7604-6B40-9198-B8D2FBFC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1767-10B1-BA48-A8BD-5908DEAA4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8FB5A-139E-E64E-91B6-92EEB2F75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1A73D-411E-564B-A911-EE64272B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12312-C875-3B4D-9AEC-F7E8FDFC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14127-FBDE-944E-A790-14857375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1A1B-0982-9E48-9886-38A208F4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6B7B2-BBC6-5743-84F5-246F37E5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11204-B1A6-534E-A8D6-7CC13CB5C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1ECE9-7FF7-0D4D-8C97-46C29A80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F443-F4F7-EA43-AC19-2FBD416D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5FF2E-4A04-3641-A6B1-3306A01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D64FB-58D7-6E45-A655-F795F2D0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67826-E9EC-4148-B4AD-DB479A95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7FDC-0E2E-1842-A85B-97F64323D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E846D-8118-684D-84AC-93EEFFFC4C2A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2BE5-1E62-0141-9D06-2FA640FC7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A689A-C324-6B4D-963A-B8928C335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0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486490" cy="2387600"/>
          </a:xfrm>
        </p:spPr>
        <p:txBody>
          <a:bodyPr/>
          <a:lstStyle/>
          <a:p>
            <a:pPr algn="l"/>
            <a:r>
              <a:rPr lang="en-US" b="1" dirty="0"/>
              <a:t>Response to IHS-85 and HJA-151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7037E1-39BF-2A45-9AF6-C26376503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Proposed Solution – given the scenarios discussed, give proposed solution, such that IPS can handle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2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73303"/>
            <a:ext cx="9144000" cy="4384497"/>
          </a:xfrm>
        </p:spPr>
        <p:txBody>
          <a:bodyPr/>
          <a:lstStyle/>
          <a:p>
            <a:pPr algn="l"/>
            <a:r>
              <a:rPr lang="en-US" dirty="0"/>
              <a:t>Enhancements to IPS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1. Do not delete proposal records after 30 days.</a:t>
            </a:r>
          </a:p>
          <a:p>
            <a:pPr algn="l"/>
            <a:r>
              <a:rPr lang="en-US" dirty="0"/>
              <a:t>2. </a:t>
            </a:r>
          </a:p>
        </p:txBody>
      </p:sp>
    </p:spTree>
    <p:extLst>
      <p:ext uri="{BB962C8B-B14F-4D97-AF65-F5344CB8AC3E}">
        <p14:creationId xmlns:p14="http://schemas.microsoft.com/office/powerpoint/2010/main" val="342010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5096" y="3602038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Given new rate sets are released and effective from time to time, IPS is unable to handle (assumption).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CA506-6E39-B944-80EF-80D22B1605B6}"/>
              </a:ext>
            </a:extLst>
          </p:cNvPr>
          <p:cNvSpPr txBox="1"/>
          <p:nvPr/>
        </p:nvSpPr>
        <p:spPr>
          <a:xfrm>
            <a:off x="2619910" y="3750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7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193" y="3334905"/>
            <a:ext cx="9144000" cy="2387801"/>
          </a:xfrm>
        </p:spPr>
        <p:txBody>
          <a:bodyPr>
            <a:normAutofit/>
          </a:bodyPr>
          <a:lstStyle/>
          <a:p>
            <a:pPr marL="457200" indent="-457200" algn="l">
              <a:buAutoNum type="alphaLcPeriod"/>
            </a:pPr>
            <a:r>
              <a:rPr lang="en-US" sz="3400" dirty="0"/>
              <a:t>Definitions</a:t>
            </a:r>
          </a:p>
          <a:p>
            <a:pPr marL="457200" indent="-457200" algn="l">
              <a:buAutoNum type="alphaLcPeriod"/>
            </a:pPr>
            <a:r>
              <a:rPr lang="en-US" sz="3400" dirty="0"/>
              <a:t>Scenarios (main)</a:t>
            </a:r>
          </a:p>
          <a:p>
            <a:pPr marL="457200" indent="-457200" algn="l">
              <a:buAutoNum type="alphaLcPeriod"/>
            </a:pPr>
            <a:r>
              <a:rPr lang="en-US" sz="3400" dirty="0"/>
              <a:t>Proposed Solution</a:t>
            </a:r>
          </a:p>
          <a:p>
            <a:pPr marL="914400" lvl="1" indent="-457200" algn="l">
              <a:buAutoNum type="alphaLcPeriod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D45044-07EE-184A-BCBE-94F28ADCD324}"/>
              </a:ext>
            </a:extLst>
          </p:cNvPr>
          <p:cNvSpPr txBox="1">
            <a:spLocks/>
          </p:cNvSpPr>
          <p:nvPr/>
        </p:nvSpPr>
        <p:spPr>
          <a:xfrm>
            <a:off x="1534274" y="2167845"/>
            <a:ext cx="9144000" cy="1013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254360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534" y="575351"/>
            <a:ext cx="9144000" cy="82840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Definitions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26406"/>
            <a:ext cx="9144000" cy="509768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Proposal – is issued from the Insurance Proposal System (IPS) and each proposal contains a quotation of a policy.</a:t>
            </a:r>
          </a:p>
          <a:p>
            <a:pPr marL="457200" indent="-457200" algn="l">
              <a:buAutoNum type="arabicPeriod"/>
            </a:pPr>
            <a:r>
              <a:rPr lang="en-US" dirty="0"/>
              <a:t>Quotation date – the date of the quotation in a proposal. For the rate used for a quotation, it is locked for 30 days (or 1 month?) meaning, if during the period, the customer returns to the branch, he/she could still be offered the proposal that was initially.</a:t>
            </a:r>
          </a:p>
          <a:p>
            <a:pPr marL="457200" indent="-457200" algn="l">
              <a:buAutoNum type="arabicPeriod"/>
            </a:pPr>
            <a:r>
              <a:rPr lang="en-US" dirty="0"/>
              <a:t>Each time a proposal is expired, the rate to be used for creating new proposal might change if the old rate set expired.</a:t>
            </a:r>
          </a:p>
          <a:p>
            <a:pPr marL="457200" indent="-457200" algn="l">
              <a:buAutoNum type="arabicPeriod"/>
            </a:pPr>
            <a:r>
              <a:rPr lang="en-US" i="1" dirty="0"/>
              <a:t>What is a quotation – is it when the RM presses print and an illustration is generated then it is a quotation?</a:t>
            </a:r>
          </a:p>
          <a:p>
            <a:pPr marL="457200" indent="-457200" algn="l">
              <a:buAutoNum type="arabicPeriod"/>
            </a:pPr>
            <a:r>
              <a:rPr lang="en-US" dirty="0"/>
              <a:t>A rate set could be released but effective in a future date.</a:t>
            </a:r>
          </a:p>
        </p:txBody>
      </p:sp>
    </p:spTree>
    <p:extLst>
      <p:ext uri="{BB962C8B-B14F-4D97-AF65-F5344CB8AC3E}">
        <p14:creationId xmlns:p14="http://schemas.microsoft.com/office/powerpoint/2010/main" val="47006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Scenarios (main)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2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Scenario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If new rate is released on 3</a:t>
            </a:r>
            <a:r>
              <a:rPr lang="en-US" baseline="30000" dirty="0"/>
              <a:t>rd</a:t>
            </a:r>
            <a:r>
              <a:rPr lang="en-US" dirty="0"/>
              <a:t> Aug while the effective rate of the new rate is immediately effective and the Policy Effective Date is on 1</a:t>
            </a:r>
            <a:r>
              <a:rPr lang="en-US" baseline="30000" dirty="0"/>
              <a:t>st</a:t>
            </a:r>
            <a:r>
              <a:rPr lang="en-US" dirty="0"/>
              <a:t> Sept</a:t>
            </a:r>
          </a:p>
          <a:p>
            <a:pPr algn="l"/>
            <a:r>
              <a:rPr lang="en-US" i="1" dirty="0"/>
              <a:t>- Then IPS should use the new rate to generate proposal.</a:t>
            </a:r>
          </a:p>
        </p:txBody>
      </p:sp>
    </p:spTree>
    <p:extLst>
      <p:ext uri="{BB962C8B-B14F-4D97-AF65-F5344CB8AC3E}">
        <p14:creationId xmlns:p14="http://schemas.microsoft.com/office/powerpoint/2010/main" val="427888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Scenario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If new rate is released on 3</a:t>
            </a:r>
            <a:r>
              <a:rPr lang="en-US" baseline="30000" dirty="0"/>
              <a:t>rd</a:t>
            </a:r>
            <a:r>
              <a:rPr lang="en-US" dirty="0"/>
              <a:t> Aug while the effective rate of the new rate is immediately effective and the Policy Effective Date is on 1</a:t>
            </a:r>
            <a:r>
              <a:rPr lang="en-US" baseline="30000" dirty="0"/>
              <a:t>st</a:t>
            </a:r>
            <a:r>
              <a:rPr lang="en-US" dirty="0"/>
              <a:t> Sept</a:t>
            </a:r>
          </a:p>
          <a:p>
            <a:pPr algn="l"/>
            <a:r>
              <a:rPr lang="en-US" i="1" dirty="0"/>
              <a:t>- Then IPS should use the new rate to generate proposal.</a:t>
            </a:r>
          </a:p>
        </p:txBody>
      </p:sp>
    </p:spTree>
    <p:extLst>
      <p:ext uri="{BB962C8B-B14F-4D97-AF65-F5344CB8AC3E}">
        <p14:creationId xmlns:p14="http://schemas.microsoft.com/office/powerpoint/2010/main" val="353159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Scenario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If new rate is released on 3</a:t>
            </a:r>
            <a:r>
              <a:rPr lang="en-US" baseline="30000" dirty="0"/>
              <a:t>rd</a:t>
            </a:r>
            <a:r>
              <a:rPr lang="en-US" dirty="0"/>
              <a:t> Aug while the effective rate of the new rate is immediately effective and the Policy Effective Date is on 1</a:t>
            </a:r>
            <a:r>
              <a:rPr lang="en-US" baseline="30000" dirty="0"/>
              <a:t>st</a:t>
            </a:r>
            <a:r>
              <a:rPr lang="en-US" dirty="0"/>
              <a:t> Sept</a:t>
            </a:r>
          </a:p>
          <a:p>
            <a:pPr algn="l"/>
            <a:r>
              <a:rPr lang="en-US" i="1" dirty="0"/>
              <a:t>- Then IPS should use the new rate to generate proposal.</a:t>
            </a:r>
          </a:p>
        </p:txBody>
      </p:sp>
    </p:spTree>
    <p:extLst>
      <p:ext uri="{BB962C8B-B14F-4D97-AF65-F5344CB8AC3E}">
        <p14:creationId xmlns:p14="http://schemas.microsoft.com/office/powerpoint/2010/main" val="11858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774112" cy="346841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dirty="0"/>
              <a:t>Calculation – The following dictates what rate set that a quotation should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23918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AutoNum type="arabicPeriod"/>
            </a:pPr>
            <a:r>
              <a:rPr lang="en-US" dirty="0"/>
              <a:t>The Quotation date dictates which rate set that the quotation should use. How?</a:t>
            </a:r>
          </a:p>
          <a:p>
            <a:pPr marL="457200" indent="-457200" algn="l">
              <a:buAutoNum type="arabicPeriod"/>
            </a:pPr>
            <a:r>
              <a:rPr lang="en-US" dirty="0"/>
              <a:t>Then, the Policy Effective Date and Parameters of the quotation will have a rate retrieved.</a:t>
            </a:r>
          </a:p>
          <a:p>
            <a:pPr marL="914400" lvl="1" indent="-457200" algn="l">
              <a:buFont typeface="+mj-lt"/>
              <a:buAutoNum type="alphaLcPeriod"/>
            </a:pPr>
            <a:r>
              <a:rPr lang="en-US" dirty="0"/>
              <a:t>Parameters about the quotation means (Payment Method, Policy Year)</a:t>
            </a:r>
          </a:p>
          <a:p>
            <a:pPr marL="914400" lvl="1" indent="-457200" algn="l">
              <a:buFont typeface="+mj-lt"/>
              <a:buAutoNum type="alphaLcPeriod"/>
            </a:pPr>
            <a:r>
              <a:rPr lang="en-US" dirty="0"/>
              <a:t>Whether the Policy Effective Date is within the effective from and to of the associated rate. 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d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 </a:t>
            </a:r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0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417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Response to IHS-85 and HJA-151</vt:lpstr>
      <vt:lpstr>Problem Statement</vt:lpstr>
      <vt:lpstr>PowerPoint Presentation</vt:lpstr>
      <vt:lpstr>Definitions</vt:lpstr>
      <vt:lpstr>Scenarios (main)</vt:lpstr>
      <vt:lpstr>Scenario 1</vt:lpstr>
      <vt:lpstr>Scenario 2</vt:lpstr>
      <vt:lpstr>Scenario 1</vt:lpstr>
      <vt:lpstr>Calculation – The following dictates what rate set that a quotation should use</vt:lpstr>
      <vt:lpstr>Proposed Solution – given the scenarios discussed, give proposed solution, such that IPS can handle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 to User Stories IHS-85 and HJA-151</dc:title>
  <dc:creator>a a</dc:creator>
  <cp:lastModifiedBy>a a</cp:lastModifiedBy>
  <cp:revision>20</cp:revision>
  <dcterms:created xsi:type="dcterms:W3CDTF">2018-06-27T17:40:35Z</dcterms:created>
  <dcterms:modified xsi:type="dcterms:W3CDTF">2018-07-02T08:17:34Z</dcterms:modified>
</cp:coreProperties>
</file>