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BE43B-0622-4731-B8CB-888972BFB1A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51CBBC-A4AE-44D5-8426-EA7F85746B19}">
      <dgm:prSet/>
      <dgm:spPr/>
      <dgm:t>
        <a:bodyPr/>
        <a:lstStyle/>
        <a:p>
          <a:r>
            <a:rPr lang="en-US" dirty="0"/>
            <a:t>In all 3 cases, s’ ∉ L</a:t>
          </a:r>
        </a:p>
      </dgm:t>
    </dgm:pt>
    <dgm:pt modelId="{F85A7CD1-EDA0-4E61-87DA-1C9C6CE64635}" type="parTrans" cxnId="{078F3DBA-54A9-4FB9-AC2C-A21D6647D05C}">
      <dgm:prSet/>
      <dgm:spPr/>
      <dgm:t>
        <a:bodyPr/>
        <a:lstStyle/>
        <a:p>
          <a:endParaRPr lang="en-US"/>
        </a:p>
      </dgm:t>
    </dgm:pt>
    <dgm:pt modelId="{0204BFBA-B1E0-4F54-8AEC-F62B74DD3588}" type="sibTrans" cxnId="{078F3DBA-54A9-4FB9-AC2C-A21D6647D05C}">
      <dgm:prSet/>
      <dgm:spPr/>
      <dgm:t>
        <a:bodyPr/>
        <a:lstStyle/>
        <a:p>
          <a:endParaRPr lang="en-US"/>
        </a:p>
      </dgm:t>
    </dgm:pt>
    <dgm:pt modelId="{C72AAB2D-2032-4E35-BE65-F51CA34097E6}">
      <dgm:prSet/>
      <dgm:spPr/>
      <dgm:t>
        <a:bodyPr/>
        <a:lstStyle/>
        <a:p>
          <a:r>
            <a:rPr lang="en-US"/>
            <a:t>Therefore, by the pumping lemma, L is not a context free language</a:t>
          </a:r>
        </a:p>
      </dgm:t>
    </dgm:pt>
    <dgm:pt modelId="{10E725E7-B320-4578-8A58-68C73DB843DC}" type="parTrans" cxnId="{A3AF7934-716C-41CF-BD2B-2FE336D3956F}">
      <dgm:prSet/>
      <dgm:spPr/>
      <dgm:t>
        <a:bodyPr/>
        <a:lstStyle/>
        <a:p>
          <a:endParaRPr lang="en-US"/>
        </a:p>
      </dgm:t>
    </dgm:pt>
    <dgm:pt modelId="{661557EB-25DA-498D-AD99-C7707CCA93A4}" type="sibTrans" cxnId="{A3AF7934-716C-41CF-BD2B-2FE336D3956F}">
      <dgm:prSet/>
      <dgm:spPr/>
      <dgm:t>
        <a:bodyPr/>
        <a:lstStyle/>
        <a:p>
          <a:endParaRPr lang="en-US"/>
        </a:p>
      </dgm:t>
    </dgm:pt>
    <dgm:pt modelId="{DD288317-384C-4DE7-9FC8-61B3FAF1DF3C}" type="pres">
      <dgm:prSet presAssocID="{456BE43B-0622-4731-B8CB-888972BFB1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6DF480-D3DB-4D6E-B9FA-E9A3533319E0}" type="pres">
      <dgm:prSet presAssocID="{D451CBBC-A4AE-44D5-8426-EA7F85746B19}" presName="hierRoot1" presStyleCnt="0"/>
      <dgm:spPr/>
    </dgm:pt>
    <dgm:pt modelId="{EB4F58E3-F2E8-4260-BA28-CE600651CE53}" type="pres">
      <dgm:prSet presAssocID="{D451CBBC-A4AE-44D5-8426-EA7F85746B19}" presName="composite" presStyleCnt="0"/>
      <dgm:spPr/>
    </dgm:pt>
    <dgm:pt modelId="{B9E78AF2-E2EA-4047-A4ED-F9FBD6D03DD0}" type="pres">
      <dgm:prSet presAssocID="{D451CBBC-A4AE-44D5-8426-EA7F85746B19}" presName="background" presStyleLbl="node0" presStyleIdx="0" presStyleCnt="2"/>
      <dgm:spPr/>
    </dgm:pt>
    <dgm:pt modelId="{65DF299D-1A06-4FF1-934A-037A64B87667}" type="pres">
      <dgm:prSet presAssocID="{D451CBBC-A4AE-44D5-8426-EA7F85746B19}" presName="text" presStyleLbl="fgAcc0" presStyleIdx="0" presStyleCnt="2" custScaleX="108798">
        <dgm:presLayoutVars>
          <dgm:chPref val="3"/>
        </dgm:presLayoutVars>
      </dgm:prSet>
      <dgm:spPr/>
    </dgm:pt>
    <dgm:pt modelId="{18A753E1-A1FC-4AD9-A4DB-B9773591CD03}" type="pres">
      <dgm:prSet presAssocID="{D451CBBC-A4AE-44D5-8426-EA7F85746B19}" presName="hierChild2" presStyleCnt="0"/>
      <dgm:spPr/>
    </dgm:pt>
    <dgm:pt modelId="{EF5F4C8C-9293-41D0-A5C7-E88531A2DCFF}" type="pres">
      <dgm:prSet presAssocID="{C72AAB2D-2032-4E35-BE65-F51CA34097E6}" presName="hierRoot1" presStyleCnt="0"/>
      <dgm:spPr/>
    </dgm:pt>
    <dgm:pt modelId="{CE8207B5-8932-4940-B960-C169AAA8F0E6}" type="pres">
      <dgm:prSet presAssocID="{C72AAB2D-2032-4E35-BE65-F51CA34097E6}" presName="composite" presStyleCnt="0"/>
      <dgm:spPr/>
    </dgm:pt>
    <dgm:pt modelId="{6FFEC5EA-2649-4773-A6E1-00B7D27306BF}" type="pres">
      <dgm:prSet presAssocID="{C72AAB2D-2032-4E35-BE65-F51CA34097E6}" presName="background" presStyleLbl="node0" presStyleIdx="1" presStyleCnt="2"/>
      <dgm:spPr/>
    </dgm:pt>
    <dgm:pt modelId="{B6606EA5-04A0-4C3D-AB65-45B663D32441}" type="pres">
      <dgm:prSet presAssocID="{C72AAB2D-2032-4E35-BE65-F51CA34097E6}" presName="text" presStyleLbl="fgAcc0" presStyleIdx="1" presStyleCnt="2">
        <dgm:presLayoutVars>
          <dgm:chPref val="3"/>
        </dgm:presLayoutVars>
      </dgm:prSet>
      <dgm:spPr/>
    </dgm:pt>
    <dgm:pt modelId="{AD7CA7D1-2068-4086-9CE4-1557D7E5CE46}" type="pres">
      <dgm:prSet presAssocID="{C72AAB2D-2032-4E35-BE65-F51CA34097E6}" presName="hierChild2" presStyleCnt="0"/>
      <dgm:spPr/>
    </dgm:pt>
  </dgm:ptLst>
  <dgm:cxnLst>
    <dgm:cxn modelId="{A3AF7934-716C-41CF-BD2B-2FE336D3956F}" srcId="{456BE43B-0622-4731-B8CB-888972BFB1AF}" destId="{C72AAB2D-2032-4E35-BE65-F51CA34097E6}" srcOrd="1" destOrd="0" parTransId="{10E725E7-B320-4578-8A58-68C73DB843DC}" sibTransId="{661557EB-25DA-498D-AD99-C7707CCA93A4}"/>
    <dgm:cxn modelId="{79901E7D-6AA0-400D-BAC6-D40AED7507B0}" type="presOf" srcId="{456BE43B-0622-4731-B8CB-888972BFB1AF}" destId="{DD288317-384C-4DE7-9FC8-61B3FAF1DF3C}" srcOrd="0" destOrd="0" presId="urn:microsoft.com/office/officeart/2005/8/layout/hierarchy1"/>
    <dgm:cxn modelId="{DF3AE886-F1EC-4BDA-8D6E-353B4DDB4BAF}" type="presOf" srcId="{C72AAB2D-2032-4E35-BE65-F51CA34097E6}" destId="{B6606EA5-04A0-4C3D-AB65-45B663D32441}" srcOrd="0" destOrd="0" presId="urn:microsoft.com/office/officeart/2005/8/layout/hierarchy1"/>
    <dgm:cxn modelId="{078F3DBA-54A9-4FB9-AC2C-A21D6647D05C}" srcId="{456BE43B-0622-4731-B8CB-888972BFB1AF}" destId="{D451CBBC-A4AE-44D5-8426-EA7F85746B19}" srcOrd="0" destOrd="0" parTransId="{F85A7CD1-EDA0-4E61-87DA-1C9C6CE64635}" sibTransId="{0204BFBA-B1E0-4F54-8AEC-F62B74DD3588}"/>
    <dgm:cxn modelId="{D137EDC5-DFFC-4BD6-8498-87C30A2FC444}" type="presOf" srcId="{D451CBBC-A4AE-44D5-8426-EA7F85746B19}" destId="{65DF299D-1A06-4FF1-934A-037A64B87667}" srcOrd="0" destOrd="0" presId="urn:microsoft.com/office/officeart/2005/8/layout/hierarchy1"/>
    <dgm:cxn modelId="{B3E4B548-B24F-49C7-9FE0-454EFC74A301}" type="presParOf" srcId="{DD288317-384C-4DE7-9FC8-61B3FAF1DF3C}" destId="{436DF480-D3DB-4D6E-B9FA-E9A3533319E0}" srcOrd="0" destOrd="0" presId="urn:microsoft.com/office/officeart/2005/8/layout/hierarchy1"/>
    <dgm:cxn modelId="{5E040AE2-D769-452D-B917-3442C34EB67A}" type="presParOf" srcId="{436DF480-D3DB-4D6E-B9FA-E9A3533319E0}" destId="{EB4F58E3-F2E8-4260-BA28-CE600651CE53}" srcOrd="0" destOrd="0" presId="urn:microsoft.com/office/officeart/2005/8/layout/hierarchy1"/>
    <dgm:cxn modelId="{B1D4F2C1-E385-43E7-BE94-0B49EBD4202C}" type="presParOf" srcId="{EB4F58E3-F2E8-4260-BA28-CE600651CE53}" destId="{B9E78AF2-E2EA-4047-A4ED-F9FBD6D03DD0}" srcOrd="0" destOrd="0" presId="urn:microsoft.com/office/officeart/2005/8/layout/hierarchy1"/>
    <dgm:cxn modelId="{4D7137E9-1AE2-4DA8-A085-57CAD53DBD23}" type="presParOf" srcId="{EB4F58E3-F2E8-4260-BA28-CE600651CE53}" destId="{65DF299D-1A06-4FF1-934A-037A64B87667}" srcOrd="1" destOrd="0" presId="urn:microsoft.com/office/officeart/2005/8/layout/hierarchy1"/>
    <dgm:cxn modelId="{2EF648EF-59EF-4F17-B0D9-589D4F9527D4}" type="presParOf" srcId="{436DF480-D3DB-4D6E-B9FA-E9A3533319E0}" destId="{18A753E1-A1FC-4AD9-A4DB-B9773591CD03}" srcOrd="1" destOrd="0" presId="urn:microsoft.com/office/officeart/2005/8/layout/hierarchy1"/>
    <dgm:cxn modelId="{5169765C-BEEC-4BE6-AF8F-2490F13AB516}" type="presParOf" srcId="{DD288317-384C-4DE7-9FC8-61B3FAF1DF3C}" destId="{EF5F4C8C-9293-41D0-A5C7-E88531A2DCFF}" srcOrd="1" destOrd="0" presId="urn:microsoft.com/office/officeart/2005/8/layout/hierarchy1"/>
    <dgm:cxn modelId="{F5B6AA80-495B-47AB-8856-202F4A3773C9}" type="presParOf" srcId="{EF5F4C8C-9293-41D0-A5C7-E88531A2DCFF}" destId="{CE8207B5-8932-4940-B960-C169AAA8F0E6}" srcOrd="0" destOrd="0" presId="urn:microsoft.com/office/officeart/2005/8/layout/hierarchy1"/>
    <dgm:cxn modelId="{8D511D50-490B-409C-A997-F5F1C2FA6093}" type="presParOf" srcId="{CE8207B5-8932-4940-B960-C169AAA8F0E6}" destId="{6FFEC5EA-2649-4773-A6E1-00B7D27306BF}" srcOrd="0" destOrd="0" presId="urn:microsoft.com/office/officeart/2005/8/layout/hierarchy1"/>
    <dgm:cxn modelId="{4E0DF1FF-EE27-4189-90A4-9948B034325F}" type="presParOf" srcId="{CE8207B5-8932-4940-B960-C169AAA8F0E6}" destId="{B6606EA5-04A0-4C3D-AB65-45B663D32441}" srcOrd="1" destOrd="0" presId="urn:microsoft.com/office/officeart/2005/8/layout/hierarchy1"/>
    <dgm:cxn modelId="{8DE523AB-93E8-48A3-8871-1B09639E789D}" type="presParOf" srcId="{EF5F4C8C-9293-41D0-A5C7-E88531A2DCFF}" destId="{AD7CA7D1-2068-4086-9CE4-1557D7E5CE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78AF2-E2EA-4047-A4ED-F9FBD6D03DD0}">
      <dsp:nvSpPr>
        <dsp:cNvPr id="0" name=""/>
        <dsp:cNvSpPr/>
      </dsp:nvSpPr>
      <dsp:spPr>
        <a:xfrm>
          <a:off x="2679" y="1812449"/>
          <a:ext cx="2818767" cy="1645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F299D-1A06-4FF1-934A-037A64B87667}">
      <dsp:nvSpPr>
        <dsp:cNvPr id="0" name=""/>
        <dsp:cNvSpPr/>
      </dsp:nvSpPr>
      <dsp:spPr>
        <a:xfrm>
          <a:off x="290549" y="2085925"/>
          <a:ext cx="2818767" cy="1645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all 3 cases, s’ ∉ L</a:t>
          </a:r>
        </a:p>
      </dsp:txBody>
      <dsp:txXfrm>
        <a:off x="338735" y="2134111"/>
        <a:ext cx="2722395" cy="1548802"/>
      </dsp:txXfrm>
    </dsp:sp>
    <dsp:sp modelId="{6FFEC5EA-2649-4773-A6E1-00B7D27306BF}">
      <dsp:nvSpPr>
        <dsp:cNvPr id="0" name=""/>
        <dsp:cNvSpPr/>
      </dsp:nvSpPr>
      <dsp:spPr>
        <a:xfrm>
          <a:off x="3397186" y="1812449"/>
          <a:ext cx="2590826" cy="1645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06EA5-04A0-4C3D-AB65-45B663D32441}">
      <dsp:nvSpPr>
        <dsp:cNvPr id="0" name=""/>
        <dsp:cNvSpPr/>
      </dsp:nvSpPr>
      <dsp:spPr>
        <a:xfrm>
          <a:off x="3685055" y="2085925"/>
          <a:ext cx="2590826" cy="1645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Therefore, by the pumping lemma, L is not a context free language</a:t>
          </a:r>
        </a:p>
      </dsp:txBody>
      <dsp:txXfrm>
        <a:off x="3733241" y="2134111"/>
        <a:ext cx="2494454" cy="1548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7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5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7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7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27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94339E-7A20-4F5B-AFEE-E081EE4C39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C4DE96-95EB-4C6B-84A9-F77FCC50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CDE60-7C2A-43F3-853D-FD661A15C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Francis Scott</a:t>
            </a:r>
          </a:p>
          <a:p>
            <a:pPr algn="ctr"/>
            <a:r>
              <a:rPr lang="en-US" sz="2800">
                <a:solidFill>
                  <a:srgbClr val="FFFFFF"/>
                </a:solidFill>
              </a:rPr>
              <a:t>CS 373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BDF30-1AF8-43E8-BF7A-7470044FB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Pumping Lemma for Context Free Languages</a:t>
            </a:r>
          </a:p>
        </p:txBody>
      </p:sp>
    </p:spTree>
    <p:extLst>
      <p:ext uri="{BB962C8B-B14F-4D97-AF65-F5344CB8AC3E}">
        <p14:creationId xmlns:p14="http://schemas.microsoft.com/office/powerpoint/2010/main" val="160578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7DBD7-3AA2-4329-B497-9C40C916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8BB4FA-932E-4D93-B58E-EE6E79765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24426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62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099D6-FE55-4127-A5C3-EDA43F0E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Pumping Lemma for Context Free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5A0E-9361-4106-8A2B-6EDE9133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en-US" dirty="0"/>
              <a:t>If A is a context-free language, then there is a number p (the pumping length) where, if s is any string in A of length at least p, then s may be divided into ﬁve pieces, s = </a:t>
            </a:r>
            <a:r>
              <a:rPr lang="en-US" dirty="0" err="1"/>
              <a:t>uvxyz</a:t>
            </a:r>
            <a:r>
              <a:rPr lang="en-US" dirty="0"/>
              <a:t>, satisfying the conditions,</a:t>
            </a:r>
          </a:p>
          <a:p>
            <a:pPr lvl="1"/>
            <a:r>
              <a:rPr lang="en-US" dirty="0"/>
              <a:t>1. For each </a:t>
            </a:r>
            <a:r>
              <a:rPr lang="en-US" dirty="0" err="1"/>
              <a:t>i</a:t>
            </a:r>
            <a:r>
              <a:rPr lang="en-US" dirty="0"/>
              <a:t> ≥ 0, s’ = </a:t>
            </a:r>
            <a:r>
              <a:rPr lang="en-US" dirty="0" err="1"/>
              <a:t>uv</a:t>
            </a:r>
            <a:r>
              <a:rPr lang="en-US" baseline="30000" dirty="0" err="1"/>
              <a:t>i</a:t>
            </a:r>
            <a:r>
              <a:rPr lang="en-US" dirty="0" err="1"/>
              <a:t>xy</a:t>
            </a:r>
            <a:r>
              <a:rPr lang="en-US" baseline="30000" dirty="0" err="1"/>
              <a:t>i</a:t>
            </a:r>
            <a:r>
              <a:rPr lang="en-US" dirty="0" err="1"/>
              <a:t>z</a:t>
            </a:r>
            <a:r>
              <a:rPr lang="en-US" dirty="0"/>
              <a:t> ∈ A</a:t>
            </a:r>
          </a:p>
          <a:p>
            <a:pPr lvl="1"/>
            <a:r>
              <a:rPr lang="en-US" dirty="0"/>
              <a:t>2. |</a:t>
            </a:r>
            <a:r>
              <a:rPr lang="en-US" dirty="0" err="1"/>
              <a:t>vy</a:t>
            </a:r>
            <a:r>
              <a:rPr lang="en-US" dirty="0"/>
              <a:t>| &gt; 0</a:t>
            </a:r>
          </a:p>
          <a:p>
            <a:pPr lvl="1"/>
            <a:r>
              <a:rPr lang="en-US" dirty="0"/>
              <a:t>3. |</a:t>
            </a:r>
            <a:r>
              <a:rPr lang="en-US" dirty="0" err="1"/>
              <a:t>vxy</a:t>
            </a:r>
            <a:r>
              <a:rPr lang="en-US" dirty="0"/>
              <a:t>|≤ 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4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07A78-DA18-48C8-80CE-2EF84936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69D7-E866-4256-A43F-74ABC553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en-US"/>
              <a:t>Show that L = { </a:t>
            </a:r>
          </a:p>
          <a:p>
            <a:pPr lvl="1"/>
            <a:r>
              <a:rPr lang="en-US"/>
              <a:t>w | w an element of {0, 1, 2}* with, </a:t>
            </a:r>
          </a:p>
          <a:p>
            <a:pPr lvl="1"/>
            <a:r>
              <a:rPr lang="en-US"/>
              <a:t>The number of 0s in w &lt; the number of 1s in w</a:t>
            </a:r>
          </a:p>
          <a:p>
            <a:pPr lvl="2"/>
            <a:r>
              <a:rPr lang="en-US" b="1" u="sng"/>
              <a:t>and</a:t>
            </a:r>
            <a:r>
              <a:rPr lang="en-US"/>
              <a:t> </a:t>
            </a:r>
          </a:p>
          <a:p>
            <a:pPr lvl="1"/>
            <a:r>
              <a:rPr lang="en-US"/>
              <a:t>The number of 0s in w &gt; the number of 2s in w </a:t>
            </a:r>
          </a:p>
          <a:p>
            <a:r>
              <a:rPr lang="en-US"/>
              <a:t>} </a:t>
            </a:r>
          </a:p>
          <a:p>
            <a:r>
              <a:rPr lang="en-US"/>
              <a:t>is </a:t>
            </a:r>
            <a:r>
              <a:rPr lang="en-US" b="1"/>
              <a:t>not</a:t>
            </a:r>
            <a:r>
              <a:rPr lang="en-US"/>
              <a:t> context free. </a:t>
            </a:r>
          </a:p>
        </p:txBody>
      </p:sp>
    </p:spTree>
    <p:extLst>
      <p:ext uri="{BB962C8B-B14F-4D97-AF65-F5344CB8AC3E}">
        <p14:creationId xmlns:p14="http://schemas.microsoft.com/office/powerpoint/2010/main" val="240150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FD15C-EA25-4F66-9127-F93A1850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Prove by contradiction using the Pumping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5239-0E23-4FE4-8B14-57E1219EF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en-US" sz="2000" dirty="0"/>
              <a:t>We want to:</a:t>
            </a:r>
          </a:p>
          <a:p>
            <a:pPr lvl="1"/>
            <a:r>
              <a:rPr lang="en-US" sz="2000" dirty="0"/>
              <a:t>Assume p is the pumping length of L</a:t>
            </a:r>
          </a:p>
          <a:p>
            <a:pPr lvl="1"/>
            <a:r>
              <a:rPr lang="en-US" sz="2000" dirty="0"/>
              <a:t>Assume for any string s ∈ L with |s| ≥ p, s can be broken into 5 pieces, s = </a:t>
            </a:r>
            <a:r>
              <a:rPr lang="en-US" sz="2000" dirty="0" err="1"/>
              <a:t>uvxyz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Assume that L is a context free language</a:t>
            </a:r>
          </a:p>
          <a:p>
            <a:pPr lvl="1"/>
            <a:r>
              <a:rPr lang="en-US" sz="2000" dirty="0"/>
              <a:t>Pick a string, s, that is in the language of L</a:t>
            </a:r>
          </a:p>
          <a:p>
            <a:pPr lvl="1"/>
            <a:r>
              <a:rPr lang="en-US" sz="2000" dirty="0"/>
              <a:t>Create s’ by pumping the string up or down</a:t>
            </a:r>
          </a:p>
          <a:p>
            <a:pPr lvl="1"/>
            <a:r>
              <a:rPr lang="en-US" sz="2000" dirty="0"/>
              <a:t>If s’ ∉ L, we have a contradiction to conclude L is not a context free language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27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6189-2BBC-49CB-94DD-A3CFFF72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Pick a string in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79A4-BA20-4902-8AD1-09B07927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s = 0</a:t>
            </a:r>
            <a:r>
              <a:rPr lang="en-US" baseline="30000" dirty="0"/>
              <a:t>p+1</a:t>
            </a:r>
            <a:r>
              <a:rPr lang="en-US" dirty="0"/>
              <a:t>1</a:t>
            </a:r>
            <a:r>
              <a:rPr lang="en-US" baseline="30000" dirty="0"/>
              <a:t>p+2</a:t>
            </a:r>
            <a:r>
              <a:rPr lang="en-US" dirty="0"/>
              <a:t>2</a:t>
            </a:r>
            <a:r>
              <a:rPr lang="en-US" baseline="30000" dirty="0"/>
              <a:t>p</a:t>
            </a:r>
          </a:p>
          <a:p>
            <a:r>
              <a:rPr lang="en-US" dirty="0"/>
              <a:t>Conditions for the language,</a:t>
            </a:r>
          </a:p>
          <a:p>
            <a:pPr lvl="1"/>
            <a:r>
              <a:rPr lang="en-US" dirty="0"/>
              <a:t>w is an element of {0, 1, 2}*			 ✓</a:t>
            </a:r>
          </a:p>
          <a:p>
            <a:pPr lvl="1"/>
            <a:r>
              <a:rPr lang="en-US" dirty="0"/>
              <a:t>The number of 0s in w &lt; the number of 1s in w</a:t>
            </a:r>
          </a:p>
          <a:p>
            <a:pPr lvl="2"/>
            <a:r>
              <a:rPr lang="en-US" dirty="0"/>
              <a:t>p+1 &lt; p+2						 </a:t>
            </a:r>
            <a:r>
              <a:rPr lang="en-US" sz="2400" i="0" dirty="0"/>
              <a:t>✓</a:t>
            </a:r>
            <a:endParaRPr lang="en-US" i="0" dirty="0"/>
          </a:p>
          <a:p>
            <a:pPr lvl="1"/>
            <a:r>
              <a:rPr lang="en-US" dirty="0"/>
              <a:t>The number of 0s in w &gt; the number of 2s in w</a:t>
            </a:r>
          </a:p>
          <a:p>
            <a:pPr lvl="2"/>
            <a:r>
              <a:rPr lang="en-US" dirty="0"/>
              <a:t>p+1 &gt; p						 </a:t>
            </a:r>
            <a:r>
              <a:rPr lang="en-US" sz="2400" i="0" dirty="0"/>
              <a:t>✓</a:t>
            </a:r>
            <a:endParaRPr lang="en-US" i="0" dirty="0"/>
          </a:p>
          <a:p>
            <a:pPr lvl="1"/>
            <a:r>
              <a:rPr lang="en-US" dirty="0"/>
              <a:t>∴ s ∈ L</a:t>
            </a:r>
          </a:p>
        </p:txBody>
      </p:sp>
    </p:spTree>
    <p:extLst>
      <p:ext uri="{BB962C8B-B14F-4D97-AF65-F5344CB8AC3E}">
        <p14:creationId xmlns:p14="http://schemas.microsoft.com/office/powerpoint/2010/main" val="140379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3DF3-51FB-494C-AA1D-DEC4CA44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the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5FA9-31B6-4F9E-B156-1C7A7802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string, s = 0</a:t>
            </a:r>
            <a:r>
              <a:rPr lang="en-US" baseline="30000" dirty="0"/>
              <a:t>p+1</a:t>
            </a:r>
            <a:r>
              <a:rPr lang="en-US" dirty="0"/>
              <a:t>1</a:t>
            </a:r>
            <a:r>
              <a:rPr lang="en-US" baseline="30000" dirty="0"/>
              <a:t>p+2</a:t>
            </a:r>
            <a:r>
              <a:rPr lang="en-US" dirty="0"/>
              <a:t>2</a:t>
            </a:r>
            <a:r>
              <a:rPr lang="en-US" baseline="30000" dirty="0"/>
              <a:t>p </a:t>
            </a:r>
            <a:r>
              <a:rPr lang="en-US" dirty="0"/>
              <a:t>can be split into 5 parts, s = </a:t>
            </a:r>
            <a:r>
              <a:rPr lang="en-US" dirty="0" err="1"/>
              <a:t>uvxyz</a:t>
            </a:r>
            <a:r>
              <a:rPr lang="en-US" dirty="0"/>
              <a:t> by the pumping lemma</a:t>
            </a:r>
          </a:p>
          <a:p>
            <a:r>
              <a:rPr lang="en-US" dirty="0"/>
              <a:t>v and y are the substrings being pumped up or down</a:t>
            </a:r>
          </a:p>
          <a:p>
            <a:pPr lvl="2"/>
            <a:r>
              <a:rPr lang="en-US" i="0" dirty="0"/>
              <a:t>We must account for each case of what </a:t>
            </a:r>
            <a:r>
              <a:rPr lang="en-US" i="0" dirty="0" err="1"/>
              <a:t>vxy</a:t>
            </a:r>
            <a:r>
              <a:rPr lang="en-US" i="0" dirty="0"/>
              <a:t> could consist of</a:t>
            </a:r>
          </a:p>
          <a:p>
            <a:r>
              <a:rPr lang="en-US" dirty="0"/>
              <a:t>Case 1:</a:t>
            </a:r>
          </a:p>
          <a:p>
            <a:pPr lvl="1"/>
            <a:r>
              <a:rPr lang="en-US" dirty="0" err="1"/>
              <a:t>vxy</a:t>
            </a:r>
            <a:r>
              <a:rPr lang="en-US" dirty="0"/>
              <a:t> contains 0s</a:t>
            </a:r>
          </a:p>
          <a:p>
            <a:r>
              <a:rPr lang="en-US" dirty="0"/>
              <a:t>Case 2:</a:t>
            </a:r>
          </a:p>
          <a:p>
            <a:pPr lvl="1"/>
            <a:r>
              <a:rPr lang="en-US" dirty="0" err="1"/>
              <a:t>vxy</a:t>
            </a:r>
            <a:r>
              <a:rPr lang="en-US" dirty="0"/>
              <a:t> contains only 1s</a:t>
            </a:r>
          </a:p>
          <a:p>
            <a:r>
              <a:rPr lang="en-US" dirty="0"/>
              <a:t>Case 3:</a:t>
            </a:r>
          </a:p>
          <a:p>
            <a:pPr lvl="1"/>
            <a:r>
              <a:rPr lang="en-US" dirty="0" err="1"/>
              <a:t>vxy</a:t>
            </a:r>
            <a:r>
              <a:rPr lang="en-US" dirty="0"/>
              <a:t> contains 2s </a:t>
            </a:r>
          </a:p>
          <a:p>
            <a:r>
              <a:rPr lang="en-US" dirty="0"/>
              <a:t>We must contradict </a:t>
            </a:r>
            <a:r>
              <a:rPr lang="en-US" b="1" dirty="0"/>
              <a:t>all</a:t>
            </a:r>
            <a:r>
              <a:rPr lang="en-US" dirty="0"/>
              <a:t> cases to prove L is not a context free language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985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8708-95D2-4681-9508-A93AFCB0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 case 1: </a:t>
            </a:r>
            <a:r>
              <a:rPr lang="en-US" dirty="0" err="1"/>
              <a:t>vy</a:t>
            </a:r>
            <a:r>
              <a:rPr lang="en-US" dirty="0"/>
              <a:t> contains 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3B09-7FBE-4798-AC30-214E12C7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 = 0</a:t>
            </a:r>
            <a:r>
              <a:rPr lang="en-US" baseline="30000" dirty="0"/>
              <a:t>p+1</a:t>
            </a:r>
            <a:r>
              <a:rPr lang="en-US" dirty="0"/>
              <a:t>1</a:t>
            </a:r>
            <a:r>
              <a:rPr lang="en-US" baseline="30000" dirty="0"/>
              <a:t>p+2</a:t>
            </a:r>
            <a:r>
              <a:rPr lang="en-US" dirty="0"/>
              <a:t>2</a:t>
            </a:r>
            <a:r>
              <a:rPr lang="en-US" baseline="30000" dirty="0"/>
              <a:t>p</a:t>
            </a:r>
          </a:p>
          <a:p>
            <a:r>
              <a:rPr lang="en-US" dirty="0"/>
              <a:t>Recall that the number of 0s in w &gt; the number of 2s in w</a:t>
            </a:r>
          </a:p>
          <a:p>
            <a:r>
              <a:rPr lang="en-US" dirty="0"/>
              <a:t>If we pump </a:t>
            </a:r>
            <a:r>
              <a:rPr lang="en-US" dirty="0" err="1"/>
              <a:t>vy</a:t>
            </a:r>
            <a:r>
              <a:rPr lang="en-US" dirty="0"/>
              <a:t> down to produce s’ when </a:t>
            </a:r>
            <a:r>
              <a:rPr lang="en-US" dirty="0" err="1"/>
              <a:t>vy</a:t>
            </a:r>
            <a:r>
              <a:rPr lang="en-US" dirty="0"/>
              <a:t> contains 0s,</a:t>
            </a:r>
          </a:p>
          <a:p>
            <a:pPr lvl="1"/>
            <a:r>
              <a:rPr lang="en-US" dirty="0"/>
              <a:t>The number of 0s ≤ the number of 2s</a:t>
            </a:r>
          </a:p>
          <a:p>
            <a:pPr lvl="1"/>
            <a:r>
              <a:rPr lang="en-US" dirty="0"/>
              <a:t>∴ s’ ∉ L</a:t>
            </a:r>
          </a:p>
        </p:txBody>
      </p:sp>
    </p:spTree>
    <p:extLst>
      <p:ext uri="{BB962C8B-B14F-4D97-AF65-F5344CB8AC3E}">
        <p14:creationId xmlns:p14="http://schemas.microsoft.com/office/powerpoint/2010/main" val="371663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8708-95D2-4681-9508-A93AFCB0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 case 2: </a:t>
            </a:r>
            <a:r>
              <a:rPr lang="en-US" dirty="0" err="1"/>
              <a:t>vy</a:t>
            </a:r>
            <a:r>
              <a:rPr lang="en-US" dirty="0"/>
              <a:t> contains only 1s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3B09-7FBE-4798-AC30-214E12C7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= 0</a:t>
            </a:r>
            <a:r>
              <a:rPr lang="en-US" baseline="30000" dirty="0"/>
              <a:t>p+1</a:t>
            </a:r>
            <a:r>
              <a:rPr lang="en-US" dirty="0"/>
              <a:t>1</a:t>
            </a:r>
            <a:r>
              <a:rPr lang="en-US" baseline="30000" dirty="0"/>
              <a:t>p+2</a:t>
            </a:r>
            <a:r>
              <a:rPr lang="en-US" dirty="0"/>
              <a:t>2</a:t>
            </a:r>
            <a:r>
              <a:rPr lang="en-US" baseline="30000" dirty="0"/>
              <a:t>p</a:t>
            </a:r>
          </a:p>
          <a:p>
            <a:r>
              <a:rPr lang="en-US" dirty="0"/>
              <a:t>Recall that the number of 0s in w &lt; the number of 1s in w</a:t>
            </a:r>
          </a:p>
          <a:p>
            <a:r>
              <a:rPr lang="en-US" dirty="0"/>
              <a:t>If we pump </a:t>
            </a:r>
            <a:r>
              <a:rPr lang="en-US" dirty="0" err="1"/>
              <a:t>vy</a:t>
            </a:r>
            <a:r>
              <a:rPr lang="en-US" dirty="0"/>
              <a:t> down to produce s’ when </a:t>
            </a:r>
            <a:r>
              <a:rPr lang="en-US" dirty="0" err="1"/>
              <a:t>vy</a:t>
            </a:r>
            <a:r>
              <a:rPr lang="en-US" dirty="0"/>
              <a:t> contains only 1s,</a:t>
            </a:r>
          </a:p>
          <a:p>
            <a:pPr lvl="1"/>
            <a:r>
              <a:rPr lang="en-US" dirty="0"/>
              <a:t>The number of 1s ≤ the number of 0s</a:t>
            </a:r>
          </a:p>
          <a:p>
            <a:pPr lvl="1"/>
            <a:r>
              <a:rPr lang="en-US" dirty="0"/>
              <a:t>∴ s’ ∉ L</a:t>
            </a:r>
          </a:p>
        </p:txBody>
      </p:sp>
    </p:spTree>
    <p:extLst>
      <p:ext uri="{BB962C8B-B14F-4D97-AF65-F5344CB8AC3E}">
        <p14:creationId xmlns:p14="http://schemas.microsoft.com/office/powerpoint/2010/main" val="203785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8708-95D2-4681-9508-A93AFCB0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 case 3: </a:t>
            </a:r>
            <a:r>
              <a:rPr lang="en-US" dirty="0" err="1"/>
              <a:t>vy</a:t>
            </a:r>
            <a:r>
              <a:rPr lang="en-US" dirty="0"/>
              <a:t> contains 2s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3B09-7FBE-4798-AC30-214E12C7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= 0</a:t>
            </a:r>
            <a:r>
              <a:rPr lang="en-US" baseline="30000" dirty="0"/>
              <a:t>p+1</a:t>
            </a:r>
            <a:r>
              <a:rPr lang="en-US" dirty="0"/>
              <a:t>1</a:t>
            </a:r>
            <a:r>
              <a:rPr lang="en-US" baseline="30000" dirty="0"/>
              <a:t>p+2</a:t>
            </a:r>
            <a:r>
              <a:rPr lang="en-US" dirty="0"/>
              <a:t>2</a:t>
            </a:r>
            <a:r>
              <a:rPr lang="en-US" baseline="30000" dirty="0"/>
              <a:t>p</a:t>
            </a:r>
          </a:p>
          <a:p>
            <a:r>
              <a:rPr lang="en-US" dirty="0"/>
              <a:t>Recall that the number of 0s in w &gt; the number of 2s in w</a:t>
            </a:r>
          </a:p>
          <a:p>
            <a:r>
              <a:rPr lang="en-US" dirty="0"/>
              <a:t>If we pump </a:t>
            </a:r>
            <a:r>
              <a:rPr lang="en-US" dirty="0" err="1"/>
              <a:t>vy</a:t>
            </a:r>
            <a:r>
              <a:rPr lang="en-US" dirty="0"/>
              <a:t> up to produce s’ when </a:t>
            </a:r>
            <a:r>
              <a:rPr lang="en-US" dirty="0" err="1"/>
              <a:t>vy</a:t>
            </a:r>
            <a:r>
              <a:rPr lang="en-US" dirty="0"/>
              <a:t> contains 2s, </a:t>
            </a:r>
          </a:p>
          <a:p>
            <a:pPr lvl="1"/>
            <a:r>
              <a:rPr lang="en-US" dirty="0"/>
              <a:t>The number of 2s ≥ the number of 0s</a:t>
            </a:r>
          </a:p>
          <a:p>
            <a:pPr lvl="1"/>
            <a:r>
              <a:rPr lang="en-US" dirty="0"/>
              <a:t>∴ s’ ∉ 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224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555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Pumping Lemma for Context Free Languages</vt:lpstr>
      <vt:lpstr>Pumping Lemma for Context Free Languages</vt:lpstr>
      <vt:lpstr>The Problem</vt:lpstr>
      <vt:lpstr>Prove by contradiction using the Pumping Lemma</vt:lpstr>
      <vt:lpstr>Pick a string in the language</vt:lpstr>
      <vt:lpstr>Establish the cases</vt:lpstr>
      <vt:lpstr>Contradict case 1: vy contains 0s</vt:lpstr>
      <vt:lpstr>Contradict case 2: vy contains only 1s</vt:lpstr>
      <vt:lpstr>Contradict case 3: vy contains 2s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Scott</dc:creator>
  <cp:lastModifiedBy>Frankie Scott</cp:lastModifiedBy>
  <cp:revision>19</cp:revision>
  <dcterms:created xsi:type="dcterms:W3CDTF">2019-04-01T17:17:11Z</dcterms:created>
  <dcterms:modified xsi:type="dcterms:W3CDTF">2019-04-03T22:27:40Z</dcterms:modified>
</cp:coreProperties>
</file>