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6" r:id="rId6"/>
    <p:sldId id="277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23"/>
  </p:normalViewPr>
  <p:slideViewPr>
    <p:cSldViewPr snapToGrid="0" snapToObjects="1">
      <p:cViewPr varScale="1">
        <p:scale>
          <a:sx n="78" d="100"/>
          <a:sy n="78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35ABB-96BD-B943-A521-215467B26E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7DF19-6232-EE42-A864-DDE85355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4714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703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82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9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186442-5514-FE4F-8884-2BA26E3594C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CB3365-E282-C14A-B5DE-61EEEFC3C1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0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72" y="1485900"/>
            <a:ext cx="9728200" cy="377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529" y="474208"/>
            <a:ext cx="9144000" cy="1011692"/>
          </a:xfrm>
        </p:spPr>
        <p:txBody>
          <a:bodyPr/>
          <a:lstStyle/>
          <a:p>
            <a:r>
              <a:rPr lang="en-US" dirty="0" smtClean="0"/>
              <a:t>Bokeh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8" y="5257800"/>
            <a:ext cx="9144000" cy="2146299"/>
          </a:xfrm>
        </p:spPr>
        <p:txBody>
          <a:bodyPr/>
          <a:lstStyle/>
          <a:p>
            <a:pPr algn="l"/>
            <a:r>
              <a:rPr lang="en-US" dirty="0"/>
              <a:t>Yi Chun Chang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Syeda Arzoo Irshad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Runge</a:t>
            </a:r>
            <a:r>
              <a:rPr lang="en-US" dirty="0"/>
              <a:t> Yan</a:t>
            </a:r>
          </a:p>
        </p:txBody>
      </p:sp>
    </p:spTree>
    <p:extLst>
      <p:ext uri="{BB962C8B-B14F-4D97-AF65-F5344CB8AC3E}">
        <p14:creationId xmlns:p14="http://schemas.microsoft.com/office/powerpoint/2010/main" val="10979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Interactive 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507987">
              <a:lnSpc>
                <a:spcPct val="150000"/>
              </a:lnSpc>
              <a:buSzPts val="2400"/>
            </a:pPr>
            <a:r>
              <a:rPr lang="en" dirty="0"/>
              <a:t>Hiding Glyphs</a:t>
            </a:r>
          </a:p>
          <a:p>
            <a:pPr indent="-507987">
              <a:lnSpc>
                <a:spcPct val="150000"/>
              </a:lnSpc>
              <a:buSzPts val="2400"/>
            </a:pPr>
            <a:r>
              <a:rPr lang="en" dirty="0"/>
              <a:t>Muting Glyphs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Adding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Button, </a:t>
            </a:r>
            <a:r>
              <a:rPr lang="en" dirty="0" err="1"/>
              <a:t>CheckBox</a:t>
            </a:r>
            <a:r>
              <a:rPr lang="en" dirty="0"/>
              <a:t>, </a:t>
            </a:r>
            <a:r>
              <a:rPr lang="en" dirty="0" err="1"/>
              <a:t>DropdownMenu</a:t>
            </a:r>
            <a:r>
              <a:rPr lang="en" dirty="0"/>
              <a:t>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JavaScript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507987">
              <a:lnSpc>
                <a:spcPct val="150000"/>
              </a:lnSpc>
              <a:buSzPts val="2400"/>
            </a:pPr>
            <a:r>
              <a:rPr lang="en" dirty="0"/>
              <a:t>Constraint for pure python (Ex: specialized use-cases that are outside the capabilities of the core library.)</a:t>
            </a:r>
          </a:p>
          <a:p>
            <a:pPr indent="-507987">
              <a:lnSpc>
                <a:spcPct val="150000"/>
              </a:lnSpc>
              <a:buSzPts val="2400"/>
            </a:pPr>
            <a:r>
              <a:rPr lang="en" dirty="0"/>
              <a:t>Provide more flexible way to add custom or specialized </a:t>
            </a:r>
            <a:r>
              <a:rPr lang="en" dirty="0" err="1"/>
              <a:t>behaviours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JavaScript Callbacks (Cont.)</a:t>
            </a:r>
            <a:endParaRPr lang="en-US" dirty="0"/>
          </a:p>
        </p:txBody>
      </p:sp>
      <p:pic>
        <p:nvPicPr>
          <p:cNvPr id="4" name="Google Shape;16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00350" y="2171700"/>
            <a:ext cx="6743700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0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Bokeh?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3581400"/>
          </a:xfrm>
        </p:spPr>
        <p:txBody>
          <a:bodyPr>
            <a:normAutofit/>
          </a:bodyPr>
          <a:lstStyle/>
          <a:p>
            <a:pPr lvl="0" algn="just"/>
            <a:endParaRPr lang="en-US" dirty="0" smtClean="0"/>
          </a:p>
          <a:p>
            <a:r>
              <a:rPr lang="en-US" dirty="0"/>
              <a:t>Bokeh is an interactive python library that </a:t>
            </a:r>
            <a:r>
              <a:rPr lang="en-US" dirty="0" smtClean="0"/>
              <a:t>provides elegant </a:t>
            </a:r>
            <a:r>
              <a:rPr lang="en-US" dirty="0"/>
              <a:t>visualizations for large </a:t>
            </a:r>
            <a:r>
              <a:rPr lang="en-US" dirty="0" smtClean="0"/>
              <a:t>or streaming datasets on </a:t>
            </a:r>
            <a:r>
              <a:rPr lang="en-US" dirty="0"/>
              <a:t>web browsers for quick and easy </a:t>
            </a:r>
            <a:r>
              <a:rPr lang="en-US" dirty="0" smtClean="0"/>
              <a:t>presentation.</a:t>
            </a:r>
          </a:p>
          <a:p>
            <a:r>
              <a:rPr lang="en-US" dirty="0" smtClean="0"/>
              <a:t>The visualizations are created using Python. The Bokeh JavaScript API uses the python scripts to renders the graphs and also handles the UI interactions in the browser.</a:t>
            </a:r>
          </a:p>
          <a:p>
            <a:pPr lvl="0" algn="just"/>
            <a:r>
              <a:rPr lang="en-US" dirty="0" smtClean="0"/>
              <a:t>The Bokeh </a:t>
            </a:r>
            <a:r>
              <a:rPr lang="en-US" dirty="0"/>
              <a:t>Server </a:t>
            </a:r>
            <a:r>
              <a:rPr lang="en-US" dirty="0" smtClean="0"/>
              <a:t>is used to synchronize between the python script and the web browser for streaming the  visualizations.</a:t>
            </a:r>
          </a:p>
          <a:p>
            <a:pPr lvl="0" algn="just"/>
            <a:r>
              <a:rPr lang="en-US" dirty="0" smtClean="0"/>
              <a:t>Bokeh can be installed using the command </a:t>
            </a:r>
            <a:r>
              <a:rPr lang="mr-IN" dirty="0" smtClean="0"/>
              <a:t>–</a:t>
            </a:r>
            <a:r>
              <a:rPr lang="en-US" dirty="0" smtClean="0"/>
              <a:t> pip install bokeh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Bokeh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24743"/>
            <a:ext cx="9601200" cy="4637314"/>
          </a:xfrm>
        </p:spPr>
        <p:txBody>
          <a:bodyPr>
            <a:normAutofit/>
          </a:bodyPr>
          <a:lstStyle/>
          <a:p>
            <a:r>
              <a:rPr lang="en-GB" dirty="0"/>
              <a:t>Bokeh has several built-in tools that can interact with large datasets to render graphs that can be displayed on the web immediately</a:t>
            </a:r>
            <a:r>
              <a:rPr lang="en-GB" dirty="0" smtClean="0"/>
              <a:t>.</a:t>
            </a:r>
          </a:p>
          <a:p>
            <a:pPr lvl="0"/>
            <a:r>
              <a:rPr lang="en-GB" dirty="0" smtClean="0"/>
              <a:t>Unlike other libraries like </a:t>
            </a:r>
            <a:r>
              <a:rPr lang="en-GB" dirty="0"/>
              <a:t>Seaborn, Matplotlib, and </a:t>
            </a:r>
            <a:r>
              <a:rPr lang="en-GB" dirty="0" smtClean="0"/>
              <a:t>ggplot, Bokeh uses JavaScript to render the graphs which makes it more suited for building web-based application. Bokeh utilises the data structures and data analyses tools available in Python to manipulate the datasets and JavaScript translates this data into browser-friendly visualizations.</a:t>
            </a:r>
          </a:p>
          <a:p>
            <a:r>
              <a:rPr lang="en-US" dirty="0" smtClean="0"/>
              <a:t>Bokeh has the capability to provide output in multiple formats such as notebook, HTML file and server.</a:t>
            </a:r>
          </a:p>
          <a:p>
            <a:pPr marL="0" lvl="0" indent="0"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Bokeh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2857"/>
            <a:ext cx="9601200" cy="181247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As stated in the Bokeh documentation, to </a:t>
            </a:r>
            <a:r>
              <a:rPr lang="en-US" dirty="0"/>
              <a:t>offer both simplicity and the powerful and flexible features needed for advanced customizations, Bokeh exposes two interface levels to users</a:t>
            </a:r>
            <a:r>
              <a:rPr lang="en-US" dirty="0" smtClean="0"/>
              <a:t>:</a:t>
            </a:r>
          </a:p>
          <a:p>
            <a:pPr lvl="1"/>
            <a:r>
              <a:rPr lang="en-US" b="1" i="0" dirty="0" err="1" smtClean="0"/>
              <a:t>bokeh.models</a:t>
            </a:r>
            <a:r>
              <a:rPr lang="en-US" b="1" i="0" dirty="0" smtClean="0"/>
              <a:t> - </a:t>
            </a:r>
            <a:r>
              <a:rPr lang="en-US" i="0" dirty="0" smtClean="0"/>
              <a:t>A</a:t>
            </a:r>
            <a:r>
              <a:rPr lang="en-US" i="0" dirty="0"/>
              <a:t> low-level interface that provides the most flexibility to application </a:t>
            </a:r>
            <a:r>
              <a:rPr lang="en-US" i="0" dirty="0" smtClean="0"/>
              <a:t>developers</a:t>
            </a:r>
            <a:r>
              <a:rPr lang="en-US" i="0" dirty="0" smtClean="0">
                <a:solidFill>
                  <a:srgbClr val="191B0E"/>
                </a:solidFill>
              </a:rPr>
              <a:t>.</a:t>
            </a:r>
          </a:p>
          <a:p>
            <a:pPr lvl="1"/>
            <a:r>
              <a:rPr lang="en-US" b="1" i="0" dirty="0" err="1" smtClean="0"/>
              <a:t>bokeh.plotting</a:t>
            </a:r>
            <a:r>
              <a:rPr lang="en-GB" i="0" dirty="0"/>
              <a:t> </a:t>
            </a:r>
            <a:r>
              <a:rPr lang="en-GB" i="0" dirty="0" smtClean="0"/>
              <a:t>- </a:t>
            </a:r>
            <a:r>
              <a:rPr lang="en-US" i="0" dirty="0" smtClean="0"/>
              <a:t>A</a:t>
            </a:r>
            <a:r>
              <a:rPr lang="en-US" i="0" dirty="0"/>
              <a:t> higher-level interface centered around composing visual glyphs</a:t>
            </a:r>
            <a:r>
              <a:rPr lang="en-US" i="0" dirty="0" smtClean="0"/>
              <a:t>.</a:t>
            </a:r>
            <a:endParaRPr lang="en-GB" i="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641271"/>
            <a:ext cx="10091057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4400" dirty="0" smtClean="0">
                <a:solidFill>
                  <a:srgbClr val="191B0E"/>
                </a:solidFill>
              </a:rPr>
              <a:t>Bokeh output</a:t>
            </a:r>
            <a:endParaRPr lang="en-GB" sz="2000" dirty="0" smtClean="0">
              <a:solidFill>
                <a:srgbClr val="191B0E"/>
              </a:solidFill>
            </a:endParaRP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GB" sz="2000" dirty="0" smtClean="0">
                <a:solidFill>
                  <a:srgbClr val="191B0E"/>
                </a:solidFill>
              </a:rPr>
              <a:t>There are various ways to generate output for Bokeh documents. The commonly used include:</a:t>
            </a:r>
          </a:p>
          <a:p>
            <a:pPr marL="384048" lvl="1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US" sz="2000" b="1" dirty="0" err="1" smtClean="0">
                <a:solidFill>
                  <a:srgbClr val="191B0E"/>
                </a:solidFill>
              </a:rPr>
              <a:t>output_file</a:t>
            </a:r>
            <a:r>
              <a:rPr lang="en-US" sz="2000" dirty="0">
                <a:solidFill>
                  <a:srgbClr val="191B0E"/>
                </a:solidFill>
              </a:rPr>
              <a:t> – Generates simple standalone HTML documents for Bokeh visualizations</a:t>
            </a:r>
            <a:endParaRPr lang="en-GB" sz="2000" dirty="0">
              <a:solidFill>
                <a:srgbClr val="191B0E"/>
              </a:solidFill>
            </a:endParaRPr>
          </a:p>
          <a:p>
            <a:pPr marL="384048" lvl="1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US" sz="2000" b="1" dirty="0" err="1">
                <a:solidFill>
                  <a:srgbClr val="191B0E"/>
                </a:solidFill>
              </a:rPr>
              <a:t>output_notebook</a:t>
            </a:r>
            <a:r>
              <a:rPr lang="en-US" sz="2000" dirty="0">
                <a:solidFill>
                  <a:srgbClr val="191B0E"/>
                </a:solidFill>
              </a:rPr>
              <a:t> – Displays Bokeh visualizations inline in </a:t>
            </a:r>
            <a:r>
              <a:rPr lang="en-US" sz="2000" dirty="0" err="1">
                <a:solidFill>
                  <a:srgbClr val="191B0E"/>
                </a:solidFill>
              </a:rPr>
              <a:t>Jupyter</a:t>
            </a:r>
            <a:r>
              <a:rPr lang="en-US" sz="2000" dirty="0">
                <a:solidFill>
                  <a:srgbClr val="191B0E"/>
                </a:solidFill>
              </a:rPr>
              <a:t> notebook cells</a:t>
            </a:r>
            <a:endParaRPr lang="en-GB" sz="2000" dirty="0">
              <a:solidFill>
                <a:srgbClr val="191B0E"/>
              </a:solidFill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solidFill>
                <a:srgbClr val="191B0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341283-FB28-0D43-B159-29DD8387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Glyphs – </a:t>
            </a:r>
            <a:r>
              <a:rPr lang="en-US" dirty="0" err="1"/>
              <a:t>bokeh.plotting.Figure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128DD60-F625-644A-8B4C-91FF772A2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022" y="2171700"/>
            <a:ext cx="7742353" cy="4162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EA44F1-798E-CB4C-B17A-26286DD07669}"/>
              </a:ext>
            </a:extLst>
          </p:cNvPr>
          <p:cNvSpPr txBox="1"/>
          <p:nvPr/>
        </p:nvSpPr>
        <p:spPr>
          <a:xfrm>
            <a:off x="1505248" y="1571626"/>
            <a:ext cx="93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objects have many glyph methods that can be used to draw vectorized graphical glyphs:</a:t>
            </a:r>
          </a:p>
        </p:txBody>
      </p:sp>
    </p:spTree>
    <p:extLst>
      <p:ext uri="{BB962C8B-B14F-4D97-AF65-F5344CB8AC3E}">
        <p14:creationId xmlns:p14="http://schemas.microsoft.com/office/powerpoint/2010/main" val="570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FF3FA-022B-9549-B267-BA5BB57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</a:t>
            </a:r>
            <a:r>
              <a:rPr lang="en-US" dirty="0" err="1"/>
              <a:t>bokeh.models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09FACDA-7992-584E-9D46-9ACFE984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29" y="2744127"/>
            <a:ext cx="3061466" cy="301752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0801BBB-7A3B-5E4B-B9C0-74ACF501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04" y="2199986"/>
            <a:ext cx="5149696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E8D3C0-F166-4148-98AD-CA3D2C83A431}"/>
              </a:ext>
            </a:extLst>
          </p:cNvPr>
          <p:cNvSpPr txBox="1"/>
          <p:nvPr/>
        </p:nvSpPr>
        <p:spPr>
          <a:xfrm>
            <a:off x="1983259" y="1428750"/>
            <a:ext cx="837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Bokeh Document collects of Bokeh Models (e.g. plots, tools, glyphs, etc.) so that they can be serialized as a single collection.</a:t>
            </a:r>
          </a:p>
        </p:txBody>
      </p:sp>
    </p:spTree>
    <p:extLst>
      <p:ext uri="{BB962C8B-B14F-4D97-AF65-F5344CB8AC3E}">
        <p14:creationId xmlns:p14="http://schemas.microsoft.com/office/powerpoint/2010/main" val="91014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Making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507987">
              <a:lnSpc>
                <a:spcPct val="150000"/>
              </a:lnSpc>
              <a:buSzPts val="2400"/>
              <a:buAutoNum type="arabicPeriod"/>
            </a:pPr>
            <a:r>
              <a:rPr lang="en" dirty="0"/>
              <a:t>Linking Behavior</a:t>
            </a:r>
          </a:p>
          <a:p>
            <a:pPr indent="-507987">
              <a:lnSpc>
                <a:spcPct val="150000"/>
              </a:lnSpc>
              <a:buSzPts val="2400"/>
              <a:buAutoNum type="arabicPeriod"/>
            </a:pPr>
            <a:r>
              <a:rPr lang="en" dirty="0"/>
              <a:t>Interactive Legends</a:t>
            </a:r>
          </a:p>
          <a:p>
            <a:pPr indent="-507987">
              <a:lnSpc>
                <a:spcPct val="150000"/>
              </a:lnSpc>
              <a:buSzPts val="2400"/>
              <a:buAutoNum type="arabicPeriod"/>
            </a:pPr>
            <a:r>
              <a:rPr lang="en" dirty="0"/>
              <a:t>Adding Widgets</a:t>
            </a:r>
          </a:p>
          <a:p>
            <a:pPr indent="-507987">
              <a:lnSpc>
                <a:spcPct val="150000"/>
              </a:lnSpc>
              <a:buSzPts val="2400"/>
              <a:buAutoNum type="arabicPeriod"/>
            </a:pPr>
            <a:r>
              <a:rPr lang="en" dirty="0"/>
              <a:t>JavaScript </a:t>
            </a:r>
            <a:r>
              <a:rPr lang="en" dirty="0" smtClean="0"/>
              <a:t>Callbacks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955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Linking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507987">
              <a:lnSpc>
                <a:spcPct val="150000"/>
              </a:lnSpc>
              <a:buSzPts val="2400"/>
            </a:pPr>
            <a:r>
              <a:rPr lang="en-US" dirty="0" smtClean="0"/>
              <a:t>Connected </a:t>
            </a:r>
            <a:r>
              <a:rPr lang="en" dirty="0" smtClean="0"/>
              <a:t>interactivity </a:t>
            </a:r>
            <a:r>
              <a:rPr lang="en" dirty="0"/>
              <a:t>between </a:t>
            </a:r>
            <a:r>
              <a:rPr lang="en" dirty="0" smtClean="0"/>
              <a:t>plots</a:t>
            </a:r>
            <a:r>
              <a:rPr lang="en-US" dirty="0" smtClean="0"/>
              <a:t> -</a:t>
            </a:r>
          </a:p>
          <a:p>
            <a:pPr marL="457200" indent="-457200">
              <a:lnSpc>
                <a:spcPct val="150000"/>
              </a:lnSpc>
              <a:buSzPts val="2400"/>
              <a:buFont typeface="+mj-lt"/>
              <a:buAutoNum type="alphaUcPeriod"/>
            </a:pPr>
            <a:r>
              <a:rPr lang="en" sz="2000" dirty="0" smtClean="0"/>
              <a:t>Linked </a:t>
            </a:r>
            <a:r>
              <a:rPr lang="en" sz="2000" dirty="0"/>
              <a:t>Panning: Link multi figures together for panning or </a:t>
            </a:r>
            <a:r>
              <a:rPr lang="en" sz="2000" dirty="0" smtClean="0"/>
              <a:t>zooming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SzPts val="2400"/>
              <a:buFont typeface="+mj-lt"/>
              <a:buAutoNum type="alphaUcPeriod"/>
            </a:pPr>
            <a:r>
              <a:rPr lang="en" i="0" dirty="0" smtClean="0"/>
              <a:t>Linked </a:t>
            </a:r>
            <a:r>
              <a:rPr lang="en" i="0" dirty="0"/>
              <a:t>Brushing: Link multi points together for multi </a:t>
            </a:r>
            <a:r>
              <a:rPr lang="en" i="0" dirty="0" smtClean="0"/>
              <a:t>charts</a:t>
            </a:r>
            <a:endParaRPr lang="en-US" i="0" dirty="0" smtClean="0"/>
          </a:p>
          <a:p>
            <a:pPr marL="457200" indent="-457200">
              <a:lnSpc>
                <a:spcPct val="150000"/>
              </a:lnSpc>
              <a:buSzPts val="2400"/>
              <a:buFont typeface="+mj-lt"/>
              <a:buAutoNum type="alphaUcPeriod"/>
            </a:pPr>
            <a:r>
              <a:rPr lang="en" i="0" dirty="0" smtClean="0"/>
              <a:t>Linked </a:t>
            </a:r>
            <a:r>
              <a:rPr lang="en" i="0" dirty="0"/>
              <a:t>Properties: Link multi points together for their </a:t>
            </a:r>
            <a:r>
              <a:rPr lang="en" i="0" dirty="0" smtClean="0"/>
              <a:t>property</a:t>
            </a:r>
            <a:endParaRPr lang="en" i="0" dirty="0"/>
          </a:p>
        </p:txBody>
      </p:sp>
    </p:spTree>
    <p:extLst>
      <p:ext uri="{BB962C8B-B14F-4D97-AF65-F5344CB8AC3E}">
        <p14:creationId xmlns:p14="http://schemas.microsoft.com/office/powerpoint/2010/main" val="13377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Interactive 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507987">
              <a:lnSpc>
                <a:spcPct val="150000"/>
              </a:lnSpc>
              <a:buSzPts val="2400"/>
            </a:pPr>
            <a:r>
              <a:rPr lang="en" dirty="0"/>
              <a:t>Glyphs </a:t>
            </a:r>
            <a:r>
              <a:rPr lang="en-US" dirty="0" smtClean="0"/>
              <a:t>manipulating </a:t>
            </a:r>
            <a:r>
              <a:rPr lang="en" dirty="0" smtClean="0"/>
              <a:t>(clicking </a:t>
            </a:r>
            <a:r>
              <a:rPr lang="en" dirty="0"/>
              <a:t>or tapping on the legend entries) </a:t>
            </a:r>
          </a:p>
          <a:p>
            <a:pPr marL="0" marR="135463" indent="0">
              <a:spcBef>
                <a:spcPts val="2133"/>
              </a:spcBef>
              <a:buNone/>
            </a:pPr>
            <a:r>
              <a:rPr lang="en" b="1" dirty="0">
                <a:solidFill>
                  <a:srgbClr val="0C546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Arial"/>
              </a:rPr>
              <a:t>Note</a:t>
            </a:r>
          </a:p>
          <a:p>
            <a:pPr marL="0" indent="0">
              <a:spcBef>
                <a:spcPts val="533"/>
              </a:spcBef>
              <a:buNone/>
            </a:pPr>
            <a:r>
              <a:rPr lang="en" dirty="0">
                <a:solidFill>
                  <a:srgbClr val="0C546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Arial"/>
              </a:rPr>
              <a:t>Interactive legend features currently work on “per-glyph” legends. Legends that are created by specifying a column to automatically group do no yet work with the feature.</a:t>
            </a:r>
            <a:endParaRPr lang="en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439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Franklin Gothic Medium</vt:lpstr>
      <vt:lpstr>Arial</vt:lpstr>
      <vt:lpstr>Crop</vt:lpstr>
      <vt:lpstr>Bokeh</vt:lpstr>
      <vt:lpstr>What is Bokeh?</vt:lpstr>
      <vt:lpstr>Why is Bokeh special?</vt:lpstr>
      <vt:lpstr>Bokeh modules</vt:lpstr>
      <vt:lpstr>Glyphs – bokeh.plotting.Figure</vt:lpstr>
      <vt:lpstr>Models – bokeh.models</vt:lpstr>
      <vt:lpstr>Making Interactions</vt:lpstr>
      <vt:lpstr>Linking Behavior</vt:lpstr>
      <vt:lpstr>Interactive Legends</vt:lpstr>
      <vt:lpstr>Interactive Legends</vt:lpstr>
      <vt:lpstr>Adding Widgets</vt:lpstr>
      <vt:lpstr>JavaScript Callbacks</vt:lpstr>
      <vt:lpstr>JavaScript Callbacks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Bokeh</dc:title>
  <dc:creator>Microsoft Office User</dc:creator>
  <cp:lastModifiedBy>Microsoft Office User</cp:lastModifiedBy>
  <cp:revision>29</cp:revision>
  <dcterms:created xsi:type="dcterms:W3CDTF">2020-02-15T17:55:56Z</dcterms:created>
  <dcterms:modified xsi:type="dcterms:W3CDTF">2020-02-17T15:34:42Z</dcterms:modified>
</cp:coreProperties>
</file>