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85FF"/>
    <a:srgbClr val="A4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5" autoAdjust="0"/>
    <p:restoredTop sz="94660"/>
  </p:normalViewPr>
  <p:slideViewPr>
    <p:cSldViewPr snapToGrid="0">
      <p:cViewPr>
        <p:scale>
          <a:sx n="170" d="100"/>
          <a:sy n="170" d="100"/>
        </p:scale>
        <p:origin x="144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F3280-0CC4-0840-9485-36AFCCE39EE2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95A4-56A8-2D43-8CD7-9EA976DF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sio:StudyGroup</a:t>
            </a:r>
            <a:r>
              <a:rPr lang="en-US" dirty="0"/>
              <a:t> 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owl:Class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62D81-78C4-1041-B5C2-97AFB2BAC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0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42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1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7" Type="http://schemas.openxmlformats.org/officeDocument/2006/relationships/image" Target="../media/image60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: Rounded Corners 300">
            <a:extLst>
              <a:ext uri="{FF2B5EF4-FFF2-40B4-BE49-F238E27FC236}">
                <a16:creationId xmlns:a16="http://schemas.microsoft.com/office/drawing/2014/main" id="{C482BAF8-52B0-5146-B7B7-E1AD36555FDE}"/>
              </a:ext>
            </a:extLst>
          </p:cNvPr>
          <p:cNvSpPr/>
          <p:nvPr/>
        </p:nvSpPr>
        <p:spPr>
          <a:xfrm>
            <a:off x="1267205" y="3794693"/>
            <a:ext cx="1463954" cy="11507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5574516-CDBB-CF46-97FA-480BE7FB454E}"/>
              </a:ext>
            </a:extLst>
          </p:cNvPr>
          <p:cNvSpPr txBox="1"/>
          <p:nvPr/>
        </p:nvSpPr>
        <p:spPr>
          <a:xfrm>
            <a:off x="1413833" y="3818339"/>
            <a:ext cx="1303935" cy="973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b="1" dirty="0"/>
              <a:t>Measurement</a:t>
            </a:r>
            <a:endParaRPr lang="en-US" sz="481" b="1" dirty="0">
              <a:cs typeface="Calibri"/>
            </a:endParaRPr>
          </a:p>
        </p:txBody>
      </p:sp>
      <p:sp>
        <p:nvSpPr>
          <p:cNvPr id="234" name="Rectangle: Rounded Corners 304">
            <a:extLst>
              <a:ext uri="{FF2B5EF4-FFF2-40B4-BE49-F238E27FC236}">
                <a16:creationId xmlns:a16="http://schemas.microsoft.com/office/drawing/2014/main" id="{3B8741D3-D92A-F84B-96E5-893E4528B732}"/>
              </a:ext>
            </a:extLst>
          </p:cNvPr>
          <p:cNvSpPr/>
          <p:nvPr/>
        </p:nvSpPr>
        <p:spPr>
          <a:xfrm>
            <a:off x="1291359" y="3986926"/>
            <a:ext cx="720729" cy="8592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23CFA0-2542-BA48-BCF5-B009C48D7903}"/>
              </a:ext>
            </a:extLst>
          </p:cNvPr>
          <p:cNvGrpSpPr/>
          <p:nvPr/>
        </p:nvGrpSpPr>
        <p:grpSpPr>
          <a:xfrm>
            <a:off x="3172421" y="1624453"/>
            <a:ext cx="1013166" cy="330451"/>
            <a:chOff x="41557371" y="1081395"/>
            <a:chExt cx="6531037" cy="5789098"/>
          </a:xfrm>
        </p:grpSpPr>
        <p:sp>
          <p:nvSpPr>
            <p:cNvPr id="22" name="Rectangle: Rounded Corners 300">
              <a:extLst>
                <a:ext uri="{FF2B5EF4-FFF2-40B4-BE49-F238E27FC236}">
                  <a16:creationId xmlns:a16="http://schemas.microsoft.com/office/drawing/2014/main" id="{71A40C74-1A25-A54A-8C9E-B700FCAC7128}"/>
                </a:ext>
              </a:extLst>
            </p:cNvPr>
            <p:cNvSpPr/>
            <p:nvPr/>
          </p:nvSpPr>
          <p:spPr>
            <a:xfrm>
              <a:off x="41557371" y="1081395"/>
              <a:ext cx="6441214" cy="57890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139192-14B0-BE4C-8CAE-155860A68350}"/>
                    </a:ext>
                  </a:extLst>
                </p:cNvPr>
                <p:cNvSpPr txBox="1"/>
                <p:nvPr/>
              </p:nvSpPr>
              <p:spPr>
                <a:xfrm>
                  <a:off x="41606072" y="2992711"/>
                  <a:ext cx="6482336" cy="1705786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1" b="1" i="1" smtClean="0">
                            <a:latin typeface="Cambria Math" panose="02040503050406030204" pitchFamily="18" charset="0"/>
                            <a:cs typeface="Calibri"/>
                          </a:rPr>
                          <m:t>𝒔𝒊𝒐</m:t>
                        </m:r>
                        <m:r>
                          <a:rPr lang="en-US" sz="481" b="1" i="1" smtClean="0">
                            <a:latin typeface="Cambria Math" panose="02040503050406030204" pitchFamily="18" charset="0"/>
                            <a:cs typeface="Calibri"/>
                          </a:rPr>
                          <m:t>:</m:t>
                        </m:r>
                        <m:r>
                          <a:rPr lang="en-US" sz="481" b="1" i="1" smtClean="0">
                            <a:latin typeface="Cambria Math" panose="02040503050406030204" pitchFamily="18" charset="0"/>
                            <a:cs typeface="Calibri"/>
                          </a:rPr>
                          <m:t>𝑺𝒕𝒖𝒅𝒚𝑺𝒖𝒃𝒋𝒆𝒄𝒕</m:t>
                        </m:r>
                      </m:oMath>
                    </m:oMathPara>
                  </a14:m>
                  <a:endParaRPr lang="en-US" sz="481" b="1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139192-14B0-BE4C-8CAE-155860A68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6072" y="2992711"/>
                  <a:ext cx="6482336" cy="1705786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0EB-39EA-8246-9996-870237235D39}"/>
              </a:ext>
            </a:extLst>
          </p:cNvPr>
          <p:cNvGrpSpPr/>
          <p:nvPr/>
        </p:nvGrpSpPr>
        <p:grpSpPr>
          <a:xfrm>
            <a:off x="4945011" y="1626402"/>
            <a:ext cx="606512" cy="341630"/>
            <a:chOff x="43733141" y="10417620"/>
            <a:chExt cx="9096044" cy="5469880"/>
          </a:xfrm>
        </p:grpSpPr>
        <p:sp>
          <p:nvSpPr>
            <p:cNvPr id="26" name="Rectangle: Rounded Corners 17">
              <a:extLst>
                <a:ext uri="{FF2B5EF4-FFF2-40B4-BE49-F238E27FC236}">
                  <a16:creationId xmlns:a16="http://schemas.microsoft.com/office/drawing/2014/main" id="{077C9090-A2C0-694F-BBAA-99D1D557CA07}"/>
                </a:ext>
              </a:extLst>
            </p:cNvPr>
            <p:cNvSpPr/>
            <p:nvPr/>
          </p:nvSpPr>
          <p:spPr>
            <a:xfrm>
              <a:off x="43733141" y="10417620"/>
              <a:ext cx="9096044" cy="5469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B0C6B-CBD1-AD41-9FB6-AC6193B32C35}"/>
                </a:ext>
              </a:extLst>
            </p:cNvPr>
            <p:cNvSpPr txBox="1"/>
            <p:nvPr/>
          </p:nvSpPr>
          <p:spPr>
            <a:xfrm>
              <a:off x="44126925" y="10461010"/>
              <a:ext cx="8702260" cy="1558987"/>
            </a:xfrm>
            <a:prstGeom prst="rect">
              <a:avLst/>
            </a:prstGeom>
            <a:ln>
              <a:noFill/>
            </a:ln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1" b="1" dirty="0" err="1"/>
                <a:t>EnrollmentStatus</a:t>
              </a:r>
              <a:r>
                <a:rPr lang="en-US" sz="481" b="1" dirty="0"/>
                <a:t> </a:t>
              </a:r>
              <a:endParaRPr lang="en-US" sz="481" b="1" dirty="0">
                <a:cs typeface="Calibri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932983-4BC9-7649-BA9F-B7846FC52B65}"/>
                </a:ext>
              </a:extLst>
            </p:cNvPr>
            <p:cNvSpPr/>
            <p:nvPr/>
          </p:nvSpPr>
          <p:spPr>
            <a:xfrm>
              <a:off x="45468293" y="11961185"/>
              <a:ext cx="5710757" cy="113713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1" dirty="0"/>
                <a:t>Active</a:t>
              </a:r>
            </a:p>
          </p:txBody>
        </p:sp>
        <p:sp>
          <p:nvSpPr>
            <p:cNvPr id="29" name="Rectangle: Rounded Corners 298">
              <a:extLst>
                <a:ext uri="{FF2B5EF4-FFF2-40B4-BE49-F238E27FC236}">
                  <a16:creationId xmlns:a16="http://schemas.microsoft.com/office/drawing/2014/main" id="{B39E5ED8-CDB5-CD49-9D1C-456159335B8A}"/>
                </a:ext>
              </a:extLst>
            </p:cNvPr>
            <p:cNvSpPr/>
            <p:nvPr/>
          </p:nvSpPr>
          <p:spPr>
            <a:xfrm>
              <a:off x="45468291" y="13449540"/>
              <a:ext cx="5979087" cy="12584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1" dirty="0">
                  <a:solidFill>
                    <a:schemeClr val="tx1"/>
                  </a:solidFill>
                </a:rPr>
                <a:t>Discontinued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AAE751-4468-4349-97AE-BA37FB46176E}"/>
              </a:ext>
            </a:extLst>
          </p:cNvPr>
          <p:cNvGrpSpPr/>
          <p:nvPr/>
        </p:nvGrpSpPr>
        <p:grpSpPr>
          <a:xfrm>
            <a:off x="4829453" y="2724292"/>
            <a:ext cx="772443" cy="508532"/>
            <a:chOff x="16708103" y="13000937"/>
            <a:chExt cx="7044733" cy="6175143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9A37-3FFD-064F-8E9C-EF15D7956D6F}"/>
                </a:ext>
              </a:extLst>
            </p:cNvPr>
            <p:cNvGrpSpPr/>
            <p:nvPr/>
          </p:nvGrpSpPr>
          <p:grpSpPr>
            <a:xfrm>
              <a:off x="16708103" y="13000937"/>
              <a:ext cx="7044733" cy="6175143"/>
              <a:chOff x="41557378" y="1081408"/>
              <a:chExt cx="7044733" cy="5456076"/>
            </a:xfrm>
            <a:grpFill/>
          </p:grpSpPr>
          <p:sp>
            <p:nvSpPr>
              <p:cNvPr id="33" name="Rectangle: Rounded Corners 300">
                <a:extLst>
                  <a:ext uri="{FF2B5EF4-FFF2-40B4-BE49-F238E27FC236}">
                    <a16:creationId xmlns:a16="http://schemas.microsoft.com/office/drawing/2014/main" id="{4DBB0FE7-261A-4347-B3A5-6CAC2A34DD02}"/>
                  </a:ext>
                </a:extLst>
              </p:cNvPr>
              <p:cNvSpPr/>
              <p:nvPr/>
            </p:nvSpPr>
            <p:spPr>
              <a:xfrm>
                <a:off x="41557378" y="1081408"/>
                <a:ext cx="7044733" cy="545607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  <a:alpha val="50196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06C198-0451-3247-8A42-5E7DFA27D30A}"/>
                  </a:ext>
                </a:extLst>
              </p:cNvPr>
              <p:cNvSpPr txBox="1"/>
              <p:nvPr/>
            </p:nvSpPr>
            <p:spPr>
              <a:xfrm>
                <a:off x="41906750" y="1451904"/>
                <a:ext cx="6380719" cy="104467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1" b="1" dirty="0" err="1">
                    <a:cs typeface="Calibri"/>
                  </a:rPr>
                  <a:t>provcare:Intervention</a:t>
                </a:r>
                <a:endParaRPr lang="en-US" sz="481" b="1" dirty="0">
                  <a:cs typeface="Calibri"/>
                </a:endParaRPr>
              </a:p>
            </p:txBody>
          </p:sp>
          <p:sp>
            <p:nvSpPr>
              <p:cNvPr id="35" name="Rectangle: Rounded Corners 302">
                <a:extLst>
                  <a:ext uri="{FF2B5EF4-FFF2-40B4-BE49-F238E27FC236}">
                    <a16:creationId xmlns:a16="http://schemas.microsoft.com/office/drawing/2014/main" id="{549448AC-D9CE-2645-AC1B-6A1261232F6C}"/>
                  </a:ext>
                </a:extLst>
              </p:cNvPr>
              <p:cNvSpPr/>
              <p:nvPr/>
            </p:nvSpPr>
            <p:spPr>
              <a:xfrm>
                <a:off x="42476961" y="2592961"/>
                <a:ext cx="5475324" cy="13461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  <a:alpha val="50196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1" dirty="0"/>
              </a:p>
            </p:txBody>
          </p:sp>
        </p:grpSp>
        <p:sp>
          <p:nvSpPr>
            <p:cNvPr id="32" name="Rectangle: Rounded Corners 304">
              <a:extLst>
                <a:ext uri="{FF2B5EF4-FFF2-40B4-BE49-F238E27FC236}">
                  <a16:creationId xmlns:a16="http://schemas.microsoft.com/office/drawing/2014/main" id="{79597FD4-B6B6-8D40-A9CD-635B06CC3BFE}"/>
                </a:ext>
              </a:extLst>
            </p:cNvPr>
            <p:cNvSpPr/>
            <p:nvPr/>
          </p:nvSpPr>
          <p:spPr>
            <a:xfrm>
              <a:off x="17401609" y="17136769"/>
              <a:ext cx="5475331" cy="145809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  <a:alpha val="50196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2D3742-2F40-7946-87EB-A271EA56D0C1}"/>
              </a:ext>
            </a:extLst>
          </p:cNvPr>
          <p:cNvGrpSpPr/>
          <p:nvPr/>
        </p:nvGrpSpPr>
        <p:grpSpPr>
          <a:xfrm>
            <a:off x="4951340" y="2034804"/>
            <a:ext cx="692236" cy="143213"/>
            <a:chOff x="41557371" y="1081395"/>
            <a:chExt cx="6441214" cy="64502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: Rounded Corners 300">
              <a:extLst>
                <a:ext uri="{FF2B5EF4-FFF2-40B4-BE49-F238E27FC236}">
                  <a16:creationId xmlns:a16="http://schemas.microsoft.com/office/drawing/2014/main" id="{EC61844B-E430-494A-8A9A-73EBD8F86B5B}"/>
                </a:ext>
              </a:extLst>
            </p:cNvPr>
            <p:cNvSpPr/>
            <p:nvPr/>
          </p:nvSpPr>
          <p:spPr>
            <a:xfrm>
              <a:off x="41557371" y="1081395"/>
              <a:ext cx="6441214" cy="645027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FBBD9-7EEA-2E42-9A92-21C98A1CB4D3}"/>
                </a:ext>
              </a:extLst>
            </p:cNvPr>
            <p:cNvSpPr txBox="1"/>
            <p:nvPr/>
          </p:nvSpPr>
          <p:spPr>
            <a:xfrm>
              <a:off x="41888469" y="2095374"/>
              <a:ext cx="5779009" cy="4385472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1" b="1" dirty="0" err="1"/>
                <a:t>DiseaseOrCondition</a:t>
              </a:r>
              <a:endParaRPr lang="en-US" sz="481" b="1" dirty="0">
                <a:cs typeface="Calibri"/>
              </a:endParaRPr>
            </a:p>
          </p:txBody>
        </p:sp>
      </p:grpSp>
      <p:sp>
        <p:nvSpPr>
          <p:cNvPr id="61" name="Rectangle: Rounded Corners 298">
            <a:extLst>
              <a:ext uri="{FF2B5EF4-FFF2-40B4-BE49-F238E27FC236}">
                <a16:creationId xmlns:a16="http://schemas.microsoft.com/office/drawing/2014/main" id="{D6B328BD-2DB7-5F4C-88AD-45235B8C0E61}"/>
              </a:ext>
            </a:extLst>
          </p:cNvPr>
          <p:cNvSpPr/>
          <p:nvPr/>
        </p:nvSpPr>
        <p:spPr>
          <a:xfrm>
            <a:off x="839517" y="2072555"/>
            <a:ext cx="438091" cy="70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>
                <a:solidFill>
                  <a:schemeClr val="tx1"/>
                </a:solidFill>
              </a:rPr>
              <a:t>Randomized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27">
                <a:extLst>
                  <a:ext uri="{FF2B5EF4-FFF2-40B4-BE49-F238E27FC236}">
                    <a16:creationId xmlns:a16="http://schemas.microsoft.com/office/drawing/2014/main" id="{0B6B1767-1D9B-1F4D-A1A2-A3E02567456C}"/>
                  </a:ext>
                </a:extLst>
              </p:cNvPr>
              <p:cNvSpPr/>
              <p:nvPr/>
            </p:nvSpPr>
            <p:spPr>
              <a:xfrm>
                <a:off x="1360863" y="4128111"/>
                <a:ext cx="563212" cy="8662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1" dirty="0"/>
                  <a:t>Duration </a:t>
                </a:r>
                <a14:m>
                  <m:oMath xmlns:m="http://schemas.openxmlformats.org/officeDocument/2006/math"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𝑃𝐴𝑇𝑂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_0001309</m:t>
                    </m:r>
                  </m:oMath>
                </a14:m>
                <a:endParaRPr lang="en-US" sz="361" dirty="0"/>
              </a:p>
            </p:txBody>
          </p:sp>
        </mc:Choice>
        <mc:Fallback xmlns="">
          <p:sp>
            <p:nvSpPr>
              <p:cNvPr id="70" name="Rectangle: Rounded Corners 27">
                <a:extLst>
                  <a:ext uri="{FF2B5EF4-FFF2-40B4-BE49-F238E27FC236}">
                    <a16:creationId xmlns:a16="http://schemas.microsoft.com/office/drawing/2014/main" id="{0B6B1767-1D9B-1F4D-A1A2-A3E025674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3" y="4128111"/>
                <a:ext cx="563212" cy="866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27">
            <a:extLst>
              <a:ext uri="{FF2B5EF4-FFF2-40B4-BE49-F238E27FC236}">
                <a16:creationId xmlns:a16="http://schemas.microsoft.com/office/drawing/2014/main" id="{E192D3CF-F32C-C044-875B-83156085A376}"/>
              </a:ext>
            </a:extLst>
          </p:cNvPr>
          <p:cNvSpPr/>
          <p:nvPr/>
        </p:nvSpPr>
        <p:spPr>
          <a:xfrm>
            <a:off x="1360863" y="4240674"/>
            <a:ext cx="563213" cy="604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sio:Mean</a:t>
            </a:r>
            <a:endParaRPr lang="en-US" sz="361" dirty="0"/>
          </a:p>
        </p:txBody>
      </p:sp>
      <p:sp>
        <p:nvSpPr>
          <p:cNvPr id="72" name="Rectangle: Rounded Corners 27">
            <a:extLst>
              <a:ext uri="{FF2B5EF4-FFF2-40B4-BE49-F238E27FC236}">
                <a16:creationId xmlns:a16="http://schemas.microsoft.com/office/drawing/2014/main" id="{4F82B527-FAB3-4840-9B2F-AD78E55E74F1}"/>
              </a:ext>
            </a:extLst>
          </p:cNvPr>
          <p:cNvSpPr/>
          <p:nvPr/>
        </p:nvSpPr>
        <p:spPr>
          <a:xfrm>
            <a:off x="1360864" y="4323380"/>
            <a:ext cx="569897" cy="711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sio:Median</a:t>
            </a:r>
            <a:endParaRPr lang="en-US" sz="361" dirty="0"/>
          </a:p>
        </p:txBody>
      </p:sp>
      <p:sp>
        <p:nvSpPr>
          <p:cNvPr id="73" name="Rectangle: Rounded Corners 27">
            <a:extLst>
              <a:ext uri="{FF2B5EF4-FFF2-40B4-BE49-F238E27FC236}">
                <a16:creationId xmlns:a16="http://schemas.microsoft.com/office/drawing/2014/main" id="{98C993C4-A715-BA4A-8CDE-5EB4DDAD9C17}"/>
              </a:ext>
            </a:extLst>
          </p:cNvPr>
          <p:cNvSpPr/>
          <p:nvPr/>
        </p:nvSpPr>
        <p:spPr>
          <a:xfrm>
            <a:off x="1360864" y="4414032"/>
            <a:ext cx="569897" cy="881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sio:StandardDeviation</a:t>
            </a:r>
            <a:endParaRPr lang="en-US" sz="36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Rounded Corners 27">
                <a:extLst>
                  <a:ext uri="{FF2B5EF4-FFF2-40B4-BE49-F238E27FC236}">
                    <a16:creationId xmlns:a16="http://schemas.microsoft.com/office/drawing/2014/main" id="{848CCDB1-CC9B-4445-B608-108B762A13E2}"/>
                  </a:ext>
                </a:extLst>
              </p:cNvPr>
              <p:cNvSpPr/>
              <p:nvPr/>
            </p:nvSpPr>
            <p:spPr>
              <a:xfrm>
                <a:off x="1359325" y="4522500"/>
                <a:ext cx="569897" cy="9659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1" dirty="0"/>
                  <a:t>InterquartileRange </a:t>
                </a:r>
                <a14:m>
                  <m:oMath xmlns:m="http://schemas.openxmlformats.org/officeDocument/2006/math"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𝑆𝑇𝐴𝑇𝑂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_0000164</m:t>
                    </m:r>
                  </m:oMath>
                </a14:m>
                <a:endParaRPr lang="en-US" sz="361" dirty="0"/>
              </a:p>
            </p:txBody>
          </p:sp>
        </mc:Choice>
        <mc:Fallback xmlns="">
          <p:sp>
            <p:nvSpPr>
              <p:cNvPr id="74" name="Rectangle: Rounded Corners 27">
                <a:extLst>
                  <a:ext uri="{FF2B5EF4-FFF2-40B4-BE49-F238E27FC236}">
                    <a16:creationId xmlns:a16="http://schemas.microsoft.com/office/drawing/2014/main" id="{848CCDB1-CC9B-4445-B608-108B762A1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25" y="4522500"/>
                <a:ext cx="569897" cy="96593"/>
              </a:xfrm>
              <a:prstGeom prst="roundRect">
                <a:avLst/>
              </a:prstGeom>
              <a:blipFill>
                <a:blip r:embed="rId5"/>
                <a:stretch>
                  <a:fillRect t="-10000" b="-10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: Rounded Corners 27">
            <a:extLst>
              <a:ext uri="{FF2B5EF4-FFF2-40B4-BE49-F238E27FC236}">
                <a16:creationId xmlns:a16="http://schemas.microsoft.com/office/drawing/2014/main" id="{1EA78623-0E3E-1947-9442-847ACE3AE69B}"/>
              </a:ext>
            </a:extLst>
          </p:cNvPr>
          <p:cNvSpPr/>
          <p:nvPr/>
        </p:nvSpPr>
        <p:spPr>
          <a:xfrm>
            <a:off x="1362496" y="4733056"/>
            <a:ext cx="566726" cy="633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PopulationSize</a:t>
            </a:r>
            <a:endParaRPr lang="en-US" sz="361" dirty="0"/>
          </a:p>
        </p:txBody>
      </p:sp>
      <p:sp>
        <p:nvSpPr>
          <p:cNvPr id="76" name="Rectangle: Rounded Corners 27">
            <a:extLst>
              <a:ext uri="{FF2B5EF4-FFF2-40B4-BE49-F238E27FC236}">
                <a16:creationId xmlns:a16="http://schemas.microsoft.com/office/drawing/2014/main" id="{07370E98-634D-7B45-B3FC-5F99E0FC41A2}"/>
              </a:ext>
            </a:extLst>
          </p:cNvPr>
          <p:cNvSpPr/>
          <p:nvPr/>
        </p:nvSpPr>
        <p:spPr>
          <a:xfrm>
            <a:off x="1360862" y="4631087"/>
            <a:ext cx="568359" cy="863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Percentage – NCIT_C25613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4DB7DE-7308-364F-9703-AA53D6F89DBF}"/>
              </a:ext>
            </a:extLst>
          </p:cNvPr>
          <p:cNvSpPr txBox="1"/>
          <p:nvPr/>
        </p:nvSpPr>
        <p:spPr>
          <a:xfrm>
            <a:off x="1079889" y="4019330"/>
            <a:ext cx="1132290" cy="973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b="1" dirty="0" err="1"/>
              <a:t>provcare:StatisticalMeasure</a:t>
            </a:r>
            <a:endParaRPr lang="en-US" sz="481" b="1" dirty="0">
              <a:cs typeface="Calibri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BA60E9-6926-FC4F-B604-D7036965E338}"/>
              </a:ext>
            </a:extLst>
          </p:cNvPr>
          <p:cNvGrpSpPr/>
          <p:nvPr/>
        </p:nvGrpSpPr>
        <p:grpSpPr>
          <a:xfrm>
            <a:off x="2836268" y="3499992"/>
            <a:ext cx="2221680" cy="1754109"/>
            <a:chOff x="39258066" y="50735"/>
            <a:chExt cx="5610261" cy="902371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9" name="Rectangle: Rounded Corners 300">
              <a:extLst>
                <a:ext uri="{FF2B5EF4-FFF2-40B4-BE49-F238E27FC236}">
                  <a16:creationId xmlns:a16="http://schemas.microsoft.com/office/drawing/2014/main" id="{A008EF4F-470B-A240-B165-4D49FF2EDD41}"/>
                </a:ext>
              </a:extLst>
            </p:cNvPr>
            <p:cNvSpPr/>
            <p:nvPr/>
          </p:nvSpPr>
          <p:spPr>
            <a:xfrm>
              <a:off x="39258066" y="50735"/>
              <a:ext cx="5610261" cy="90237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alpha val="50196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49B825-099C-6343-8CF8-B7FC0218CDE1}"/>
                </a:ext>
              </a:extLst>
            </p:cNvPr>
            <p:cNvSpPr txBox="1"/>
            <p:nvPr/>
          </p:nvSpPr>
          <p:spPr>
            <a:xfrm>
              <a:off x="39906144" y="75634"/>
              <a:ext cx="4961973" cy="53916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29" b="1" dirty="0" err="1"/>
                <a:t>SubjectCharacteristic</a:t>
              </a:r>
              <a:endParaRPr lang="en-US" sz="529" b="1" dirty="0">
                <a:cs typeface="Calibri"/>
              </a:endParaRPr>
            </a:p>
          </p:txBody>
        </p:sp>
      </p:grpSp>
      <p:sp>
        <p:nvSpPr>
          <p:cNvPr id="81" name="Rectangle: Rounded Corners 304">
            <a:extLst>
              <a:ext uri="{FF2B5EF4-FFF2-40B4-BE49-F238E27FC236}">
                <a16:creationId xmlns:a16="http://schemas.microsoft.com/office/drawing/2014/main" id="{F1F3AB08-FF2C-DD45-BF86-5F948DDC2F2D}"/>
              </a:ext>
            </a:extLst>
          </p:cNvPr>
          <p:cNvSpPr/>
          <p:nvPr/>
        </p:nvSpPr>
        <p:spPr>
          <a:xfrm>
            <a:off x="2958113" y="3623908"/>
            <a:ext cx="870878" cy="1315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617D6C-1EF7-264C-87FA-5DAE4CA23663}"/>
                  </a:ext>
                </a:extLst>
              </p:cNvPr>
              <p:cNvSpPr txBox="1"/>
              <p:nvPr/>
            </p:nvSpPr>
            <p:spPr>
              <a:xfrm>
                <a:off x="3153922" y="3632163"/>
                <a:ext cx="465077" cy="88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𝒄𝒉𝒆𝒂𝒓</m:t>
                      </m:r>
                      <m:r>
                        <a:rPr lang="en-US" sz="42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2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𝑫𝒆𝒎𝒐𝒈𝒓𝒂𝒑𝒉𝒊𝒄</m:t>
                      </m:r>
                    </m:oMath>
                  </m:oMathPara>
                </a14:m>
                <a:endParaRPr lang="en-US" sz="421" b="1" dirty="0">
                  <a:cs typeface="Calibri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617D6C-1EF7-264C-87FA-5DAE4CA2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22" y="3632163"/>
                <a:ext cx="465077" cy="88135"/>
              </a:xfrm>
              <a:prstGeom prst="rect">
                <a:avLst/>
              </a:prstGeom>
              <a:blipFill>
                <a:blip r:embed="rId6"/>
                <a:stretch>
                  <a:fillRect l="-10526" r="-10526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304">
            <a:extLst>
              <a:ext uri="{FF2B5EF4-FFF2-40B4-BE49-F238E27FC236}">
                <a16:creationId xmlns:a16="http://schemas.microsoft.com/office/drawing/2014/main" id="{0F09DF1F-635B-D74A-ABF8-8F43F283F15A}"/>
              </a:ext>
            </a:extLst>
          </p:cNvPr>
          <p:cNvSpPr/>
          <p:nvPr/>
        </p:nvSpPr>
        <p:spPr>
          <a:xfrm>
            <a:off x="2988239" y="3775292"/>
            <a:ext cx="803234" cy="773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alpha val="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74D430D-FFFF-D842-8221-18E2C05B7CE6}"/>
              </a:ext>
            </a:extLst>
          </p:cNvPr>
          <p:cNvSpPr/>
          <p:nvPr/>
        </p:nvSpPr>
        <p:spPr>
          <a:xfrm>
            <a:off x="3014236" y="4569297"/>
            <a:ext cx="718608" cy="68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85" name="Rectangle: Rounded Corners 302">
            <a:extLst>
              <a:ext uri="{FF2B5EF4-FFF2-40B4-BE49-F238E27FC236}">
                <a16:creationId xmlns:a16="http://schemas.microsoft.com/office/drawing/2014/main" id="{78A75FCE-E967-744F-90C1-06B68AE1F3B2}"/>
              </a:ext>
            </a:extLst>
          </p:cNvPr>
          <p:cNvSpPr/>
          <p:nvPr/>
        </p:nvSpPr>
        <p:spPr>
          <a:xfrm>
            <a:off x="3021062" y="4668560"/>
            <a:ext cx="744981" cy="225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alpha val="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D074A35-E9F6-D141-9D76-EDB9EFFB1315}"/>
              </a:ext>
            </a:extLst>
          </p:cNvPr>
          <p:cNvSpPr/>
          <p:nvPr/>
        </p:nvSpPr>
        <p:spPr>
          <a:xfrm>
            <a:off x="3181921" y="4680823"/>
            <a:ext cx="386566" cy="53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BiologicalSex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302">
            <a:extLst>
              <a:ext uri="{FF2B5EF4-FFF2-40B4-BE49-F238E27FC236}">
                <a16:creationId xmlns:a16="http://schemas.microsoft.com/office/drawing/2014/main" id="{90CB774E-6F0F-2D42-8780-414AAB2A28D7}"/>
              </a:ext>
            </a:extLst>
          </p:cNvPr>
          <p:cNvSpPr/>
          <p:nvPr/>
        </p:nvSpPr>
        <p:spPr>
          <a:xfrm>
            <a:off x="3060404" y="4733916"/>
            <a:ext cx="684585" cy="52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Male</a:t>
            </a:r>
          </a:p>
        </p:txBody>
      </p:sp>
      <p:sp>
        <p:nvSpPr>
          <p:cNvPr id="88" name="Rectangle: Rounded Corners 302">
            <a:extLst>
              <a:ext uri="{FF2B5EF4-FFF2-40B4-BE49-F238E27FC236}">
                <a16:creationId xmlns:a16="http://schemas.microsoft.com/office/drawing/2014/main" id="{603DBD68-A667-1047-9268-B8C27B22B878}"/>
              </a:ext>
            </a:extLst>
          </p:cNvPr>
          <p:cNvSpPr/>
          <p:nvPr/>
        </p:nvSpPr>
        <p:spPr>
          <a:xfrm>
            <a:off x="3060404" y="4808654"/>
            <a:ext cx="684585" cy="527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Female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8F9A5F-62A0-8A41-91B1-33D463B3139F}"/>
              </a:ext>
            </a:extLst>
          </p:cNvPr>
          <p:cNvSpPr txBox="1"/>
          <p:nvPr/>
        </p:nvSpPr>
        <p:spPr>
          <a:xfrm>
            <a:off x="3181921" y="3779431"/>
            <a:ext cx="391843" cy="8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1" dirty="0"/>
              <a:t>Race</a:t>
            </a:r>
            <a:endParaRPr lang="en-US" sz="381" dirty="0">
              <a:cs typeface="Calibri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001D8CE-72B3-CA42-B88F-712F2382B18B}"/>
              </a:ext>
            </a:extLst>
          </p:cNvPr>
          <p:cNvSpPr/>
          <p:nvPr/>
        </p:nvSpPr>
        <p:spPr>
          <a:xfrm>
            <a:off x="3006061" y="3864207"/>
            <a:ext cx="727394" cy="808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AmericanIndianOrAlaskanNative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7A006B7-4015-BC4B-9724-D4F181096479}"/>
              </a:ext>
            </a:extLst>
          </p:cNvPr>
          <p:cNvSpPr/>
          <p:nvPr/>
        </p:nvSpPr>
        <p:spPr>
          <a:xfrm>
            <a:off x="3015916" y="3963016"/>
            <a:ext cx="727394" cy="75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BlackOrAfricanAmerican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F0FC66-4F2F-6445-84DF-E27C379B2B4D}"/>
              </a:ext>
            </a:extLst>
          </p:cNvPr>
          <p:cNvSpPr/>
          <p:nvPr/>
        </p:nvSpPr>
        <p:spPr>
          <a:xfrm>
            <a:off x="3020185" y="4058907"/>
            <a:ext cx="724805" cy="648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>
                <a:solidFill>
                  <a:schemeClr val="tx1"/>
                </a:solidFill>
              </a:rPr>
              <a:t>Asian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B572C61-AE92-C64C-890C-7B47186584D7}"/>
              </a:ext>
            </a:extLst>
          </p:cNvPr>
          <p:cNvSpPr/>
          <p:nvPr/>
        </p:nvSpPr>
        <p:spPr>
          <a:xfrm>
            <a:off x="3010764" y="4145430"/>
            <a:ext cx="722710" cy="809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MultiRace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7F0F8CB-E7F6-4744-9BAF-5B18CFB8C906}"/>
              </a:ext>
            </a:extLst>
          </p:cNvPr>
          <p:cNvSpPr/>
          <p:nvPr/>
        </p:nvSpPr>
        <p:spPr>
          <a:xfrm>
            <a:off x="3014237" y="4248288"/>
            <a:ext cx="715763" cy="787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3563B30-383F-4240-B453-EECCFE18C4D3}"/>
              </a:ext>
            </a:extLst>
          </p:cNvPr>
          <p:cNvSpPr/>
          <p:nvPr/>
        </p:nvSpPr>
        <p:spPr>
          <a:xfrm>
            <a:off x="3014236" y="4344489"/>
            <a:ext cx="730754" cy="77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NativeHawaianOrPacificIslander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F69A38D-9120-A843-BC55-56AB7EE129E5}"/>
              </a:ext>
            </a:extLst>
          </p:cNvPr>
          <p:cNvSpPr/>
          <p:nvPr/>
        </p:nvSpPr>
        <p:spPr>
          <a:xfrm>
            <a:off x="3013469" y="4454048"/>
            <a:ext cx="715763" cy="600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>
                <a:solidFill>
                  <a:schemeClr val="tx1"/>
                </a:solidFill>
              </a:rPr>
              <a:t>White</a:t>
            </a:r>
            <a:r>
              <a:rPr lang="en-US" sz="309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97" name="Rectangle: Rounded Corners 304">
            <a:extLst>
              <a:ext uri="{FF2B5EF4-FFF2-40B4-BE49-F238E27FC236}">
                <a16:creationId xmlns:a16="http://schemas.microsoft.com/office/drawing/2014/main" id="{85BB358C-12E3-2A45-ADF9-FF210788E5A2}"/>
              </a:ext>
            </a:extLst>
          </p:cNvPr>
          <p:cNvSpPr/>
          <p:nvPr/>
        </p:nvSpPr>
        <p:spPr>
          <a:xfrm>
            <a:off x="3988966" y="4027339"/>
            <a:ext cx="830852" cy="855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2ACB9F-E925-4341-BECA-FD6490DC1D5C}"/>
              </a:ext>
            </a:extLst>
          </p:cNvPr>
          <p:cNvSpPr txBox="1"/>
          <p:nvPr/>
        </p:nvSpPr>
        <p:spPr>
          <a:xfrm>
            <a:off x="4055958" y="4058953"/>
            <a:ext cx="720310" cy="97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b="1" dirty="0"/>
              <a:t>Anthropometry</a:t>
            </a:r>
            <a:endParaRPr lang="en-US" sz="481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6CD0E60-4126-484E-8C15-D6BF2B2F242F}"/>
                  </a:ext>
                </a:extLst>
              </p:cNvPr>
              <p:cNvSpPr/>
              <p:nvPr/>
            </p:nvSpPr>
            <p:spPr>
              <a:xfrm>
                <a:off x="4119443" y="4184958"/>
                <a:ext cx="547019" cy="7303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𝑐h𝑒𝑎𝑟</m:t>
                      </m:r>
                      <m:r>
                        <a:rPr lang="en-US" sz="36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36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36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6CD0E60-4126-484E-8C15-D6BF2B2F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43" y="4184958"/>
                <a:ext cx="547019" cy="73031"/>
              </a:xfrm>
              <a:prstGeom prst="roundRect">
                <a:avLst/>
              </a:prstGeom>
              <a:blipFill>
                <a:blip r:embed="rId7"/>
                <a:stretch>
                  <a:fillRect t="-14286"/>
                </a:stretch>
              </a:blipFill>
              <a:ln w="6350">
                <a:solidFill>
                  <a:schemeClr val="accent6">
                    <a:lumMod val="75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A2A52C28-2540-094B-AC8D-C76CF278B941}"/>
                  </a:ext>
                </a:extLst>
              </p:cNvPr>
              <p:cNvSpPr/>
              <p:nvPr/>
            </p:nvSpPr>
            <p:spPr>
              <a:xfrm>
                <a:off x="4125985" y="4281781"/>
                <a:ext cx="547019" cy="7303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io</m:t>
                    </m:r>
                    <m:r>
                      <a:rPr lang="en-US" sz="36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6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𝑊𝑒𝑖𝑔h𝑡</m:t>
                    </m:r>
                  </m:oMath>
                </a14:m>
                <a:endParaRPr lang="en-US" sz="36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A2A52C28-2540-094B-AC8D-C76CF278B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85" y="4281781"/>
                <a:ext cx="547019" cy="730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: Rounded Corners 302">
            <a:extLst>
              <a:ext uri="{FF2B5EF4-FFF2-40B4-BE49-F238E27FC236}">
                <a16:creationId xmlns:a16="http://schemas.microsoft.com/office/drawing/2014/main" id="{E291B3F3-C27E-B146-A906-D0100CB65EFD}"/>
              </a:ext>
            </a:extLst>
          </p:cNvPr>
          <p:cNvSpPr/>
          <p:nvPr/>
        </p:nvSpPr>
        <p:spPr>
          <a:xfrm>
            <a:off x="4075673" y="4376612"/>
            <a:ext cx="674232" cy="473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8D0F7D8-FD43-C646-AD5A-A9A0FB152646}"/>
                  </a:ext>
                </a:extLst>
              </p:cNvPr>
              <p:cNvSpPr/>
              <p:nvPr/>
            </p:nvSpPr>
            <p:spPr>
              <a:xfrm>
                <a:off x="4155135" y="4403269"/>
                <a:ext cx="517869" cy="51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991" tIns="5495" rIns="10991" bIns="54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𝑐h𝑒𝑎𝑟</m:t>
                      </m:r>
                      <m:r>
                        <a:rPr lang="en-US" sz="3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𝐵𝑜𝑑𝑦𝑊𝑒𝑖𝑔h𝑡𝑄𝑢𝑎𝑙𝑖𝑡𝑦</m:t>
                      </m:r>
                    </m:oMath>
                  </m:oMathPara>
                </a14:m>
                <a:endParaRPr lang="en-US" sz="38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8D0F7D8-FD43-C646-AD5A-A9A0FB152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5" y="4403269"/>
                <a:ext cx="517869" cy="51064"/>
              </a:xfrm>
              <a:prstGeom prst="rect">
                <a:avLst/>
              </a:prstGeom>
              <a:blipFill>
                <a:blip r:embed="rId9"/>
                <a:stretch>
                  <a:fillRect l="-9524" r="-9524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: Rounded Corners 302">
            <a:extLst>
              <a:ext uri="{FF2B5EF4-FFF2-40B4-BE49-F238E27FC236}">
                <a16:creationId xmlns:a16="http://schemas.microsoft.com/office/drawing/2014/main" id="{C6849D2D-F983-F34E-98CA-6143E146C07C}"/>
              </a:ext>
            </a:extLst>
          </p:cNvPr>
          <p:cNvSpPr/>
          <p:nvPr/>
        </p:nvSpPr>
        <p:spPr>
          <a:xfrm>
            <a:off x="4145088" y="4484823"/>
            <a:ext cx="558490" cy="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Obese</a:t>
            </a:r>
          </a:p>
        </p:txBody>
      </p:sp>
      <p:sp>
        <p:nvSpPr>
          <p:cNvPr id="104" name="Rectangle: Rounded Corners 302">
            <a:extLst>
              <a:ext uri="{FF2B5EF4-FFF2-40B4-BE49-F238E27FC236}">
                <a16:creationId xmlns:a16="http://schemas.microsoft.com/office/drawing/2014/main" id="{AF682626-C93D-BC45-9B7E-49CF81CD8C16}"/>
              </a:ext>
            </a:extLst>
          </p:cNvPr>
          <p:cNvSpPr/>
          <p:nvPr/>
        </p:nvSpPr>
        <p:spPr>
          <a:xfrm>
            <a:off x="4145086" y="4549425"/>
            <a:ext cx="561167" cy="50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OverweightOrObese</a:t>
            </a:r>
            <a:endParaRPr lang="en-US" sz="361" dirty="0"/>
          </a:p>
        </p:txBody>
      </p:sp>
      <p:sp>
        <p:nvSpPr>
          <p:cNvPr id="105" name="Rectangle: Rounded Corners 302">
            <a:extLst>
              <a:ext uri="{FF2B5EF4-FFF2-40B4-BE49-F238E27FC236}">
                <a16:creationId xmlns:a16="http://schemas.microsoft.com/office/drawing/2014/main" id="{C316364A-9555-E640-8063-01D35425F764}"/>
              </a:ext>
            </a:extLst>
          </p:cNvPr>
          <p:cNvSpPr/>
          <p:nvPr/>
        </p:nvSpPr>
        <p:spPr>
          <a:xfrm>
            <a:off x="4148266" y="4616024"/>
            <a:ext cx="561167" cy="53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Underweight</a:t>
            </a:r>
          </a:p>
        </p:txBody>
      </p:sp>
      <p:sp>
        <p:nvSpPr>
          <p:cNvPr id="106" name="Rectangle: Rounded Corners 302">
            <a:extLst>
              <a:ext uri="{FF2B5EF4-FFF2-40B4-BE49-F238E27FC236}">
                <a16:creationId xmlns:a16="http://schemas.microsoft.com/office/drawing/2014/main" id="{6421415E-67CC-A743-BDD0-AD345AD3749A}"/>
              </a:ext>
            </a:extLst>
          </p:cNvPr>
          <p:cNvSpPr/>
          <p:nvPr/>
        </p:nvSpPr>
        <p:spPr>
          <a:xfrm>
            <a:off x="4148233" y="4689171"/>
            <a:ext cx="561167" cy="56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UnderweightOrNormal</a:t>
            </a:r>
            <a:endParaRPr lang="en-US" sz="361" dirty="0"/>
          </a:p>
        </p:txBody>
      </p:sp>
      <p:sp>
        <p:nvSpPr>
          <p:cNvPr id="107" name="Rectangle: Rounded Corners 302">
            <a:extLst>
              <a:ext uri="{FF2B5EF4-FFF2-40B4-BE49-F238E27FC236}">
                <a16:creationId xmlns:a16="http://schemas.microsoft.com/office/drawing/2014/main" id="{38AA2BA7-ECA8-3B42-8178-D2A3DBB59C22}"/>
              </a:ext>
            </a:extLst>
          </p:cNvPr>
          <p:cNvSpPr/>
          <p:nvPr/>
        </p:nvSpPr>
        <p:spPr>
          <a:xfrm>
            <a:off x="4148234" y="4771395"/>
            <a:ext cx="565422" cy="56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Normal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43F91C9E-5B09-7A47-A6AC-90120D0EA390}"/>
              </a:ext>
            </a:extLst>
          </p:cNvPr>
          <p:cNvCxnSpPr>
            <a:cxnSpLocks/>
            <a:stCxn id="22" idx="2"/>
            <a:endCxn id="45" idx="1"/>
          </p:cNvCxnSpPr>
          <p:nvPr/>
        </p:nvCxnSpPr>
        <p:spPr>
          <a:xfrm rot="16200000" flipH="1">
            <a:off x="4235935" y="1391005"/>
            <a:ext cx="151507" cy="127930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C8B43224-1D29-404E-994B-C32FF83D9DC8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4165992" y="1629112"/>
            <a:ext cx="1095404" cy="28320"/>
          </a:xfrm>
          <a:prstGeom prst="bentConnector4">
            <a:avLst>
              <a:gd name="adj1" fmla="val 18207"/>
              <a:gd name="adj2" fmla="val 90720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938A03B-81FE-864F-9764-EC3B972D70B5}"/>
              </a:ext>
            </a:extLst>
          </p:cNvPr>
          <p:cNvSpPr txBox="1"/>
          <p:nvPr/>
        </p:nvSpPr>
        <p:spPr>
          <a:xfrm>
            <a:off x="4191440" y="1948961"/>
            <a:ext cx="584828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sio:hasProperty</a:t>
            </a:r>
            <a:endParaRPr lang="en-US" sz="481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FA7225-B804-B34D-91DF-C7E36ACB4E21}"/>
              </a:ext>
            </a:extLst>
          </p:cNvPr>
          <p:cNvSpPr txBox="1"/>
          <p:nvPr/>
        </p:nvSpPr>
        <p:spPr>
          <a:xfrm>
            <a:off x="4376419" y="1397304"/>
            <a:ext cx="649905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sio:hasProperty</a:t>
            </a:r>
            <a:endParaRPr lang="en-US" sz="481" b="1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322A3C9-8DFC-5E44-BD17-72A3205B96EA}"/>
              </a:ext>
            </a:extLst>
          </p:cNvPr>
          <p:cNvGrpSpPr/>
          <p:nvPr/>
        </p:nvGrpSpPr>
        <p:grpSpPr>
          <a:xfrm>
            <a:off x="555584" y="3658211"/>
            <a:ext cx="606512" cy="341630"/>
            <a:chOff x="43733141" y="10417620"/>
            <a:chExt cx="9096044" cy="5469880"/>
          </a:xfrm>
        </p:grpSpPr>
        <p:sp>
          <p:nvSpPr>
            <p:cNvPr id="181" name="Rectangle: Rounded Corners 17">
              <a:extLst>
                <a:ext uri="{FF2B5EF4-FFF2-40B4-BE49-F238E27FC236}">
                  <a16:creationId xmlns:a16="http://schemas.microsoft.com/office/drawing/2014/main" id="{89E7740C-A960-7848-88BF-EC869F396674}"/>
                </a:ext>
              </a:extLst>
            </p:cNvPr>
            <p:cNvSpPr/>
            <p:nvPr/>
          </p:nvSpPr>
          <p:spPr>
            <a:xfrm>
              <a:off x="43733141" y="10417620"/>
              <a:ext cx="9096044" cy="5469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6" dirty="0" err="1"/>
                <a:t>ure</a:t>
              </a:r>
              <a:endParaRPr lang="en-US" sz="106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F501CD-9FE1-CF4D-8DAA-D7451EAD9E51}"/>
                </a:ext>
              </a:extLst>
            </p:cNvPr>
            <p:cNvSpPr txBox="1"/>
            <p:nvPr/>
          </p:nvSpPr>
          <p:spPr>
            <a:xfrm>
              <a:off x="44126925" y="10461010"/>
              <a:ext cx="8702260" cy="1558987"/>
            </a:xfrm>
            <a:prstGeom prst="rect">
              <a:avLst/>
            </a:prstGeom>
            <a:ln>
              <a:noFill/>
            </a:ln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1" b="1" dirty="0" err="1"/>
                <a:t>ControlNature</a:t>
              </a:r>
              <a:endParaRPr lang="en-US" sz="481" b="1" dirty="0">
                <a:cs typeface="Calibri"/>
              </a:endParaRPr>
            </a:p>
          </p:txBody>
        </p:sp>
        <p:sp>
          <p:nvSpPr>
            <p:cNvPr id="183" name="Rectangle: Rounded Corners 27">
              <a:extLst>
                <a:ext uri="{FF2B5EF4-FFF2-40B4-BE49-F238E27FC236}">
                  <a16:creationId xmlns:a16="http://schemas.microsoft.com/office/drawing/2014/main" id="{E3B38C90-D1A5-0648-BDC6-5F0F0BF5D91A}"/>
                </a:ext>
              </a:extLst>
            </p:cNvPr>
            <p:cNvSpPr/>
            <p:nvPr/>
          </p:nvSpPr>
          <p:spPr>
            <a:xfrm>
              <a:off x="45468293" y="11961185"/>
              <a:ext cx="5710757" cy="113713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1" dirty="0"/>
                <a:t>Controlled</a:t>
              </a:r>
            </a:p>
          </p:txBody>
        </p:sp>
        <p:sp>
          <p:nvSpPr>
            <p:cNvPr id="184" name="Rectangle: Rounded Corners 298">
              <a:extLst>
                <a:ext uri="{FF2B5EF4-FFF2-40B4-BE49-F238E27FC236}">
                  <a16:creationId xmlns:a16="http://schemas.microsoft.com/office/drawing/2014/main" id="{D4E7B40F-EF2A-6045-A2B5-45ED1EE6B763}"/>
                </a:ext>
              </a:extLst>
            </p:cNvPr>
            <p:cNvSpPr/>
            <p:nvPr/>
          </p:nvSpPr>
          <p:spPr>
            <a:xfrm>
              <a:off x="45468291" y="13449540"/>
              <a:ext cx="5979087" cy="12584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1" dirty="0" err="1">
                  <a:solidFill>
                    <a:schemeClr val="tx1"/>
                  </a:solidFill>
                </a:rPr>
                <a:t>ThresholdSuspend</a:t>
              </a:r>
              <a:endParaRPr lang="en-US" sz="361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3CABF390-FFA9-044B-84F5-968CB978DAA3}"/>
              </a:ext>
            </a:extLst>
          </p:cNvPr>
          <p:cNvSpPr txBox="1"/>
          <p:nvPr/>
        </p:nvSpPr>
        <p:spPr>
          <a:xfrm>
            <a:off x="850556" y="3277714"/>
            <a:ext cx="623079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sio:hasAttribute</a:t>
            </a:r>
            <a:endParaRPr lang="en-US" sz="481" b="1" dirty="0"/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BACE275-E853-D141-B6B9-7BAF0CE6B0AA}"/>
              </a:ext>
            </a:extLst>
          </p:cNvPr>
          <p:cNvCxnSpPr>
            <a:cxnSpLocks/>
            <a:stCxn id="22" idx="0"/>
            <a:endCxn id="79" idx="3"/>
          </p:cNvCxnSpPr>
          <p:nvPr/>
        </p:nvCxnSpPr>
        <p:spPr>
          <a:xfrm rot="16200000" flipH="1">
            <a:off x="2988696" y="2307793"/>
            <a:ext cx="2752594" cy="1385912"/>
          </a:xfrm>
          <a:prstGeom prst="bentConnector4">
            <a:avLst>
              <a:gd name="adj1" fmla="val -10447"/>
              <a:gd name="adj2" fmla="val 167234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0BFBEC-19D4-E24F-B88F-13F259FADE63}"/>
              </a:ext>
            </a:extLst>
          </p:cNvPr>
          <p:cNvSpPr txBox="1"/>
          <p:nvPr/>
        </p:nvSpPr>
        <p:spPr>
          <a:xfrm>
            <a:off x="5276354" y="4217941"/>
            <a:ext cx="646681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sio:hasAttribute</a:t>
            </a:r>
            <a:endParaRPr lang="en-US" sz="481" b="1" dirty="0"/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E0BC5AC-AA3B-6440-99C6-4544C310320A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 flipH="1">
            <a:off x="2626870" y="3933864"/>
            <a:ext cx="705458" cy="1935020"/>
          </a:xfrm>
          <a:prstGeom prst="bentConnector4">
            <a:avLst>
              <a:gd name="adj1" fmla="val -24303"/>
              <a:gd name="adj2" fmla="val 7114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707160F-5230-4948-98A7-72C4ED1A9694}"/>
              </a:ext>
            </a:extLst>
          </p:cNvPr>
          <p:cNvSpPr txBox="1"/>
          <p:nvPr/>
        </p:nvSpPr>
        <p:spPr>
          <a:xfrm>
            <a:off x="2950215" y="5429901"/>
            <a:ext cx="721822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sio:hasAttribute</a:t>
            </a:r>
            <a:endParaRPr lang="en-US" sz="481" b="1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A0D7932-7982-144D-A3F1-6ED82EF92152}"/>
              </a:ext>
            </a:extLst>
          </p:cNvPr>
          <p:cNvGrpSpPr/>
          <p:nvPr/>
        </p:nvGrpSpPr>
        <p:grpSpPr>
          <a:xfrm>
            <a:off x="1936912" y="869076"/>
            <a:ext cx="875033" cy="596570"/>
            <a:chOff x="41616706" y="971272"/>
            <a:chExt cx="6741414" cy="5735749"/>
          </a:xfrm>
        </p:grpSpPr>
        <p:sp>
          <p:nvSpPr>
            <p:cNvPr id="195" name="Rectangle: Rounded Corners 17">
              <a:extLst>
                <a:ext uri="{FF2B5EF4-FFF2-40B4-BE49-F238E27FC236}">
                  <a16:creationId xmlns:a16="http://schemas.microsoft.com/office/drawing/2014/main" id="{50697C24-F05F-EA4F-9C64-1F544F114536}"/>
                </a:ext>
              </a:extLst>
            </p:cNvPr>
            <p:cNvSpPr/>
            <p:nvPr/>
          </p:nvSpPr>
          <p:spPr>
            <a:xfrm>
              <a:off x="41616706" y="971272"/>
              <a:ext cx="6741414" cy="57357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DF09CB3-A334-E043-B05B-C7D182CDA5AD}"/>
                </a:ext>
              </a:extLst>
            </p:cNvPr>
            <p:cNvSpPr txBox="1"/>
            <p:nvPr/>
          </p:nvSpPr>
          <p:spPr>
            <a:xfrm>
              <a:off x="41777847" y="1277822"/>
              <a:ext cx="6482338" cy="93615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1" b="1" dirty="0" err="1"/>
                <a:t>hasco:ResearchStudy</a:t>
              </a:r>
              <a:endParaRPr lang="en-US" sz="481" b="1" dirty="0"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: Rounded Corners 27">
                  <a:extLst>
                    <a:ext uri="{FF2B5EF4-FFF2-40B4-BE49-F238E27FC236}">
                      <a16:creationId xmlns:a16="http://schemas.microsoft.com/office/drawing/2014/main" id="{780A026D-7AD8-0B47-8BA2-9D320D70D657}"/>
                    </a:ext>
                  </a:extLst>
                </p:cNvPr>
                <p:cNvSpPr/>
                <p:nvPr/>
              </p:nvSpPr>
              <p:spPr>
                <a:xfrm>
                  <a:off x="42532003" y="2656048"/>
                  <a:ext cx="5055400" cy="70109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1" dirty="0"/>
                    <a:t>ClinicalTrial </a:t>
                  </a:r>
                  <a14:m>
                    <m:oMath xmlns:m="http://schemas.openxmlformats.org/officeDocument/2006/math"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𝑁𝐶𝐼𝑇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71104</m:t>
                      </m:r>
                    </m:oMath>
                  </a14:m>
                  <a:endParaRPr lang="en-US" sz="361" dirty="0"/>
                </a:p>
              </p:txBody>
            </p:sp>
          </mc:Choice>
          <mc:Fallback xmlns="">
            <p:sp>
              <p:nvSpPr>
                <p:cNvPr id="197" name="Rectangle: Rounded Corners 27">
                  <a:extLst>
                    <a:ext uri="{FF2B5EF4-FFF2-40B4-BE49-F238E27FC236}">
                      <a16:creationId xmlns:a16="http://schemas.microsoft.com/office/drawing/2014/main" id="{780A026D-7AD8-0B47-8BA2-9D320D70D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2003" y="2656048"/>
                  <a:ext cx="5055400" cy="701093"/>
                </a:xfrm>
                <a:prstGeom prst="round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  <a:ln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: Rounded Corners 298">
                  <a:extLst>
                    <a:ext uri="{FF2B5EF4-FFF2-40B4-BE49-F238E27FC236}">
                      <a16:creationId xmlns:a16="http://schemas.microsoft.com/office/drawing/2014/main" id="{96518550-BF18-0249-A503-69447A4CE5E8}"/>
                    </a:ext>
                  </a:extLst>
                </p:cNvPr>
                <p:cNvSpPr/>
                <p:nvPr/>
              </p:nvSpPr>
              <p:spPr>
                <a:xfrm>
                  <a:off x="42460978" y="3650245"/>
                  <a:ext cx="5190250" cy="75542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1" dirty="0">
                      <a:solidFill>
                        <a:schemeClr val="tx1"/>
                      </a:solidFill>
                    </a:rPr>
                    <a:t>CaseStudy </a:t>
                  </a:r>
                  <a14:m>
                    <m:oMath xmlns:m="http://schemas.openxmlformats.org/officeDocument/2006/math"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𝑁𝐶𝐼𝑇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715362</m:t>
                      </m:r>
                    </m:oMath>
                  </a14:m>
                  <a:endParaRPr lang="en-US" sz="36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: Rounded Corners 298">
                  <a:extLst>
                    <a:ext uri="{FF2B5EF4-FFF2-40B4-BE49-F238E27FC236}">
                      <a16:creationId xmlns:a16="http://schemas.microsoft.com/office/drawing/2014/main" id="{96518550-BF18-0249-A503-69447A4C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0978" y="3650245"/>
                  <a:ext cx="5190250" cy="755428"/>
                </a:xfrm>
                <a:prstGeom prst="round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  <a:ln w="6350"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: Rounded Corners 304">
            <a:extLst>
              <a:ext uri="{FF2B5EF4-FFF2-40B4-BE49-F238E27FC236}">
                <a16:creationId xmlns:a16="http://schemas.microsoft.com/office/drawing/2014/main" id="{26BEAD84-2522-7443-88AC-F2E90EBBCAC9}"/>
              </a:ext>
            </a:extLst>
          </p:cNvPr>
          <p:cNvSpPr/>
          <p:nvPr/>
        </p:nvSpPr>
        <p:spPr>
          <a:xfrm>
            <a:off x="2089101" y="4026349"/>
            <a:ext cx="625855" cy="3681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94B040B-309D-2649-941E-5A8B7484043D}"/>
                  </a:ext>
                </a:extLst>
              </p:cNvPr>
              <p:cNvSpPr txBox="1"/>
              <p:nvPr/>
            </p:nvSpPr>
            <p:spPr>
              <a:xfrm>
                <a:off x="1855833" y="4055072"/>
                <a:ext cx="1109953" cy="97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𝑼𝑶</m:t>
                    </m:r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_</m:t>
                    </m:r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𝟎𝟎𝟎𝟎𝟎𝟎𝟎</m:t>
                    </m:r>
                  </m:oMath>
                </a14:m>
                <a:r>
                  <a:rPr lang="en-US" sz="481" b="1" dirty="0">
                    <a:cs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94B040B-309D-2649-941E-5A8B74840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833" y="4055072"/>
                <a:ext cx="1109953" cy="97369"/>
              </a:xfrm>
              <a:prstGeom prst="rect">
                <a:avLst/>
              </a:prstGeom>
              <a:blipFill>
                <a:blip r:embed="rId12"/>
                <a:stretch>
                  <a:fillRect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: Rounded Corners 27">
                <a:extLst>
                  <a:ext uri="{FF2B5EF4-FFF2-40B4-BE49-F238E27FC236}">
                    <a16:creationId xmlns:a16="http://schemas.microsoft.com/office/drawing/2014/main" id="{C05D62E2-B1A4-E447-B2E3-5876284D98E9}"/>
                  </a:ext>
                </a:extLst>
              </p:cNvPr>
              <p:cNvSpPr/>
              <p:nvPr/>
            </p:nvSpPr>
            <p:spPr>
              <a:xfrm>
                <a:off x="2111539" y="4168744"/>
                <a:ext cx="562386" cy="7116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1" dirty="0"/>
                  <a:t>Centimeter - </a:t>
                </a:r>
                <a14:m>
                  <m:oMath xmlns:m="http://schemas.openxmlformats.org/officeDocument/2006/math"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_0000015</m:t>
                    </m:r>
                  </m:oMath>
                </a14:m>
                <a:r>
                  <a:rPr lang="en-US" sz="361" dirty="0"/>
                  <a:t> </a:t>
                </a:r>
              </a:p>
            </p:txBody>
          </p:sp>
        </mc:Choice>
        <mc:Fallback xmlns="">
          <p:sp>
            <p:nvSpPr>
              <p:cNvPr id="190" name="Rectangle: Rounded Corners 27">
                <a:extLst>
                  <a:ext uri="{FF2B5EF4-FFF2-40B4-BE49-F238E27FC236}">
                    <a16:creationId xmlns:a16="http://schemas.microsoft.com/office/drawing/2014/main" id="{C05D62E2-B1A4-E447-B2E3-5876284D9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39" y="4168744"/>
                <a:ext cx="562386" cy="7116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: Rounded Corners 27">
                <a:extLst>
                  <a:ext uri="{FF2B5EF4-FFF2-40B4-BE49-F238E27FC236}">
                    <a16:creationId xmlns:a16="http://schemas.microsoft.com/office/drawing/2014/main" id="{4FCA8C89-7D2B-E24D-A80F-C69D17B95E95}"/>
                  </a:ext>
                </a:extLst>
              </p:cNvPr>
              <p:cNvSpPr/>
              <p:nvPr/>
            </p:nvSpPr>
            <p:spPr>
              <a:xfrm>
                <a:off x="2111539" y="4270712"/>
                <a:ext cx="562386" cy="7116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1" dirty="0"/>
                  <a:t>Kilogram </a:t>
                </a:r>
                <a14:m>
                  <m:oMath xmlns:m="http://schemas.openxmlformats.org/officeDocument/2006/math"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_0000009</m:t>
                    </m:r>
                  </m:oMath>
                </a14:m>
                <a:r>
                  <a:rPr lang="en-US" sz="361" dirty="0"/>
                  <a:t> </a:t>
                </a:r>
              </a:p>
            </p:txBody>
          </p:sp>
        </mc:Choice>
        <mc:Fallback xmlns="">
          <p:sp>
            <p:nvSpPr>
              <p:cNvPr id="191" name="Rectangle: Rounded Corners 27">
                <a:extLst>
                  <a:ext uri="{FF2B5EF4-FFF2-40B4-BE49-F238E27FC236}">
                    <a16:creationId xmlns:a16="http://schemas.microsoft.com/office/drawing/2014/main" id="{4FCA8C89-7D2B-E24D-A80F-C69D17B9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39" y="4270712"/>
                <a:ext cx="562386" cy="71165"/>
              </a:xfrm>
              <a:prstGeom prst="roundRect">
                <a:avLst/>
              </a:prstGeom>
              <a:blipFill>
                <a:blip r:embed="rId14"/>
                <a:stretch>
                  <a:fillRect t="-1428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AC60580-A28F-5640-89FE-F26F10A436AF}"/>
              </a:ext>
            </a:extLst>
          </p:cNvPr>
          <p:cNvCxnSpPr>
            <a:cxnSpLocks/>
            <a:endCxn id="188" idx="2"/>
          </p:cNvCxnSpPr>
          <p:nvPr/>
        </p:nvCxnSpPr>
        <p:spPr>
          <a:xfrm rot="5400000" flipH="1" flipV="1">
            <a:off x="1798811" y="4271002"/>
            <a:ext cx="479675" cy="726758"/>
          </a:xfrm>
          <a:prstGeom prst="bentConnector3">
            <a:avLst>
              <a:gd name="adj1" fmla="val -357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1A3962B-6C54-FE4B-8632-F256306546B9}"/>
              </a:ext>
            </a:extLst>
          </p:cNvPr>
          <p:cNvSpPr txBox="1"/>
          <p:nvPr/>
        </p:nvSpPr>
        <p:spPr>
          <a:xfrm>
            <a:off x="1732567" y="5037422"/>
            <a:ext cx="578586" cy="1663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sio:hasUnit</a:t>
            </a:r>
            <a:endParaRPr lang="en-US" sz="481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EBB4C9-4E19-624D-B8A6-7FA0D3694248}"/>
              </a:ext>
            </a:extLst>
          </p:cNvPr>
          <p:cNvSpPr txBox="1"/>
          <p:nvPr/>
        </p:nvSpPr>
        <p:spPr>
          <a:xfrm>
            <a:off x="6091935" y="1602471"/>
            <a:ext cx="1146110" cy="68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5719" indent="-35719">
              <a:buFont typeface="Arial" panose="020B0604020202020204" pitchFamily="34" charset="0"/>
              <a:buChar char="•"/>
            </a:pPr>
            <a:r>
              <a:rPr lang="en-US" sz="480" dirty="0"/>
              <a:t>SIO: </a:t>
            </a:r>
            <a:r>
              <a:rPr lang="en-US" sz="480" dirty="0" err="1"/>
              <a:t>SemanticScience</a:t>
            </a:r>
            <a:r>
              <a:rPr lang="en-US" sz="480" dirty="0"/>
              <a:t> Integrated Ontology</a:t>
            </a:r>
          </a:p>
          <a:p>
            <a:pPr marL="35719" indent="-35719">
              <a:buFont typeface="Arial" panose="020B0604020202020204" pitchFamily="34" charset="0"/>
              <a:buChar char="•"/>
            </a:pPr>
            <a:r>
              <a:rPr lang="en-US" sz="480" dirty="0"/>
              <a:t>UO: Units Ontology</a:t>
            </a:r>
          </a:p>
          <a:p>
            <a:pPr marL="35719" indent="-35719">
              <a:buFont typeface="Arial" panose="020B0604020202020204" pitchFamily="34" charset="0"/>
              <a:buChar char="•"/>
            </a:pPr>
            <a:r>
              <a:rPr lang="en-US" sz="480" dirty="0"/>
              <a:t>CHEAR: </a:t>
            </a:r>
            <a:r>
              <a:rPr lang="en-IN" sz="480" dirty="0"/>
              <a:t>Children's Health Exposure Analysis Resource Ontology</a:t>
            </a:r>
          </a:p>
          <a:p>
            <a:pPr marL="35719" indent="-35719">
              <a:buFont typeface="Arial" panose="020B0604020202020204" pitchFamily="34" charset="0"/>
              <a:buChar char="•"/>
            </a:pPr>
            <a:r>
              <a:rPr lang="en-IN" sz="480" dirty="0"/>
              <a:t>NCIT: NCI </a:t>
            </a:r>
            <a:r>
              <a:rPr lang="en-IN" sz="480" dirty="0" err="1"/>
              <a:t>Thesarus</a:t>
            </a:r>
            <a:endParaRPr lang="en-IN" sz="480" dirty="0"/>
          </a:p>
          <a:p>
            <a:pPr marL="35719" indent="-35719">
              <a:buFont typeface="Arial" panose="020B0604020202020204" pitchFamily="34" charset="0"/>
              <a:buChar char="•"/>
            </a:pPr>
            <a:r>
              <a:rPr lang="en-IN" sz="480" dirty="0" err="1"/>
              <a:t>provcare</a:t>
            </a:r>
            <a:r>
              <a:rPr lang="en-IN" sz="480" dirty="0"/>
              <a:t>: </a:t>
            </a:r>
            <a:r>
              <a:rPr lang="en-IN" sz="480" dirty="0" err="1"/>
              <a:t>ProvCaRe</a:t>
            </a:r>
            <a:endParaRPr lang="en-IN" sz="480" dirty="0"/>
          </a:p>
          <a:p>
            <a:pPr marL="35719" indent="-35719">
              <a:buFont typeface="Arial" panose="020B0604020202020204" pitchFamily="34" charset="0"/>
              <a:buChar char="•"/>
            </a:pPr>
            <a:r>
              <a:rPr lang="en-IN" sz="480" dirty="0"/>
              <a:t>co: The Cohort Ontology</a:t>
            </a:r>
            <a:endParaRPr lang="en-US" sz="48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237F3D4-7B93-914B-8E55-B70C4C7D0DE0}"/>
              </a:ext>
            </a:extLst>
          </p:cNvPr>
          <p:cNvSpPr txBox="1"/>
          <p:nvPr/>
        </p:nvSpPr>
        <p:spPr>
          <a:xfrm>
            <a:off x="6091934" y="1453297"/>
            <a:ext cx="1146111" cy="1731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5" b="1" dirty="0"/>
              <a:t>Reused Ontology Prefixes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4AFB61C-1AAC-CD48-AB62-4CC67678343D}"/>
                  </a:ext>
                </a:extLst>
              </p:cNvPr>
              <p:cNvSpPr txBox="1"/>
              <p:nvPr/>
            </p:nvSpPr>
            <p:spPr>
              <a:xfrm>
                <a:off x="4859411" y="3066120"/>
                <a:ext cx="646445" cy="78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𝑐h𝑒𝑎𝑟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6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𝑀𝑒𝑑𝑖𝑐𝑎𝑙𝑇h𝑒𝑟𝑎𝑝𝑦</m:t>
                    </m:r>
                  </m:oMath>
                </a14:m>
                <a:r>
                  <a:rPr lang="en-US" sz="361" dirty="0"/>
                  <a:t> </a:t>
                </a:r>
                <a:endParaRPr lang="en-US" sz="361" dirty="0">
                  <a:cs typeface="Calibri"/>
                </a:endParaRPr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4AFB61C-1AAC-CD48-AB62-4CC67678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411" y="3066120"/>
                <a:ext cx="646445" cy="789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: Rounded Corners 303">
                <a:extLst>
                  <a:ext uri="{FF2B5EF4-FFF2-40B4-BE49-F238E27FC236}">
                    <a16:creationId xmlns:a16="http://schemas.microsoft.com/office/drawing/2014/main" id="{A1B7C1B5-A6EF-294D-A69C-8B3F3E3AF838}"/>
                  </a:ext>
                </a:extLst>
              </p:cNvPr>
              <p:cNvSpPr/>
              <p:nvPr/>
            </p:nvSpPr>
            <p:spPr>
              <a:xfrm>
                <a:off x="4877870" y="2343324"/>
                <a:ext cx="724026" cy="1430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70C0">
                    <a:alpha val="50000"/>
                  </a:srgb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0" b="1" dirty="0">
                    <a:solidFill>
                      <a:schemeClr val="tx1"/>
                    </a:solidFill>
                  </a:rPr>
                  <a:t>Monitoring - </a:t>
                </a:r>
                <a14:m>
                  <m:oMath xmlns:m="http://schemas.openxmlformats.org/officeDocument/2006/math"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𝑵𝑪𝑰𝑻</m:t>
                    </m:r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48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𝟔𝟏𝟓𝟐𝟔</m:t>
                    </m:r>
                  </m:oMath>
                </a14:m>
                <a:endParaRPr lang="en-US" sz="48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: Rounded Corners 303">
                <a:extLst>
                  <a:ext uri="{FF2B5EF4-FFF2-40B4-BE49-F238E27FC236}">
                    <a16:creationId xmlns:a16="http://schemas.microsoft.com/office/drawing/2014/main" id="{A1B7C1B5-A6EF-294D-A69C-8B3F3E3AF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70" y="2343324"/>
                <a:ext cx="724026" cy="143099"/>
              </a:xfrm>
              <a:prstGeom prst="roundRect">
                <a:avLst/>
              </a:prstGeom>
              <a:blipFill>
                <a:blip r:embed="rId16"/>
                <a:stretch>
                  <a:fillRect t="-15385" b="-7692"/>
                </a:stretch>
              </a:blipFill>
              <a:ln>
                <a:solidFill>
                  <a:srgbClr val="0070C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D0D3232E-3C2C-4740-948D-BE104F782695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1333052" y="2220043"/>
            <a:ext cx="3544818" cy="1948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6D6278A-14D6-924D-A194-2381BEBA7D56}"/>
              </a:ext>
            </a:extLst>
          </p:cNvPr>
          <p:cNvSpPr txBox="1"/>
          <p:nvPr/>
        </p:nvSpPr>
        <p:spPr>
          <a:xfrm>
            <a:off x="3849581" y="2241702"/>
            <a:ext cx="722419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sio:hasProperty</a:t>
            </a:r>
            <a:endParaRPr lang="en-US" sz="481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B4F19C-A5AF-134B-80CD-7068883B0D5F}"/>
              </a:ext>
            </a:extLst>
          </p:cNvPr>
          <p:cNvSpPr txBox="1"/>
          <p:nvPr/>
        </p:nvSpPr>
        <p:spPr>
          <a:xfrm>
            <a:off x="4905994" y="2904740"/>
            <a:ext cx="646445" cy="789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1" i="1" dirty="0" err="1">
                <a:cs typeface="Calibri"/>
              </a:rPr>
              <a:t>provcare:ClinicalIntervention</a:t>
            </a:r>
            <a:endParaRPr lang="en-US" sz="361" i="1" dirty="0">
              <a:cs typeface="Calibri"/>
            </a:endParaRPr>
          </a:p>
        </p:txBody>
      </p:sp>
      <p:sp>
        <p:nvSpPr>
          <p:cNvPr id="240" name="Rectangle: Rounded Corners 302">
            <a:extLst>
              <a:ext uri="{FF2B5EF4-FFF2-40B4-BE49-F238E27FC236}">
                <a16:creationId xmlns:a16="http://schemas.microsoft.com/office/drawing/2014/main" id="{FEA470FF-F8FF-C74B-BB24-E8C3824AAB49}"/>
              </a:ext>
            </a:extLst>
          </p:cNvPr>
          <p:cNvSpPr/>
          <p:nvPr/>
        </p:nvSpPr>
        <p:spPr>
          <a:xfrm>
            <a:off x="4010907" y="4954035"/>
            <a:ext cx="743398" cy="234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1" dirty="0"/>
          </a:p>
        </p:txBody>
      </p:sp>
      <p:sp>
        <p:nvSpPr>
          <p:cNvPr id="241" name="Rectangle: Rounded Corners 302">
            <a:extLst>
              <a:ext uri="{FF2B5EF4-FFF2-40B4-BE49-F238E27FC236}">
                <a16:creationId xmlns:a16="http://schemas.microsoft.com/office/drawing/2014/main" id="{2BC82019-8539-5B44-9F0D-DEE2E2CC1880}"/>
              </a:ext>
            </a:extLst>
          </p:cNvPr>
          <p:cNvSpPr/>
          <p:nvPr/>
        </p:nvSpPr>
        <p:spPr>
          <a:xfrm>
            <a:off x="4138939" y="5053108"/>
            <a:ext cx="472233" cy="51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/>
              <a:t>Drug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FA7BBEE-78D4-3741-A114-3DC8883CCB86}"/>
              </a:ext>
            </a:extLst>
          </p:cNvPr>
          <p:cNvSpPr txBox="1"/>
          <p:nvPr/>
        </p:nvSpPr>
        <p:spPr>
          <a:xfrm>
            <a:off x="4054030" y="4950511"/>
            <a:ext cx="646445" cy="9724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" dirty="0"/>
              <a:t>Medication</a:t>
            </a:r>
            <a:endParaRPr lang="en-US" sz="480" dirty="0">
              <a:cs typeface="Calibri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81B7F0-FE23-D045-AA25-FB94A9B1A4C7}"/>
              </a:ext>
            </a:extLst>
          </p:cNvPr>
          <p:cNvSpPr txBox="1"/>
          <p:nvPr/>
        </p:nvSpPr>
        <p:spPr>
          <a:xfrm>
            <a:off x="3766043" y="2600463"/>
            <a:ext cx="715792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sio:hasProperty</a:t>
            </a:r>
            <a:endParaRPr lang="en-US" sz="481" b="1" dirty="0"/>
          </a:p>
        </p:txBody>
      </p:sp>
      <p:sp>
        <p:nvSpPr>
          <p:cNvPr id="262" name="Rectangle: Rounded Corners 304">
            <a:extLst>
              <a:ext uri="{FF2B5EF4-FFF2-40B4-BE49-F238E27FC236}">
                <a16:creationId xmlns:a16="http://schemas.microsoft.com/office/drawing/2014/main" id="{5E463120-85E1-B244-93A3-0DD3A16A27C5}"/>
              </a:ext>
            </a:extLst>
          </p:cNvPr>
          <p:cNvSpPr/>
          <p:nvPr/>
        </p:nvSpPr>
        <p:spPr>
          <a:xfrm>
            <a:off x="3988092" y="3634410"/>
            <a:ext cx="841363" cy="3538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10" dirty="0">
              <a:solidFill>
                <a:schemeClr val="tx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C648DC7-9A24-C547-85A1-03BD8979CD0E}"/>
              </a:ext>
            </a:extLst>
          </p:cNvPr>
          <p:cNvSpPr txBox="1"/>
          <p:nvPr/>
        </p:nvSpPr>
        <p:spPr>
          <a:xfrm>
            <a:off x="4054030" y="3725422"/>
            <a:ext cx="632675" cy="171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b="1" dirty="0" err="1"/>
              <a:t>OrderedLaboratory</a:t>
            </a:r>
            <a:endParaRPr lang="en-US" sz="481" b="1" dirty="0"/>
          </a:p>
          <a:p>
            <a:pPr algn="ctr"/>
            <a:r>
              <a:rPr lang="en-US" sz="481" b="1" dirty="0" err="1"/>
              <a:t>TestResult</a:t>
            </a:r>
            <a:endParaRPr lang="en-US" sz="481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1EB3B3-FB87-F946-879D-AB377C8546CC}"/>
                  </a:ext>
                </a:extLst>
              </p:cNvPr>
              <p:cNvSpPr/>
              <p:nvPr/>
            </p:nvSpPr>
            <p:spPr>
              <a:xfrm>
                <a:off x="1825962" y="6178838"/>
                <a:ext cx="3060453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600" b="1" baseline="30000" dirty="0">
                    <a:cs typeface="Calibri"/>
                  </a:rPr>
                  <a:t>1  </a:t>
                </a:r>
                <a:r>
                  <a:rPr lang="en-US" sz="600" b="1" dirty="0">
                    <a:cs typeface="Calibri"/>
                  </a:rPr>
                  <a:t>Boxes in the purple shade denote instances, and not classes</a:t>
                </a:r>
              </a:p>
              <a:p>
                <a:r>
                  <a:rPr lang="en-US" sz="600" b="1" baseline="30000" dirty="0">
                    <a:cs typeface="Calibri"/>
                  </a:rPr>
                  <a:t>* </a:t>
                </a:r>
                <a:r>
                  <a:rPr lang="en-US" sz="600" b="1" dirty="0">
                    <a:cs typeface="Calibri"/>
                  </a:rPr>
                  <a:t>Numeric reused ontology terms are represented by Label – ID, </a:t>
                </a:r>
                <a:r>
                  <a:rPr lang="en-US" sz="600" b="1" dirty="0" err="1">
                    <a:cs typeface="Calibri"/>
                  </a:rPr>
                  <a:t>eg</a:t>
                </a:r>
                <a:r>
                  <a:rPr lang="en-US" sz="600" b="1" dirty="0">
                    <a:cs typeface="Calibri"/>
                  </a:rPr>
                  <a:t>: Unit – </a:t>
                </a:r>
                <a14:m>
                  <m:oMath xmlns:m="http://schemas.openxmlformats.org/officeDocument/2006/math">
                    <m:r>
                      <a:rPr lang="en-US" sz="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𝑼𝑶</m:t>
                    </m:r>
                    <m:r>
                      <a:rPr lang="en-US" sz="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_</m:t>
                    </m:r>
                    <m:r>
                      <a:rPr lang="en-US" sz="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𝟎𝟎𝟎𝟎𝟎𝟎𝟎</m:t>
                    </m:r>
                  </m:oMath>
                </a14:m>
                <a:endParaRPr lang="en-US" sz="600" b="1" dirty="0">
                  <a:cs typeface="Calibri"/>
                </a:endParaRP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1EB3B3-FB87-F946-879D-AB377C85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62" y="6178838"/>
                <a:ext cx="306045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776E9BC8-108D-B64A-A58E-654E04AF4157}"/>
              </a:ext>
            </a:extLst>
          </p:cNvPr>
          <p:cNvSpPr txBox="1"/>
          <p:nvPr/>
        </p:nvSpPr>
        <p:spPr>
          <a:xfrm>
            <a:off x="2087044" y="132026"/>
            <a:ext cx="378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Upper level Study Cohort Ontology ( SCO) – V0.9.1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5541567-841E-0448-A605-333EA053364C}"/>
              </a:ext>
            </a:extLst>
          </p:cNvPr>
          <p:cNvGrpSpPr/>
          <p:nvPr/>
        </p:nvGrpSpPr>
        <p:grpSpPr>
          <a:xfrm>
            <a:off x="538093" y="1663210"/>
            <a:ext cx="920070" cy="1029315"/>
            <a:chOff x="47818667" y="1223652"/>
            <a:chExt cx="6644198" cy="3212415"/>
          </a:xfrm>
        </p:grpSpPr>
        <p:sp>
          <p:nvSpPr>
            <p:cNvPr id="125" name="Rectangle: Rounded Corners 17">
              <a:extLst>
                <a:ext uri="{FF2B5EF4-FFF2-40B4-BE49-F238E27FC236}">
                  <a16:creationId xmlns:a16="http://schemas.microsoft.com/office/drawing/2014/main" id="{3747579D-5C44-744D-9E64-DD63F2890CED}"/>
                </a:ext>
              </a:extLst>
            </p:cNvPr>
            <p:cNvSpPr/>
            <p:nvPr/>
          </p:nvSpPr>
          <p:spPr>
            <a:xfrm>
              <a:off x="48386212" y="1223652"/>
              <a:ext cx="6076653" cy="32124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6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B167C1-47C0-0B48-B958-CA4394222136}"/>
                </a:ext>
              </a:extLst>
            </p:cNvPr>
            <p:cNvSpPr txBox="1"/>
            <p:nvPr/>
          </p:nvSpPr>
          <p:spPr>
            <a:xfrm>
              <a:off x="47818667" y="1408302"/>
              <a:ext cx="6482337" cy="30388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1" b="1" dirty="0" err="1">
                  <a:cs typeface="Calibri"/>
                </a:rPr>
                <a:t>co:Cohort</a:t>
              </a:r>
              <a:endParaRPr lang="en-US" sz="481" b="1" dirty="0">
                <a:cs typeface="Calibri"/>
              </a:endParaRPr>
            </a:p>
          </p:txBody>
        </p:sp>
      </p:grp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9AC3ACC8-F706-1C42-AA47-EB52A083504A}"/>
              </a:ext>
            </a:extLst>
          </p:cNvPr>
          <p:cNvSpPr/>
          <p:nvPr/>
        </p:nvSpPr>
        <p:spPr>
          <a:xfrm>
            <a:off x="783727" y="1855066"/>
            <a:ext cx="445963" cy="565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SafetyPopulation</a:t>
            </a:r>
            <a:endParaRPr lang="en-US" sz="361" dirty="0"/>
          </a:p>
        </p:txBody>
      </p:sp>
      <p:sp>
        <p:nvSpPr>
          <p:cNvPr id="130" name="Rectangle: Rounded Corners 27">
            <a:extLst>
              <a:ext uri="{FF2B5EF4-FFF2-40B4-BE49-F238E27FC236}">
                <a16:creationId xmlns:a16="http://schemas.microsoft.com/office/drawing/2014/main" id="{01B80CC0-7351-ED42-9D11-DB3F13D77EDA}"/>
              </a:ext>
            </a:extLst>
          </p:cNvPr>
          <p:cNvSpPr/>
          <p:nvPr/>
        </p:nvSpPr>
        <p:spPr>
          <a:xfrm>
            <a:off x="733975" y="1968032"/>
            <a:ext cx="577035" cy="856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RandomizedPopulation</a:t>
            </a:r>
            <a:endParaRPr lang="en-US" sz="361" dirty="0"/>
          </a:p>
        </p:txBody>
      </p:sp>
      <p:sp>
        <p:nvSpPr>
          <p:cNvPr id="132" name="Rectangle: Rounded Corners 27">
            <a:extLst>
              <a:ext uri="{FF2B5EF4-FFF2-40B4-BE49-F238E27FC236}">
                <a16:creationId xmlns:a16="http://schemas.microsoft.com/office/drawing/2014/main" id="{26BA815B-4673-8C41-B8D6-DAD995686CFC}"/>
              </a:ext>
            </a:extLst>
          </p:cNvPr>
          <p:cNvSpPr/>
          <p:nvPr/>
        </p:nvSpPr>
        <p:spPr>
          <a:xfrm>
            <a:off x="743689" y="2094755"/>
            <a:ext cx="549118" cy="549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IntentionToTreatPopulation</a:t>
            </a:r>
            <a:endParaRPr lang="en-US" sz="361" dirty="0"/>
          </a:p>
        </p:txBody>
      </p:sp>
      <p:sp>
        <p:nvSpPr>
          <p:cNvPr id="133" name="Rectangle: Rounded Corners 17">
            <a:extLst>
              <a:ext uri="{FF2B5EF4-FFF2-40B4-BE49-F238E27FC236}">
                <a16:creationId xmlns:a16="http://schemas.microsoft.com/office/drawing/2014/main" id="{4B8B7AB2-126D-B34D-A509-CCB2DA3334D7}"/>
              </a:ext>
            </a:extLst>
          </p:cNvPr>
          <p:cNvSpPr/>
          <p:nvPr/>
        </p:nvSpPr>
        <p:spPr>
          <a:xfrm>
            <a:off x="756017" y="2224543"/>
            <a:ext cx="577035" cy="4209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E30F143-9344-D541-A3FB-B717B3716590}"/>
              </a:ext>
            </a:extLst>
          </p:cNvPr>
          <p:cNvSpPr txBox="1"/>
          <p:nvPr/>
        </p:nvSpPr>
        <p:spPr>
          <a:xfrm>
            <a:off x="725690" y="2253930"/>
            <a:ext cx="668663" cy="97369"/>
          </a:xfrm>
          <a:prstGeom prst="rect">
            <a:avLst/>
          </a:prstGeom>
        </p:spPr>
        <p:txBody>
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b="1" dirty="0" err="1"/>
              <a:t>sio:StudyGroup</a:t>
            </a:r>
            <a:endParaRPr lang="en-US" sz="481" b="1" dirty="0">
              <a:cs typeface="Calibri"/>
            </a:endParaRPr>
          </a:p>
        </p:txBody>
      </p:sp>
      <p:sp>
        <p:nvSpPr>
          <p:cNvPr id="136" name="Rectangle: Rounded Corners 27">
            <a:extLst>
              <a:ext uri="{FF2B5EF4-FFF2-40B4-BE49-F238E27FC236}">
                <a16:creationId xmlns:a16="http://schemas.microsoft.com/office/drawing/2014/main" id="{C9AB81D9-5EE1-7049-9A88-83527EB7D648}"/>
              </a:ext>
            </a:extLst>
          </p:cNvPr>
          <p:cNvSpPr/>
          <p:nvPr/>
        </p:nvSpPr>
        <p:spPr>
          <a:xfrm>
            <a:off x="833981" y="2382069"/>
            <a:ext cx="477029" cy="94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/>
              <a:t>InterventionGroup</a:t>
            </a:r>
            <a:endParaRPr lang="en-US" sz="361" dirty="0"/>
          </a:p>
        </p:txBody>
      </p:sp>
      <p:sp>
        <p:nvSpPr>
          <p:cNvPr id="137" name="Rectangle: Rounded Corners 298">
            <a:extLst>
              <a:ext uri="{FF2B5EF4-FFF2-40B4-BE49-F238E27FC236}">
                <a16:creationId xmlns:a16="http://schemas.microsoft.com/office/drawing/2014/main" id="{3C7E7D28-F2F4-874D-BFC4-2795E94E4FA0}"/>
              </a:ext>
            </a:extLst>
          </p:cNvPr>
          <p:cNvSpPr/>
          <p:nvPr/>
        </p:nvSpPr>
        <p:spPr>
          <a:xfrm>
            <a:off x="836350" y="2520684"/>
            <a:ext cx="482441" cy="94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ControlGroup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300">
            <a:extLst>
              <a:ext uri="{FF2B5EF4-FFF2-40B4-BE49-F238E27FC236}">
                <a16:creationId xmlns:a16="http://schemas.microsoft.com/office/drawing/2014/main" id="{213EAEBD-77B8-FE4B-B7D0-829F2678C811}"/>
              </a:ext>
            </a:extLst>
          </p:cNvPr>
          <p:cNvSpPr/>
          <p:nvPr/>
        </p:nvSpPr>
        <p:spPr>
          <a:xfrm>
            <a:off x="1599529" y="2748512"/>
            <a:ext cx="1259265" cy="223262"/>
          </a:xfrm>
          <a:prstGeom prst="roundRect">
            <a:avLst/>
          </a:prstGeom>
          <a:solidFill>
            <a:srgbClr val="D883FF">
              <a:alpha val="81569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F8081A3-6E81-C543-B00C-4E713DE241A1}"/>
                  </a:ext>
                </a:extLst>
              </p:cNvPr>
              <p:cNvSpPr txBox="1"/>
              <p:nvPr/>
            </p:nvSpPr>
            <p:spPr>
              <a:xfrm>
                <a:off x="1644788" y="2799782"/>
                <a:ext cx="1231256" cy="171363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𝒔𝒄𝒐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𝒊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𝑴𝒆𝒕𝒇𝒐𝒓𝒎𝒊𝒏𝑺𝒕𝒖𝒅𝒚𝑮𝒓𝒐𝒖𝒑</m:t>
                    </m:r>
                  </m:oMath>
                </a14:m>
                <a:r>
                  <a:rPr lang="en-US" sz="481" b="1" baseline="30000" dirty="0">
                    <a:cs typeface="Calibri"/>
                  </a:rPr>
                  <a:t>1</a:t>
                </a:r>
                <a:endParaRPr lang="en-US" sz="481" b="1" dirty="0">
                  <a:cs typeface="Calibri"/>
                </a:endParaRPr>
              </a:p>
              <a:p>
                <a:pPr algn="ctr"/>
                <a:r>
                  <a:rPr lang="en-US" sz="481" b="1" dirty="0">
                    <a:cs typeface="Calibri"/>
                  </a:rPr>
                  <a:t>a </a:t>
                </a:r>
                <a:r>
                  <a:rPr lang="en-US" sz="481" b="1" dirty="0" err="1">
                    <a:cs typeface="Calibri"/>
                  </a:rPr>
                  <a:t>owl:Class</a:t>
                </a:r>
                <a:endParaRPr lang="en-US" sz="481" b="1" dirty="0">
                  <a:cs typeface="Calibri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F8081A3-6E81-C543-B00C-4E713DE24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88" y="2799782"/>
                <a:ext cx="1231256" cy="171363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4013460-84E2-AE4C-A489-B12077484496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1311010" y="2429297"/>
            <a:ext cx="3588226" cy="33878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5595DE71-527F-994B-9D03-27CCEAF5864A}"/>
              </a:ext>
            </a:extLst>
          </p:cNvPr>
          <p:cNvCxnSpPr>
            <a:cxnSpLocks/>
            <a:stCxn id="137" idx="2"/>
            <a:endCxn id="181" idx="0"/>
          </p:cNvCxnSpPr>
          <p:nvPr/>
        </p:nvCxnSpPr>
        <p:spPr>
          <a:xfrm rot="5400000">
            <a:off x="446670" y="3027310"/>
            <a:ext cx="1043072" cy="2187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A25572-DC09-344C-9D50-DB2B5773BA5C}"/>
              </a:ext>
            </a:extLst>
          </p:cNvPr>
          <p:cNvCxnSpPr>
            <a:stCxn id="122" idx="3"/>
            <a:endCxn id="23" idx="1"/>
          </p:cNvCxnSpPr>
          <p:nvPr/>
        </p:nvCxnSpPr>
        <p:spPr>
          <a:xfrm flipV="1">
            <a:off x="2876044" y="1782239"/>
            <a:ext cx="303932" cy="110322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FC5E2D5-FCAB-E749-A249-E144501E0524}"/>
              </a:ext>
            </a:extLst>
          </p:cNvPr>
          <p:cNvSpPr txBox="1"/>
          <p:nvPr/>
        </p:nvSpPr>
        <p:spPr>
          <a:xfrm>
            <a:off x="3030219" y="2005346"/>
            <a:ext cx="582757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rdfs:subClassOf</a:t>
            </a:r>
            <a:r>
              <a:rPr lang="en-US" sz="481" b="1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EB8AD1C-C1F2-CA43-8700-F08BBAC50FF0}"/>
              </a:ext>
            </a:extLst>
          </p:cNvPr>
          <p:cNvCxnSpPr>
            <a:cxnSpLocks/>
            <a:stCxn id="121" idx="1"/>
            <a:endCxn id="136" idx="1"/>
          </p:cNvCxnSpPr>
          <p:nvPr/>
        </p:nvCxnSpPr>
        <p:spPr>
          <a:xfrm rot="10800000">
            <a:off x="833981" y="2429297"/>
            <a:ext cx="765548" cy="430846"/>
          </a:xfrm>
          <a:prstGeom prst="bentConnector3">
            <a:avLst>
              <a:gd name="adj1" fmla="val 17251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8099CB0-C07A-B94B-9959-041AC2D05970}"/>
              </a:ext>
            </a:extLst>
          </p:cNvPr>
          <p:cNvSpPr txBox="1"/>
          <p:nvPr/>
        </p:nvSpPr>
        <p:spPr>
          <a:xfrm>
            <a:off x="290969" y="2690130"/>
            <a:ext cx="423612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rdf:type</a:t>
            </a:r>
            <a:endParaRPr lang="en-US" sz="481" b="1" dirty="0"/>
          </a:p>
        </p:txBody>
      </p:sp>
      <p:sp>
        <p:nvSpPr>
          <p:cNvPr id="20" name="Rectangle: Rounded Corners 298">
            <a:extLst>
              <a:ext uri="{FF2B5EF4-FFF2-40B4-BE49-F238E27FC236}">
                <a16:creationId xmlns:a16="http://schemas.microsoft.com/office/drawing/2014/main" id="{A44A0A41-7C65-EC49-BD60-4954467D2634}"/>
              </a:ext>
            </a:extLst>
          </p:cNvPr>
          <p:cNvSpPr/>
          <p:nvPr/>
        </p:nvSpPr>
        <p:spPr>
          <a:xfrm>
            <a:off x="2055717" y="1257007"/>
            <a:ext cx="603609" cy="72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1" dirty="0" err="1">
                <a:solidFill>
                  <a:schemeClr val="tx1"/>
                </a:solidFill>
              </a:rPr>
              <a:t>MetaAnalysis</a:t>
            </a:r>
            <a:endParaRPr lang="en-US" sz="361" dirty="0">
              <a:solidFill>
                <a:schemeClr val="tx1"/>
              </a:solidFill>
            </a:endParaRPr>
          </a:p>
        </p:txBody>
      </p:sp>
      <p:sp>
        <p:nvSpPr>
          <p:cNvPr id="158" name="Rectangle: Rounded Corners 300">
            <a:extLst>
              <a:ext uri="{FF2B5EF4-FFF2-40B4-BE49-F238E27FC236}">
                <a16:creationId xmlns:a16="http://schemas.microsoft.com/office/drawing/2014/main" id="{3429DC11-1A0B-704C-B1D1-4535F57013B7}"/>
              </a:ext>
            </a:extLst>
          </p:cNvPr>
          <p:cNvSpPr/>
          <p:nvPr/>
        </p:nvSpPr>
        <p:spPr>
          <a:xfrm>
            <a:off x="1629249" y="1814769"/>
            <a:ext cx="1259265" cy="143198"/>
          </a:xfrm>
          <a:prstGeom prst="roundRect">
            <a:avLst/>
          </a:prstGeom>
          <a:solidFill>
            <a:srgbClr val="D883FF">
              <a:alpha val="81569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07C9541-E76C-B74F-99A2-E9778EF8EDFD}"/>
                  </a:ext>
                </a:extLst>
              </p:cNvPr>
              <p:cNvSpPr txBox="1"/>
              <p:nvPr/>
            </p:nvSpPr>
            <p:spPr>
              <a:xfrm>
                <a:off x="1599266" y="1835712"/>
                <a:ext cx="1231256" cy="97369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𝒔𝒄𝒐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𝒊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𝑽𝒊𝒕𝒂𝒎𝒊𝒏𝑩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𝟏𝟐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𝑫𝒆𝒇𝒊𝒄𝒊𝒆𝒏𝒄𝒚𝑺𝒕𝒖𝒅𝒚</m:t>
                    </m:r>
                  </m:oMath>
                </a14:m>
                <a:r>
                  <a:rPr lang="en-US" sz="481" b="1" baseline="30000" dirty="0">
                    <a:cs typeface="Calibri"/>
                  </a:rPr>
                  <a:t>1</a:t>
                </a:r>
                <a:endParaRPr lang="en-US" sz="481" b="1" dirty="0">
                  <a:cs typeface="Calibri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07C9541-E76C-B74F-99A2-E9778EF8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66" y="1835712"/>
                <a:ext cx="1231256" cy="97369"/>
              </a:xfrm>
              <a:prstGeom prst="rect">
                <a:avLst/>
              </a:prstGeom>
              <a:blipFill>
                <a:blip r:embed="rId1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D9D2E4F-ACCC-B145-AC42-DEC5F989973F}"/>
              </a:ext>
            </a:extLst>
          </p:cNvPr>
          <p:cNvSpPr txBox="1"/>
          <p:nvPr/>
        </p:nvSpPr>
        <p:spPr>
          <a:xfrm>
            <a:off x="2220368" y="2505502"/>
            <a:ext cx="735275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sio:isParticipantIn</a:t>
            </a:r>
            <a:endParaRPr lang="en-US" sz="481" b="1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3883D6E-4416-3642-858B-EDB3240E6486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V="1">
            <a:off x="1781327" y="2300677"/>
            <a:ext cx="772918" cy="122752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5FA6AAA-CD24-4940-9672-C774FA3BDE25}"/>
              </a:ext>
            </a:extLst>
          </p:cNvPr>
          <p:cNvCxnSpPr>
            <a:cxnSpLocks/>
            <a:endCxn id="195" idx="2"/>
          </p:cNvCxnSpPr>
          <p:nvPr/>
        </p:nvCxnSpPr>
        <p:spPr>
          <a:xfrm rot="5400000" flipH="1" flipV="1">
            <a:off x="2173765" y="1607791"/>
            <a:ext cx="342808" cy="585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5BFCD29-CA7A-BD41-8FF5-EAE766DA4843}"/>
              </a:ext>
            </a:extLst>
          </p:cNvPr>
          <p:cNvSpPr txBox="1"/>
          <p:nvPr/>
        </p:nvSpPr>
        <p:spPr>
          <a:xfrm>
            <a:off x="2384805" y="1558589"/>
            <a:ext cx="423612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rdf:type</a:t>
            </a:r>
            <a:endParaRPr lang="en-US" sz="481" b="1" dirty="0"/>
          </a:p>
        </p:txBody>
      </p:sp>
      <p:sp>
        <p:nvSpPr>
          <p:cNvPr id="171" name="Rectangle: Rounded Corners 300">
            <a:extLst>
              <a:ext uri="{FF2B5EF4-FFF2-40B4-BE49-F238E27FC236}">
                <a16:creationId xmlns:a16="http://schemas.microsoft.com/office/drawing/2014/main" id="{CBF396CE-DABF-2C44-9AA6-EB4EF9A3520E}"/>
              </a:ext>
            </a:extLst>
          </p:cNvPr>
          <p:cNvSpPr/>
          <p:nvPr/>
        </p:nvSpPr>
        <p:spPr>
          <a:xfrm>
            <a:off x="286520" y="1144064"/>
            <a:ext cx="1259265" cy="144125"/>
          </a:xfrm>
          <a:prstGeom prst="roundRect">
            <a:avLst/>
          </a:prstGeom>
          <a:solidFill>
            <a:srgbClr val="D883FF">
              <a:alpha val="81569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30" tIns="3215" rIns="6430" bIns="32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4C46734-4250-4F44-9EA3-675E7AD4F7F2}"/>
                  </a:ext>
                </a:extLst>
              </p:cNvPr>
              <p:cNvSpPr txBox="1"/>
              <p:nvPr/>
            </p:nvSpPr>
            <p:spPr>
              <a:xfrm>
                <a:off x="254991" y="1173973"/>
                <a:ext cx="1231256" cy="97369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23147" tIns="11574" rIns="23147" bIns="11574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𝒔𝒄𝒐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𝒊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481" b="1" i="1" smtClean="0">
                        <a:latin typeface="Cambria Math" panose="02040503050406030204" pitchFamily="18" charset="0"/>
                        <a:cs typeface="Calibri"/>
                      </a:rPr>
                      <m:t>𝑺𝒕𝒖𝒅𝒚𝑪𝒐𝒉𝒐𝒓𝒕</m:t>
                    </m:r>
                  </m:oMath>
                </a14:m>
                <a:r>
                  <a:rPr lang="en-US" sz="481" b="1" baseline="30000" dirty="0">
                    <a:cs typeface="Calibri"/>
                  </a:rPr>
                  <a:t>1</a:t>
                </a:r>
                <a:endParaRPr lang="en-US" sz="481" b="1" dirty="0">
                  <a:cs typeface="Calibri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4C46734-4250-4F44-9EA3-675E7AD4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1" y="1173973"/>
                <a:ext cx="1231256" cy="97369"/>
              </a:xfrm>
              <a:prstGeom prst="rect">
                <a:avLst/>
              </a:prstGeom>
              <a:blipFill>
                <a:blip r:embed="rId2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26925D9E-3592-0D43-A9C2-1D97AE9ED705}"/>
              </a:ext>
            </a:extLst>
          </p:cNvPr>
          <p:cNvCxnSpPr>
            <a:cxnSpLocks/>
            <a:stCxn id="171" idx="2"/>
            <a:endCxn id="62" idx="3"/>
          </p:cNvCxnSpPr>
          <p:nvPr/>
        </p:nvCxnSpPr>
        <p:spPr>
          <a:xfrm rot="16200000" flipH="1">
            <a:off x="775334" y="1429007"/>
            <a:ext cx="595175" cy="313537"/>
          </a:xfrm>
          <a:prstGeom prst="bentConnector4">
            <a:avLst>
              <a:gd name="adj1" fmla="val 47623"/>
              <a:gd name="adj2" fmla="val 2089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3FFE696-6ED7-F244-A91A-96BA6539A41A}"/>
              </a:ext>
            </a:extLst>
          </p:cNvPr>
          <p:cNvSpPr txBox="1"/>
          <p:nvPr/>
        </p:nvSpPr>
        <p:spPr>
          <a:xfrm>
            <a:off x="916152" y="1398401"/>
            <a:ext cx="423612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rdf:type</a:t>
            </a:r>
            <a:endParaRPr lang="en-US" sz="481" b="1" dirty="0"/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A7EE7C14-80B6-0F4D-AC7A-A894ED41D023}"/>
              </a:ext>
            </a:extLst>
          </p:cNvPr>
          <p:cNvCxnSpPr>
            <a:cxnSpLocks/>
            <a:stCxn id="122" idx="2"/>
            <a:endCxn id="171" idx="1"/>
          </p:cNvCxnSpPr>
          <p:nvPr/>
        </p:nvCxnSpPr>
        <p:spPr>
          <a:xfrm rot="5400000" flipH="1">
            <a:off x="395959" y="1106688"/>
            <a:ext cx="1755018" cy="1973896"/>
          </a:xfrm>
          <a:prstGeom prst="bentConnector4">
            <a:avLst>
              <a:gd name="adj1" fmla="val -4342"/>
              <a:gd name="adj2" fmla="val 11158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F7C5585-1D44-BA4B-A220-B8575A2742EE}"/>
              </a:ext>
            </a:extLst>
          </p:cNvPr>
          <p:cNvSpPr txBox="1"/>
          <p:nvPr/>
        </p:nvSpPr>
        <p:spPr>
          <a:xfrm>
            <a:off x="58272" y="1438880"/>
            <a:ext cx="735275" cy="166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1" b="1" dirty="0" err="1"/>
              <a:t>rdfs:subClassOf</a:t>
            </a:r>
            <a:endParaRPr lang="en-US" sz="481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6775898-78DE-1840-B77A-AED6EFC34823}"/>
              </a:ext>
            </a:extLst>
          </p:cNvPr>
          <p:cNvSpPr txBox="1"/>
          <p:nvPr/>
        </p:nvSpPr>
        <p:spPr>
          <a:xfrm>
            <a:off x="1825962" y="5953118"/>
            <a:ext cx="71294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5436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: Rounded Corners 300">
            <a:extLst>
              <a:ext uri="{FF2B5EF4-FFF2-40B4-BE49-F238E27FC236}">
                <a16:creationId xmlns:a16="http://schemas.microsoft.com/office/drawing/2014/main" id="{C482BAF8-52B0-5146-B7B7-E1AD36555FDE}"/>
              </a:ext>
            </a:extLst>
          </p:cNvPr>
          <p:cNvSpPr/>
          <p:nvPr/>
        </p:nvSpPr>
        <p:spPr>
          <a:xfrm>
            <a:off x="165605" y="3916590"/>
            <a:ext cx="1951939" cy="15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1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5574516-CDBB-CF46-97FA-480BE7FB454E}"/>
              </a:ext>
            </a:extLst>
          </p:cNvPr>
          <p:cNvSpPr txBox="1"/>
          <p:nvPr/>
        </p:nvSpPr>
        <p:spPr>
          <a:xfrm>
            <a:off x="361111" y="3948119"/>
            <a:ext cx="1738580" cy="1297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1" b="1" dirty="0"/>
              <a:t>Measurement</a:t>
            </a:r>
            <a:endParaRPr lang="en-US" sz="641" b="1" dirty="0">
              <a:cs typeface="Calibri"/>
            </a:endParaRPr>
          </a:p>
        </p:txBody>
      </p:sp>
      <p:sp>
        <p:nvSpPr>
          <p:cNvPr id="234" name="Rectangle: Rounded Corners 304">
            <a:extLst>
              <a:ext uri="{FF2B5EF4-FFF2-40B4-BE49-F238E27FC236}">
                <a16:creationId xmlns:a16="http://schemas.microsoft.com/office/drawing/2014/main" id="{3B8741D3-D92A-F84B-96E5-893E4528B732}"/>
              </a:ext>
            </a:extLst>
          </p:cNvPr>
          <p:cNvSpPr/>
          <p:nvPr/>
        </p:nvSpPr>
        <p:spPr>
          <a:xfrm>
            <a:off x="197812" y="4172901"/>
            <a:ext cx="960972" cy="11457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43EBB6-2979-9D4D-8FF8-5ADEF08B6FB5}"/>
              </a:ext>
            </a:extLst>
          </p:cNvPr>
          <p:cNvGrpSpPr/>
          <p:nvPr/>
        </p:nvGrpSpPr>
        <p:grpSpPr>
          <a:xfrm>
            <a:off x="1253130" y="2654407"/>
            <a:ext cx="891550" cy="561262"/>
            <a:chOff x="51898272" y="4341272"/>
            <a:chExt cx="6482334" cy="3448232"/>
          </a:xfrm>
        </p:grpSpPr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id="{2319D197-903C-1242-9420-38C1C1CD2E54}"/>
                </a:ext>
              </a:extLst>
            </p:cNvPr>
            <p:cNvSpPr/>
            <p:nvPr/>
          </p:nvSpPr>
          <p:spPr>
            <a:xfrm>
              <a:off x="52192269" y="4341272"/>
              <a:ext cx="5594053" cy="34482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79B52-1C2C-024A-99BC-D1DC32C22373}"/>
                </a:ext>
              </a:extLst>
            </p:cNvPr>
            <p:cNvSpPr txBox="1"/>
            <p:nvPr/>
          </p:nvSpPr>
          <p:spPr>
            <a:xfrm>
              <a:off x="51898272" y="4581995"/>
              <a:ext cx="6482334" cy="797343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sio:StudyGroup</a:t>
              </a:r>
              <a:endParaRPr lang="en-US" sz="641" b="1" dirty="0">
                <a:cs typeface="Calibri"/>
              </a:endParaRPr>
            </a:p>
          </p:txBody>
        </p:sp>
        <p:sp>
          <p:nvSpPr>
            <p:cNvPr id="13" name="Rectangle: Rounded Corners 27">
              <a:extLst>
                <a:ext uri="{FF2B5EF4-FFF2-40B4-BE49-F238E27FC236}">
                  <a16:creationId xmlns:a16="http://schemas.microsoft.com/office/drawing/2014/main" id="{EA2B2CC3-C22C-D641-86CE-6A6270383862}"/>
                </a:ext>
              </a:extLst>
            </p:cNvPr>
            <p:cNvSpPr/>
            <p:nvPr/>
          </p:nvSpPr>
          <p:spPr>
            <a:xfrm>
              <a:off x="52948096" y="5631661"/>
              <a:ext cx="4624542" cy="7737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 err="1"/>
                <a:t>InterventionGroup</a:t>
              </a:r>
              <a:endParaRPr lang="en-US" sz="481" dirty="0"/>
            </a:p>
          </p:txBody>
        </p:sp>
        <p:sp>
          <p:nvSpPr>
            <p:cNvPr id="14" name="Rectangle: Rounded Corners 298">
              <a:extLst>
                <a:ext uri="{FF2B5EF4-FFF2-40B4-BE49-F238E27FC236}">
                  <a16:creationId xmlns:a16="http://schemas.microsoft.com/office/drawing/2014/main" id="{61F0EAEE-E387-6449-A59C-957A190EB240}"/>
                </a:ext>
              </a:extLst>
            </p:cNvPr>
            <p:cNvSpPr/>
            <p:nvPr/>
          </p:nvSpPr>
          <p:spPr>
            <a:xfrm>
              <a:off x="52971058" y="6767141"/>
              <a:ext cx="4677009" cy="7737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 err="1">
                  <a:solidFill>
                    <a:schemeClr val="tx1"/>
                  </a:solidFill>
                </a:rPr>
                <a:t>ControlGroup</a:t>
              </a:r>
              <a:endParaRPr lang="en-US" sz="481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: Rounded Corners 298">
            <a:extLst>
              <a:ext uri="{FF2B5EF4-FFF2-40B4-BE49-F238E27FC236}">
                <a16:creationId xmlns:a16="http://schemas.microsoft.com/office/drawing/2014/main" id="{A44A0A41-7C65-EC49-BD60-4954467D2634}"/>
              </a:ext>
            </a:extLst>
          </p:cNvPr>
          <p:cNvSpPr/>
          <p:nvPr/>
        </p:nvSpPr>
        <p:spPr>
          <a:xfrm>
            <a:off x="771303" y="1617207"/>
            <a:ext cx="804812" cy="96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MetaAnalysis</a:t>
            </a:r>
            <a:endParaRPr lang="en-US" sz="48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23CFA0-2542-BA48-BCF5-B009C48D7903}"/>
              </a:ext>
            </a:extLst>
          </p:cNvPr>
          <p:cNvGrpSpPr/>
          <p:nvPr/>
        </p:nvGrpSpPr>
        <p:grpSpPr>
          <a:xfrm>
            <a:off x="2705765" y="985504"/>
            <a:ext cx="1350888" cy="440601"/>
            <a:chOff x="41557371" y="1081395"/>
            <a:chExt cx="6531037" cy="5789098"/>
          </a:xfrm>
        </p:grpSpPr>
        <p:sp>
          <p:nvSpPr>
            <p:cNvPr id="22" name="Rectangle: Rounded Corners 300">
              <a:extLst>
                <a:ext uri="{FF2B5EF4-FFF2-40B4-BE49-F238E27FC236}">
                  <a16:creationId xmlns:a16="http://schemas.microsoft.com/office/drawing/2014/main" id="{71A40C74-1A25-A54A-8C9E-B700FCAC7128}"/>
                </a:ext>
              </a:extLst>
            </p:cNvPr>
            <p:cNvSpPr/>
            <p:nvPr/>
          </p:nvSpPr>
          <p:spPr>
            <a:xfrm>
              <a:off x="41557371" y="1081395"/>
              <a:ext cx="6441214" cy="57890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139192-14B0-BE4C-8CAE-155860A68350}"/>
                    </a:ext>
                  </a:extLst>
                </p:cNvPr>
                <p:cNvSpPr txBox="1"/>
                <p:nvPr/>
              </p:nvSpPr>
              <p:spPr>
                <a:xfrm>
                  <a:off x="41606070" y="2992713"/>
                  <a:ext cx="6482338" cy="1705218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𝒔𝒊𝒐</m:t>
                        </m:r>
                        <m:r>
                          <a:rPr lang="en-US" sz="64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641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𝑷𝒂𝒕𝒊𝒆𝒏𝒕</m:t>
                        </m:r>
                      </m:oMath>
                    </m:oMathPara>
                  </a14:m>
                  <a:endParaRPr lang="en-US" sz="641" b="1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139192-14B0-BE4C-8CAE-155860A68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6070" y="2992713"/>
                  <a:ext cx="6482338" cy="17052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0EB-39EA-8246-9996-870237235D39}"/>
              </a:ext>
            </a:extLst>
          </p:cNvPr>
          <p:cNvGrpSpPr/>
          <p:nvPr/>
        </p:nvGrpSpPr>
        <p:grpSpPr>
          <a:xfrm>
            <a:off x="5069348" y="1025534"/>
            <a:ext cx="808682" cy="455507"/>
            <a:chOff x="43733141" y="10417620"/>
            <a:chExt cx="9096044" cy="5469880"/>
          </a:xfrm>
        </p:grpSpPr>
        <p:sp>
          <p:nvSpPr>
            <p:cNvPr id="26" name="Rectangle: Rounded Corners 17">
              <a:extLst>
                <a:ext uri="{FF2B5EF4-FFF2-40B4-BE49-F238E27FC236}">
                  <a16:creationId xmlns:a16="http://schemas.microsoft.com/office/drawing/2014/main" id="{077C9090-A2C0-694F-BBAA-99D1D557CA07}"/>
                </a:ext>
              </a:extLst>
            </p:cNvPr>
            <p:cNvSpPr/>
            <p:nvPr/>
          </p:nvSpPr>
          <p:spPr>
            <a:xfrm>
              <a:off x="43733141" y="10417620"/>
              <a:ext cx="9096044" cy="5469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B0C6B-CBD1-AD41-9FB6-AC6193B32C35}"/>
                </a:ext>
              </a:extLst>
            </p:cNvPr>
            <p:cNvSpPr txBox="1"/>
            <p:nvPr/>
          </p:nvSpPr>
          <p:spPr>
            <a:xfrm>
              <a:off x="44126922" y="10461018"/>
              <a:ext cx="8702263" cy="1558466"/>
            </a:xfrm>
            <a:prstGeom prst="rect">
              <a:avLst/>
            </a:prstGeom>
            <a:ln>
              <a:noFill/>
            </a:ln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EnrollmentStatus</a:t>
              </a:r>
              <a:r>
                <a:rPr lang="en-US" sz="641" b="1" dirty="0"/>
                <a:t> </a:t>
              </a:r>
              <a:endParaRPr lang="en-US" sz="641" b="1" dirty="0">
                <a:cs typeface="Calibri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932983-4BC9-7649-BA9F-B7846FC52B65}"/>
                </a:ext>
              </a:extLst>
            </p:cNvPr>
            <p:cNvSpPr/>
            <p:nvPr/>
          </p:nvSpPr>
          <p:spPr>
            <a:xfrm>
              <a:off x="45468293" y="11961185"/>
              <a:ext cx="5710757" cy="113713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/>
                <a:t>Active</a:t>
              </a:r>
            </a:p>
          </p:txBody>
        </p:sp>
        <p:sp>
          <p:nvSpPr>
            <p:cNvPr id="29" name="Rectangle: Rounded Corners 298">
              <a:extLst>
                <a:ext uri="{FF2B5EF4-FFF2-40B4-BE49-F238E27FC236}">
                  <a16:creationId xmlns:a16="http://schemas.microsoft.com/office/drawing/2014/main" id="{B39E5ED8-CDB5-CD49-9D1C-456159335B8A}"/>
                </a:ext>
              </a:extLst>
            </p:cNvPr>
            <p:cNvSpPr/>
            <p:nvPr/>
          </p:nvSpPr>
          <p:spPr>
            <a:xfrm>
              <a:off x="45468291" y="13449540"/>
              <a:ext cx="5979087" cy="12584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>
                  <a:solidFill>
                    <a:schemeClr val="tx1"/>
                  </a:solidFill>
                </a:rPr>
                <a:t>Discontinued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AAE751-4468-4349-97AE-BA37FB46176E}"/>
              </a:ext>
            </a:extLst>
          </p:cNvPr>
          <p:cNvGrpSpPr/>
          <p:nvPr/>
        </p:nvGrpSpPr>
        <p:grpSpPr>
          <a:xfrm>
            <a:off x="4915271" y="2489389"/>
            <a:ext cx="1029924" cy="678042"/>
            <a:chOff x="16708103" y="13000937"/>
            <a:chExt cx="7044733" cy="6175143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9A37-3FFD-064F-8E9C-EF15D7956D6F}"/>
                </a:ext>
              </a:extLst>
            </p:cNvPr>
            <p:cNvGrpSpPr/>
            <p:nvPr/>
          </p:nvGrpSpPr>
          <p:grpSpPr>
            <a:xfrm>
              <a:off x="16708103" y="13000937"/>
              <a:ext cx="7044733" cy="6175143"/>
              <a:chOff x="41557378" y="1081408"/>
              <a:chExt cx="7044733" cy="5456076"/>
            </a:xfrm>
            <a:grpFill/>
          </p:grpSpPr>
          <p:sp>
            <p:nvSpPr>
              <p:cNvPr id="33" name="Rectangle: Rounded Corners 300">
                <a:extLst>
                  <a:ext uri="{FF2B5EF4-FFF2-40B4-BE49-F238E27FC236}">
                    <a16:creationId xmlns:a16="http://schemas.microsoft.com/office/drawing/2014/main" id="{4DBB0FE7-261A-4347-B3A5-6CAC2A34DD02}"/>
                  </a:ext>
                </a:extLst>
              </p:cNvPr>
              <p:cNvSpPr/>
              <p:nvPr/>
            </p:nvSpPr>
            <p:spPr>
              <a:xfrm>
                <a:off x="41557378" y="1081408"/>
                <a:ext cx="7044733" cy="545607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  <a:alpha val="50196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06C198-0451-3247-8A42-5E7DFA27D30A}"/>
                  </a:ext>
                </a:extLst>
              </p:cNvPr>
              <p:cNvSpPr txBox="1"/>
              <p:nvPr/>
            </p:nvSpPr>
            <p:spPr>
              <a:xfrm>
                <a:off x="41906747" y="1451899"/>
                <a:ext cx="6380719" cy="10544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41" b="1" dirty="0" err="1">
                    <a:cs typeface="Calibri"/>
                  </a:rPr>
                  <a:t>provcare:Intervention</a:t>
                </a:r>
                <a:endParaRPr lang="en-US" sz="641" b="1" dirty="0">
                  <a:cs typeface="Calibri"/>
                </a:endParaRPr>
              </a:p>
            </p:txBody>
          </p:sp>
          <p:sp>
            <p:nvSpPr>
              <p:cNvPr id="35" name="Rectangle: Rounded Corners 302">
                <a:extLst>
                  <a:ext uri="{FF2B5EF4-FFF2-40B4-BE49-F238E27FC236}">
                    <a16:creationId xmlns:a16="http://schemas.microsoft.com/office/drawing/2014/main" id="{549448AC-D9CE-2645-AC1B-6A1261232F6C}"/>
                  </a:ext>
                </a:extLst>
              </p:cNvPr>
              <p:cNvSpPr/>
              <p:nvPr/>
            </p:nvSpPr>
            <p:spPr>
              <a:xfrm>
                <a:off x="42476961" y="2592961"/>
                <a:ext cx="5475324" cy="13461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  <a:alpha val="50196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1" dirty="0"/>
              </a:p>
            </p:txBody>
          </p:sp>
        </p:grpSp>
        <p:sp>
          <p:nvSpPr>
            <p:cNvPr id="32" name="Rectangle: Rounded Corners 304">
              <a:extLst>
                <a:ext uri="{FF2B5EF4-FFF2-40B4-BE49-F238E27FC236}">
                  <a16:creationId xmlns:a16="http://schemas.microsoft.com/office/drawing/2014/main" id="{79597FD4-B6B6-8D40-A9CD-635B06CC3BFE}"/>
                </a:ext>
              </a:extLst>
            </p:cNvPr>
            <p:cNvSpPr/>
            <p:nvPr/>
          </p:nvSpPr>
          <p:spPr>
            <a:xfrm>
              <a:off x="17401609" y="17136769"/>
              <a:ext cx="5475331" cy="145809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  <a:alpha val="50196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2D3742-2F40-7946-87EB-A271EA56D0C1}"/>
              </a:ext>
            </a:extLst>
          </p:cNvPr>
          <p:cNvGrpSpPr/>
          <p:nvPr/>
        </p:nvGrpSpPr>
        <p:grpSpPr>
          <a:xfrm>
            <a:off x="5077785" y="1570072"/>
            <a:ext cx="922981" cy="190950"/>
            <a:chOff x="41557371" y="1081395"/>
            <a:chExt cx="6441214" cy="64502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: Rounded Corners 300">
              <a:extLst>
                <a:ext uri="{FF2B5EF4-FFF2-40B4-BE49-F238E27FC236}">
                  <a16:creationId xmlns:a16="http://schemas.microsoft.com/office/drawing/2014/main" id="{EC61844B-E430-494A-8A9A-73EBD8F86B5B}"/>
                </a:ext>
              </a:extLst>
            </p:cNvPr>
            <p:cNvSpPr/>
            <p:nvPr/>
          </p:nvSpPr>
          <p:spPr>
            <a:xfrm>
              <a:off x="41557371" y="1081395"/>
              <a:ext cx="6441214" cy="645027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FBBD9-7EEA-2E42-9A92-21C98A1CB4D3}"/>
                </a:ext>
              </a:extLst>
            </p:cNvPr>
            <p:cNvSpPr txBox="1"/>
            <p:nvPr/>
          </p:nvSpPr>
          <p:spPr>
            <a:xfrm>
              <a:off x="41888469" y="2095366"/>
              <a:ext cx="5779011" cy="516596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DiseaseOrCondition</a:t>
              </a:r>
              <a:endParaRPr lang="en-US" sz="641" b="1" dirty="0">
                <a:cs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CDB0E7-0739-6647-BB36-E705D96D456B}"/>
              </a:ext>
            </a:extLst>
          </p:cNvPr>
          <p:cNvGrpSpPr/>
          <p:nvPr/>
        </p:nvGrpSpPr>
        <p:grpSpPr>
          <a:xfrm>
            <a:off x="4059841" y="2624229"/>
            <a:ext cx="736235" cy="527894"/>
            <a:chOff x="44403535" y="10417620"/>
            <a:chExt cx="6812780" cy="6339120"/>
          </a:xfrm>
        </p:grpSpPr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26095FCA-DF26-394F-84C7-FCF31133CEA1}"/>
                </a:ext>
              </a:extLst>
            </p:cNvPr>
            <p:cNvSpPr/>
            <p:nvPr/>
          </p:nvSpPr>
          <p:spPr>
            <a:xfrm>
              <a:off x="44403535" y="10417620"/>
              <a:ext cx="6812780" cy="63391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846E67-9D87-BA4B-B2CD-E5C3AB959B82}"/>
                </a:ext>
              </a:extLst>
            </p:cNvPr>
            <p:cNvSpPr txBox="1"/>
            <p:nvPr/>
          </p:nvSpPr>
          <p:spPr>
            <a:xfrm>
              <a:off x="44403535" y="10780007"/>
              <a:ext cx="6482336" cy="1558464"/>
            </a:xfrm>
            <a:prstGeom prst="rect">
              <a:avLst/>
            </a:prstGeom>
            <a:ln>
              <a:noFill/>
            </a:ln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PopulationType</a:t>
              </a:r>
              <a:endParaRPr lang="en-US" sz="641" b="1" dirty="0">
                <a:cs typeface="Calibri"/>
              </a:endParaRP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4B55216A-725E-9C4E-AC32-0C7C2C6C7C0D}"/>
                </a:ext>
              </a:extLst>
            </p:cNvPr>
            <p:cNvSpPr/>
            <p:nvPr/>
          </p:nvSpPr>
          <p:spPr>
            <a:xfrm>
              <a:off x="44893547" y="12451487"/>
              <a:ext cx="5502312" cy="9061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 err="1"/>
                <a:t>IntentionToTreat</a:t>
              </a:r>
              <a:endParaRPr lang="en-US" sz="481" dirty="0"/>
            </a:p>
          </p:txBody>
        </p:sp>
        <p:sp>
          <p:nvSpPr>
            <p:cNvPr id="61" name="Rectangle: Rounded Corners 298">
              <a:extLst>
                <a:ext uri="{FF2B5EF4-FFF2-40B4-BE49-F238E27FC236}">
                  <a16:creationId xmlns:a16="http://schemas.microsoft.com/office/drawing/2014/main" id="{D6B328BD-2DB7-5F4C-88AD-45235B8C0E61}"/>
                </a:ext>
              </a:extLst>
            </p:cNvPr>
            <p:cNvSpPr/>
            <p:nvPr/>
          </p:nvSpPr>
          <p:spPr>
            <a:xfrm>
              <a:off x="44942112" y="13824640"/>
              <a:ext cx="5405183" cy="11225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>
                  <a:solidFill>
                    <a:schemeClr val="tx1"/>
                  </a:solidFill>
                </a:rPr>
                <a:t>Randomized</a:t>
              </a:r>
            </a:p>
          </p:txBody>
        </p:sp>
      </p:grp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9AC3ACC8-F706-1C42-AA47-EB52A083504A}"/>
              </a:ext>
            </a:extLst>
          </p:cNvPr>
          <p:cNvSpPr/>
          <p:nvPr/>
        </p:nvSpPr>
        <p:spPr>
          <a:xfrm>
            <a:off x="4126589" y="3028151"/>
            <a:ext cx="594617" cy="75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Safety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27">
                <a:extLst>
                  <a:ext uri="{FF2B5EF4-FFF2-40B4-BE49-F238E27FC236}">
                    <a16:creationId xmlns:a16="http://schemas.microsoft.com/office/drawing/2014/main" id="{0B6B1767-1D9B-1F4D-A1A2-A3E02567456C}"/>
                  </a:ext>
                </a:extLst>
              </p:cNvPr>
              <p:cNvSpPr/>
              <p:nvPr/>
            </p:nvSpPr>
            <p:spPr>
              <a:xfrm>
                <a:off x="290482" y="4361147"/>
                <a:ext cx="750949" cy="1155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Duration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𝑃𝐴𝑇𝑂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_0001309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0" name="Rectangle: Rounded Corners 27">
                <a:extLst>
                  <a:ext uri="{FF2B5EF4-FFF2-40B4-BE49-F238E27FC236}">
                    <a16:creationId xmlns:a16="http://schemas.microsoft.com/office/drawing/2014/main" id="{0B6B1767-1D9B-1F4D-A1A2-A3E025674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82" y="4361147"/>
                <a:ext cx="750949" cy="115505"/>
              </a:xfrm>
              <a:prstGeom prst="round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27">
            <a:extLst>
              <a:ext uri="{FF2B5EF4-FFF2-40B4-BE49-F238E27FC236}">
                <a16:creationId xmlns:a16="http://schemas.microsoft.com/office/drawing/2014/main" id="{E192D3CF-F32C-C044-875B-83156085A376}"/>
              </a:ext>
            </a:extLst>
          </p:cNvPr>
          <p:cNvSpPr/>
          <p:nvPr/>
        </p:nvSpPr>
        <p:spPr>
          <a:xfrm>
            <a:off x="290484" y="4511230"/>
            <a:ext cx="750950" cy="805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sio:Mean</a:t>
            </a:r>
            <a:endParaRPr lang="en-US" sz="481" dirty="0"/>
          </a:p>
        </p:txBody>
      </p:sp>
      <p:sp>
        <p:nvSpPr>
          <p:cNvPr id="72" name="Rectangle: Rounded Corners 27">
            <a:extLst>
              <a:ext uri="{FF2B5EF4-FFF2-40B4-BE49-F238E27FC236}">
                <a16:creationId xmlns:a16="http://schemas.microsoft.com/office/drawing/2014/main" id="{4F82B527-FAB3-4840-9B2F-AD78E55E74F1}"/>
              </a:ext>
            </a:extLst>
          </p:cNvPr>
          <p:cNvSpPr/>
          <p:nvPr/>
        </p:nvSpPr>
        <p:spPr>
          <a:xfrm>
            <a:off x="290484" y="4621505"/>
            <a:ext cx="759863" cy="94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sio:Median</a:t>
            </a:r>
            <a:endParaRPr lang="en-US" sz="481" dirty="0"/>
          </a:p>
        </p:txBody>
      </p:sp>
      <p:sp>
        <p:nvSpPr>
          <p:cNvPr id="73" name="Rectangle: Rounded Corners 27">
            <a:extLst>
              <a:ext uri="{FF2B5EF4-FFF2-40B4-BE49-F238E27FC236}">
                <a16:creationId xmlns:a16="http://schemas.microsoft.com/office/drawing/2014/main" id="{98C993C4-A715-BA4A-8CDE-5EB4DDAD9C17}"/>
              </a:ext>
            </a:extLst>
          </p:cNvPr>
          <p:cNvSpPr/>
          <p:nvPr/>
        </p:nvSpPr>
        <p:spPr>
          <a:xfrm>
            <a:off x="290484" y="4742374"/>
            <a:ext cx="759863" cy="1174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sio:StandardDeviation</a:t>
            </a:r>
            <a:endParaRPr lang="en-US" sz="48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Rounded Corners 27">
                <a:extLst>
                  <a:ext uri="{FF2B5EF4-FFF2-40B4-BE49-F238E27FC236}">
                    <a16:creationId xmlns:a16="http://schemas.microsoft.com/office/drawing/2014/main" id="{848CCDB1-CC9B-4445-B608-108B762A13E2}"/>
                  </a:ext>
                </a:extLst>
              </p:cNvPr>
              <p:cNvSpPr/>
              <p:nvPr/>
            </p:nvSpPr>
            <p:spPr>
              <a:xfrm>
                <a:off x="288432" y="4886998"/>
                <a:ext cx="759863" cy="1287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InterquartileRange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𝑆𝑇𝐴𝑇𝑂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_0000164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4" name="Rectangle: Rounded Corners 27">
                <a:extLst>
                  <a:ext uri="{FF2B5EF4-FFF2-40B4-BE49-F238E27FC236}">
                    <a16:creationId xmlns:a16="http://schemas.microsoft.com/office/drawing/2014/main" id="{848CCDB1-CC9B-4445-B608-108B762A1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32" y="4886998"/>
                <a:ext cx="759863" cy="128791"/>
              </a:xfrm>
              <a:prstGeom prst="roundRect">
                <a:avLst/>
              </a:prstGeom>
              <a:blipFill>
                <a:blip r:embed="rId4"/>
                <a:stretch>
                  <a:fillRect t="-16667" b="-8333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: Rounded Corners 27">
            <a:extLst>
              <a:ext uri="{FF2B5EF4-FFF2-40B4-BE49-F238E27FC236}">
                <a16:creationId xmlns:a16="http://schemas.microsoft.com/office/drawing/2014/main" id="{1EA78623-0E3E-1947-9442-847ACE3AE69B}"/>
              </a:ext>
            </a:extLst>
          </p:cNvPr>
          <p:cNvSpPr/>
          <p:nvPr/>
        </p:nvSpPr>
        <p:spPr>
          <a:xfrm>
            <a:off x="292660" y="5167739"/>
            <a:ext cx="755635" cy="844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PopulationSize</a:t>
            </a:r>
            <a:endParaRPr lang="en-US" sz="481" dirty="0"/>
          </a:p>
        </p:txBody>
      </p:sp>
      <p:sp>
        <p:nvSpPr>
          <p:cNvPr id="76" name="Rectangle: Rounded Corners 27">
            <a:extLst>
              <a:ext uri="{FF2B5EF4-FFF2-40B4-BE49-F238E27FC236}">
                <a16:creationId xmlns:a16="http://schemas.microsoft.com/office/drawing/2014/main" id="{07370E98-634D-7B45-B3FC-5F99E0FC41A2}"/>
              </a:ext>
            </a:extLst>
          </p:cNvPr>
          <p:cNvSpPr/>
          <p:nvPr/>
        </p:nvSpPr>
        <p:spPr>
          <a:xfrm>
            <a:off x="290483" y="5031782"/>
            <a:ext cx="757812" cy="1151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Percentage – NCIT_C25613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4DB7DE-7308-364F-9703-AA53D6F89DBF}"/>
              </a:ext>
            </a:extLst>
          </p:cNvPr>
          <p:cNvSpPr txBox="1"/>
          <p:nvPr/>
        </p:nvSpPr>
        <p:spPr>
          <a:xfrm>
            <a:off x="-84148" y="4216106"/>
            <a:ext cx="1509720" cy="1297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1" b="1" dirty="0" err="1"/>
              <a:t>provcare:StatisticalMeasure</a:t>
            </a:r>
            <a:endParaRPr lang="en-US" sz="641" b="1" dirty="0">
              <a:cs typeface="Calibri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BA60E9-6926-FC4F-B604-D7036965E338}"/>
              </a:ext>
            </a:extLst>
          </p:cNvPr>
          <p:cNvGrpSpPr/>
          <p:nvPr/>
        </p:nvGrpSpPr>
        <p:grpSpPr>
          <a:xfrm>
            <a:off x="2257691" y="3523656"/>
            <a:ext cx="2962240" cy="2338812"/>
            <a:chOff x="39258066" y="50735"/>
            <a:chExt cx="5610261" cy="902371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9" name="Rectangle: Rounded Corners 300">
              <a:extLst>
                <a:ext uri="{FF2B5EF4-FFF2-40B4-BE49-F238E27FC236}">
                  <a16:creationId xmlns:a16="http://schemas.microsoft.com/office/drawing/2014/main" id="{A008EF4F-470B-A240-B165-4D49FF2EDD41}"/>
                </a:ext>
              </a:extLst>
            </p:cNvPr>
            <p:cNvSpPr/>
            <p:nvPr/>
          </p:nvSpPr>
          <p:spPr>
            <a:xfrm>
              <a:off x="39258066" y="50735"/>
              <a:ext cx="5610261" cy="90237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alpha val="50196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49B825-099C-6343-8CF8-B7FC0218CDE1}"/>
                </a:ext>
              </a:extLst>
            </p:cNvPr>
            <p:cNvSpPr txBox="1"/>
            <p:nvPr/>
          </p:nvSpPr>
          <p:spPr>
            <a:xfrm>
              <a:off x="39906144" y="75632"/>
              <a:ext cx="4961974" cy="5388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5" b="1" dirty="0" err="1"/>
                <a:t>PatientGroupCharacteristic</a:t>
              </a:r>
              <a:endParaRPr lang="en-US" sz="705" b="1" dirty="0">
                <a:cs typeface="Calibri"/>
              </a:endParaRPr>
            </a:p>
          </p:txBody>
        </p:sp>
      </p:grpSp>
      <p:sp>
        <p:nvSpPr>
          <p:cNvPr id="81" name="Rectangle: Rounded Corners 304">
            <a:extLst>
              <a:ext uri="{FF2B5EF4-FFF2-40B4-BE49-F238E27FC236}">
                <a16:creationId xmlns:a16="http://schemas.microsoft.com/office/drawing/2014/main" id="{F1F3AB08-FF2C-DD45-BF86-5F948DDC2F2D}"/>
              </a:ext>
            </a:extLst>
          </p:cNvPr>
          <p:cNvSpPr/>
          <p:nvPr/>
        </p:nvSpPr>
        <p:spPr>
          <a:xfrm>
            <a:off x="2420151" y="3688878"/>
            <a:ext cx="1161170" cy="17543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617D6C-1EF7-264C-87FA-5DAE4CA23663}"/>
                  </a:ext>
                </a:extLst>
              </p:cNvPr>
              <p:cNvSpPr txBox="1"/>
              <p:nvPr/>
            </p:nvSpPr>
            <p:spPr>
              <a:xfrm>
                <a:off x="2681227" y="3699882"/>
                <a:ext cx="620103" cy="1174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𝒄𝒉𝒆𝒂𝒓</m:t>
                      </m:r>
                      <m:r>
                        <a:rPr lang="en-US" sz="56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561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𝑫𝒆𝒎𝒐𝒈𝒓𝒂𝒑𝒉𝒊𝒄</m:t>
                      </m:r>
                    </m:oMath>
                  </m:oMathPara>
                </a14:m>
                <a:endParaRPr lang="en-US" sz="561" b="1" dirty="0">
                  <a:cs typeface="Calibri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617D6C-1EF7-264C-87FA-5DAE4CA2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27" y="3699882"/>
                <a:ext cx="620103" cy="117471"/>
              </a:xfrm>
              <a:prstGeom prst="rect">
                <a:avLst/>
              </a:prstGeom>
              <a:blipFill>
                <a:blip r:embed="rId5"/>
                <a:stretch>
                  <a:fillRect l="-12000" r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304">
            <a:extLst>
              <a:ext uri="{FF2B5EF4-FFF2-40B4-BE49-F238E27FC236}">
                <a16:creationId xmlns:a16="http://schemas.microsoft.com/office/drawing/2014/main" id="{0F09DF1F-635B-D74A-ABF8-8F43F283F15A}"/>
              </a:ext>
            </a:extLst>
          </p:cNvPr>
          <p:cNvSpPr/>
          <p:nvPr/>
        </p:nvSpPr>
        <p:spPr>
          <a:xfrm>
            <a:off x="2460317" y="3890721"/>
            <a:ext cx="1070979" cy="1031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alpha val="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74D430D-FFFF-D842-8221-18E2C05B7CE6}"/>
              </a:ext>
            </a:extLst>
          </p:cNvPr>
          <p:cNvSpPr/>
          <p:nvPr/>
        </p:nvSpPr>
        <p:spPr>
          <a:xfrm>
            <a:off x="2494981" y="4949394"/>
            <a:ext cx="958144" cy="914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85" name="Rectangle: Rounded Corners 302">
            <a:extLst>
              <a:ext uri="{FF2B5EF4-FFF2-40B4-BE49-F238E27FC236}">
                <a16:creationId xmlns:a16="http://schemas.microsoft.com/office/drawing/2014/main" id="{78A75FCE-E967-744F-90C1-06B68AE1F3B2}"/>
              </a:ext>
            </a:extLst>
          </p:cNvPr>
          <p:cNvSpPr/>
          <p:nvPr/>
        </p:nvSpPr>
        <p:spPr>
          <a:xfrm>
            <a:off x="2504082" y="5081745"/>
            <a:ext cx="993308" cy="3006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alpha val="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D074A35-E9F6-D141-9D76-EDB9EFFB1315}"/>
              </a:ext>
            </a:extLst>
          </p:cNvPr>
          <p:cNvSpPr/>
          <p:nvPr/>
        </p:nvSpPr>
        <p:spPr>
          <a:xfrm>
            <a:off x="2718560" y="5098098"/>
            <a:ext cx="515421" cy="70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BiologicalSex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302">
            <a:extLst>
              <a:ext uri="{FF2B5EF4-FFF2-40B4-BE49-F238E27FC236}">
                <a16:creationId xmlns:a16="http://schemas.microsoft.com/office/drawing/2014/main" id="{90CB774E-6F0F-2D42-8780-414AAB2A28D7}"/>
              </a:ext>
            </a:extLst>
          </p:cNvPr>
          <p:cNvSpPr/>
          <p:nvPr/>
        </p:nvSpPr>
        <p:spPr>
          <a:xfrm>
            <a:off x="2556539" y="5168888"/>
            <a:ext cx="912780" cy="704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Male</a:t>
            </a:r>
          </a:p>
        </p:txBody>
      </p:sp>
      <p:sp>
        <p:nvSpPr>
          <p:cNvPr id="88" name="Rectangle: Rounded Corners 302">
            <a:extLst>
              <a:ext uri="{FF2B5EF4-FFF2-40B4-BE49-F238E27FC236}">
                <a16:creationId xmlns:a16="http://schemas.microsoft.com/office/drawing/2014/main" id="{603DBD68-A667-1047-9268-B8C27B22B878}"/>
              </a:ext>
            </a:extLst>
          </p:cNvPr>
          <p:cNvSpPr/>
          <p:nvPr/>
        </p:nvSpPr>
        <p:spPr>
          <a:xfrm>
            <a:off x="2556539" y="5268539"/>
            <a:ext cx="912780" cy="703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Female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8F9A5F-62A0-8A41-91B1-33D463B3139F}"/>
              </a:ext>
            </a:extLst>
          </p:cNvPr>
          <p:cNvSpPr txBox="1"/>
          <p:nvPr/>
        </p:nvSpPr>
        <p:spPr>
          <a:xfrm>
            <a:off x="2718560" y="3896240"/>
            <a:ext cx="522457" cy="10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8" dirty="0"/>
              <a:t>Race</a:t>
            </a:r>
            <a:endParaRPr lang="en-US" sz="508" dirty="0">
              <a:cs typeface="Calibri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001D8CE-72B3-CA42-B88F-712F2382B18B}"/>
              </a:ext>
            </a:extLst>
          </p:cNvPr>
          <p:cNvSpPr/>
          <p:nvPr/>
        </p:nvSpPr>
        <p:spPr>
          <a:xfrm>
            <a:off x="2484082" y="4009276"/>
            <a:ext cx="969858" cy="1078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AmericanIndianOrAlaskanNative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7A006B7-4015-BC4B-9724-D4F181096479}"/>
              </a:ext>
            </a:extLst>
          </p:cNvPr>
          <p:cNvSpPr/>
          <p:nvPr/>
        </p:nvSpPr>
        <p:spPr>
          <a:xfrm>
            <a:off x="2497221" y="4141021"/>
            <a:ext cx="969858" cy="100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BlackOrAfricanAmerican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F0FC66-4F2F-6445-84DF-E27C379B2B4D}"/>
              </a:ext>
            </a:extLst>
          </p:cNvPr>
          <p:cNvSpPr/>
          <p:nvPr/>
        </p:nvSpPr>
        <p:spPr>
          <a:xfrm>
            <a:off x="2502913" y="4268874"/>
            <a:ext cx="966406" cy="864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Asian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B572C61-AE92-C64C-890C-7B47186584D7}"/>
              </a:ext>
            </a:extLst>
          </p:cNvPr>
          <p:cNvSpPr/>
          <p:nvPr/>
        </p:nvSpPr>
        <p:spPr>
          <a:xfrm>
            <a:off x="2490350" y="4384240"/>
            <a:ext cx="963613" cy="107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MultiRace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7F0F8CB-E7F6-4744-9BAF-5B18CFB8C906}"/>
              </a:ext>
            </a:extLst>
          </p:cNvPr>
          <p:cNvSpPr/>
          <p:nvPr/>
        </p:nvSpPr>
        <p:spPr>
          <a:xfrm>
            <a:off x="2494981" y="4521384"/>
            <a:ext cx="954351" cy="105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3563B30-383F-4240-B453-EECCFE18C4D3}"/>
              </a:ext>
            </a:extLst>
          </p:cNvPr>
          <p:cNvSpPr/>
          <p:nvPr/>
        </p:nvSpPr>
        <p:spPr>
          <a:xfrm>
            <a:off x="2494981" y="4649650"/>
            <a:ext cx="974338" cy="103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NativeHawaianOrPacificIslander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F69A38D-9120-A843-BC55-56AB7EE129E5}"/>
              </a:ext>
            </a:extLst>
          </p:cNvPr>
          <p:cNvSpPr/>
          <p:nvPr/>
        </p:nvSpPr>
        <p:spPr>
          <a:xfrm>
            <a:off x="2493957" y="4795731"/>
            <a:ext cx="954351" cy="80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White</a:t>
            </a:r>
            <a:r>
              <a:rPr lang="en-US" sz="412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97" name="Rectangle: Rounded Corners 304">
            <a:extLst>
              <a:ext uri="{FF2B5EF4-FFF2-40B4-BE49-F238E27FC236}">
                <a16:creationId xmlns:a16="http://schemas.microsoft.com/office/drawing/2014/main" id="{85BB358C-12E3-2A45-ADF9-FF210788E5A2}"/>
              </a:ext>
            </a:extLst>
          </p:cNvPr>
          <p:cNvSpPr/>
          <p:nvPr/>
        </p:nvSpPr>
        <p:spPr>
          <a:xfrm>
            <a:off x="3794620" y="4226785"/>
            <a:ext cx="1107803" cy="11402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2ACB9F-E925-4341-BECA-FD6490DC1D5C}"/>
              </a:ext>
            </a:extLst>
          </p:cNvPr>
          <p:cNvSpPr txBox="1"/>
          <p:nvPr/>
        </p:nvSpPr>
        <p:spPr>
          <a:xfrm>
            <a:off x="3883943" y="4268937"/>
            <a:ext cx="960413" cy="129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1" b="1" dirty="0"/>
              <a:t>Anthropometry</a:t>
            </a:r>
            <a:endParaRPr lang="en-US" sz="641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6CD0E60-4126-484E-8C15-D6BF2B2F242F}"/>
                  </a:ext>
                </a:extLst>
              </p:cNvPr>
              <p:cNvSpPr/>
              <p:nvPr/>
            </p:nvSpPr>
            <p:spPr>
              <a:xfrm>
                <a:off x="3968591" y="4436942"/>
                <a:ext cx="729358" cy="9737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𝑐h𝑒𝑎𝑟</m:t>
                      </m:r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48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6CD0E60-4126-484E-8C15-D6BF2B2F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91" y="4436942"/>
                <a:ext cx="729358" cy="973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6">
                    <a:lumMod val="75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A2A52C28-2540-094B-AC8D-C76CF278B941}"/>
                  </a:ext>
                </a:extLst>
              </p:cNvPr>
              <p:cNvSpPr/>
              <p:nvPr/>
            </p:nvSpPr>
            <p:spPr>
              <a:xfrm>
                <a:off x="3977313" y="4566039"/>
                <a:ext cx="729358" cy="9737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1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io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𝑊𝑒𝑖𝑔h𝑡</m:t>
                    </m:r>
                  </m:oMath>
                </a14:m>
                <a:endParaRPr lang="en-US" sz="48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A2A52C28-2540-094B-AC8D-C76CF278B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13" y="4566039"/>
                <a:ext cx="729358" cy="97375"/>
              </a:xfrm>
              <a:prstGeom prst="roundRect">
                <a:avLst/>
              </a:prstGeom>
              <a:blipFill>
                <a:blip r:embed="rId7"/>
                <a:stretch>
                  <a:fillRect t="-25000" b="-12500"/>
                </a:stretch>
              </a:blipFill>
              <a:ln w="635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: Rounded Corners 302">
            <a:extLst>
              <a:ext uri="{FF2B5EF4-FFF2-40B4-BE49-F238E27FC236}">
                <a16:creationId xmlns:a16="http://schemas.microsoft.com/office/drawing/2014/main" id="{E291B3F3-C27E-B146-A906-D0100CB65EFD}"/>
              </a:ext>
            </a:extLst>
          </p:cNvPr>
          <p:cNvSpPr/>
          <p:nvPr/>
        </p:nvSpPr>
        <p:spPr>
          <a:xfrm>
            <a:off x="3910231" y="4692482"/>
            <a:ext cx="898976" cy="6317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8D0F7D8-FD43-C646-AD5A-A9A0FB152646}"/>
                  </a:ext>
                </a:extLst>
              </p:cNvPr>
              <p:cNvSpPr/>
              <p:nvPr/>
            </p:nvSpPr>
            <p:spPr>
              <a:xfrm>
                <a:off x="4016180" y="4728024"/>
                <a:ext cx="690492" cy="680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8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𝑐h𝑒𝑎𝑟</m:t>
                      </m:r>
                      <m:r>
                        <a:rPr lang="en-US" sz="508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508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𝐵𝑜𝑑𝑦𝑊𝑒𝑖𝑔h𝑡𝑄𝑢𝑎𝑙𝑖𝑡𝑦</m:t>
                      </m:r>
                    </m:oMath>
                  </m:oMathPara>
                </a14:m>
                <a:endParaRPr lang="en-US" sz="508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8D0F7D8-FD43-C646-AD5A-A9A0FB152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80" y="4728024"/>
                <a:ext cx="690492" cy="68085"/>
              </a:xfrm>
              <a:prstGeom prst="rect">
                <a:avLst/>
              </a:prstGeom>
              <a:blipFill>
                <a:blip r:embed="rId8"/>
                <a:stretch>
                  <a:fillRect l="-10714" t="-16667" r="-892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: Rounded Corners 302">
            <a:extLst>
              <a:ext uri="{FF2B5EF4-FFF2-40B4-BE49-F238E27FC236}">
                <a16:creationId xmlns:a16="http://schemas.microsoft.com/office/drawing/2014/main" id="{C6849D2D-F983-F34E-98CA-6143E146C07C}"/>
              </a:ext>
            </a:extLst>
          </p:cNvPr>
          <p:cNvSpPr/>
          <p:nvPr/>
        </p:nvSpPr>
        <p:spPr>
          <a:xfrm>
            <a:off x="4002782" y="4836764"/>
            <a:ext cx="744653" cy="611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Obese</a:t>
            </a:r>
          </a:p>
        </p:txBody>
      </p:sp>
      <p:sp>
        <p:nvSpPr>
          <p:cNvPr id="104" name="Rectangle: Rounded Corners 302">
            <a:extLst>
              <a:ext uri="{FF2B5EF4-FFF2-40B4-BE49-F238E27FC236}">
                <a16:creationId xmlns:a16="http://schemas.microsoft.com/office/drawing/2014/main" id="{AF682626-C93D-BC45-9B7E-49CF81CD8C16}"/>
              </a:ext>
            </a:extLst>
          </p:cNvPr>
          <p:cNvSpPr/>
          <p:nvPr/>
        </p:nvSpPr>
        <p:spPr>
          <a:xfrm>
            <a:off x="4002782" y="4922899"/>
            <a:ext cx="748222" cy="670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OverweightOrObese</a:t>
            </a:r>
            <a:endParaRPr lang="en-US" sz="481" dirty="0"/>
          </a:p>
        </p:txBody>
      </p:sp>
      <p:sp>
        <p:nvSpPr>
          <p:cNvPr id="105" name="Rectangle: Rounded Corners 302">
            <a:extLst>
              <a:ext uri="{FF2B5EF4-FFF2-40B4-BE49-F238E27FC236}">
                <a16:creationId xmlns:a16="http://schemas.microsoft.com/office/drawing/2014/main" id="{C316364A-9555-E640-8063-01D35425F764}"/>
              </a:ext>
            </a:extLst>
          </p:cNvPr>
          <p:cNvSpPr/>
          <p:nvPr/>
        </p:nvSpPr>
        <p:spPr>
          <a:xfrm>
            <a:off x="4007021" y="5011697"/>
            <a:ext cx="748222" cy="71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Underweight</a:t>
            </a:r>
          </a:p>
        </p:txBody>
      </p:sp>
      <p:sp>
        <p:nvSpPr>
          <p:cNvPr id="106" name="Rectangle: Rounded Corners 302">
            <a:extLst>
              <a:ext uri="{FF2B5EF4-FFF2-40B4-BE49-F238E27FC236}">
                <a16:creationId xmlns:a16="http://schemas.microsoft.com/office/drawing/2014/main" id="{6421415E-67CC-A743-BDD0-AD345AD3749A}"/>
              </a:ext>
            </a:extLst>
          </p:cNvPr>
          <p:cNvSpPr/>
          <p:nvPr/>
        </p:nvSpPr>
        <p:spPr>
          <a:xfrm>
            <a:off x="4006978" y="5109226"/>
            <a:ext cx="748222" cy="75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UnderweightOrNormal</a:t>
            </a:r>
            <a:endParaRPr lang="en-US" sz="481" dirty="0"/>
          </a:p>
        </p:txBody>
      </p:sp>
      <p:sp>
        <p:nvSpPr>
          <p:cNvPr id="107" name="Rectangle: Rounded Corners 302">
            <a:extLst>
              <a:ext uri="{FF2B5EF4-FFF2-40B4-BE49-F238E27FC236}">
                <a16:creationId xmlns:a16="http://schemas.microsoft.com/office/drawing/2014/main" id="{38AA2BA7-ECA8-3B42-8178-D2A3DBB59C22}"/>
              </a:ext>
            </a:extLst>
          </p:cNvPr>
          <p:cNvSpPr/>
          <p:nvPr/>
        </p:nvSpPr>
        <p:spPr>
          <a:xfrm>
            <a:off x="4006978" y="5218858"/>
            <a:ext cx="753896" cy="75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Normal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A4E82E5-2C9A-BC41-BCD7-83E323766152}"/>
              </a:ext>
            </a:extLst>
          </p:cNvPr>
          <p:cNvCxnSpPr/>
          <p:nvPr/>
        </p:nvCxnSpPr>
        <p:spPr>
          <a:xfrm>
            <a:off x="1728804" y="1280157"/>
            <a:ext cx="97696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9CBE380-92A8-6340-9C4D-EE8AED9480FE}"/>
              </a:ext>
            </a:extLst>
          </p:cNvPr>
          <p:cNvSpPr txBox="1"/>
          <p:nvPr/>
        </p:nvSpPr>
        <p:spPr>
          <a:xfrm>
            <a:off x="1768979" y="1086662"/>
            <a:ext cx="818382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sio:hasParticipant</a:t>
            </a:r>
            <a:endParaRPr lang="en-US" sz="641" b="1" dirty="0"/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43F91C9E-5B09-7A47-A6AC-90120D0EA390}"/>
              </a:ext>
            </a:extLst>
          </p:cNvPr>
          <p:cNvCxnSpPr>
            <a:cxnSpLocks/>
            <a:stCxn id="22" idx="2"/>
            <a:endCxn id="45" idx="1"/>
          </p:cNvCxnSpPr>
          <p:nvPr/>
        </p:nvCxnSpPr>
        <p:spPr>
          <a:xfrm rot="16200000" flipH="1">
            <a:off x="4105131" y="692893"/>
            <a:ext cx="239442" cy="1705865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C8B43224-1D29-404E-994B-C32FF83D9DC8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4030654" y="1025534"/>
            <a:ext cx="1443035" cy="41374"/>
          </a:xfrm>
          <a:prstGeom prst="bentConnector4">
            <a:avLst>
              <a:gd name="adj1" fmla="val 24713"/>
              <a:gd name="adj2" fmla="val 65252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938A03B-81FE-864F-9764-EC3B972D70B5}"/>
              </a:ext>
            </a:extLst>
          </p:cNvPr>
          <p:cNvSpPr txBox="1"/>
          <p:nvPr/>
        </p:nvSpPr>
        <p:spPr>
          <a:xfrm>
            <a:off x="3977313" y="1473265"/>
            <a:ext cx="732154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sio:hasProperty</a:t>
            </a:r>
            <a:endParaRPr lang="en-US" sz="641" b="1" dirty="0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B9E6542D-906B-834E-A4F5-B0E8CF04D0E5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682298" y="2888176"/>
            <a:ext cx="1377543" cy="42803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6EF3A96-0936-B94C-8D6F-3712C50B8DE5}"/>
              </a:ext>
            </a:extLst>
          </p:cNvPr>
          <p:cNvSpPr txBox="1"/>
          <p:nvPr/>
        </p:nvSpPr>
        <p:spPr>
          <a:xfrm>
            <a:off x="3170545" y="2703918"/>
            <a:ext cx="739305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41" b="1" dirty="0" err="1"/>
              <a:t>sio:hasAttribute</a:t>
            </a:r>
            <a:endParaRPr lang="en-US" sz="641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FA7225-B804-B34D-91DF-C7E36ACB4E21}"/>
              </a:ext>
            </a:extLst>
          </p:cNvPr>
          <p:cNvSpPr txBox="1"/>
          <p:nvPr/>
        </p:nvSpPr>
        <p:spPr>
          <a:xfrm>
            <a:off x="4388401" y="807446"/>
            <a:ext cx="725206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sio:hasProperty</a:t>
            </a:r>
            <a:endParaRPr lang="en-US" sz="641" b="1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322A3C9-8DFC-5E44-BD17-72A3205B96EA}"/>
              </a:ext>
            </a:extLst>
          </p:cNvPr>
          <p:cNvGrpSpPr/>
          <p:nvPr/>
        </p:nvGrpSpPr>
        <p:grpSpPr>
          <a:xfrm>
            <a:off x="2283350" y="2725713"/>
            <a:ext cx="808682" cy="455507"/>
            <a:chOff x="43733141" y="10417620"/>
            <a:chExt cx="9096044" cy="5469880"/>
          </a:xfrm>
        </p:grpSpPr>
        <p:sp>
          <p:nvSpPr>
            <p:cNvPr id="181" name="Rectangle: Rounded Corners 17">
              <a:extLst>
                <a:ext uri="{FF2B5EF4-FFF2-40B4-BE49-F238E27FC236}">
                  <a16:creationId xmlns:a16="http://schemas.microsoft.com/office/drawing/2014/main" id="{89E7740C-A960-7848-88BF-EC869F396674}"/>
                </a:ext>
              </a:extLst>
            </p:cNvPr>
            <p:cNvSpPr/>
            <p:nvPr/>
          </p:nvSpPr>
          <p:spPr>
            <a:xfrm>
              <a:off x="43733141" y="10417620"/>
              <a:ext cx="9096044" cy="5469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1" dirty="0" err="1"/>
                <a:t>ure</a:t>
              </a:r>
              <a:endParaRPr lang="en-US" sz="141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F501CD-9FE1-CF4D-8DAA-D7451EAD9E51}"/>
                </a:ext>
              </a:extLst>
            </p:cNvPr>
            <p:cNvSpPr txBox="1"/>
            <p:nvPr/>
          </p:nvSpPr>
          <p:spPr>
            <a:xfrm>
              <a:off x="44126922" y="10461018"/>
              <a:ext cx="8702263" cy="1558466"/>
            </a:xfrm>
            <a:prstGeom prst="rect">
              <a:avLst/>
            </a:prstGeom>
            <a:ln>
              <a:noFill/>
            </a:ln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ControlNature</a:t>
              </a:r>
              <a:endParaRPr lang="en-US" sz="641" b="1" dirty="0">
                <a:cs typeface="Calibri"/>
              </a:endParaRPr>
            </a:p>
          </p:txBody>
        </p:sp>
        <p:sp>
          <p:nvSpPr>
            <p:cNvPr id="183" name="Rectangle: Rounded Corners 27">
              <a:extLst>
                <a:ext uri="{FF2B5EF4-FFF2-40B4-BE49-F238E27FC236}">
                  <a16:creationId xmlns:a16="http://schemas.microsoft.com/office/drawing/2014/main" id="{E3B38C90-D1A5-0648-BDC6-5F0F0BF5D91A}"/>
                </a:ext>
              </a:extLst>
            </p:cNvPr>
            <p:cNvSpPr/>
            <p:nvPr/>
          </p:nvSpPr>
          <p:spPr>
            <a:xfrm>
              <a:off x="45468293" y="11961185"/>
              <a:ext cx="5710757" cy="113713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/>
                <a:t>Controlled</a:t>
              </a:r>
            </a:p>
          </p:txBody>
        </p:sp>
        <p:sp>
          <p:nvSpPr>
            <p:cNvPr id="184" name="Rectangle: Rounded Corners 298">
              <a:extLst>
                <a:ext uri="{FF2B5EF4-FFF2-40B4-BE49-F238E27FC236}">
                  <a16:creationId xmlns:a16="http://schemas.microsoft.com/office/drawing/2014/main" id="{D4E7B40F-EF2A-6045-A2B5-45ED1EE6B763}"/>
                </a:ext>
              </a:extLst>
            </p:cNvPr>
            <p:cNvSpPr/>
            <p:nvPr/>
          </p:nvSpPr>
          <p:spPr>
            <a:xfrm>
              <a:off x="45468291" y="13449540"/>
              <a:ext cx="5979087" cy="12584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81" dirty="0" err="1">
                  <a:solidFill>
                    <a:schemeClr val="tx1"/>
                  </a:solidFill>
                </a:rPr>
                <a:t>ThresholdSuspend</a:t>
              </a:r>
              <a:endParaRPr lang="en-US" sz="48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5595DE71-527F-994B-9D03-27CCEAF5864A}"/>
              </a:ext>
            </a:extLst>
          </p:cNvPr>
          <p:cNvCxnSpPr>
            <a:cxnSpLocks/>
            <a:stCxn id="11" idx="2"/>
            <a:endCxn id="181" idx="2"/>
          </p:cNvCxnSpPr>
          <p:nvPr/>
        </p:nvCxnSpPr>
        <p:spPr>
          <a:xfrm rot="5400000" flipH="1" flipV="1">
            <a:off x="2165748" y="2693727"/>
            <a:ext cx="34449" cy="1009436"/>
          </a:xfrm>
          <a:prstGeom prst="bentConnector3">
            <a:avLst>
              <a:gd name="adj1" fmla="val -66359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3CABF390-FFA9-044B-84F5-968CB978DAA3}"/>
              </a:ext>
            </a:extLst>
          </p:cNvPr>
          <p:cNvSpPr txBox="1"/>
          <p:nvPr/>
        </p:nvSpPr>
        <p:spPr>
          <a:xfrm>
            <a:off x="1909268" y="3244812"/>
            <a:ext cx="734405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sio:hasAttribute</a:t>
            </a:r>
            <a:endParaRPr lang="en-US" sz="641" b="1" dirty="0"/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BACE275-E853-D141-B6B9-7BAF0CE6B0AA}"/>
              </a:ext>
            </a:extLst>
          </p:cNvPr>
          <p:cNvCxnSpPr>
            <a:cxnSpLocks/>
            <a:stCxn id="22" idx="0"/>
            <a:endCxn id="79" idx="3"/>
          </p:cNvCxnSpPr>
          <p:nvPr/>
        </p:nvCxnSpPr>
        <p:spPr>
          <a:xfrm rot="16200000" flipH="1">
            <a:off x="2442146" y="1915278"/>
            <a:ext cx="3707558" cy="1848011"/>
          </a:xfrm>
          <a:prstGeom prst="bentConnector4">
            <a:avLst>
              <a:gd name="adj1" fmla="val -9126"/>
              <a:gd name="adj2" fmla="val 15921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0BFBEC-19D4-E24F-B88F-13F259FADE63}"/>
              </a:ext>
            </a:extLst>
          </p:cNvPr>
          <p:cNvSpPr txBox="1"/>
          <p:nvPr/>
        </p:nvSpPr>
        <p:spPr>
          <a:xfrm>
            <a:off x="5509948" y="4492184"/>
            <a:ext cx="749893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sio:hasAttribute</a:t>
            </a:r>
            <a:endParaRPr lang="en-US" sz="641" b="1" dirty="0"/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E0BC5AC-AA3B-6440-99C6-4544C310320A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 flipH="1">
            <a:off x="1978493" y="4102150"/>
            <a:ext cx="940610" cy="2580027"/>
          </a:xfrm>
          <a:prstGeom prst="bentConnector4">
            <a:avLst>
              <a:gd name="adj1" fmla="val -24303"/>
              <a:gd name="adj2" fmla="val 7114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707160F-5230-4948-98A7-72C4ED1A9694}"/>
              </a:ext>
            </a:extLst>
          </p:cNvPr>
          <p:cNvSpPr txBox="1"/>
          <p:nvPr/>
        </p:nvSpPr>
        <p:spPr>
          <a:xfrm>
            <a:off x="2568868" y="6078916"/>
            <a:ext cx="732462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sio:hasAttribute</a:t>
            </a:r>
            <a:endParaRPr lang="en-US" sz="641" b="1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A0D7932-7982-144D-A3F1-6ED82EF92152}"/>
              </a:ext>
            </a:extLst>
          </p:cNvPr>
          <p:cNvGrpSpPr/>
          <p:nvPr/>
        </p:nvGrpSpPr>
        <p:grpSpPr>
          <a:xfrm>
            <a:off x="566680" y="947204"/>
            <a:ext cx="1166711" cy="795426"/>
            <a:chOff x="41616706" y="971272"/>
            <a:chExt cx="6741414" cy="5735749"/>
          </a:xfrm>
        </p:grpSpPr>
        <p:sp>
          <p:nvSpPr>
            <p:cNvPr id="195" name="Rectangle: Rounded Corners 17">
              <a:extLst>
                <a:ext uri="{FF2B5EF4-FFF2-40B4-BE49-F238E27FC236}">
                  <a16:creationId xmlns:a16="http://schemas.microsoft.com/office/drawing/2014/main" id="{50697C24-F05F-EA4F-9C64-1F544F114536}"/>
                </a:ext>
              </a:extLst>
            </p:cNvPr>
            <p:cNvSpPr/>
            <p:nvPr/>
          </p:nvSpPr>
          <p:spPr>
            <a:xfrm>
              <a:off x="41616706" y="971272"/>
              <a:ext cx="6741414" cy="57357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1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DF09CB3-A334-E043-B05B-C7D182CDA5AD}"/>
                </a:ext>
              </a:extLst>
            </p:cNvPr>
            <p:cNvSpPr txBox="1"/>
            <p:nvPr/>
          </p:nvSpPr>
          <p:spPr>
            <a:xfrm>
              <a:off x="41777847" y="1277822"/>
              <a:ext cx="6482334" cy="93584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41" b="1" dirty="0" err="1"/>
                <a:t>hasco:ResearchStudy</a:t>
              </a:r>
              <a:endParaRPr lang="en-US" sz="641" b="1" dirty="0"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: Rounded Corners 27">
                  <a:extLst>
                    <a:ext uri="{FF2B5EF4-FFF2-40B4-BE49-F238E27FC236}">
                      <a16:creationId xmlns:a16="http://schemas.microsoft.com/office/drawing/2014/main" id="{780A026D-7AD8-0B47-8BA2-9D320D70D657}"/>
                    </a:ext>
                  </a:extLst>
                </p:cNvPr>
                <p:cNvSpPr/>
                <p:nvPr/>
              </p:nvSpPr>
              <p:spPr>
                <a:xfrm>
                  <a:off x="42532003" y="2656048"/>
                  <a:ext cx="5055400" cy="70109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81" dirty="0"/>
                    <a:t>ClinicalTrial </a:t>
                  </a:r>
                  <a14:m>
                    <m:oMath xmlns:m="http://schemas.openxmlformats.org/officeDocument/2006/math"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𝑁𝐶𝐼𝑇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71104</m:t>
                      </m:r>
                    </m:oMath>
                  </a14:m>
                  <a:endParaRPr lang="en-US" sz="481" dirty="0"/>
                </a:p>
              </p:txBody>
            </p:sp>
          </mc:Choice>
          <mc:Fallback xmlns="">
            <p:sp>
              <p:nvSpPr>
                <p:cNvPr id="197" name="Rectangle: Rounded Corners 27">
                  <a:extLst>
                    <a:ext uri="{FF2B5EF4-FFF2-40B4-BE49-F238E27FC236}">
                      <a16:creationId xmlns:a16="http://schemas.microsoft.com/office/drawing/2014/main" id="{780A026D-7AD8-0B47-8BA2-9D320D70D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2003" y="2656048"/>
                  <a:ext cx="5055400" cy="701093"/>
                </a:xfrm>
                <a:prstGeom prst="round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: Rounded Corners 298">
                  <a:extLst>
                    <a:ext uri="{FF2B5EF4-FFF2-40B4-BE49-F238E27FC236}">
                      <a16:creationId xmlns:a16="http://schemas.microsoft.com/office/drawing/2014/main" id="{96518550-BF18-0249-A503-69447A4CE5E8}"/>
                    </a:ext>
                  </a:extLst>
                </p:cNvPr>
                <p:cNvSpPr/>
                <p:nvPr/>
              </p:nvSpPr>
              <p:spPr>
                <a:xfrm>
                  <a:off x="42460978" y="3650245"/>
                  <a:ext cx="5190250" cy="75542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81" dirty="0">
                      <a:solidFill>
                        <a:schemeClr val="tx1"/>
                      </a:solidFill>
                    </a:rPr>
                    <a:t>CaseStudy </a:t>
                  </a:r>
                  <a14:m>
                    <m:oMath xmlns:m="http://schemas.openxmlformats.org/officeDocument/2006/math"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8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𝑁𝐶𝐼𝑇</m:t>
                      </m:r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4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715362</m:t>
                      </m:r>
                    </m:oMath>
                  </a14:m>
                  <a:endParaRPr lang="en-US" sz="48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: Rounded Corners 298">
                  <a:extLst>
                    <a:ext uri="{FF2B5EF4-FFF2-40B4-BE49-F238E27FC236}">
                      <a16:creationId xmlns:a16="http://schemas.microsoft.com/office/drawing/2014/main" id="{96518550-BF18-0249-A503-69447A4C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0978" y="3650245"/>
                  <a:ext cx="5190250" cy="755428"/>
                </a:xfrm>
                <a:prstGeom prst="round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  <a:ln w="6350">
                  <a:solidFill>
                    <a:schemeClr val="accent6">
                      <a:lumMod val="50000"/>
                      <a:alpha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B9E2713B-5B80-1846-8744-96DB9FC2A35A}"/>
              </a:ext>
            </a:extLst>
          </p:cNvPr>
          <p:cNvSpPr txBox="1"/>
          <p:nvPr/>
        </p:nvSpPr>
        <p:spPr>
          <a:xfrm>
            <a:off x="1814611" y="1845956"/>
            <a:ext cx="886646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sio:isParticipantIn</a:t>
            </a:r>
            <a:endParaRPr lang="en-US" sz="641" b="1" dirty="0"/>
          </a:p>
        </p:txBody>
      </p:sp>
      <p:sp>
        <p:nvSpPr>
          <p:cNvPr id="200" name="Rectangle: Rounded Corners 298">
            <a:extLst>
              <a:ext uri="{FF2B5EF4-FFF2-40B4-BE49-F238E27FC236}">
                <a16:creationId xmlns:a16="http://schemas.microsoft.com/office/drawing/2014/main" id="{40710168-43E2-9241-AD9C-026D192F8B7B}"/>
              </a:ext>
            </a:extLst>
          </p:cNvPr>
          <p:cNvSpPr/>
          <p:nvPr/>
        </p:nvSpPr>
        <p:spPr>
          <a:xfrm>
            <a:off x="720430" y="1503976"/>
            <a:ext cx="906557" cy="1041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MetaAnalysis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304">
            <a:extLst>
              <a:ext uri="{FF2B5EF4-FFF2-40B4-BE49-F238E27FC236}">
                <a16:creationId xmlns:a16="http://schemas.microsoft.com/office/drawing/2014/main" id="{26BEAD84-2522-7443-88AC-F2E90EBBCAC9}"/>
              </a:ext>
            </a:extLst>
          </p:cNvPr>
          <p:cNvSpPr/>
          <p:nvPr/>
        </p:nvSpPr>
        <p:spPr>
          <a:xfrm>
            <a:off x="1261466" y="4225466"/>
            <a:ext cx="834473" cy="4909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94B040B-309D-2649-941E-5A8B7484043D}"/>
                  </a:ext>
                </a:extLst>
              </p:cNvPr>
              <p:cNvSpPr txBox="1"/>
              <p:nvPr/>
            </p:nvSpPr>
            <p:spPr>
              <a:xfrm>
                <a:off x="950443" y="4263763"/>
                <a:ext cx="1479937" cy="129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𝑼𝑶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_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𝟎𝟎𝟎𝟎𝟎𝟎𝟎</m:t>
                    </m:r>
                  </m:oMath>
                </a14:m>
                <a:r>
                  <a:rPr lang="en-US" sz="641" b="1" dirty="0">
                    <a:cs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94B040B-309D-2649-941E-5A8B74840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3" y="4263763"/>
                <a:ext cx="1479937" cy="12978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: Rounded Corners 27">
                <a:extLst>
                  <a:ext uri="{FF2B5EF4-FFF2-40B4-BE49-F238E27FC236}">
                    <a16:creationId xmlns:a16="http://schemas.microsoft.com/office/drawing/2014/main" id="{C05D62E2-B1A4-E447-B2E3-5876284D98E9}"/>
                  </a:ext>
                </a:extLst>
              </p:cNvPr>
              <p:cNvSpPr/>
              <p:nvPr/>
            </p:nvSpPr>
            <p:spPr>
              <a:xfrm>
                <a:off x="1291385" y="4415324"/>
                <a:ext cx="749848" cy="948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Centimeter - </a:t>
                </a:r>
                <a14:m>
                  <m:oMath xmlns:m="http://schemas.openxmlformats.org/officeDocument/2006/math"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0015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190" name="Rectangle: Rounded Corners 27">
                <a:extLst>
                  <a:ext uri="{FF2B5EF4-FFF2-40B4-BE49-F238E27FC236}">
                    <a16:creationId xmlns:a16="http://schemas.microsoft.com/office/drawing/2014/main" id="{C05D62E2-B1A4-E447-B2E3-5876284D9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85" y="4415324"/>
                <a:ext cx="749848" cy="94887"/>
              </a:xfrm>
              <a:prstGeom prst="roundRect">
                <a:avLst/>
              </a:prstGeom>
              <a:blipFill>
                <a:blip r:embed="rId12"/>
                <a:stretch>
                  <a:fillRect t="-25000" b="-125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: Rounded Corners 27">
                <a:extLst>
                  <a:ext uri="{FF2B5EF4-FFF2-40B4-BE49-F238E27FC236}">
                    <a16:creationId xmlns:a16="http://schemas.microsoft.com/office/drawing/2014/main" id="{4FCA8C89-7D2B-E24D-A80F-C69D17B95E95}"/>
                  </a:ext>
                </a:extLst>
              </p:cNvPr>
              <p:cNvSpPr/>
              <p:nvPr/>
            </p:nvSpPr>
            <p:spPr>
              <a:xfrm>
                <a:off x="1291385" y="4551281"/>
                <a:ext cx="749848" cy="948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Kilogram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0009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191" name="Rectangle: Rounded Corners 27">
                <a:extLst>
                  <a:ext uri="{FF2B5EF4-FFF2-40B4-BE49-F238E27FC236}">
                    <a16:creationId xmlns:a16="http://schemas.microsoft.com/office/drawing/2014/main" id="{4FCA8C89-7D2B-E24D-A80F-C69D17B9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85" y="4551281"/>
                <a:ext cx="749848" cy="94887"/>
              </a:xfrm>
              <a:prstGeom prst="roundRect">
                <a:avLst/>
              </a:prstGeom>
              <a:blipFill>
                <a:blip r:embed="rId13"/>
                <a:stretch>
                  <a:fillRect b="-10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AC60580-A28F-5640-89FE-F26F10A436AF}"/>
              </a:ext>
            </a:extLst>
          </p:cNvPr>
          <p:cNvCxnSpPr>
            <a:cxnSpLocks/>
            <a:endCxn id="188" idx="2"/>
          </p:cNvCxnSpPr>
          <p:nvPr/>
        </p:nvCxnSpPr>
        <p:spPr>
          <a:xfrm rot="5400000" flipH="1" flipV="1">
            <a:off x="874415" y="4551670"/>
            <a:ext cx="639566" cy="969010"/>
          </a:xfrm>
          <a:prstGeom prst="bentConnector3">
            <a:avLst>
              <a:gd name="adj1" fmla="val -357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1A3962B-6C54-FE4B-8632-F256306546B9}"/>
              </a:ext>
            </a:extLst>
          </p:cNvPr>
          <p:cNvSpPr txBox="1"/>
          <p:nvPr/>
        </p:nvSpPr>
        <p:spPr>
          <a:xfrm>
            <a:off x="786089" y="5573562"/>
            <a:ext cx="771448" cy="1909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sio:hasUnit</a:t>
            </a:r>
            <a:endParaRPr lang="en-US" sz="641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EBB4C9-4E19-624D-B8A6-7FA0D3694248}"/>
              </a:ext>
            </a:extLst>
          </p:cNvPr>
          <p:cNvSpPr txBox="1"/>
          <p:nvPr/>
        </p:nvSpPr>
        <p:spPr>
          <a:xfrm>
            <a:off x="6598578" y="993627"/>
            <a:ext cx="1528147" cy="78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SIO: </a:t>
            </a:r>
            <a:r>
              <a:rPr lang="en-US" sz="640" dirty="0" err="1"/>
              <a:t>SemanticScience</a:t>
            </a:r>
            <a:r>
              <a:rPr lang="en-US" sz="640" dirty="0"/>
              <a:t> Integrated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UO: Units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CHEAR: </a:t>
            </a:r>
            <a:r>
              <a:rPr lang="en-IN" sz="640" dirty="0"/>
              <a:t>Children's Health Exposure Analysis Resource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IN" sz="640" dirty="0"/>
              <a:t>NCIT: NCI </a:t>
            </a:r>
            <a:r>
              <a:rPr lang="en-IN" sz="640" dirty="0" err="1"/>
              <a:t>Thesarus</a:t>
            </a:r>
            <a:endParaRPr lang="en-IN" sz="640" dirty="0"/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IN" sz="640" dirty="0" err="1"/>
              <a:t>provcare</a:t>
            </a:r>
            <a:r>
              <a:rPr lang="en-IN" sz="640" dirty="0"/>
              <a:t>: </a:t>
            </a:r>
            <a:r>
              <a:rPr lang="en-IN" sz="640" dirty="0" err="1"/>
              <a:t>ProvCaRe</a:t>
            </a:r>
            <a:endParaRPr lang="en-US" sz="64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237F3D4-7B93-914B-8E55-B70C4C7D0DE0}"/>
              </a:ext>
            </a:extLst>
          </p:cNvPr>
          <p:cNvSpPr txBox="1"/>
          <p:nvPr/>
        </p:nvSpPr>
        <p:spPr>
          <a:xfrm>
            <a:off x="6598578" y="794728"/>
            <a:ext cx="1528148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Reused Ontology Prefixes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4AFB61C-1AAC-CD48-AB62-4CC67678343D}"/>
                  </a:ext>
                </a:extLst>
              </p:cNvPr>
              <p:cNvSpPr txBox="1"/>
              <p:nvPr/>
            </p:nvSpPr>
            <p:spPr>
              <a:xfrm>
                <a:off x="4955215" y="2945160"/>
                <a:ext cx="861926" cy="10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𝑐h𝑒𝑎𝑟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𝑀𝑒𝑑𝑖𝑐𝑎𝑙𝑇h𝑒𝑟𝑎𝑝𝑦</m:t>
                    </m:r>
                  </m:oMath>
                </a14:m>
                <a:r>
                  <a:rPr lang="en-US" sz="481" dirty="0"/>
                  <a:t> </a:t>
                </a:r>
                <a:endParaRPr lang="en-US" sz="481" dirty="0">
                  <a:cs typeface="Calibri"/>
                </a:endParaRPr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4AFB61C-1AAC-CD48-AB62-4CC67678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15" y="2945160"/>
                <a:ext cx="861926" cy="105160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: Rounded Corners 303">
                <a:extLst>
                  <a:ext uri="{FF2B5EF4-FFF2-40B4-BE49-F238E27FC236}">
                    <a16:creationId xmlns:a16="http://schemas.microsoft.com/office/drawing/2014/main" id="{A1B7C1B5-A6EF-294D-A69C-8B3F3E3AF838}"/>
                  </a:ext>
                </a:extLst>
              </p:cNvPr>
              <p:cNvSpPr/>
              <p:nvPr/>
            </p:nvSpPr>
            <p:spPr>
              <a:xfrm>
                <a:off x="4979826" y="1981432"/>
                <a:ext cx="965368" cy="19079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70C0">
                    <a:alpha val="50000"/>
                  </a:srgb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640" b="1" dirty="0">
                    <a:solidFill>
                      <a:schemeClr val="tx1"/>
                    </a:solidFill>
                  </a:rPr>
                  <a:t>Monitoring - </a:t>
                </a:r>
                <a14:m>
                  <m:oMath xmlns:m="http://schemas.openxmlformats.org/officeDocument/2006/math"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𝑵𝑪𝑰𝑻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𝟔𝟏𝟓𝟐𝟔</m:t>
                    </m:r>
                  </m:oMath>
                </a14:m>
                <a:endParaRPr lang="en-US" sz="64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: Rounded Corners 303">
                <a:extLst>
                  <a:ext uri="{FF2B5EF4-FFF2-40B4-BE49-F238E27FC236}">
                    <a16:creationId xmlns:a16="http://schemas.microsoft.com/office/drawing/2014/main" id="{A1B7C1B5-A6EF-294D-A69C-8B3F3E3AF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26" y="1981432"/>
                <a:ext cx="965368" cy="190798"/>
              </a:xfrm>
              <a:prstGeom prst="roundRect">
                <a:avLst/>
              </a:prstGeom>
              <a:blipFill>
                <a:blip r:embed="rId15"/>
                <a:stretch>
                  <a:fillRect t="-18750" b="-12500"/>
                </a:stretch>
              </a:blipFill>
              <a:ln>
                <a:solidFill>
                  <a:srgbClr val="0070C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D0D3232E-3C2C-4740-948D-BE104F782695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2033556" y="2076831"/>
            <a:ext cx="2946270" cy="604987"/>
          </a:xfrm>
          <a:prstGeom prst="bentConnector3">
            <a:avLst>
              <a:gd name="adj1" fmla="val 4556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6D6278A-14D6-924D-A194-2381BEBA7D56}"/>
              </a:ext>
            </a:extLst>
          </p:cNvPr>
          <p:cNvSpPr txBox="1"/>
          <p:nvPr/>
        </p:nvSpPr>
        <p:spPr>
          <a:xfrm>
            <a:off x="3661002" y="1884457"/>
            <a:ext cx="739305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sio:hasProperty</a:t>
            </a:r>
            <a:endParaRPr lang="en-US" sz="641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B4F19C-A5AF-134B-80CD-7068883B0D5F}"/>
              </a:ext>
            </a:extLst>
          </p:cNvPr>
          <p:cNvSpPr txBox="1"/>
          <p:nvPr/>
        </p:nvSpPr>
        <p:spPr>
          <a:xfrm>
            <a:off x="5017325" y="2729986"/>
            <a:ext cx="861926" cy="1051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1" i="1" dirty="0" err="1">
                <a:cs typeface="Calibri"/>
              </a:rPr>
              <a:t>provcare:ClinicalIntervention</a:t>
            </a:r>
            <a:endParaRPr lang="en-US" sz="481" i="1" dirty="0">
              <a:cs typeface="Calibri"/>
            </a:endParaRPr>
          </a:p>
        </p:txBody>
      </p:sp>
      <p:sp>
        <p:nvSpPr>
          <p:cNvPr id="240" name="Rectangle: Rounded Corners 302">
            <a:extLst>
              <a:ext uri="{FF2B5EF4-FFF2-40B4-BE49-F238E27FC236}">
                <a16:creationId xmlns:a16="http://schemas.microsoft.com/office/drawing/2014/main" id="{FEA470FF-F8FF-C74B-BB24-E8C3824AAB49}"/>
              </a:ext>
            </a:extLst>
          </p:cNvPr>
          <p:cNvSpPr/>
          <p:nvPr/>
        </p:nvSpPr>
        <p:spPr>
          <a:xfrm>
            <a:off x="3823874" y="5462378"/>
            <a:ext cx="991197" cy="312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1" dirty="0"/>
          </a:p>
        </p:txBody>
      </p:sp>
      <p:sp>
        <p:nvSpPr>
          <p:cNvPr id="241" name="Rectangle: Rounded Corners 302">
            <a:extLst>
              <a:ext uri="{FF2B5EF4-FFF2-40B4-BE49-F238E27FC236}">
                <a16:creationId xmlns:a16="http://schemas.microsoft.com/office/drawing/2014/main" id="{2BC82019-8539-5B44-9F0D-DEE2E2CC1880}"/>
              </a:ext>
            </a:extLst>
          </p:cNvPr>
          <p:cNvSpPr/>
          <p:nvPr/>
        </p:nvSpPr>
        <p:spPr>
          <a:xfrm>
            <a:off x="3994585" y="5594476"/>
            <a:ext cx="629644" cy="68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Drug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FA7BBEE-78D4-3741-A114-3DC8883CCB86}"/>
              </a:ext>
            </a:extLst>
          </p:cNvPr>
          <p:cNvSpPr txBox="1"/>
          <p:nvPr/>
        </p:nvSpPr>
        <p:spPr>
          <a:xfrm>
            <a:off x="3881373" y="5457681"/>
            <a:ext cx="861926" cy="1296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" dirty="0"/>
              <a:t>Medication</a:t>
            </a:r>
            <a:endParaRPr lang="en-US" sz="640" dirty="0">
              <a:cs typeface="Calibri"/>
            </a:endParaRPr>
          </a:p>
        </p:txBody>
      </p: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7D557A8E-2669-0740-9AAF-599AA9892648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617674" y="1487172"/>
            <a:ext cx="1227816" cy="110665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4013460-84E2-AE4C-A489-B12077484496}"/>
              </a:ext>
            </a:extLst>
          </p:cNvPr>
          <p:cNvCxnSpPr>
            <a:cxnSpLocks/>
          </p:cNvCxnSpPr>
          <p:nvPr/>
        </p:nvCxnSpPr>
        <p:spPr>
          <a:xfrm>
            <a:off x="3384595" y="2511862"/>
            <a:ext cx="1623720" cy="3591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981B7F0-FE23-D045-AA25-FB94A9B1A4C7}"/>
              </a:ext>
            </a:extLst>
          </p:cNvPr>
          <p:cNvSpPr txBox="1"/>
          <p:nvPr/>
        </p:nvSpPr>
        <p:spPr>
          <a:xfrm>
            <a:off x="3445919" y="2314304"/>
            <a:ext cx="739305" cy="190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41" b="1" dirty="0" err="1"/>
              <a:t>sio:hasProperty</a:t>
            </a:r>
            <a:endParaRPr lang="en-US" sz="641" b="1" dirty="0"/>
          </a:p>
        </p:txBody>
      </p:sp>
      <p:sp>
        <p:nvSpPr>
          <p:cNvPr id="262" name="Rectangle: Rounded Corners 304">
            <a:extLst>
              <a:ext uri="{FF2B5EF4-FFF2-40B4-BE49-F238E27FC236}">
                <a16:creationId xmlns:a16="http://schemas.microsoft.com/office/drawing/2014/main" id="{5E463120-85E1-B244-93A3-0DD3A16A27C5}"/>
              </a:ext>
            </a:extLst>
          </p:cNvPr>
          <p:cNvSpPr/>
          <p:nvPr/>
        </p:nvSpPr>
        <p:spPr>
          <a:xfrm>
            <a:off x="3793454" y="3702879"/>
            <a:ext cx="1121817" cy="4718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C648DC7-9A24-C547-85A1-03BD8979CD0E}"/>
              </a:ext>
            </a:extLst>
          </p:cNvPr>
          <p:cNvSpPr txBox="1"/>
          <p:nvPr/>
        </p:nvSpPr>
        <p:spPr>
          <a:xfrm>
            <a:off x="3881373" y="3824227"/>
            <a:ext cx="843566" cy="228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1" b="1" dirty="0" err="1"/>
              <a:t>OrderedLaboratory</a:t>
            </a:r>
            <a:endParaRPr lang="en-US" sz="641" b="1" dirty="0"/>
          </a:p>
          <a:p>
            <a:pPr algn="ctr"/>
            <a:r>
              <a:rPr lang="en-US" sz="641" b="1" dirty="0" err="1"/>
              <a:t>TestResult</a:t>
            </a:r>
            <a:endParaRPr lang="en-US" sz="641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1EB3B3-FB87-F946-879D-AB377C8546CC}"/>
                  </a:ext>
                </a:extLst>
              </p:cNvPr>
              <p:cNvSpPr/>
              <p:nvPr/>
            </p:nvSpPr>
            <p:spPr>
              <a:xfrm>
                <a:off x="-3220" y="6568458"/>
                <a:ext cx="393729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b="1" baseline="30000" dirty="0">
                    <a:cs typeface="Calibri"/>
                  </a:rPr>
                  <a:t>* </a:t>
                </a:r>
                <a:r>
                  <a:rPr lang="en-US" sz="800" b="1" dirty="0">
                    <a:cs typeface="Calibri"/>
                  </a:rPr>
                  <a:t>Numeric reused ontology terms are represented by Label – ID, </a:t>
                </a:r>
                <a:r>
                  <a:rPr lang="en-US" sz="800" b="1" dirty="0" err="1">
                    <a:cs typeface="Calibri"/>
                  </a:rPr>
                  <a:t>eg</a:t>
                </a:r>
                <a:r>
                  <a:rPr lang="en-US" sz="800" b="1" dirty="0">
                    <a:cs typeface="Calibri"/>
                  </a:rPr>
                  <a:t>: Unit – </a:t>
                </a:r>
                <a14:m>
                  <m:oMath xmlns:m="http://schemas.openxmlformats.org/officeDocument/2006/math"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𝑼𝑶</m:t>
                    </m:r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_</m:t>
                    </m:r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𝟎𝟎𝟎𝟎𝟎𝟎𝟎</m:t>
                    </m:r>
                  </m:oMath>
                </a14:m>
                <a:endParaRPr lang="en-US" sz="800" b="1" dirty="0">
                  <a:cs typeface="Calibri"/>
                </a:endParaRP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1EB3B3-FB87-F946-879D-AB377C85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0" y="6568458"/>
                <a:ext cx="3937296" cy="215444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776E9BC8-108D-B64A-A58E-654E04AF4157}"/>
              </a:ext>
            </a:extLst>
          </p:cNvPr>
          <p:cNvSpPr txBox="1"/>
          <p:nvPr/>
        </p:nvSpPr>
        <p:spPr>
          <a:xfrm>
            <a:off x="2178170" y="104409"/>
            <a:ext cx="497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 level Study Cohort Ontology ( SCO) – V0.9.0</a:t>
            </a:r>
          </a:p>
        </p:txBody>
      </p:sp>
    </p:spTree>
    <p:extLst>
      <p:ext uri="{BB962C8B-B14F-4D97-AF65-F5344CB8AC3E}">
        <p14:creationId xmlns:p14="http://schemas.microsoft.com/office/powerpoint/2010/main" val="18438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8018D4-354F-6F41-9E7B-644B21046154}"/>
              </a:ext>
            </a:extLst>
          </p:cNvPr>
          <p:cNvGrpSpPr/>
          <p:nvPr/>
        </p:nvGrpSpPr>
        <p:grpSpPr>
          <a:xfrm>
            <a:off x="625020" y="2775134"/>
            <a:ext cx="922981" cy="1620495"/>
            <a:chOff x="16708096" y="13000922"/>
            <a:chExt cx="6441214" cy="7300366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4386C3-8638-7743-95AB-5AB0FDF7EE93}"/>
                </a:ext>
              </a:extLst>
            </p:cNvPr>
            <p:cNvGrpSpPr/>
            <p:nvPr/>
          </p:nvGrpSpPr>
          <p:grpSpPr>
            <a:xfrm>
              <a:off x="16708096" y="13000922"/>
              <a:ext cx="6441214" cy="7300366"/>
              <a:chOff x="41557371" y="1081395"/>
              <a:chExt cx="6441214" cy="6450272"/>
            </a:xfrm>
            <a:grpFill/>
          </p:grpSpPr>
          <p:sp>
            <p:nvSpPr>
              <p:cNvPr id="5" name="Rectangle: Rounded Corners 300">
                <a:extLst>
                  <a:ext uri="{FF2B5EF4-FFF2-40B4-BE49-F238E27FC236}">
                    <a16:creationId xmlns:a16="http://schemas.microsoft.com/office/drawing/2014/main" id="{0C43B398-585D-E64F-A7E2-C7DAB44550F2}"/>
                  </a:ext>
                </a:extLst>
              </p:cNvPr>
              <p:cNvSpPr/>
              <p:nvPr/>
            </p:nvSpPr>
            <p:spPr>
              <a:xfrm>
                <a:off x="41557371" y="1081395"/>
                <a:ext cx="6441214" cy="6450272"/>
              </a:xfrm>
              <a:prstGeom prst="round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1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BB68F2-08A4-D44A-9FF6-683725DC0043}"/>
                  </a:ext>
                </a:extLst>
              </p:cNvPr>
              <p:cNvSpPr txBox="1"/>
              <p:nvPr/>
            </p:nvSpPr>
            <p:spPr>
              <a:xfrm>
                <a:off x="41943328" y="1239796"/>
                <a:ext cx="5779011" cy="51658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41" b="1" dirty="0" err="1"/>
                  <a:t>DiseaseOrCondition</a:t>
                </a:r>
                <a:endParaRPr lang="en-US" sz="641" b="1" dirty="0">
                  <a:cs typeface="Calibri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: Rounded Corners 302">
                    <a:extLst>
                      <a:ext uri="{FF2B5EF4-FFF2-40B4-BE49-F238E27FC236}">
                        <a16:creationId xmlns:a16="http://schemas.microsoft.com/office/drawing/2014/main" id="{BA9EFA9D-4011-D54A-A82E-D028974B9432}"/>
                      </a:ext>
                    </a:extLst>
                  </p:cNvPr>
                  <p:cNvSpPr/>
                  <p:nvPr/>
                </p:nvSpPr>
                <p:spPr>
                  <a:xfrm>
                    <a:off x="42290810" y="1986737"/>
                    <a:ext cx="4974335" cy="506264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481" dirty="0"/>
                      <a:t>Anemia </a:t>
                    </a:r>
                    <a14:m>
                      <m:oMath xmlns:m="http://schemas.openxmlformats.org/officeDocument/2006/math">
                        <m:r>
                          <a:rPr lang="en-US" sz="48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48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𝐷𝑂𝐼𝐷</m:t>
                        </m:r>
                        <m:r>
                          <a:rPr lang="en-US" sz="48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_2355</m:t>
                        </m:r>
                      </m:oMath>
                    </a14:m>
                    <a:endParaRPr lang="en-US" sz="481" dirty="0"/>
                  </a:p>
                </p:txBody>
              </p:sp>
            </mc:Choice>
            <mc:Fallback xmlns="">
              <p:sp>
                <p:nvSpPr>
                  <p:cNvPr id="47" name="Rectangle: Rounded Corners 302">
                    <a:extLst>
                      <a:ext uri="{FF2B5EF4-FFF2-40B4-BE49-F238E27FC236}">
                        <a16:creationId xmlns:a16="http://schemas.microsoft.com/office/drawing/2014/main" id="{46230276-7B91-BB49-B46C-BFFEBB70A9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90810" y="1986737"/>
                    <a:ext cx="4974335" cy="506264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15"/>
                    </a:stretch>
                  </a:blip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: Rounded Corners 303">
                    <a:extLst>
                      <a:ext uri="{FF2B5EF4-FFF2-40B4-BE49-F238E27FC236}">
                        <a16:creationId xmlns:a16="http://schemas.microsoft.com/office/drawing/2014/main" id="{28EBB44C-4EB8-5C4A-9938-F9AFA7E859BB}"/>
                      </a:ext>
                    </a:extLst>
                  </p:cNvPr>
                  <p:cNvSpPr/>
                  <p:nvPr/>
                </p:nvSpPr>
                <p:spPr>
                  <a:xfrm>
                    <a:off x="42290810" y="2613395"/>
                    <a:ext cx="4974335" cy="521517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481" dirty="0">
                        <a:solidFill>
                          <a:schemeClr val="tx1"/>
                        </a:solidFill>
                      </a:rPr>
                      <a:t>Nephropathy </a:t>
                    </a:r>
                    <a14:m>
                      <m:oMath xmlns:m="http://schemas.openxmlformats.org/officeDocument/2006/math">
                        <m:r>
                          <a:rPr lang="en-US" sz="48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48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𝐷𝑂𝐼𝐷</m:t>
                        </m:r>
                        <m:r>
                          <a:rPr lang="en-US" sz="48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_577</m:t>
                        </m:r>
                      </m:oMath>
                    </a14:m>
                    <a:endParaRPr lang="en-US" sz="48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Rectangle: Rounded Corners 303">
                    <a:extLst>
                      <a:ext uri="{FF2B5EF4-FFF2-40B4-BE49-F238E27FC236}">
                        <a16:creationId xmlns:a16="http://schemas.microsoft.com/office/drawing/2014/main" id="{F6912DC3-24DB-C44D-A4A8-4F576BFF2F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90810" y="2613395"/>
                    <a:ext cx="4974335" cy="521517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2841" b="-3030"/>
                    </a:stretch>
                  </a:blip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04">
                  <a:extLst>
                    <a:ext uri="{FF2B5EF4-FFF2-40B4-BE49-F238E27FC236}">
                      <a16:creationId xmlns:a16="http://schemas.microsoft.com/office/drawing/2014/main" id="{3035621B-81FB-F447-AAFE-B94EEEC9DBDD}"/>
                    </a:ext>
                  </a:extLst>
                </p:cNvPr>
                <p:cNvSpPr/>
                <p:nvPr/>
              </p:nvSpPr>
              <p:spPr>
                <a:xfrm>
                  <a:off x="17442327" y="15437319"/>
                  <a:ext cx="4973543" cy="5743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81" dirty="0">
                      <a:solidFill>
                        <a:schemeClr val="tx1"/>
                      </a:solidFill>
                    </a:rPr>
                    <a:t>Neuropathy </a:t>
                  </a:r>
                  <a14:m>
                    <m:oMath xmlns:m="http://schemas.openxmlformats.org/officeDocument/2006/math"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𝐷𝑂𝐼𝐷</m:t>
                      </m:r>
                      <m:r>
                        <a:rPr lang="en-US" sz="48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_870</m:t>
                      </m:r>
                    </m:oMath>
                  </a14:m>
                  <a:endParaRPr lang="en-US" sz="48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: Rounded Corners 304">
                  <a:extLst>
                    <a:ext uri="{FF2B5EF4-FFF2-40B4-BE49-F238E27FC236}">
                      <a16:creationId xmlns:a16="http://schemas.microsoft.com/office/drawing/2014/main" id="{59C9DABC-1055-CE43-A431-E27931B4AB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2327" y="15437319"/>
                  <a:ext cx="4973543" cy="574319"/>
                </a:xfrm>
                <a:prstGeom prst="roundRect">
                  <a:avLst/>
                </a:prstGeom>
                <a:blipFill>
                  <a:blip r:embed="rId7"/>
                  <a:stretch>
                    <a:fillRect l="-568" b="-4615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304">
                <a:extLst>
                  <a:ext uri="{FF2B5EF4-FFF2-40B4-BE49-F238E27FC236}">
                    <a16:creationId xmlns:a16="http://schemas.microsoft.com/office/drawing/2014/main" id="{69E8E428-F85D-2C48-B98A-801F6940D4C8}"/>
                  </a:ext>
                </a:extLst>
              </p:cNvPr>
              <p:cNvSpPr/>
              <p:nvPr/>
            </p:nvSpPr>
            <p:spPr>
              <a:xfrm>
                <a:off x="747541" y="3519026"/>
                <a:ext cx="701388" cy="13271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>
                    <a:solidFill>
                      <a:schemeClr val="tx1"/>
                    </a:solidFill>
                  </a:rPr>
                  <a:t>Retinopathy </a:t>
                </a:r>
                <a14:m>
                  <m:oMath xmlns:m="http://schemas.openxmlformats.org/officeDocument/2006/math"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𝐷𝑂𝐼𝐷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_8947</m:t>
                    </m:r>
                  </m:oMath>
                </a14:m>
                <a:endParaRPr lang="en-US" sz="48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304">
                <a:extLst>
                  <a:ext uri="{FF2B5EF4-FFF2-40B4-BE49-F238E27FC236}">
                    <a16:creationId xmlns:a16="http://schemas.microsoft.com/office/drawing/2014/main" id="{69E8E428-F85D-2C48-B98A-801F6940D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1" y="3519026"/>
                <a:ext cx="701388" cy="132712"/>
              </a:xfrm>
              <a:prstGeom prst="roundRect">
                <a:avLst/>
              </a:prstGeom>
              <a:blipFill>
                <a:blip r:embed="rId8"/>
                <a:stretch>
                  <a:fillRect t="-7692" b="-769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302">
            <a:extLst>
              <a:ext uri="{FF2B5EF4-FFF2-40B4-BE49-F238E27FC236}">
                <a16:creationId xmlns:a16="http://schemas.microsoft.com/office/drawing/2014/main" id="{D87419C6-01B8-9F48-84AB-8DCFCDB8E2AA}"/>
              </a:ext>
            </a:extLst>
          </p:cNvPr>
          <p:cNvSpPr/>
          <p:nvPr/>
        </p:nvSpPr>
        <p:spPr>
          <a:xfrm>
            <a:off x="747542" y="4152586"/>
            <a:ext cx="701387" cy="1851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13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5F1D69-CFA5-E44C-8A19-47FDF2E2E16C}"/>
              </a:ext>
            </a:extLst>
          </p:cNvPr>
          <p:cNvSpPr/>
          <p:nvPr/>
        </p:nvSpPr>
        <p:spPr>
          <a:xfrm>
            <a:off x="793177" y="4233524"/>
            <a:ext cx="586668" cy="75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VitaminB12Deficiency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0FCFF-2A79-0A43-BCB1-56BF98ECAEB7}"/>
              </a:ext>
            </a:extLst>
          </p:cNvPr>
          <p:cNvSpPr/>
          <p:nvPr/>
        </p:nvSpPr>
        <p:spPr>
          <a:xfrm>
            <a:off x="826893" y="4159806"/>
            <a:ext cx="524676" cy="60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Defficiency</a:t>
            </a:r>
            <a:endParaRPr lang="en-US" sz="48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304">
                <a:extLst>
                  <a:ext uri="{FF2B5EF4-FFF2-40B4-BE49-F238E27FC236}">
                    <a16:creationId xmlns:a16="http://schemas.microsoft.com/office/drawing/2014/main" id="{139EAE46-343F-D040-BF35-F7009761C734}"/>
                  </a:ext>
                </a:extLst>
              </p:cNvPr>
              <p:cNvSpPr/>
              <p:nvPr/>
            </p:nvSpPr>
            <p:spPr>
              <a:xfrm>
                <a:off x="747541" y="3683017"/>
                <a:ext cx="712674" cy="121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>
                    <a:solidFill>
                      <a:schemeClr val="tx1"/>
                    </a:solidFill>
                  </a:rPr>
                  <a:t>Hypertension </a:t>
                </a:r>
                <a14:m>
                  <m:oMath xmlns:m="http://schemas.openxmlformats.org/officeDocument/2006/math"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𝐷𝑂𝐼𝐷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_10763</m:t>
                    </m:r>
                  </m:oMath>
                </a14:m>
                <a:r>
                  <a:rPr lang="en-US" sz="48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: Rounded Corners 304">
                <a:extLst>
                  <a:ext uri="{FF2B5EF4-FFF2-40B4-BE49-F238E27FC236}">
                    <a16:creationId xmlns:a16="http://schemas.microsoft.com/office/drawing/2014/main" id="{139EAE46-343F-D040-BF35-F7009761C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1" y="3683017"/>
                <a:ext cx="712674" cy="121848"/>
              </a:xfrm>
              <a:prstGeom prst="roundRect">
                <a:avLst/>
              </a:prstGeom>
              <a:blipFill>
                <a:blip r:embed="rId9"/>
                <a:stretch>
                  <a:fillRect t="-16667" b="-8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304">
                <a:extLst>
                  <a:ext uri="{FF2B5EF4-FFF2-40B4-BE49-F238E27FC236}">
                    <a16:creationId xmlns:a16="http://schemas.microsoft.com/office/drawing/2014/main" id="{8A075EFE-757C-2748-A61F-0F781A3DD736}"/>
                  </a:ext>
                </a:extLst>
              </p:cNvPr>
              <p:cNvSpPr/>
              <p:nvPr/>
            </p:nvSpPr>
            <p:spPr>
              <a:xfrm>
                <a:off x="747541" y="3953340"/>
                <a:ext cx="720275" cy="137723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>
                    <a:solidFill>
                      <a:schemeClr val="tx1"/>
                    </a:solidFill>
                  </a:rPr>
                  <a:t>DiabetesMellitus </a:t>
                </a:r>
                <a14:m>
                  <m:oMath xmlns:m="http://schemas.openxmlformats.org/officeDocument/2006/math"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𝐷𝑂𝐼𝐷</m:t>
                    </m:r>
                    <m:r>
                      <a:rPr lang="en-US" sz="48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_9351</m:t>
                    </m:r>
                  </m:oMath>
                </a14:m>
                <a:endParaRPr lang="en-US" sz="48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304">
                <a:extLst>
                  <a:ext uri="{FF2B5EF4-FFF2-40B4-BE49-F238E27FC236}">
                    <a16:creationId xmlns:a16="http://schemas.microsoft.com/office/drawing/2014/main" id="{8A075EFE-757C-2748-A61F-0F781A3DD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1" y="3953340"/>
                <a:ext cx="720275" cy="137723"/>
              </a:xfrm>
              <a:prstGeom prst="roundRect">
                <a:avLst/>
              </a:prstGeom>
              <a:blipFill>
                <a:blip r:embed="rId10"/>
                <a:stretch>
                  <a:fillRect t="-7692" b="-769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304">
            <a:extLst>
              <a:ext uri="{FF2B5EF4-FFF2-40B4-BE49-F238E27FC236}">
                <a16:creationId xmlns:a16="http://schemas.microsoft.com/office/drawing/2014/main" id="{BC86C125-F5CF-EC41-8C2D-A0CB7FB30404}"/>
              </a:ext>
            </a:extLst>
          </p:cNvPr>
          <p:cNvSpPr/>
          <p:nvPr/>
        </p:nvSpPr>
        <p:spPr>
          <a:xfrm>
            <a:off x="744014" y="3823937"/>
            <a:ext cx="712674" cy="89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Pregnancy</a:t>
            </a:r>
          </a:p>
        </p:txBody>
      </p:sp>
      <p:sp>
        <p:nvSpPr>
          <p:cNvPr id="18" name="Rectangle: Rounded Corners 304">
            <a:extLst>
              <a:ext uri="{FF2B5EF4-FFF2-40B4-BE49-F238E27FC236}">
                <a16:creationId xmlns:a16="http://schemas.microsoft.com/office/drawing/2014/main" id="{7E1A3077-1A4D-364A-8A99-59FEA7762598}"/>
              </a:ext>
            </a:extLst>
          </p:cNvPr>
          <p:cNvSpPr/>
          <p:nvPr/>
        </p:nvSpPr>
        <p:spPr>
          <a:xfrm>
            <a:off x="5111491" y="946905"/>
            <a:ext cx="871534" cy="766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2FB87F-6680-F843-8F97-1AEC49DF1C5D}"/>
              </a:ext>
            </a:extLst>
          </p:cNvPr>
          <p:cNvSpPr/>
          <p:nvPr/>
        </p:nvSpPr>
        <p:spPr>
          <a:xfrm>
            <a:off x="5220814" y="1145384"/>
            <a:ext cx="697472" cy="813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ConventionalTherapy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D4F3A2-40AB-DD4D-96C7-33C514E1F0B8}"/>
              </a:ext>
            </a:extLst>
          </p:cNvPr>
          <p:cNvSpPr/>
          <p:nvPr/>
        </p:nvSpPr>
        <p:spPr>
          <a:xfrm>
            <a:off x="5220814" y="1243945"/>
            <a:ext cx="697472" cy="998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DualTherapy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2A619B-849C-9544-8BD3-B0340603988A}"/>
              </a:ext>
            </a:extLst>
          </p:cNvPr>
          <p:cNvSpPr/>
          <p:nvPr/>
        </p:nvSpPr>
        <p:spPr>
          <a:xfrm>
            <a:off x="5226181" y="1373738"/>
            <a:ext cx="697472" cy="8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MonoTherapy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21601C1-8CFC-E44B-9053-AE7EE7A84D4B}"/>
              </a:ext>
            </a:extLst>
          </p:cNvPr>
          <p:cNvSpPr/>
          <p:nvPr/>
        </p:nvSpPr>
        <p:spPr>
          <a:xfrm>
            <a:off x="5226181" y="1483462"/>
            <a:ext cx="697472" cy="82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IntensiveTherapy</a:t>
            </a:r>
            <a:endParaRPr lang="en-US" sz="48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C7AB2C-B4BE-0340-9C5C-38B8B5CAB813}"/>
                  </a:ext>
                </a:extLst>
              </p:cNvPr>
              <p:cNvSpPr txBox="1"/>
              <p:nvPr/>
            </p:nvSpPr>
            <p:spPr>
              <a:xfrm>
                <a:off x="5129800" y="954583"/>
                <a:ext cx="861926" cy="179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1" dirty="0"/>
                  <a:t>Therapy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𝑐h𝑒𝑎𝑟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𝑀𝑒𝑑𝑖𝑐𝑎𝑙𝑇h𝑒𝑟𝑎𝑝𝑦</m:t>
                    </m:r>
                  </m:oMath>
                </a14:m>
                <a:r>
                  <a:rPr lang="en-US" sz="481" dirty="0"/>
                  <a:t> </a:t>
                </a:r>
                <a:endParaRPr lang="en-US" sz="481" dirty="0">
                  <a:cs typeface="Calibri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C7AB2C-B4BE-0340-9C5C-38B8B5CA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00" y="954583"/>
                <a:ext cx="861926" cy="179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C8BC642-A185-7B44-94C8-BFBE73A97DAF}"/>
              </a:ext>
            </a:extLst>
          </p:cNvPr>
          <p:cNvSpPr/>
          <p:nvPr/>
        </p:nvSpPr>
        <p:spPr>
          <a:xfrm>
            <a:off x="5226181" y="1591728"/>
            <a:ext cx="697472" cy="813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HyperglycemiaRescue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304">
            <a:extLst>
              <a:ext uri="{FF2B5EF4-FFF2-40B4-BE49-F238E27FC236}">
                <a16:creationId xmlns:a16="http://schemas.microsoft.com/office/drawing/2014/main" id="{F118D1F2-7217-904F-9691-CEC7CB43648E}"/>
              </a:ext>
            </a:extLst>
          </p:cNvPr>
          <p:cNvSpPr/>
          <p:nvPr/>
        </p:nvSpPr>
        <p:spPr>
          <a:xfrm>
            <a:off x="2023699" y="4648190"/>
            <a:ext cx="960972" cy="4767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7">
                <a:extLst>
                  <a:ext uri="{FF2B5EF4-FFF2-40B4-BE49-F238E27FC236}">
                    <a16:creationId xmlns:a16="http://schemas.microsoft.com/office/drawing/2014/main" id="{F59DB1EB-DEF8-2542-BDAE-4F69EFEFF6C8}"/>
                  </a:ext>
                </a:extLst>
              </p:cNvPr>
              <p:cNvSpPr/>
              <p:nvPr/>
            </p:nvSpPr>
            <p:spPr>
              <a:xfrm>
                <a:off x="2110875" y="4849374"/>
                <a:ext cx="749848" cy="948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Density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𝑃𝐴𝑇𝑂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_0001019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30" name="Rectangle: Rounded Corners 27">
                <a:extLst>
                  <a:ext uri="{FF2B5EF4-FFF2-40B4-BE49-F238E27FC236}">
                    <a16:creationId xmlns:a16="http://schemas.microsoft.com/office/drawing/2014/main" id="{F59DB1EB-DEF8-2542-BDAE-4F69EFEFF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75" y="4849374"/>
                <a:ext cx="749848" cy="94887"/>
              </a:xfrm>
              <a:prstGeom prst="roundRect">
                <a:avLst/>
              </a:prstGeom>
              <a:blipFill>
                <a:blip r:embed="rId12"/>
                <a:stretch>
                  <a:fillRect b="-22222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27">
                <a:extLst>
                  <a:ext uri="{FF2B5EF4-FFF2-40B4-BE49-F238E27FC236}">
                    <a16:creationId xmlns:a16="http://schemas.microsoft.com/office/drawing/2014/main" id="{EB34F342-EE25-A24E-9280-F7152E50EC88}"/>
                  </a:ext>
                </a:extLst>
              </p:cNvPr>
              <p:cNvSpPr/>
              <p:nvPr/>
            </p:nvSpPr>
            <p:spPr>
              <a:xfrm>
                <a:off x="2112925" y="4971802"/>
                <a:ext cx="749848" cy="648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Dosage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_0000311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31" name="Rectangle: Rounded Corners 27">
                <a:extLst>
                  <a:ext uri="{FF2B5EF4-FFF2-40B4-BE49-F238E27FC236}">
                    <a16:creationId xmlns:a16="http://schemas.microsoft.com/office/drawing/2014/main" id="{EB34F342-EE25-A24E-9280-F7152E50E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925" y="4971802"/>
                <a:ext cx="749848" cy="64856"/>
              </a:xfrm>
              <a:prstGeom prst="roundRect">
                <a:avLst/>
              </a:prstGeom>
              <a:blipFill>
                <a:blip r:embed="rId13"/>
                <a:stretch>
                  <a:fillRect t="-12500" b="-25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CF644DC-FA8F-2E49-AFB5-87B6E3AFB5EB}"/>
              </a:ext>
            </a:extLst>
          </p:cNvPr>
          <p:cNvSpPr txBox="1"/>
          <p:nvPr/>
        </p:nvSpPr>
        <p:spPr>
          <a:xfrm>
            <a:off x="1767051" y="4732039"/>
            <a:ext cx="1509720" cy="1297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1" b="1" dirty="0"/>
              <a:t>Measure</a:t>
            </a:r>
            <a:endParaRPr lang="en-US" sz="641" b="1" dirty="0">
              <a:cs typeface="Calibri"/>
            </a:endParaRPr>
          </a:p>
        </p:txBody>
      </p:sp>
      <p:sp>
        <p:nvSpPr>
          <p:cNvPr id="34" name="Rectangle: Rounded Corners 304">
            <a:extLst>
              <a:ext uri="{FF2B5EF4-FFF2-40B4-BE49-F238E27FC236}">
                <a16:creationId xmlns:a16="http://schemas.microsoft.com/office/drawing/2014/main" id="{21DB049D-B1FF-544D-9F0E-00EC5DF5DA76}"/>
              </a:ext>
            </a:extLst>
          </p:cNvPr>
          <p:cNvSpPr/>
          <p:nvPr/>
        </p:nvSpPr>
        <p:spPr>
          <a:xfrm>
            <a:off x="1298042" y="5404258"/>
            <a:ext cx="834473" cy="10619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C37EBA-E98B-F540-A0E2-3E76B4B875B9}"/>
                  </a:ext>
                </a:extLst>
              </p:cNvPr>
              <p:cNvSpPr txBox="1"/>
              <p:nvPr/>
            </p:nvSpPr>
            <p:spPr>
              <a:xfrm>
                <a:off x="986524" y="5490537"/>
                <a:ext cx="1479937" cy="129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41" b="1" dirty="0">
                    <a:cs typeface="Calibri"/>
                  </a:rPr>
                  <a:t>Unit </a:t>
                </a:r>
                <a14:m>
                  <m:oMath xmlns:m="http://schemas.openxmlformats.org/officeDocument/2006/math"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≡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𝑼𝑶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_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𝟎𝟎𝟎𝟎𝟎𝟎𝟎</m:t>
                    </m:r>
                  </m:oMath>
                </a14:m>
                <a:r>
                  <a:rPr lang="en-US" sz="641" b="1" dirty="0">
                    <a:cs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C37EBA-E98B-F540-A0E2-3E76B4B87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24" y="5490537"/>
                <a:ext cx="1479937" cy="129782"/>
              </a:xfrm>
              <a:prstGeom prst="rect">
                <a:avLst/>
              </a:prstGeom>
              <a:blipFill>
                <a:blip r:embed="rId14"/>
                <a:stretch>
                  <a:fillRect t="-9091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27">
                <a:extLst>
                  <a:ext uri="{FF2B5EF4-FFF2-40B4-BE49-F238E27FC236}">
                    <a16:creationId xmlns:a16="http://schemas.microsoft.com/office/drawing/2014/main" id="{3B2BA594-8A56-1243-88F1-DF76DC8793CB}"/>
                  </a:ext>
                </a:extLst>
              </p:cNvPr>
              <p:cNvSpPr/>
              <p:nvPr/>
            </p:nvSpPr>
            <p:spPr>
              <a:xfrm>
                <a:off x="1340354" y="5665741"/>
                <a:ext cx="749848" cy="15078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GramPerDeciLiter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0208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36" name="Rectangle: Rounded Corners 27">
                <a:extLst>
                  <a:ext uri="{FF2B5EF4-FFF2-40B4-BE49-F238E27FC236}">
                    <a16:creationId xmlns:a16="http://schemas.microsoft.com/office/drawing/2014/main" id="{3B2BA594-8A56-1243-88F1-DF76DC879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54" y="5665741"/>
                <a:ext cx="749848" cy="150783"/>
              </a:xfrm>
              <a:prstGeom prst="roundRect">
                <a:avLst/>
              </a:prstGeom>
              <a:blipFill>
                <a:blip r:embed="rId15"/>
                <a:stretch>
                  <a:fillRect t="-7143" b="-7143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27">
                <a:extLst>
                  <a:ext uri="{FF2B5EF4-FFF2-40B4-BE49-F238E27FC236}">
                    <a16:creationId xmlns:a16="http://schemas.microsoft.com/office/drawing/2014/main" id="{317FF465-7320-0B48-9F00-DA168BABBCF6}"/>
                  </a:ext>
                </a:extLst>
              </p:cNvPr>
              <p:cNvSpPr/>
              <p:nvPr/>
            </p:nvSpPr>
            <p:spPr>
              <a:xfrm>
                <a:off x="1340354" y="5859057"/>
                <a:ext cx="749848" cy="15078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MilliGramPerDay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𝐸𝐹𝑂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_0004419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37" name="Rectangle: Rounded Corners 27">
                <a:extLst>
                  <a:ext uri="{FF2B5EF4-FFF2-40B4-BE49-F238E27FC236}">
                    <a16:creationId xmlns:a16="http://schemas.microsoft.com/office/drawing/2014/main" id="{317FF465-7320-0B48-9F00-DA168BABB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54" y="5859057"/>
                <a:ext cx="749848" cy="150783"/>
              </a:xfrm>
              <a:prstGeom prst="roundRect">
                <a:avLst/>
              </a:prstGeom>
              <a:blipFill>
                <a:blip r:embed="rId16"/>
                <a:stretch>
                  <a:fillRect t="-7143" b="-7143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27">
            <a:extLst>
              <a:ext uri="{FF2B5EF4-FFF2-40B4-BE49-F238E27FC236}">
                <a16:creationId xmlns:a16="http://schemas.microsoft.com/office/drawing/2014/main" id="{01C0DCAC-48D5-E54B-BE32-D5494DBF100E}"/>
              </a:ext>
            </a:extLst>
          </p:cNvPr>
          <p:cNvSpPr/>
          <p:nvPr/>
        </p:nvSpPr>
        <p:spPr>
          <a:xfrm>
            <a:off x="1351569" y="6052671"/>
            <a:ext cx="749848" cy="3703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27">
                <a:extLst>
                  <a:ext uri="{FF2B5EF4-FFF2-40B4-BE49-F238E27FC236}">
                    <a16:creationId xmlns:a16="http://schemas.microsoft.com/office/drawing/2014/main" id="{EBD5B45D-C0EB-E447-920A-BFA8E3C11758}"/>
                  </a:ext>
                </a:extLst>
              </p:cNvPr>
              <p:cNvSpPr/>
              <p:nvPr/>
            </p:nvSpPr>
            <p:spPr>
              <a:xfrm>
                <a:off x="1400837" y="6133202"/>
                <a:ext cx="628881" cy="753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Year </a:t>
                </a:r>
                <a14:m>
                  <m:oMath xmlns:m="http://schemas.openxmlformats.org/officeDocument/2006/math">
                    <m:r>
                      <a:rPr lang="en-US" sz="48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_0000036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39" name="Rectangle: Rounded Corners 27">
                <a:extLst>
                  <a:ext uri="{FF2B5EF4-FFF2-40B4-BE49-F238E27FC236}">
                    <a16:creationId xmlns:a16="http://schemas.microsoft.com/office/drawing/2014/main" id="{EBD5B45D-C0EB-E447-920A-BFA8E3C11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837" y="6133202"/>
                <a:ext cx="628881" cy="75392"/>
              </a:xfrm>
              <a:prstGeom prst="roundRect">
                <a:avLst/>
              </a:prstGeom>
              <a:blipFill>
                <a:blip r:embed="rId17"/>
                <a:stretch>
                  <a:fillRect t="-12500" b="-25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27">
                <a:extLst>
                  <a:ext uri="{FF2B5EF4-FFF2-40B4-BE49-F238E27FC236}">
                    <a16:creationId xmlns:a16="http://schemas.microsoft.com/office/drawing/2014/main" id="{5958E1EB-3A5E-A94E-B491-3E4DEEAE65F3}"/>
                  </a:ext>
                </a:extLst>
              </p:cNvPr>
              <p:cNvSpPr/>
              <p:nvPr/>
            </p:nvSpPr>
            <p:spPr>
              <a:xfrm>
                <a:off x="1402004" y="6243066"/>
                <a:ext cx="628881" cy="753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Month</a:t>
                </a:r>
                <a:r>
                  <a:rPr lang="en-US" sz="48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_0000035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40" name="Rectangle: Rounded Corners 27">
                <a:extLst>
                  <a:ext uri="{FF2B5EF4-FFF2-40B4-BE49-F238E27FC236}">
                    <a16:creationId xmlns:a16="http://schemas.microsoft.com/office/drawing/2014/main" id="{5958E1EB-3A5E-A94E-B491-3E4DEEAE6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04" y="6243066"/>
                <a:ext cx="628881" cy="75392"/>
              </a:xfrm>
              <a:prstGeom prst="roundRect">
                <a:avLst/>
              </a:prstGeom>
              <a:blipFill>
                <a:blip r:embed="rId18"/>
                <a:stretch>
                  <a:fillRect l="-1923" t="-28571" b="-28571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2C00E36-BCCF-3745-ACC3-B26F4C1F374F}"/>
              </a:ext>
            </a:extLst>
          </p:cNvPr>
          <p:cNvSpPr/>
          <p:nvPr/>
        </p:nvSpPr>
        <p:spPr>
          <a:xfrm>
            <a:off x="1471690" y="6062412"/>
            <a:ext cx="515421" cy="70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>
                <a:solidFill>
                  <a:schemeClr val="tx1"/>
                </a:solidFill>
              </a:rPr>
              <a:t>DurationUnit</a:t>
            </a:r>
            <a:endParaRPr lang="en-US" sz="48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1">
            <a:extLst>
              <a:ext uri="{FF2B5EF4-FFF2-40B4-BE49-F238E27FC236}">
                <a16:creationId xmlns:a16="http://schemas.microsoft.com/office/drawing/2014/main" id="{1889E3B2-DDEE-1C41-B697-2865CCDDAC73}"/>
              </a:ext>
            </a:extLst>
          </p:cNvPr>
          <p:cNvSpPr/>
          <p:nvPr/>
        </p:nvSpPr>
        <p:spPr>
          <a:xfrm>
            <a:off x="6026313" y="1666346"/>
            <a:ext cx="1528148" cy="1133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92581" tIns="96291" rIns="192581" bIns="96291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28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421EF6-E5AD-6A4A-AC00-4B39E154D598}"/>
                  </a:ext>
                </a:extLst>
              </p:cNvPr>
              <p:cNvSpPr txBox="1"/>
              <p:nvPr/>
            </p:nvSpPr>
            <p:spPr>
              <a:xfrm>
                <a:off x="6412681" y="1673036"/>
                <a:ext cx="852487" cy="1297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41" b="1" dirty="0"/>
                  <a:t>Drug</a:t>
                </a:r>
                <a14:m>
                  <m:oMath xmlns:m="http://schemas.openxmlformats.org/officeDocument/2006/math"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𝑪𝑯𝑬𝑩𝑰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641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𝟐𝟑𝟖𝟖𝟖</m:t>
                    </m:r>
                  </m:oMath>
                </a14:m>
                <a:endParaRPr lang="en-US" sz="641" b="1" dirty="0">
                  <a:cs typeface="Calibri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421EF6-E5AD-6A4A-AC00-4B39E154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1" y="1673036"/>
                <a:ext cx="852487" cy="129782"/>
              </a:xfrm>
              <a:prstGeom prst="rect">
                <a:avLst/>
              </a:prstGeom>
              <a:blipFill>
                <a:blip r:embed="rId19"/>
                <a:stretch>
                  <a:fillRect l="-1471" t="-20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1">
            <a:extLst>
              <a:ext uri="{FF2B5EF4-FFF2-40B4-BE49-F238E27FC236}">
                <a16:creationId xmlns:a16="http://schemas.microsoft.com/office/drawing/2014/main" id="{940843A0-6AD8-9046-8BAC-E6BD9F39CD1E}"/>
              </a:ext>
            </a:extLst>
          </p:cNvPr>
          <p:cNvSpPr/>
          <p:nvPr/>
        </p:nvSpPr>
        <p:spPr>
          <a:xfrm>
            <a:off x="6067810" y="1784142"/>
            <a:ext cx="1445820" cy="879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92581" tIns="96291" rIns="192581" bIns="96291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287" dirty="0"/>
          </a:p>
        </p:txBody>
      </p:sp>
      <p:sp>
        <p:nvSpPr>
          <p:cNvPr id="50" name="Rectangle: Rounded Corners 19">
            <a:extLst>
              <a:ext uri="{FF2B5EF4-FFF2-40B4-BE49-F238E27FC236}">
                <a16:creationId xmlns:a16="http://schemas.microsoft.com/office/drawing/2014/main" id="{E281620B-8994-4645-B6D1-CED1B59819B9}"/>
              </a:ext>
            </a:extLst>
          </p:cNvPr>
          <p:cNvSpPr/>
          <p:nvPr/>
        </p:nvSpPr>
        <p:spPr>
          <a:xfrm>
            <a:off x="6144997" y="1885285"/>
            <a:ext cx="677795" cy="7367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 dirty="0"/>
          </a:p>
        </p:txBody>
      </p:sp>
      <p:sp>
        <p:nvSpPr>
          <p:cNvPr id="53" name="Rectangle: Rounded Corners 25">
            <a:extLst>
              <a:ext uri="{FF2B5EF4-FFF2-40B4-BE49-F238E27FC236}">
                <a16:creationId xmlns:a16="http://schemas.microsoft.com/office/drawing/2014/main" id="{2F5AFE2A-ABB0-FD43-ADD5-A2E7A247BB60}"/>
              </a:ext>
            </a:extLst>
          </p:cNvPr>
          <p:cNvSpPr/>
          <p:nvPr/>
        </p:nvSpPr>
        <p:spPr>
          <a:xfrm>
            <a:off x="6138749" y="2231022"/>
            <a:ext cx="664755" cy="2348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7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A84DC7-9004-2144-B467-2EE7834EB39F}"/>
              </a:ext>
            </a:extLst>
          </p:cNvPr>
          <p:cNvSpPr txBox="1"/>
          <p:nvPr/>
        </p:nvSpPr>
        <p:spPr>
          <a:xfrm>
            <a:off x="6285064" y="2238665"/>
            <a:ext cx="437229" cy="105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" dirty="0"/>
              <a:t>Sulfonylurea</a:t>
            </a:r>
            <a:endParaRPr lang="en-US" sz="480" dirty="0">
              <a:cs typeface="Calibri"/>
            </a:endParaRPr>
          </a:p>
        </p:txBody>
      </p:sp>
      <p:sp>
        <p:nvSpPr>
          <p:cNvPr id="55" name="Rectangle: Rounded Corners 31">
            <a:extLst>
              <a:ext uri="{FF2B5EF4-FFF2-40B4-BE49-F238E27FC236}">
                <a16:creationId xmlns:a16="http://schemas.microsoft.com/office/drawing/2014/main" id="{79B99B20-550B-9844-8FCA-85AC481887F8}"/>
              </a:ext>
            </a:extLst>
          </p:cNvPr>
          <p:cNvSpPr/>
          <p:nvPr/>
        </p:nvSpPr>
        <p:spPr>
          <a:xfrm>
            <a:off x="6191839" y="2324438"/>
            <a:ext cx="583274" cy="53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dirty="0">
                <a:solidFill>
                  <a:schemeClr val="tx1"/>
                </a:solidFill>
              </a:rPr>
              <a:t>Glyburide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EA1CB2-D635-1B4F-931D-2660B9F988A2}"/>
              </a:ext>
            </a:extLst>
          </p:cNvPr>
          <p:cNvSpPr/>
          <p:nvPr/>
        </p:nvSpPr>
        <p:spPr>
          <a:xfrm>
            <a:off x="6241290" y="1902647"/>
            <a:ext cx="524676" cy="60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bg1"/>
                </a:solidFill>
              </a:rPr>
              <a:t>Function-Based</a:t>
            </a:r>
          </a:p>
        </p:txBody>
      </p:sp>
      <p:sp>
        <p:nvSpPr>
          <p:cNvPr id="57" name="Rectangle: Rounded Corners 19">
            <a:extLst>
              <a:ext uri="{FF2B5EF4-FFF2-40B4-BE49-F238E27FC236}">
                <a16:creationId xmlns:a16="http://schemas.microsoft.com/office/drawing/2014/main" id="{9B8D141D-83E0-4645-88BD-40396C9828A0}"/>
              </a:ext>
            </a:extLst>
          </p:cNvPr>
          <p:cNvSpPr/>
          <p:nvPr/>
        </p:nvSpPr>
        <p:spPr>
          <a:xfrm>
            <a:off x="6873625" y="1885285"/>
            <a:ext cx="640005" cy="6683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5677D0-EC1E-4E46-B7D3-679A653A61C5}"/>
              </a:ext>
            </a:extLst>
          </p:cNvPr>
          <p:cNvSpPr/>
          <p:nvPr/>
        </p:nvSpPr>
        <p:spPr>
          <a:xfrm>
            <a:off x="6948572" y="1909995"/>
            <a:ext cx="524676" cy="60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bg1"/>
                </a:solidFill>
              </a:rPr>
              <a:t>Target-Based</a:t>
            </a:r>
          </a:p>
        </p:txBody>
      </p:sp>
      <p:sp>
        <p:nvSpPr>
          <p:cNvPr id="59" name="Rectangle: Rounded Corners 25">
            <a:extLst>
              <a:ext uri="{FF2B5EF4-FFF2-40B4-BE49-F238E27FC236}">
                <a16:creationId xmlns:a16="http://schemas.microsoft.com/office/drawing/2014/main" id="{18CCE18B-099E-2D48-B95E-E79480D431C3}"/>
              </a:ext>
            </a:extLst>
          </p:cNvPr>
          <p:cNvSpPr/>
          <p:nvPr/>
        </p:nvSpPr>
        <p:spPr>
          <a:xfrm>
            <a:off x="6885854" y="1994717"/>
            <a:ext cx="597454" cy="3741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77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8B775-82F8-F643-83E2-243223B47EE1}"/>
              </a:ext>
            </a:extLst>
          </p:cNvPr>
          <p:cNvSpPr txBox="1"/>
          <p:nvPr/>
        </p:nvSpPr>
        <p:spPr>
          <a:xfrm>
            <a:off x="6973434" y="2011334"/>
            <a:ext cx="437772" cy="105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" dirty="0"/>
              <a:t>NR1C3Drug</a:t>
            </a:r>
            <a:endParaRPr lang="en-US" sz="480" dirty="0">
              <a:cs typeface="Calibri"/>
            </a:endParaRPr>
          </a:p>
        </p:txBody>
      </p:sp>
      <p:sp>
        <p:nvSpPr>
          <p:cNvPr id="61" name="Rectangle: Rounded Corners 31">
            <a:extLst>
              <a:ext uri="{FF2B5EF4-FFF2-40B4-BE49-F238E27FC236}">
                <a16:creationId xmlns:a16="http://schemas.microsoft.com/office/drawing/2014/main" id="{71F52267-E852-8445-BCE1-01DEB3F6CC3A}"/>
              </a:ext>
            </a:extLst>
          </p:cNvPr>
          <p:cNvSpPr/>
          <p:nvPr/>
        </p:nvSpPr>
        <p:spPr>
          <a:xfrm>
            <a:off x="6898373" y="2108793"/>
            <a:ext cx="576706" cy="53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dirty="0" err="1">
                <a:solidFill>
                  <a:schemeClr val="tx1"/>
                </a:solidFill>
              </a:rPr>
              <a:t>Canaglofzin</a:t>
            </a:r>
            <a:endParaRPr lang="en-US" sz="48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31">
            <a:extLst>
              <a:ext uri="{FF2B5EF4-FFF2-40B4-BE49-F238E27FC236}">
                <a16:creationId xmlns:a16="http://schemas.microsoft.com/office/drawing/2014/main" id="{9CEC4EC0-F12D-7841-972A-1CD333A291F5}"/>
              </a:ext>
            </a:extLst>
          </p:cNvPr>
          <p:cNvSpPr/>
          <p:nvPr/>
        </p:nvSpPr>
        <p:spPr>
          <a:xfrm>
            <a:off x="6896345" y="2187384"/>
            <a:ext cx="578734" cy="53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dirty="0">
                <a:solidFill>
                  <a:schemeClr val="tx1"/>
                </a:solidFill>
              </a:rPr>
              <a:t>Dapagliflozin</a:t>
            </a:r>
          </a:p>
        </p:txBody>
      </p:sp>
      <p:sp>
        <p:nvSpPr>
          <p:cNvPr id="63" name="Rectangle: Rounded Corners 31">
            <a:extLst>
              <a:ext uri="{FF2B5EF4-FFF2-40B4-BE49-F238E27FC236}">
                <a16:creationId xmlns:a16="http://schemas.microsoft.com/office/drawing/2014/main" id="{DFC7723B-329D-ED42-949C-1DB396464AF1}"/>
              </a:ext>
            </a:extLst>
          </p:cNvPr>
          <p:cNvSpPr/>
          <p:nvPr/>
        </p:nvSpPr>
        <p:spPr>
          <a:xfrm>
            <a:off x="6902786" y="2264415"/>
            <a:ext cx="572293" cy="49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dirty="0">
                <a:solidFill>
                  <a:schemeClr val="tx1"/>
                </a:solidFill>
                <a:cs typeface="Calibri"/>
              </a:rPr>
              <a:t>Empagliflozin</a:t>
            </a:r>
            <a:endParaRPr lang="en-US" sz="48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93114E-BB06-CF41-9921-AB2FBF32EACB}"/>
              </a:ext>
            </a:extLst>
          </p:cNvPr>
          <p:cNvSpPr/>
          <p:nvPr/>
        </p:nvSpPr>
        <p:spPr>
          <a:xfrm>
            <a:off x="6413180" y="2516432"/>
            <a:ext cx="192046" cy="99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b="1" dirty="0"/>
              <a:t>.</a:t>
            </a:r>
          </a:p>
          <a:p>
            <a:pPr algn="ctr"/>
            <a:r>
              <a:rPr lang="en-US" sz="480" b="1" dirty="0"/>
              <a:t>.</a:t>
            </a:r>
          </a:p>
        </p:txBody>
      </p:sp>
      <p:sp>
        <p:nvSpPr>
          <p:cNvPr id="66" name="Rectangle: Rounded Corners 25">
            <a:extLst>
              <a:ext uri="{FF2B5EF4-FFF2-40B4-BE49-F238E27FC236}">
                <a16:creationId xmlns:a16="http://schemas.microsoft.com/office/drawing/2014/main" id="{117C9CA3-D5D7-1445-AFA9-919AA9912C9B}"/>
              </a:ext>
            </a:extLst>
          </p:cNvPr>
          <p:cNvSpPr/>
          <p:nvPr/>
        </p:nvSpPr>
        <p:spPr>
          <a:xfrm>
            <a:off x="6155488" y="1969742"/>
            <a:ext cx="664755" cy="2424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77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F178DD-329A-4044-A709-EF03BC2D7463}"/>
              </a:ext>
            </a:extLst>
          </p:cNvPr>
          <p:cNvSpPr/>
          <p:nvPr/>
        </p:nvSpPr>
        <p:spPr>
          <a:xfrm>
            <a:off x="6400253" y="2387738"/>
            <a:ext cx="192046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48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27CFD-E4F4-4B48-8700-4298EBA99B19}"/>
              </a:ext>
            </a:extLst>
          </p:cNvPr>
          <p:cNvSpPr/>
          <p:nvPr/>
        </p:nvSpPr>
        <p:spPr>
          <a:xfrm>
            <a:off x="6572030" y="1806078"/>
            <a:ext cx="524676" cy="60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>
                <a:solidFill>
                  <a:schemeClr val="tx1"/>
                </a:solidFill>
              </a:rPr>
              <a:t>Antidiabetic Drug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818F9F-DF75-E04D-8A5C-E8A57D8A3C9F}"/>
              </a:ext>
            </a:extLst>
          </p:cNvPr>
          <p:cNvSpPr/>
          <p:nvPr/>
        </p:nvSpPr>
        <p:spPr>
          <a:xfrm>
            <a:off x="7072188" y="2383876"/>
            <a:ext cx="165674" cy="112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" dirty="0"/>
              <a:t>.</a:t>
            </a:r>
          </a:p>
          <a:p>
            <a:pPr algn="ctr"/>
            <a:r>
              <a:rPr lang="en-US" sz="48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41BF8-98B0-4141-AA7C-52A680A00169}"/>
              </a:ext>
            </a:extLst>
          </p:cNvPr>
          <p:cNvSpPr txBox="1"/>
          <p:nvPr/>
        </p:nvSpPr>
        <p:spPr>
          <a:xfrm>
            <a:off x="6260726" y="1988561"/>
            <a:ext cx="437772" cy="105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0863" tIns="15432" rIns="30863" bIns="1543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" dirty="0"/>
              <a:t>Biguanide</a:t>
            </a:r>
            <a:endParaRPr lang="en-US" sz="48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31">
                <a:extLst>
                  <a:ext uri="{FF2B5EF4-FFF2-40B4-BE49-F238E27FC236}">
                    <a16:creationId xmlns:a16="http://schemas.microsoft.com/office/drawing/2014/main" id="{AC29C3C5-07C3-C448-8F6B-EC21A2B280C9}"/>
                  </a:ext>
                </a:extLst>
              </p:cNvPr>
              <p:cNvSpPr/>
              <p:nvPr/>
            </p:nvSpPr>
            <p:spPr>
              <a:xfrm>
                <a:off x="6182229" y="2074819"/>
                <a:ext cx="583275" cy="1191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" dirty="0">
                    <a:solidFill>
                      <a:schemeClr val="tx1"/>
                    </a:solidFill>
                  </a:rPr>
                  <a:t>Metformin </a:t>
                </a:r>
                <a14:m>
                  <m:oMath xmlns:m="http://schemas.openxmlformats.org/officeDocument/2006/math">
                    <m:r>
                      <a:rPr lang="en-US" sz="48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𝐶𝐻𝐸𝐵𝐼</m:t>
                    </m:r>
                    <m:r>
                      <a:rPr lang="en-US" sz="48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_6801</m:t>
                    </m:r>
                  </m:oMath>
                </a14:m>
                <a:endParaRPr lang="en-US" sz="48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: Rounded Corners 31">
                <a:extLst>
                  <a:ext uri="{FF2B5EF4-FFF2-40B4-BE49-F238E27FC236}">
                    <a16:creationId xmlns:a16="http://schemas.microsoft.com/office/drawing/2014/main" id="{AC29C3C5-07C3-C448-8F6B-EC21A2B28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229" y="2074819"/>
                <a:ext cx="583275" cy="119123"/>
              </a:xfrm>
              <a:prstGeom prst="roundRect">
                <a:avLst/>
              </a:prstGeom>
              <a:blipFill>
                <a:blip r:embed="rId20"/>
                <a:stretch>
                  <a:fillRect t="-8333" b="-16667"/>
                </a:stretch>
              </a:blipFill>
              <a:ln w="31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: Rounded Corners 304">
            <a:extLst>
              <a:ext uri="{FF2B5EF4-FFF2-40B4-BE49-F238E27FC236}">
                <a16:creationId xmlns:a16="http://schemas.microsoft.com/office/drawing/2014/main" id="{8055C368-076C-6640-8AB4-F80FD6991751}"/>
              </a:ext>
            </a:extLst>
          </p:cNvPr>
          <p:cNvSpPr/>
          <p:nvPr/>
        </p:nvSpPr>
        <p:spPr>
          <a:xfrm>
            <a:off x="4074087" y="2944711"/>
            <a:ext cx="1161170" cy="25094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302">
            <a:extLst>
              <a:ext uri="{FF2B5EF4-FFF2-40B4-BE49-F238E27FC236}">
                <a16:creationId xmlns:a16="http://schemas.microsoft.com/office/drawing/2014/main" id="{79081A62-07F2-D544-90BB-58593C5C5A63}"/>
              </a:ext>
            </a:extLst>
          </p:cNvPr>
          <p:cNvSpPr/>
          <p:nvPr/>
        </p:nvSpPr>
        <p:spPr>
          <a:xfrm>
            <a:off x="4177865" y="3154850"/>
            <a:ext cx="953818" cy="101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196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FastingPlasmaGlucose</a:t>
            </a:r>
            <a:endParaRPr lang="en-US" sz="48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302">
                <a:extLst>
                  <a:ext uri="{FF2B5EF4-FFF2-40B4-BE49-F238E27FC236}">
                    <a16:creationId xmlns:a16="http://schemas.microsoft.com/office/drawing/2014/main" id="{9F10EE56-C9D7-464F-A3B2-7C3A20962EB2}"/>
                  </a:ext>
                </a:extLst>
              </p:cNvPr>
              <p:cNvSpPr/>
              <p:nvPr/>
            </p:nvSpPr>
            <p:spPr>
              <a:xfrm>
                <a:off x="4177865" y="3301788"/>
                <a:ext cx="953818" cy="12516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196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GlycatedHemoglobin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002786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1" name="Rectangle: Rounded Corners 302">
                <a:extLst>
                  <a:ext uri="{FF2B5EF4-FFF2-40B4-BE49-F238E27FC236}">
                    <a16:creationId xmlns:a16="http://schemas.microsoft.com/office/drawing/2014/main" id="{9F10EE56-C9D7-464F-A3B2-7C3A2096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65" y="3301788"/>
                <a:ext cx="953818" cy="125168"/>
              </a:xfrm>
              <a:prstGeom prst="roundRect">
                <a:avLst/>
              </a:prstGeom>
              <a:blipFill>
                <a:blip r:embed="rId21"/>
                <a:stretch>
                  <a:fillRect t="-16667"/>
                </a:stretch>
              </a:blipFill>
              <a:ln>
                <a:solidFill>
                  <a:schemeClr val="accent6">
                    <a:lumMod val="50000"/>
                    <a:alpha val="50196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302">
                <a:extLst>
                  <a:ext uri="{FF2B5EF4-FFF2-40B4-BE49-F238E27FC236}">
                    <a16:creationId xmlns:a16="http://schemas.microsoft.com/office/drawing/2014/main" id="{1F370469-779B-F343-B7D2-976F548B2746}"/>
                  </a:ext>
                </a:extLst>
              </p:cNvPr>
              <p:cNvSpPr/>
              <p:nvPr/>
            </p:nvSpPr>
            <p:spPr>
              <a:xfrm>
                <a:off x="4177865" y="3479166"/>
                <a:ext cx="953818" cy="1292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AlbuminCreatinineRatio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000384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2" name="Rectangle: Rounded Corners 302">
                <a:extLst>
                  <a:ext uri="{FF2B5EF4-FFF2-40B4-BE49-F238E27FC236}">
                    <a16:creationId xmlns:a16="http://schemas.microsoft.com/office/drawing/2014/main" id="{1F370469-779B-F343-B7D2-976F548B2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65" y="3479166"/>
                <a:ext cx="953818" cy="129272"/>
              </a:xfrm>
              <a:prstGeom prst="roundRect">
                <a:avLst/>
              </a:prstGeom>
              <a:blipFill>
                <a:blip r:embed="rId22"/>
                <a:stretch>
                  <a:fillRect t="-16667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: Rounded Corners 302">
            <a:extLst>
              <a:ext uri="{FF2B5EF4-FFF2-40B4-BE49-F238E27FC236}">
                <a16:creationId xmlns:a16="http://schemas.microsoft.com/office/drawing/2014/main" id="{97405DAC-3650-0443-BF9C-69E690D343A6}"/>
              </a:ext>
            </a:extLst>
          </p:cNvPr>
          <p:cNvSpPr/>
          <p:nvPr/>
        </p:nvSpPr>
        <p:spPr>
          <a:xfrm>
            <a:off x="4168256" y="3666496"/>
            <a:ext cx="973910" cy="1005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 err="1"/>
              <a:t>Hematocrotit</a:t>
            </a:r>
            <a:endParaRPr lang="en-US" sz="48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Rounded Corners 302">
                <a:extLst>
                  <a:ext uri="{FF2B5EF4-FFF2-40B4-BE49-F238E27FC236}">
                    <a16:creationId xmlns:a16="http://schemas.microsoft.com/office/drawing/2014/main" id="{4CAAC09D-79A5-0943-BB46-43919BAE0A9B}"/>
                  </a:ext>
                </a:extLst>
              </p:cNvPr>
              <p:cNvSpPr/>
              <p:nvPr/>
            </p:nvSpPr>
            <p:spPr>
              <a:xfrm>
                <a:off x="4168256" y="3806941"/>
                <a:ext cx="973910" cy="10054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Hemoglobin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000508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4" name="Rectangle: Rounded Corners 302">
                <a:extLst>
                  <a:ext uri="{FF2B5EF4-FFF2-40B4-BE49-F238E27FC236}">
                    <a16:creationId xmlns:a16="http://schemas.microsoft.com/office/drawing/2014/main" id="{4CAAC09D-79A5-0943-BB46-43919BAE0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6" y="3806941"/>
                <a:ext cx="973910" cy="100542"/>
              </a:xfrm>
              <a:prstGeom prst="roundRect">
                <a:avLst/>
              </a:prstGeom>
              <a:blipFill>
                <a:blip r:embed="rId23"/>
                <a:stretch>
                  <a:fillRect t="-11111" b="-11111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302">
                <a:extLst>
                  <a:ext uri="{FF2B5EF4-FFF2-40B4-BE49-F238E27FC236}">
                    <a16:creationId xmlns:a16="http://schemas.microsoft.com/office/drawing/2014/main" id="{6941FE76-57A8-E743-BD5D-8BCF55FB6225}"/>
                  </a:ext>
                </a:extLst>
              </p:cNvPr>
              <p:cNvSpPr/>
              <p:nvPr/>
            </p:nvSpPr>
            <p:spPr>
              <a:xfrm>
                <a:off x="4168256" y="3937832"/>
                <a:ext cx="973910" cy="10054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Homocysteine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𝐶𝐻𝐸𝐵𝐼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_17230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5" name="Rectangle: Rounded Corners 302">
                <a:extLst>
                  <a:ext uri="{FF2B5EF4-FFF2-40B4-BE49-F238E27FC236}">
                    <a16:creationId xmlns:a16="http://schemas.microsoft.com/office/drawing/2014/main" id="{6941FE76-57A8-E743-BD5D-8BCF55FB6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6" y="3937832"/>
                <a:ext cx="973910" cy="100542"/>
              </a:xfrm>
              <a:prstGeom prst="roundRect">
                <a:avLst/>
              </a:prstGeom>
              <a:blipFill>
                <a:blip r:embed="rId24"/>
                <a:stretch>
                  <a:fillRect b="-10000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302">
            <a:extLst>
              <a:ext uri="{FF2B5EF4-FFF2-40B4-BE49-F238E27FC236}">
                <a16:creationId xmlns:a16="http://schemas.microsoft.com/office/drawing/2014/main" id="{81F49FC6-39A7-0146-BDA9-BFF1192072E9}"/>
              </a:ext>
            </a:extLst>
          </p:cNvPr>
          <p:cNvSpPr/>
          <p:nvPr/>
        </p:nvSpPr>
        <p:spPr>
          <a:xfrm>
            <a:off x="4168257" y="4060749"/>
            <a:ext cx="973910" cy="479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2664318-03FA-7142-B7DA-9E73E7A9A348}"/>
                  </a:ext>
                </a:extLst>
              </p:cNvPr>
              <p:cNvSpPr/>
              <p:nvPr/>
            </p:nvSpPr>
            <p:spPr>
              <a:xfrm>
                <a:off x="4329943" y="4105566"/>
                <a:ext cx="649456" cy="707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8" b="1" dirty="0">
                    <a:solidFill>
                      <a:schemeClr val="tx1"/>
                    </a:solidFill>
                  </a:rPr>
                  <a:t>BloodPressure</a:t>
                </a:r>
                <a:r>
                  <a:rPr lang="en-US" sz="513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00003</m:t>
                    </m:r>
                  </m:oMath>
                </a14:m>
                <a:endParaRPr lang="en-US" sz="508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2664318-03FA-7142-B7DA-9E73E7A9A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943" y="4105566"/>
                <a:ext cx="649456" cy="70790"/>
              </a:xfrm>
              <a:prstGeom prst="rect">
                <a:avLst/>
              </a:prstGeom>
              <a:blipFill>
                <a:blip r:embed="rId25"/>
                <a:stretch>
                  <a:fillRect t="-57143" b="-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302">
                <a:extLst>
                  <a:ext uri="{FF2B5EF4-FFF2-40B4-BE49-F238E27FC236}">
                    <a16:creationId xmlns:a16="http://schemas.microsoft.com/office/drawing/2014/main" id="{3C522E12-0832-7B41-8FF4-15D05B6753FB}"/>
                  </a:ext>
                </a:extLst>
              </p:cNvPr>
              <p:cNvSpPr/>
              <p:nvPr/>
            </p:nvSpPr>
            <p:spPr>
              <a:xfrm>
                <a:off x="4212021" y="4218160"/>
                <a:ext cx="881658" cy="1349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SystolicBloodPressure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00005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8" name="Rectangle: Rounded Corners 302">
                <a:extLst>
                  <a:ext uri="{FF2B5EF4-FFF2-40B4-BE49-F238E27FC236}">
                    <a16:creationId xmlns:a16="http://schemas.microsoft.com/office/drawing/2014/main" id="{3C522E12-0832-7B41-8FF4-15D05B675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21" y="4218160"/>
                <a:ext cx="881658" cy="134960"/>
              </a:xfrm>
              <a:prstGeom prst="roundRect">
                <a:avLst/>
              </a:prstGeom>
              <a:blipFill>
                <a:blip r:embed="rId26"/>
                <a:stretch>
                  <a:fillRect t="-15385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: Rounded Corners 302">
                <a:extLst>
                  <a:ext uri="{FF2B5EF4-FFF2-40B4-BE49-F238E27FC236}">
                    <a16:creationId xmlns:a16="http://schemas.microsoft.com/office/drawing/2014/main" id="{8B14DE8F-2D1C-1149-A5B5-996B97D64F2F}"/>
                  </a:ext>
                </a:extLst>
              </p:cNvPr>
              <p:cNvSpPr/>
              <p:nvPr/>
            </p:nvSpPr>
            <p:spPr>
              <a:xfrm>
                <a:off x="4228620" y="4370207"/>
                <a:ext cx="881658" cy="14801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DiastolicBloodPressure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00004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79" name="Rectangle: Rounded Corners 302">
                <a:extLst>
                  <a:ext uri="{FF2B5EF4-FFF2-40B4-BE49-F238E27FC236}">
                    <a16:creationId xmlns:a16="http://schemas.microsoft.com/office/drawing/2014/main" id="{8B14DE8F-2D1C-1149-A5B5-996B97D64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620" y="4370207"/>
                <a:ext cx="881658" cy="148013"/>
              </a:xfrm>
              <a:prstGeom prst="roundRect">
                <a:avLst/>
              </a:prstGeom>
              <a:blipFill>
                <a:blip r:embed="rId27"/>
                <a:stretch>
                  <a:fillRect t="-7143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: Rounded Corners 302">
                <a:extLst>
                  <a:ext uri="{FF2B5EF4-FFF2-40B4-BE49-F238E27FC236}">
                    <a16:creationId xmlns:a16="http://schemas.microsoft.com/office/drawing/2014/main" id="{4437D8DD-D635-1446-92BD-3506C05A0765}"/>
                  </a:ext>
                </a:extLst>
              </p:cNvPr>
              <p:cNvSpPr/>
              <p:nvPr/>
            </p:nvSpPr>
            <p:spPr>
              <a:xfrm>
                <a:off x="4168257" y="4584040"/>
                <a:ext cx="973910" cy="8049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PlasmaCreatinine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000537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80" name="Rectangle: Rounded Corners 302">
                <a:extLst>
                  <a:ext uri="{FF2B5EF4-FFF2-40B4-BE49-F238E27FC236}">
                    <a16:creationId xmlns:a16="http://schemas.microsoft.com/office/drawing/2014/main" id="{4437D8DD-D635-1446-92BD-3506C05A0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7" y="4584040"/>
                <a:ext cx="973910" cy="80493"/>
              </a:xfrm>
              <a:prstGeom prst="roundRect">
                <a:avLst/>
              </a:prstGeom>
              <a:blipFill>
                <a:blip r:embed="rId28"/>
                <a:stretch>
                  <a:fillRect t="-12500" b="-25000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302">
                <a:extLst>
                  <a:ext uri="{FF2B5EF4-FFF2-40B4-BE49-F238E27FC236}">
                    <a16:creationId xmlns:a16="http://schemas.microsoft.com/office/drawing/2014/main" id="{B9D3ED54-50E6-BC44-9C75-19C2F62E872C}"/>
                  </a:ext>
                </a:extLst>
              </p:cNvPr>
              <p:cNvSpPr/>
              <p:nvPr/>
            </p:nvSpPr>
            <p:spPr>
              <a:xfrm>
                <a:off x="4168257" y="4686068"/>
                <a:ext cx="973910" cy="8049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Triglyceride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𝐶𝐻𝐸𝐵𝐼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_17855</m:t>
                    </m:r>
                  </m:oMath>
                </a14:m>
                <a:endParaRPr lang="en-US" sz="481" dirty="0"/>
              </a:p>
            </p:txBody>
          </p:sp>
        </mc:Choice>
        <mc:Fallback xmlns="">
          <p:sp>
            <p:nvSpPr>
              <p:cNvPr id="81" name="Rectangle: Rounded Corners 302">
                <a:extLst>
                  <a:ext uri="{FF2B5EF4-FFF2-40B4-BE49-F238E27FC236}">
                    <a16:creationId xmlns:a16="http://schemas.microsoft.com/office/drawing/2014/main" id="{B9D3ED54-50E6-BC44-9C75-19C2F62E8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7" y="4686068"/>
                <a:ext cx="973910" cy="80493"/>
              </a:xfrm>
              <a:prstGeom prst="roundRect">
                <a:avLst/>
              </a:prstGeom>
              <a:blipFill>
                <a:blip r:embed="rId29"/>
                <a:stretch>
                  <a:fillRect t="-12500" b="-25000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302">
            <a:extLst>
              <a:ext uri="{FF2B5EF4-FFF2-40B4-BE49-F238E27FC236}">
                <a16:creationId xmlns:a16="http://schemas.microsoft.com/office/drawing/2014/main" id="{53B425CD-3BEB-774E-AED7-08EC61442ABE}"/>
              </a:ext>
            </a:extLst>
          </p:cNvPr>
          <p:cNvSpPr/>
          <p:nvPr/>
        </p:nvSpPr>
        <p:spPr>
          <a:xfrm>
            <a:off x="4177865" y="4783804"/>
            <a:ext cx="973910" cy="80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1" dirty="0"/>
              <a:t>VitaminB12</a:t>
            </a:r>
          </a:p>
        </p:txBody>
      </p:sp>
      <p:sp>
        <p:nvSpPr>
          <p:cNvPr id="83" name="Rectangle: Rounded Corners 302">
            <a:extLst>
              <a:ext uri="{FF2B5EF4-FFF2-40B4-BE49-F238E27FC236}">
                <a16:creationId xmlns:a16="http://schemas.microsoft.com/office/drawing/2014/main" id="{FECCE87E-80BF-7743-B619-FE99B538C3D2}"/>
              </a:ext>
            </a:extLst>
          </p:cNvPr>
          <p:cNvSpPr/>
          <p:nvPr/>
        </p:nvSpPr>
        <p:spPr>
          <a:xfrm>
            <a:off x="4157773" y="4898292"/>
            <a:ext cx="973910" cy="5312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/>
          </a:p>
        </p:txBody>
      </p:sp>
      <p:sp>
        <p:nvSpPr>
          <p:cNvPr id="84" name="Rectangle: Rounded Corners 302">
            <a:extLst>
              <a:ext uri="{FF2B5EF4-FFF2-40B4-BE49-F238E27FC236}">
                <a16:creationId xmlns:a16="http://schemas.microsoft.com/office/drawing/2014/main" id="{044807B9-7113-634A-A605-91A85F2DB482}"/>
              </a:ext>
            </a:extLst>
          </p:cNvPr>
          <p:cNvSpPr/>
          <p:nvPr/>
        </p:nvSpPr>
        <p:spPr>
          <a:xfrm>
            <a:off x="4255921" y="4988892"/>
            <a:ext cx="777614" cy="4130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D883FF">
                <a:alpha val="50196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C52D5D-4742-BB44-BF67-858CDF98A902}"/>
                  </a:ext>
                </a:extLst>
              </p:cNvPr>
              <p:cNvSpPr/>
              <p:nvPr/>
            </p:nvSpPr>
            <p:spPr>
              <a:xfrm>
                <a:off x="4262177" y="4935418"/>
                <a:ext cx="777614" cy="265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8" b="1" dirty="0" err="1">
                    <a:solidFill>
                      <a:schemeClr val="tx1"/>
                    </a:solidFill>
                  </a:rPr>
                  <a:t>Cholestrol</a:t>
                </a:r>
                <a:r>
                  <a:rPr lang="en-US" sz="513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51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002696</m:t>
                    </m:r>
                  </m:oMath>
                </a14:m>
                <a:endParaRPr lang="en-US" sz="508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C52D5D-4742-BB44-BF67-858CDF98A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77" y="4935418"/>
                <a:ext cx="777614" cy="26540"/>
              </a:xfrm>
              <a:prstGeom prst="rect">
                <a:avLst/>
              </a:prstGeom>
              <a:blipFill>
                <a:blip r:embed="rId30"/>
                <a:stretch>
                  <a:fillRect l="-1639" t="-133333" b="-16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CA023DF0-7A07-F844-97C4-E21269CDBC3F}"/>
              </a:ext>
            </a:extLst>
          </p:cNvPr>
          <p:cNvSpPr/>
          <p:nvPr/>
        </p:nvSpPr>
        <p:spPr>
          <a:xfrm>
            <a:off x="4304779" y="4990907"/>
            <a:ext cx="649456" cy="707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54" tIns="7327" rIns="14654" bIns="73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8" dirty="0">
                <a:solidFill>
                  <a:schemeClr val="tx1"/>
                </a:solidFill>
              </a:rPr>
              <a:t>Lipoprotein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: Rounded Corners 302">
                <a:extLst>
                  <a:ext uri="{FF2B5EF4-FFF2-40B4-BE49-F238E27FC236}">
                    <a16:creationId xmlns:a16="http://schemas.microsoft.com/office/drawing/2014/main" id="{3D0FFC30-2313-D24A-BF7B-28575C169A18}"/>
                  </a:ext>
                </a:extLst>
              </p:cNvPr>
              <p:cNvSpPr/>
              <p:nvPr/>
            </p:nvSpPr>
            <p:spPr>
              <a:xfrm>
                <a:off x="4320421" y="5063712"/>
                <a:ext cx="649456" cy="14394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HighDensityLipoprotein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000052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87" name="Rectangle: Rounded Corners 302">
                <a:extLst>
                  <a:ext uri="{FF2B5EF4-FFF2-40B4-BE49-F238E27FC236}">
                    <a16:creationId xmlns:a16="http://schemas.microsoft.com/office/drawing/2014/main" id="{3D0FFC30-2313-D24A-BF7B-28575C169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21" y="5063712"/>
                <a:ext cx="649456" cy="143947"/>
              </a:xfrm>
              <a:prstGeom prst="roundRect">
                <a:avLst/>
              </a:prstGeom>
              <a:blipFill>
                <a:blip r:embed="rId31"/>
                <a:stretch>
                  <a:fillRect t="-15385" r="-1887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: Rounded Corners 302">
                <a:extLst>
                  <a:ext uri="{FF2B5EF4-FFF2-40B4-BE49-F238E27FC236}">
                    <a16:creationId xmlns:a16="http://schemas.microsoft.com/office/drawing/2014/main" id="{B5707503-EED2-AC47-BE08-BB351927EB06}"/>
                  </a:ext>
                </a:extLst>
              </p:cNvPr>
              <p:cNvSpPr/>
              <p:nvPr/>
            </p:nvSpPr>
            <p:spPr>
              <a:xfrm>
                <a:off x="4310146" y="5228966"/>
                <a:ext cx="649456" cy="14394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573" tIns="4287" rIns="8573" bIns="42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81" dirty="0"/>
                  <a:t>LowDensityLipoprotein </a:t>
                </a:r>
                <a14:m>
                  <m:oMath xmlns:m="http://schemas.openxmlformats.org/officeDocument/2006/math"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𝐶𝑀𝑂</m:t>
                    </m:r>
                    <m:r>
                      <a:rPr lang="en-US" sz="4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000053</m:t>
                    </m:r>
                  </m:oMath>
                </a14:m>
                <a:r>
                  <a:rPr lang="en-US" sz="481" dirty="0"/>
                  <a:t> </a:t>
                </a:r>
              </a:p>
            </p:txBody>
          </p:sp>
        </mc:Choice>
        <mc:Fallback xmlns="">
          <p:sp>
            <p:nvSpPr>
              <p:cNvPr id="88" name="Rectangle: Rounded Corners 302">
                <a:extLst>
                  <a:ext uri="{FF2B5EF4-FFF2-40B4-BE49-F238E27FC236}">
                    <a16:creationId xmlns:a16="http://schemas.microsoft.com/office/drawing/2014/main" id="{B5707503-EED2-AC47-BE08-BB351927E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46" y="5228966"/>
                <a:ext cx="649456" cy="143947"/>
              </a:xfrm>
              <a:prstGeom prst="roundRect">
                <a:avLst/>
              </a:prstGeom>
              <a:blipFill>
                <a:blip r:embed="rId32"/>
                <a:stretch>
                  <a:fillRect t="-15385"/>
                </a:stretch>
              </a:blip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98E1D6FC-E2BB-0E4B-A773-69D9A7886BEA}"/>
              </a:ext>
            </a:extLst>
          </p:cNvPr>
          <p:cNvSpPr txBox="1"/>
          <p:nvPr/>
        </p:nvSpPr>
        <p:spPr>
          <a:xfrm>
            <a:off x="6647132" y="3797376"/>
            <a:ext cx="1528147" cy="137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SIO: </a:t>
            </a:r>
            <a:r>
              <a:rPr lang="en-US" sz="640" dirty="0" err="1"/>
              <a:t>SemanticScience</a:t>
            </a:r>
            <a:r>
              <a:rPr lang="en-US" sz="640" dirty="0"/>
              <a:t> Integrated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UO: Units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CMO: Clinical Measurements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DOID: Disease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CHEBI: Chemical Entities of Biological Interest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STATO: Statistical Methods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PATO: Phenotype Quality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EFO: Experimental Factor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US" sz="640" dirty="0"/>
              <a:t>CHEAR: </a:t>
            </a:r>
            <a:r>
              <a:rPr lang="en-IN" sz="640" dirty="0"/>
              <a:t>Children's Health Exposure Analysis Resource Ontology</a:t>
            </a:r>
          </a:p>
          <a:p>
            <a:pPr marL="47625" indent="-47625">
              <a:buFont typeface="Arial" panose="020B0604020202020204" pitchFamily="34" charset="0"/>
              <a:buChar char="•"/>
            </a:pPr>
            <a:r>
              <a:rPr lang="en-IN" sz="640" dirty="0"/>
              <a:t>NCIT: NCI </a:t>
            </a:r>
            <a:r>
              <a:rPr lang="en-IN" sz="640" dirty="0" err="1"/>
              <a:t>Thesarus</a:t>
            </a:r>
            <a:endParaRPr lang="en-US" sz="64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55B8A6-1D1D-9746-99F8-CED9D0D27F1D}"/>
              </a:ext>
            </a:extLst>
          </p:cNvPr>
          <p:cNvSpPr txBox="1"/>
          <p:nvPr/>
        </p:nvSpPr>
        <p:spPr>
          <a:xfrm>
            <a:off x="6647132" y="3598477"/>
            <a:ext cx="1528148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Reused Ontology Prefixes</a:t>
            </a:r>
          </a:p>
        </p:txBody>
      </p:sp>
    </p:spTree>
    <p:extLst>
      <p:ext uri="{BB962C8B-B14F-4D97-AF65-F5344CB8AC3E}">
        <p14:creationId xmlns:p14="http://schemas.microsoft.com/office/powerpoint/2010/main" val="40930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10408</TotalTime>
  <Words>745</Words>
  <Application>Microsoft Macintosh PowerPoint</Application>
  <PresentationFormat>On-screen Show (4:3)</PresentationFormat>
  <Paragraphs>248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Bhanushee Sharma</dc:creator>
  <cp:lastModifiedBy>Microsoft Office User</cp:lastModifiedBy>
  <cp:revision>971</cp:revision>
  <cp:lastPrinted>2018-10-25T02:11:50Z</cp:lastPrinted>
  <dcterms:created xsi:type="dcterms:W3CDTF">2013-07-15T20:26:40Z</dcterms:created>
  <dcterms:modified xsi:type="dcterms:W3CDTF">2019-02-05T17:15:40Z</dcterms:modified>
</cp:coreProperties>
</file>