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4" autoAdjust="0"/>
  </p:normalViewPr>
  <p:slideViewPr>
    <p:cSldViewPr snapToGrid="0">
      <p:cViewPr>
        <p:scale>
          <a:sx n="58" d="100"/>
          <a:sy n="58" d="100"/>
        </p:scale>
        <p:origin x="2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89590-DA55-49AB-BEC8-E09951CC316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A3EAE08-FAD3-4350-B445-9B84E0907D53}">
      <dgm:prSet/>
      <dgm:spPr/>
      <dgm:t>
        <a:bodyPr/>
        <a:lstStyle/>
        <a:p>
          <a:r>
            <a:rPr lang="fr-FR"/>
            <a:t>Netflix quaterly data 2017</a:t>
          </a:r>
          <a:endParaRPr lang="en-US"/>
        </a:p>
      </dgm:t>
    </dgm:pt>
    <dgm:pt modelId="{0EB6CC8D-35EC-4350-8D0B-2FB6678CF23F}" type="parTrans" cxnId="{C5442633-1DE8-41B3-B5DF-B3DA14CF8D97}">
      <dgm:prSet/>
      <dgm:spPr/>
      <dgm:t>
        <a:bodyPr/>
        <a:lstStyle/>
        <a:p>
          <a:endParaRPr lang="en-US"/>
        </a:p>
      </dgm:t>
    </dgm:pt>
    <dgm:pt modelId="{AF87E1C1-B270-4917-A748-B9F3298DC066}" type="sibTrans" cxnId="{C5442633-1DE8-41B3-B5DF-B3DA14CF8D97}">
      <dgm:prSet/>
      <dgm:spPr/>
      <dgm:t>
        <a:bodyPr/>
        <a:lstStyle/>
        <a:p>
          <a:endParaRPr lang="en-US"/>
        </a:p>
      </dgm:t>
    </dgm:pt>
    <dgm:pt modelId="{0C18A2DD-B6EF-4B07-8F3A-8B6F6F94C1B7}">
      <dgm:prSet/>
      <dgm:spPr/>
      <dgm:t>
        <a:bodyPr/>
        <a:lstStyle/>
        <a:p>
          <a:r>
            <a:rPr lang="en-US"/>
            <a:t>Performance of the earnings per share 2017</a:t>
          </a:r>
        </a:p>
      </dgm:t>
    </dgm:pt>
    <dgm:pt modelId="{6CA7088C-F4FB-4FB9-B85A-BF5346B47CD3}" type="parTrans" cxnId="{EB2C3D8F-22D9-42D0-88F3-833C3A6FCAEE}">
      <dgm:prSet/>
      <dgm:spPr/>
      <dgm:t>
        <a:bodyPr/>
        <a:lstStyle/>
        <a:p>
          <a:endParaRPr lang="en-US"/>
        </a:p>
      </dgm:t>
    </dgm:pt>
    <dgm:pt modelId="{4D38F49E-0138-42AD-92A0-76895AF24790}" type="sibTrans" cxnId="{EB2C3D8F-22D9-42D0-88F3-833C3A6FCAEE}">
      <dgm:prSet/>
      <dgm:spPr/>
      <dgm:t>
        <a:bodyPr/>
        <a:lstStyle/>
        <a:p>
          <a:endParaRPr lang="en-US"/>
        </a:p>
      </dgm:t>
    </dgm:pt>
    <dgm:pt modelId="{7B3AB413-A9DE-431F-990C-AF7A47CD792E}">
      <dgm:prSet/>
      <dgm:spPr/>
      <dgm:t>
        <a:bodyPr/>
        <a:lstStyle/>
        <a:p>
          <a:r>
            <a:rPr lang="en-US"/>
            <a:t>Netflix Earning and Revenue per Quarter 2017</a:t>
          </a:r>
        </a:p>
      </dgm:t>
    </dgm:pt>
    <dgm:pt modelId="{0080ACB8-AD2C-4B1C-A035-EA4F069049DD}" type="parTrans" cxnId="{B5287581-266D-48D3-9653-45C8B3664AF9}">
      <dgm:prSet/>
      <dgm:spPr/>
      <dgm:t>
        <a:bodyPr/>
        <a:lstStyle/>
        <a:p>
          <a:endParaRPr lang="en-US"/>
        </a:p>
      </dgm:t>
    </dgm:pt>
    <dgm:pt modelId="{DA37385F-499D-4D18-A662-E362D519B45E}" type="sibTrans" cxnId="{B5287581-266D-48D3-9653-45C8B3664AF9}">
      <dgm:prSet/>
      <dgm:spPr/>
      <dgm:t>
        <a:bodyPr/>
        <a:lstStyle/>
        <a:p>
          <a:endParaRPr lang="en-US"/>
        </a:p>
      </dgm:t>
    </dgm:pt>
    <dgm:pt modelId="{98AE7AC9-F670-48E5-B40B-0565F1E1DB38}">
      <dgm:prSet/>
      <dgm:spPr/>
      <dgm:t>
        <a:bodyPr/>
        <a:lstStyle/>
        <a:p>
          <a:r>
            <a:rPr lang="fr-FR"/>
            <a:t>Netflix stock versus Dow Jones stocks 2017</a:t>
          </a:r>
          <a:endParaRPr lang="en-US"/>
        </a:p>
      </dgm:t>
    </dgm:pt>
    <dgm:pt modelId="{25A77CF5-7B90-49DE-A1B6-894D54162548}" type="parTrans" cxnId="{557AD719-3619-4051-A8A1-1289087953B5}">
      <dgm:prSet/>
      <dgm:spPr/>
      <dgm:t>
        <a:bodyPr/>
        <a:lstStyle/>
        <a:p>
          <a:endParaRPr lang="en-US"/>
        </a:p>
      </dgm:t>
    </dgm:pt>
    <dgm:pt modelId="{84925455-792F-483B-BE34-1018A26DE5B5}" type="sibTrans" cxnId="{557AD719-3619-4051-A8A1-1289087953B5}">
      <dgm:prSet/>
      <dgm:spPr/>
      <dgm:t>
        <a:bodyPr/>
        <a:lstStyle/>
        <a:p>
          <a:endParaRPr lang="en-US"/>
        </a:p>
      </dgm:t>
    </dgm:pt>
    <dgm:pt modelId="{C21A8BEA-DD1E-4BC9-B569-7A5C450C7046}" type="pres">
      <dgm:prSet presAssocID="{A3E89590-DA55-49AB-BEC8-E09951CC3168}" presName="linear" presStyleCnt="0">
        <dgm:presLayoutVars>
          <dgm:animLvl val="lvl"/>
          <dgm:resizeHandles val="exact"/>
        </dgm:presLayoutVars>
      </dgm:prSet>
      <dgm:spPr/>
    </dgm:pt>
    <dgm:pt modelId="{F79CE580-E5F1-42BF-A114-3416E46D7FC0}" type="pres">
      <dgm:prSet presAssocID="{7A3EAE08-FAD3-4350-B445-9B84E0907D53}" presName="parentText" presStyleLbl="node1" presStyleIdx="0" presStyleCnt="4">
        <dgm:presLayoutVars>
          <dgm:chMax val="0"/>
          <dgm:bulletEnabled val="1"/>
        </dgm:presLayoutVars>
      </dgm:prSet>
      <dgm:spPr/>
    </dgm:pt>
    <dgm:pt modelId="{8EAFD20A-6664-4973-8544-03F8D017213F}" type="pres">
      <dgm:prSet presAssocID="{AF87E1C1-B270-4917-A748-B9F3298DC066}" presName="spacer" presStyleCnt="0"/>
      <dgm:spPr/>
    </dgm:pt>
    <dgm:pt modelId="{9C4BB195-5FB4-4CEC-B3F1-DE3D0E14FFDB}" type="pres">
      <dgm:prSet presAssocID="{0C18A2DD-B6EF-4B07-8F3A-8B6F6F94C1B7}" presName="parentText" presStyleLbl="node1" presStyleIdx="1" presStyleCnt="4">
        <dgm:presLayoutVars>
          <dgm:chMax val="0"/>
          <dgm:bulletEnabled val="1"/>
        </dgm:presLayoutVars>
      </dgm:prSet>
      <dgm:spPr/>
    </dgm:pt>
    <dgm:pt modelId="{E0CB47CD-7AC4-47A4-B758-7D64DAF0CA51}" type="pres">
      <dgm:prSet presAssocID="{4D38F49E-0138-42AD-92A0-76895AF24790}" presName="spacer" presStyleCnt="0"/>
      <dgm:spPr/>
    </dgm:pt>
    <dgm:pt modelId="{CC35694E-8F20-404E-8606-43CBFED85997}" type="pres">
      <dgm:prSet presAssocID="{7B3AB413-A9DE-431F-990C-AF7A47CD792E}" presName="parentText" presStyleLbl="node1" presStyleIdx="2" presStyleCnt="4">
        <dgm:presLayoutVars>
          <dgm:chMax val="0"/>
          <dgm:bulletEnabled val="1"/>
        </dgm:presLayoutVars>
      </dgm:prSet>
      <dgm:spPr/>
    </dgm:pt>
    <dgm:pt modelId="{3B0C0B51-DD54-4593-9D23-AAB0AF36A43E}" type="pres">
      <dgm:prSet presAssocID="{DA37385F-499D-4D18-A662-E362D519B45E}" presName="spacer" presStyleCnt="0"/>
      <dgm:spPr/>
    </dgm:pt>
    <dgm:pt modelId="{BF70208E-BC5B-47BD-83CE-BE2EA1C7F6B3}" type="pres">
      <dgm:prSet presAssocID="{98AE7AC9-F670-48E5-B40B-0565F1E1DB38}" presName="parentText" presStyleLbl="node1" presStyleIdx="3" presStyleCnt="4">
        <dgm:presLayoutVars>
          <dgm:chMax val="0"/>
          <dgm:bulletEnabled val="1"/>
        </dgm:presLayoutVars>
      </dgm:prSet>
      <dgm:spPr/>
    </dgm:pt>
  </dgm:ptLst>
  <dgm:cxnLst>
    <dgm:cxn modelId="{557AD719-3619-4051-A8A1-1289087953B5}" srcId="{A3E89590-DA55-49AB-BEC8-E09951CC3168}" destId="{98AE7AC9-F670-48E5-B40B-0565F1E1DB38}" srcOrd="3" destOrd="0" parTransId="{25A77CF5-7B90-49DE-A1B6-894D54162548}" sibTransId="{84925455-792F-483B-BE34-1018A26DE5B5}"/>
    <dgm:cxn modelId="{C5442633-1DE8-41B3-B5DF-B3DA14CF8D97}" srcId="{A3E89590-DA55-49AB-BEC8-E09951CC3168}" destId="{7A3EAE08-FAD3-4350-B445-9B84E0907D53}" srcOrd="0" destOrd="0" parTransId="{0EB6CC8D-35EC-4350-8D0B-2FB6678CF23F}" sibTransId="{AF87E1C1-B270-4917-A748-B9F3298DC066}"/>
    <dgm:cxn modelId="{2CE8BD34-59D4-4383-952A-777519400490}" type="presOf" srcId="{7A3EAE08-FAD3-4350-B445-9B84E0907D53}" destId="{F79CE580-E5F1-42BF-A114-3416E46D7FC0}" srcOrd="0" destOrd="0" presId="urn:microsoft.com/office/officeart/2005/8/layout/vList2"/>
    <dgm:cxn modelId="{E58E663F-08F3-4585-AD56-F30C928EF5A9}" type="presOf" srcId="{A3E89590-DA55-49AB-BEC8-E09951CC3168}" destId="{C21A8BEA-DD1E-4BC9-B569-7A5C450C7046}" srcOrd="0" destOrd="0" presId="urn:microsoft.com/office/officeart/2005/8/layout/vList2"/>
    <dgm:cxn modelId="{8A799268-58DA-40A7-84A2-599ED8ECFC8C}" type="presOf" srcId="{7B3AB413-A9DE-431F-990C-AF7A47CD792E}" destId="{CC35694E-8F20-404E-8606-43CBFED85997}" srcOrd="0" destOrd="0" presId="urn:microsoft.com/office/officeart/2005/8/layout/vList2"/>
    <dgm:cxn modelId="{04729A5A-1B58-49B0-ABA8-E6EF7F9124D6}" type="presOf" srcId="{0C18A2DD-B6EF-4B07-8F3A-8B6F6F94C1B7}" destId="{9C4BB195-5FB4-4CEC-B3F1-DE3D0E14FFDB}" srcOrd="0" destOrd="0" presId="urn:microsoft.com/office/officeart/2005/8/layout/vList2"/>
    <dgm:cxn modelId="{80930280-5864-49B8-9B27-5A86699CF71B}" type="presOf" srcId="{98AE7AC9-F670-48E5-B40B-0565F1E1DB38}" destId="{BF70208E-BC5B-47BD-83CE-BE2EA1C7F6B3}" srcOrd="0" destOrd="0" presId="urn:microsoft.com/office/officeart/2005/8/layout/vList2"/>
    <dgm:cxn modelId="{B5287581-266D-48D3-9653-45C8B3664AF9}" srcId="{A3E89590-DA55-49AB-BEC8-E09951CC3168}" destId="{7B3AB413-A9DE-431F-990C-AF7A47CD792E}" srcOrd="2" destOrd="0" parTransId="{0080ACB8-AD2C-4B1C-A035-EA4F069049DD}" sibTransId="{DA37385F-499D-4D18-A662-E362D519B45E}"/>
    <dgm:cxn modelId="{EB2C3D8F-22D9-42D0-88F3-833C3A6FCAEE}" srcId="{A3E89590-DA55-49AB-BEC8-E09951CC3168}" destId="{0C18A2DD-B6EF-4B07-8F3A-8B6F6F94C1B7}" srcOrd="1" destOrd="0" parTransId="{6CA7088C-F4FB-4FB9-B85A-BF5346B47CD3}" sibTransId="{4D38F49E-0138-42AD-92A0-76895AF24790}"/>
    <dgm:cxn modelId="{FDD5F558-F148-41ED-B1E8-F9C14D792F31}" type="presParOf" srcId="{C21A8BEA-DD1E-4BC9-B569-7A5C450C7046}" destId="{F79CE580-E5F1-42BF-A114-3416E46D7FC0}" srcOrd="0" destOrd="0" presId="urn:microsoft.com/office/officeart/2005/8/layout/vList2"/>
    <dgm:cxn modelId="{DC82FCFC-EE63-4D49-AE0F-5CE6BD9576D6}" type="presParOf" srcId="{C21A8BEA-DD1E-4BC9-B569-7A5C450C7046}" destId="{8EAFD20A-6664-4973-8544-03F8D017213F}" srcOrd="1" destOrd="0" presId="urn:microsoft.com/office/officeart/2005/8/layout/vList2"/>
    <dgm:cxn modelId="{65BC1722-FD42-4CFA-8405-3FA959C3C230}" type="presParOf" srcId="{C21A8BEA-DD1E-4BC9-B569-7A5C450C7046}" destId="{9C4BB195-5FB4-4CEC-B3F1-DE3D0E14FFDB}" srcOrd="2" destOrd="0" presId="urn:microsoft.com/office/officeart/2005/8/layout/vList2"/>
    <dgm:cxn modelId="{3A21704C-1E54-4A8B-A165-19F5B3FA9BA8}" type="presParOf" srcId="{C21A8BEA-DD1E-4BC9-B569-7A5C450C7046}" destId="{E0CB47CD-7AC4-47A4-B758-7D64DAF0CA51}" srcOrd="3" destOrd="0" presId="urn:microsoft.com/office/officeart/2005/8/layout/vList2"/>
    <dgm:cxn modelId="{7BDC4178-6895-456E-939F-72B94B4D938E}" type="presParOf" srcId="{C21A8BEA-DD1E-4BC9-B569-7A5C450C7046}" destId="{CC35694E-8F20-404E-8606-43CBFED85997}" srcOrd="4" destOrd="0" presId="urn:microsoft.com/office/officeart/2005/8/layout/vList2"/>
    <dgm:cxn modelId="{B064E181-A088-455C-876D-E0CAF9342343}" type="presParOf" srcId="{C21A8BEA-DD1E-4BC9-B569-7A5C450C7046}" destId="{3B0C0B51-DD54-4593-9D23-AAB0AF36A43E}" srcOrd="5" destOrd="0" presId="urn:microsoft.com/office/officeart/2005/8/layout/vList2"/>
    <dgm:cxn modelId="{48E8C32C-EEDA-4339-861D-9F569B241131}" type="presParOf" srcId="{C21A8BEA-DD1E-4BC9-B569-7A5C450C7046}" destId="{BF70208E-BC5B-47BD-83CE-BE2EA1C7F6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E580-E5F1-42BF-A114-3416E46D7FC0}">
      <dsp:nvSpPr>
        <dsp:cNvPr id="0" name=""/>
        <dsp:cNvSpPr/>
      </dsp:nvSpPr>
      <dsp:spPr>
        <a:xfrm>
          <a:off x="0" y="745942"/>
          <a:ext cx="731520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Netflix quaterly data 2017</a:t>
          </a:r>
          <a:endParaRPr lang="en-US" sz="2900" kern="1200"/>
        </a:p>
      </dsp:txBody>
      <dsp:txXfrm>
        <a:off x="33955" y="779897"/>
        <a:ext cx="7247290" cy="627655"/>
      </dsp:txXfrm>
    </dsp:sp>
    <dsp:sp modelId="{9C4BB195-5FB4-4CEC-B3F1-DE3D0E14FFDB}">
      <dsp:nvSpPr>
        <dsp:cNvPr id="0" name=""/>
        <dsp:cNvSpPr/>
      </dsp:nvSpPr>
      <dsp:spPr>
        <a:xfrm>
          <a:off x="0" y="1525027"/>
          <a:ext cx="731520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Performance of the earnings per share 2017</a:t>
          </a:r>
        </a:p>
      </dsp:txBody>
      <dsp:txXfrm>
        <a:off x="33955" y="1558982"/>
        <a:ext cx="7247290" cy="627655"/>
      </dsp:txXfrm>
    </dsp:sp>
    <dsp:sp modelId="{CC35694E-8F20-404E-8606-43CBFED85997}">
      <dsp:nvSpPr>
        <dsp:cNvPr id="0" name=""/>
        <dsp:cNvSpPr/>
      </dsp:nvSpPr>
      <dsp:spPr>
        <a:xfrm>
          <a:off x="0" y="2304113"/>
          <a:ext cx="731520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Netflix Earning and Revenue per Quarter 2017</a:t>
          </a:r>
        </a:p>
      </dsp:txBody>
      <dsp:txXfrm>
        <a:off x="33955" y="2338068"/>
        <a:ext cx="7247290" cy="627655"/>
      </dsp:txXfrm>
    </dsp:sp>
    <dsp:sp modelId="{BF70208E-BC5B-47BD-83CE-BE2EA1C7F6B3}">
      <dsp:nvSpPr>
        <dsp:cNvPr id="0" name=""/>
        <dsp:cNvSpPr/>
      </dsp:nvSpPr>
      <dsp:spPr>
        <a:xfrm>
          <a:off x="0" y="3083198"/>
          <a:ext cx="731520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Netflix stock versus Dow Jones stocks 2017</a:t>
          </a:r>
          <a:endParaRPr lang="en-US" sz="2900" kern="1200"/>
        </a:p>
      </dsp:txBody>
      <dsp:txXfrm>
        <a:off x="33955" y="3117153"/>
        <a:ext cx="7247290"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A1977-4806-4B06-89E8-841B03CA8095}" type="datetimeFigureOut">
              <a:rPr lang="fr-FR" smtClean="0"/>
              <a:t>11/09/2018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1C971-C9D6-4CF8-BDBC-8BB500E0AA6E}" type="slidenum">
              <a:rPr lang="fr-FR" smtClean="0"/>
              <a:t>‹N°›</a:t>
            </a:fld>
            <a:endParaRPr lang="fr-FR"/>
          </a:p>
        </p:txBody>
      </p:sp>
    </p:spTree>
    <p:extLst>
      <p:ext uri="{BB962C8B-B14F-4D97-AF65-F5344CB8AC3E}">
        <p14:creationId xmlns:p14="http://schemas.microsoft.com/office/powerpoint/2010/main" val="40554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This presentation is to help financial analysts by creating some of the visualizations for a stock profile of Netflix.</a:t>
            </a:r>
            <a:endParaRPr lang="fr-FR" dirty="0"/>
          </a:p>
        </p:txBody>
      </p:sp>
      <p:sp>
        <p:nvSpPr>
          <p:cNvPr id="4" name="Espace réservé du numéro de diapositive 3"/>
          <p:cNvSpPr>
            <a:spLocks noGrp="1"/>
          </p:cNvSpPr>
          <p:nvPr>
            <p:ph type="sldNum" sz="quarter" idx="10"/>
          </p:nvPr>
        </p:nvSpPr>
        <p:spPr/>
        <p:txBody>
          <a:bodyPr/>
          <a:lstStyle/>
          <a:p>
            <a:fld id="{AD21C971-C9D6-4CF8-BDBC-8BB500E0AA6E}" type="slidenum">
              <a:rPr lang="fr-FR" smtClean="0"/>
              <a:t>1</a:t>
            </a:fld>
            <a:endParaRPr lang="fr-FR"/>
          </a:p>
        </p:txBody>
      </p:sp>
    </p:spTree>
    <p:extLst>
      <p:ext uri="{BB962C8B-B14F-4D97-AF65-F5344CB8AC3E}">
        <p14:creationId xmlns:p14="http://schemas.microsoft.com/office/powerpoint/2010/main" val="51210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Looking at the visualized data, the first impressions is that the Stock Price is quite constant and grow during the year.</a:t>
            </a:r>
          </a:p>
          <a:p>
            <a:r>
              <a:rPr lang="en-US" sz="1200" b="0" i="0" kern="1200" dirty="0">
                <a:solidFill>
                  <a:schemeClr val="tx1"/>
                </a:solidFill>
                <a:effectLst/>
                <a:latin typeface="+mn-lt"/>
                <a:ea typeface="+mn-ea"/>
                <a:cs typeface="+mn-cs"/>
              </a:rPr>
              <a:t>In what range(s) did most of the prices fall throughout the year? In range Q3</a:t>
            </a:r>
          </a:p>
          <a:p>
            <a:r>
              <a:rPr lang="en-US" sz="1200" b="0" i="0" kern="1200" dirty="0">
                <a:solidFill>
                  <a:schemeClr val="tx1"/>
                </a:solidFill>
                <a:effectLst/>
                <a:latin typeface="+mn-lt"/>
                <a:ea typeface="+mn-ea"/>
                <a:cs typeface="+mn-cs"/>
              </a:rPr>
              <a:t>What were the highest and lowest prices? The Highest price was around 200 and the lowest around 140</a:t>
            </a:r>
          </a:p>
          <a:p>
            <a:endParaRPr lang="fr-FR" dirty="0"/>
          </a:p>
        </p:txBody>
      </p:sp>
      <p:sp>
        <p:nvSpPr>
          <p:cNvPr id="4" name="Espace réservé du numéro de diapositive 3"/>
          <p:cNvSpPr>
            <a:spLocks noGrp="1"/>
          </p:cNvSpPr>
          <p:nvPr>
            <p:ph type="sldNum" sz="quarter" idx="5"/>
          </p:nvPr>
        </p:nvSpPr>
        <p:spPr/>
        <p:txBody>
          <a:bodyPr/>
          <a:lstStyle/>
          <a:p>
            <a:fld id="{AD21C971-C9D6-4CF8-BDBC-8BB500E0AA6E}" type="slidenum">
              <a:rPr lang="fr-FR" smtClean="0"/>
              <a:t>3</a:t>
            </a:fld>
            <a:endParaRPr lang="fr-FR"/>
          </a:p>
        </p:txBody>
      </p:sp>
    </p:spTree>
    <p:extLst>
      <p:ext uri="{BB962C8B-B14F-4D97-AF65-F5344CB8AC3E}">
        <p14:creationId xmlns:p14="http://schemas.microsoft.com/office/powerpoint/2010/main" val="69539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do the purple dots tell us about the actual and estimate earnings per share in this graph? These purple dots are visible for Q2 and Q4. Actual and estimate are mixed. We got around 0.40 for Q4 and around 0.15 for Q2.</a:t>
            </a:r>
          </a:p>
          <a:p>
            <a:endParaRPr lang="fr-FR" dirty="0"/>
          </a:p>
        </p:txBody>
      </p:sp>
      <p:sp>
        <p:nvSpPr>
          <p:cNvPr id="4" name="Espace réservé du numéro de diapositive 3"/>
          <p:cNvSpPr>
            <a:spLocks noGrp="1"/>
          </p:cNvSpPr>
          <p:nvPr>
            <p:ph type="sldNum" sz="quarter" idx="5"/>
          </p:nvPr>
        </p:nvSpPr>
        <p:spPr/>
        <p:txBody>
          <a:bodyPr/>
          <a:lstStyle/>
          <a:p>
            <a:fld id="{AD21C971-C9D6-4CF8-BDBC-8BB500E0AA6E}" type="slidenum">
              <a:rPr lang="fr-FR" smtClean="0"/>
              <a:t>4</a:t>
            </a:fld>
            <a:endParaRPr lang="fr-FR"/>
          </a:p>
        </p:txBody>
      </p:sp>
    </p:spTree>
    <p:extLst>
      <p:ext uri="{BB962C8B-B14F-4D97-AF65-F5344CB8AC3E}">
        <p14:creationId xmlns:p14="http://schemas.microsoft.com/office/powerpoint/2010/main" val="244528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We can see that the Revenue are growing through the year and the same for the Earnings.</a:t>
            </a:r>
          </a:p>
          <a:p>
            <a:r>
              <a:rPr lang="en-US" sz="1200" b="0" i="0" kern="1200" dirty="0">
                <a:solidFill>
                  <a:schemeClr val="tx1"/>
                </a:solidFill>
                <a:effectLst/>
                <a:latin typeface="+mn-lt"/>
                <a:ea typeface="+mn-ea"/>
                <a:cs typeface="+mn-cs"/>
              </a:rPr>
              <a:t>Revenue trend is about 1.5 growth every quarter</a:t>
            </a:r>
          </a:p>
          <a:p>
            <a:r>
              <a:rPr lang="en-US" sz="1200" b="0" i="0" kern="1200" dirty="0">
                <a:solidFill>
                  <a:schemeClr val="tx1"/>
                </a:solidFill>
                <a:effectLst/>
                <a:latin typeface="+mn-lt"/>
                <a:ea typeface="+mn-ea"/>
                <a:cs typeface="+mn-cs"/>
              </a:rPr>
              <a:t>Earnings follow also a trend, less around 0.5 every quarter</a:t>
            </a:r>
          </a:p>
          <a:p>
            <a:r>
              <a:rPr lang="en-US" sz="1200" b="0" i="0" kern="1200" dirty="0">
                <a:solidFill>
                  <a:schemeClr val="tx1"/>
                </a:solidFill>
                <a:effectLst/>
                <a:latin typeface="+mn-lt"/>
                <a:ea typeface="+mn-ea"/>
                <a:cs typeface="+mn-cs"/>
              </a:rPr>
              <a:t>Roughly this is representing around 2 to 5%</a:t>
            </a:r>
          </a:p>
          <a:p>
            <a:endParaRPr lang="fr-FR" dirty="0"/>
          </a:p>
        </p:txBody>
      </p:sp>
      <p:sp>
        <p:nvSpPr>
          <p:cNvPr id="4" name="Espace réservé du numéro de diapositive 3"/>
          <p:cNvSpPr>
            <a:spLocks noGrp="1"/>
          </p:cNvSpPr>
          <p:nvPr>
            <p:ph type="sldNum" sz="quarter" idx="5"/>
          </p:nvPr>
        </p:nvSpPr>
        <p:spPr/>
        <p:txBody>
          <a:bodyPr/>
          <a:lstStyle/>
          <a:p>
            <a:fld id="{AD21C971-C9D6-4CF8-BDBC-8BB500E0AA6E}" type="slidenum">
              <a:rPr lang="fr-FR" smtClean="0"/>
              <a:t>5</a:t>
            </a:fld>
            <a:endParaRPr lang="fr-FR"/>
          </a:p>
        </p:txBody>
      </p:sp>
    </p:spTree>
    <p:extLst>
      <p:ext uri="{BB962C8B-B14F-4D97-AF65-F5344CB8AC3E}">
        <p14:creationId xmlns:p14="http://schemas.microsoft.com/office/powerpoint/2010/main" val="267317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Netflix perform relative identically as Dow Jones Industrial Average in 2017</a:t>
            </a:r>
          </a:p>
          <a:p>
            <a:r>
              <a:rPr lang="en-US" sz="1200" b="0" i="0" kern="1200" dirty="0">
                <a:solidFill>
                  <a:schemeClr val="tx1"/>
                </a:solidFill>
                <a:effectLst/>
                <a:latin typeface="+mn-lt"/>
                <a:ea typeface="+mn-ea"/>
                <a:cs typeface="+mn-cs"/>
              </a:rPr>
              <a:t>Netflix was more volatile. Dow Jones is definitely more constant</a:t>
            </a:r>
          </a:p>
          <a:p>
            <a:r>
              <a:rPr lang="en-US" sz="1200" b="0" i="0" kern="1200" dirty="0">
                <a:solidFill>
                  <a:schemeClr val="tx1"/>
                </a:solidFill>
                <a:effectLst/>
                <a:latin typeface="+mn-lt"/>
                <a:ea typeface="+mn-ea"/>
                <a:cs typeface="+mn-cs"/>
              </a:rPr>
              <a:t>The prices of the stocks  where not stable for Netflix during June and July</a:t>
            </a:r>
          </a:p>
          <a:p>
            <a:endParaRPr lang="fr-FR" dirty="0"/>
          </a:p>
        </p:txBody>
      </p:sp>
      <p:sp>
        <p:nvSpPr>
          <p:cNvPr id="4" name="Espace réservé du numéro de diapositive 3"/>
          <p:cNvSpPr>
            <a:spLocks noGrp="1"/>
          </p:cNvSpPr>
          <p:nvPr>
            <p:ph type="sldNum" sz="quarter" idx="5"/>
          </p:nvPr>
        </p:nvSpPr>
        <p:spPr/>
        <p:txBody>
          <a:bodyPr/>
          <a:lstStyle/>
          <a:p>
            <a:fld id="{AD21C971-C9D6-4CF8-BDBC-8BB500E0AA6E}" type="slidenum">
              <a:rPr lang="fr-FR" smtClean="0"/>
              <a:t>6</a:t>
            </a:fld>
            <a:endParaRPr lang="fr-FR"/>
          </a:p>
        </p:txBody>
      </p:sp>
    </p:spTree>
    <p:extLst>
      <p:ext uri="{BB962C8B-B14F-4D97-AF65-F5344CB8AC3E}">
        <p14:creationId xmlns:p14="http://schemas.microsoft.com/office/powerpoint/2010/main" val="424403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51644-7EDC-4AFB-BA7C-B85D99DA20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8289487-0C91-408D-81FB-3AB3FEC34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AEB3B8-E86B-4D47-9D5B-49625A0A951B}"/>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5" name="Espace réservé du pied de page 4">
            <a:extLst>
              <a:ext uri="{FF2B5EF4-FFF2-40B4-BE49-F238E27FC236}">
                <a16:creationId xmlns:a16="http://schemas.microsoft.com/office/drawing/2014/main" id="{0944F54E-9EDD-4DB4-A0A1-61656C286E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F2E0AD-380A-45F5-AF41-EE7FAFAB4B20}"/>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269060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B04FE-B2CF-458E-9FD7-E81D58B10CB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6655468-D0B8-49D8-8E6E-3D3F7575BAB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B51655-6F6F-433A-B152-B06B4683D645}"/>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5" name="Espace réservé du pied de page 4">
            <a:extLst>
              <a:ext uri="{FF2B5EF4-FFF2-40B4-BE49-F238E27FC236}">
                <a16:creationId xmlns:a16="http://schemas.microsoft.com/office/drawing/2014/main" id="{D8733773-0235-405B-8537-9326AEDD37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C4AB3A-8823-466B-A0D7-7EE40EA41421}"/>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326847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98E5D1-D041-45D8-ACBA-23180DE2F5F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1EC2812-0B44-4F3D-86D7-19E998A42C9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3A3EDD-E99C-49D8-9161-BB76EEBE0FD6}"/>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5" name="Espace réservé du pied de page 4">
            <a:extLst>
              <a:ext uri="{FF2B5EF4-FFF2-40B4-BE49-F238E27FC236}">
                <a16:creationId xmlns:a16="http://schemas.microsoft.com/office/drawing/2014/main" id="{3063371C-A906-44C5-A4A0-D1A6FCD2E0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ECA48C-1A83-4FC0-85AA-82A1AC5B9C9F}"/>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1464330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6946B3-936E-49F1-9415-0A1DE7A84B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6F0CB6-FB00-4534-8F91-937561D80C2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2F5DA4-6F4B-4620-971A-277091B1875F}"/>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5" name="Espace réservé du pied de page 4">
            <a:extLst>
              <a:ext uri="{FF2B5EF4-FFF2-40B4-BE49-F238E27FC236}">
                <a16:creationId xmlns:a16="http://schemas.microsoft.com/office/drawing/2014/main" id="{2174AFDD-768C-4B95-B8FB-A1BC897916B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4B9363-14B5-4451-88DD-048B363BC601}"/>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138184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687D76-9BB6-475F-A79A-B073B1C09D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83E022-6E20-4661-9486-2D3F645D5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9A49BF25-D08E-4F24-9CAD-EC933205E23F}"/>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5" name="Espace réservé du pied de page 4">
            <a:extLst>
              <a:ext uri="{FF2B5EF4-FFF2-40B4-BE49-F238E27FC236}">
                <a16:creationId xmlns:a16="http://schemas.microsoft.com/office/drawing/2014/main" id="{F35A11C8-16BF-4859-A793-2E03D4C8D0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5AE27B-9437-4808-B2C5-26EF6A26BE98}"/>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141328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68B8E-BA72-4A9D-986E-B662F3F83E7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685A6DF-796C-4AB8-855B-B429A4488C9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7050F80-6A9E-4D6F-8669-3C5B3A4E15BA}"/>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29A31DA-C95A-4A03-A92B-5D9ED48F67AA}"/>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6" name="Espace réservé du pied de page 5">
            <a:extLst>
              <a:ext uri="{FF2B5EF4-FFF2-40B4-BE49-F238E27FC236}">
                <a16:creationId xmlns:a16="http://schemas.microsoft.com/office/drawing/2014/main" id="{7CAF7ED5-E6AF-4B06-8741-BAB8A7BE082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93AE84-FFBA-4C30-A7C3-0C2C6ED80C65}"/>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212528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18A2A-ECDC-45C5-8568-CDB9E25DF7D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62FEA1A-35E0-43EC-99F3-AD09BB509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32C6141-5111-42D8-BF21-A1FF6DEB917A}"/>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B9351A4-A967-4759-A23A-81735F5D2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3CB80494-EB5D-4E7B-9335-DD506935D35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7470BE7-45E1-49A8-88B0-2A1A75D10CD2}"/>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8" name="Espace réservé du pied de page 7">
            <a:extLst>
              <a:ext uri="{FF2B5EF4-FFF2-40B4-BE49-F238E27FC236}">
                <a16:creationId xmlns:a16="http://schemas.microsoft.com/office/drawing/2014/main" id="{CE1BF999-870D-4EC8-AF84-160EDAE2862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D016E10-5033-4319-A8D1-D8C117B8584F}"/>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34414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32D04-BF2C-402B-8DD8-16844CBB4C4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EFE5552-E218-4637-A8AF-AEFE22029DE2}"/>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4" name="Espace réservé du pied de page 3">
            <a:extLst>
              <a:ext uri="{FF2B5EF4-FFF2-40B4-BE49-F238E27FC236}">
                <a16:creationId xmlns:a16="http://schemas.microsoft.com/office/drawing/2014/main" id="{A0292D66-AD63-4DE8-8BA1-EFEE7A56FD2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E6052D5-484B-4C6B-BEEC-6A45A59DA2BF}"/>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382439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28E1E24-67E5-414F-BB05-E3B44F3A5AD1}"/>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3" name="Espace réservé du pied de page 2">
            <a:extLst>
              <a:ext uri="{FF2B5EF4-FFF2-40B4-BE49-F238E27FC236}">
                <a16:creationId xmlns:a16="http://schemas.microsoft.com/office/drawing/2014/main" id="{1187C2A7-DEF1-4652-BBA0-713E74920FA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50EAA57-C0E0-48B9-9A58-93C58E053657}"/>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94645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CB8D9-34E0-44C4-AA72-93F73FD931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D4302A0-BBAB-4038-AA24-237B9E293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415BC39-09E6-4865-B2C7-01873E86A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890C7E8-6AF9-497E-963A-4A929D6C6DB1}"/>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6" name="Espace réservé du pied de page 5">
            <a:extLst>
              <a:ext uri="{FF2B5EF4-FFF2-40B4-BE49-F238E27FC236}">
                <a16:creationId xmlns:a16="http://schemas.microsoft.com/office/drawing/2014/main" id="{04246D1B-0B55-4CE0-B32E-F1E9F6062CE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3D55D7-E811-430F-B759-16E3A7AE8108}"/>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350312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E5FAC4-B0BD-4D5C-887D-110E5836377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1632E22-8251-4514-AC47-9E2C8ACAE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040F602-EB92-4D9C-841E-31F732087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6D7FAF4-BF3A-4CF4-B3AF-5FB0CF40B083}"/>
              </a:ext>
            </a:extLst>
          </p:cNvPr>
          <p:cNvSpPr>
            <a:spLocks noGrp="1"/>
          </p:cNvSpPr>
          <p:nvPr>
            <p:ph type="dt" sz="half" idx="10"/>
          </p:nvPr>
        </p:nvSpPr>
        <p:spPr/>
        <p:txBody>
          <a:bodyPr/>
          <a:lstStyle/>
          <a:p>
            <a:fld id="{B1EE8B55-C1DB-476F-8F4A-2753B7617AE2}" type="datetimeFigureOut">
              <a:rPr lang="fr-FR" smtClean="0"/>
              <a:t>11/09/2018</a:t>
            </a:fld>
            <a:endParaRPr lang="fr-FR"/>
          </a:p>
        </p:txBody>
      </p:sp>
      <p:sp>
        <p:nvSpPr>
          <p:cNvPr id="6" name="Espace réservé du pied de page 5">
            <a:extLst>
              <a:ext uri="{FF2B5EF4-FFF2-40B4-BE49-F238E27FC236}">
                <a16:creationId xmlns:a16="http://schemas.microsoft.com/office/drawing/2014/main" id="{A9C9711A-F4EB-4D2D-A9D2-A0A087AFB3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04DE6F6-9B44-4E4C-8FEE-8D524FC69691}"/>
              </a:ext>
            </a:extLst>
          </p:cNvPr>
          <p:cNvSpPr>
            <a:spLocks noGrp="1"/>
          </p:cNvSpPr>
          <p:nvPr>
            <p:ph type="sldNum" sz="quarter" idx="12"/>
          </p:nvPr>
        </p:nvSpPr>
        <p:spPr/>
        <p:txBody>
          <a:bodyPr/>
          <a:lstStyle/>
          <a:p>
            <a:fld id="{0A133D77-03D5-44B5-9C6C-E16F75B442DB}" type="slidenum">
              <a:rPr lang="fr-FR" smtClean="0"/>
              <a:t>‹N°›</a:t>
            </a:fld>
            <a:endParaRPr lang="fr-FR"/>
          </a:p>
        </p:txBody>
      </p:sp>
    </p:spTree>
    <p:extLst>
      <p:ext uri="{BB962C8B-B14F-4D97-AF65-F5344CB8AC3E}">
        <p14:creationId xmlns:p14="http://schemas.microsoft.com/office/powerpoint/2010/main" val="367006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21B8378-5BB1-41B5-B4C7-42ADAEF12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5DD5F56-0B05-4809-B3CF-27271F4E0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F09ACB-FB26-43E3-8E92-63B45B561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E8B55-C1DB-476F-8F4A-2753B7617AE2}" type="datetimeFigureOut">
              <a:rPr lang="fr-FR" smtClean="0"/>
              <a:t>11/09/2018</a:t>
            </a:fld>
            <a:endParaRPr lang="fr-FR"/>
          </a:p>
        </p:txBody>
      </p:sp>
      <p:sp>
        <p:nvSpPr>
          <p:cNvPr id="5" name="Espace réservé du pied de page 4">
            <a:extLst>
              <a:ext uri="{FF2B5EF4-FFF2-40B4-BE49-F238E27FC236}">
                <a16:creationId xmlns:a16="http://schemas.microsoft.com/office/drawing/2014/main" id="{D1CFEBCA-FA1F-4D5C-83F0-96744F198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A640B11-CF67-4480-9062-911E073D8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33D77-03D5-44B5-9C6C-E16F75B442DB}" type="slidenum">
              <a:rPr lang="fr-FR" smtClean="0"/>
              <a:t>‹N°›</a:t>
            </a:fld>
            <a:endParaRPr lang="fr-FR"/>
          </a:p>
        </p:txBody>
      </p:sp>
    </p:spTree>
    <p:extLst>
      <p:ext uri="{BB962C8B-B14F-4D97-AF65-F5344CB8AC3E}">
        <p14:creationId xmlns:p14="http://schemas.microsoft.com/office/powerpoint/2010/main" val="272463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6A891D-44D9-44A0-97C8-FDE9D579EB66}"/>
              </a:ext>
            </a:extLst>
          </p:cNvPr>
          <p:cNvSpPr>
            <a:spLocks noGrp="1"/>
          </p:cNvSpPr>
          <p:nvPr>
            <p:ph type="ctrTitle"/>
          </p:nvPr>
        </p:nvSpPr>
        <p:spPr>
          <a:xfrm>
            <a:off x="642257" y="4525347"/>
            <a:ext cx="6939722" cy="1737360"/>
          </a:xfrm>
        </p:spPr>
        <p:txBody>
          <a:bodyPr anchor="ctr">
            <a:normAutofit/>
          </a:bodyPr>
          <a:lstStyle/>
          <a:p>
            <a:pPr algn="r"/>
            <a:r>
              <a:rPr lang="fr-FR"/>
              <a:t>NETFLIX DATA VISUALIZATION 2017</a:t>
            </a:r>
          </a:p>
        </p:txBody>
      </p:sp>
      <p:sp>
        <p:nvSpPr>
          <p:cNvPr id="3" name="Sous-titre 2">
            <a:extLst>
              <a:ext uri="{FF2B5EF4-FFF2-40B4-BE49-F238E27FC236}">
                <a16:creationId xmlns:a16="http://schemas.microsoft.com/office/drawing/2014/main" id="{4B2A10A9-DCF1-4877-9CF3-779798AF84E4}"/>
              </a:ext>
            </a:extLst>
          </p:cNvPr>
          <p:cNvSpPr>
            <a:spLocks noGrp="1"/>
          </p:cNvSpPr>
          <p:nvPr>
            <p:ph type="subTitle" idx="1"/>
          </p:nvPr>
        </p:nvSpPr>
        <p:spPr>
          <a:xfrm>
            <a:off x="8050762" y="4525347"/>
            <a:ext cx="3211288" cy="1737360"/>
          </a:xfrm>
        </p:spPr>
        <p:txBody>
          <a:bodyPr anchor="ctr">
            <a:normAutofit/>
          </a:bodyPr>
          <a:lstStyle/>
          <a:p>
            <a:pPr algn="l"/>
            <a:r>
              <a:rPr lang="fr-FR"/>
              <a:t>FRANCOISE </a:t>
            </a:r>
          </a:p>
          <a:p>
            <a:pPr algn="l"/>
            <a:r>
              <a:rPr lang="fr-FR"/>
              <a:t>CHATEAU-DEGAT</a:t>
            </a:r>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signe&#10;&#10;Description générée avec un niveau de confiance élevé">
            <a:extLst>
              <a:ext uri="{FF2B5EF4-FFF2-40B4-BE49-F238E27FC236}">
                <a16:creationId xmlns:a16="http://schemas.microsoft.com/office/drawing/2014/main" id="{7FF35C09-7F4D-44C4-87A8-746C1C43AC5D}"/>
              </a:ext>
            </a:extLst>
          </p:cNvPr>
          <p:cNvPicPr>
            <a:picLocks noChangeAspect="1"/>
          </p:cNvPicPr>
          <p:nvPr/>
        </p:nvPicPr>
        <p:blipFill rotWithShape="1">
          <a:blip r:embed="rId3">
            <a:extLst>
              <a:ext uri="{28A0092B-C50C-407E-A947-70E740481C1C}">
                <a14:useLocalDpi xmlns:a14="http://schemas.microsoft.com/office/drawing/2010/main" val="0"/>
              </a:ext>
            </a:extLst>
          </a:blip>
          <a:srcRect l="32060" r="28622"/>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23" name="Straight Connector 2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2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52E0248-C062-4335-8EF2-0E1A40CB80A4}"/>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600" dirty="0">
                <a:solidFill>
                  <a:srgbClr val="FFFFFF"/>
                </a:solidFill>
              </a:rPr>
            </a:br>
            <a:r>
              <a:rPr lang="en-US" sz="2600" dirty="0">
                <a:solidFill>
                  <a:srgbClr val="FFFFFF"/>
                </a:solidFill>
              </a:rPr>
              <a:t>List of the visualizations</a:t>
            </a:r>
            <a:br>
              <a:rPr lang="en-US" sz="2600" dirty="0">
                <a:solidFill>
                  <a:srgbClr val="FFFFFF"/>
                </a:solidFill>
              </a:rPr>
            </a:br>
            <a:endParaRPr lang="en-US" sz="2600">
              <a:solidFill>
                <a:srgbClr val="FFFFFF"/>
              </a:solidFill>
            </a:endParaRPr>
          </a:p>
        </p:txBody>
      </p:sp>
      <p:graphicFrame>
        <p:nvGraphicFramePr>
          <p:cNvPr id="18" name="ZoneTexte 4">
            <a:extLst>
              <a:ext uri="{FF2B5EF4-FFF2-40B4-BE49-F238E27FC236}">
                <a16:creationId xmlns:a16="http://schemas.microsoft.com/office/drawing/2014/main" id="{65F14F36-A499-4FB3-A705-124F360DA84D}"/>
              </a:ext>
            </a:extLst>
          </p:cNvPr>
          <p:cNvGraphicFramePr/>
          <p:nvPr>
            <p:extLst>
              <p:ext uri="{D42A27DB-BD31-4B8C-83A1-F6EECF244321}">
                <p14:modId xmlns:p14="http://schemas.microsoft.com/office/powerpoint/2010/main" val="661897988"/>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704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BBAEA0-34E6-4956-8D70-5F773CF95E1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400" b="1" kern="1200">
                <a:solidFill>
                  <a:srgbClr val="FFFFFF"/>
                </a:solidFill>
                <a:latin typeface="+mj-lt"/>
                <a:ea typeface="+mj-ea"/>
                <a:cs typeface="+mj-cs"/>
              </a:rPr>
              <a:t>A visualization of the distribution of the stock prices for Netflix in 2017</a:t>
            </a:r>
            <a:br>
              <a:rPr lang="en-US" sz="4400" kern="1200">
                <a:solidFill>
                  <a:srgbClr val="FFFFFF"/>
                </a:solidFill>
                <a:latin typeface="+mj-lt"/>
                <a:ea typeface="+mj-ea"/>
                <a:cs typeface="+mj-cs"/>
              </a:rPr>
            </a:br>
            <a:endParaRPr lang="en-US" sz="4400" kern="1200">
              <a:solidFill>
                <a:srgbClr val="FFFFFF"/>
              </a:solidFill>
              <a:latin typeface="+mj-lt"/>
              <a:ea typeface="+mj-ea"/>
              <a:cs typeface="+mj-cs"/>
            </a:endParaRPr>
          </a:p>
        </p:txBody>
      </p:sp>
      <p:pic>
        <p:nvPicPr>
          <p:cNvPr id="8" name="Espace réservé du contenu 7">
            <a:extLst>
              <a:ext uri="{FF2B5EF4-FFF2-40B4-BE49-F238E27FC236}">
                <a16:creationId xmlns:a16="http://schemas.microsoft.com/office/drawing/2014/main" id="{348B3917-4D9A-4F34-9384-A6024BB2316F}"/>
              </a:ext>
            </a:extLst>
          </p:cNvPr>
          <p:cNvPicPr>
            <a:picLocks noGrp="1" noChangeAspect="1"/>
          </p:cNvPicPr>
          <p:nvPr>
            <p:ph idx="1"/>
          </p:nvPr>
        </p:nvPicPr>
        <p:blipFill rotWithShape="1">
          <a:blip r:embed="rId3"/>
          <a:srcRect t="1609" b="-1"/>
          <a:stretch/>
        </p:blipFill>
        <p:spPr>
          <a:xfrm>
            <a:off x="5153822" y="1371600"/>
            <a:ext cx="6553545" cy="4191272"/>
          </a:xfrm>
          <a:prstGeom prst="rect">
            <a:avLst/>
          </a:prstGeom>
        </p:spPr>
      </p:pic>
    </p:spTree>
    <p:extLst>
      <p:ext uri="{BB962C8B-B14F-4D97-AF65-F5344CB8AC3E}">
        <p14:creationId xmlns:p14="http://schemas.microsoft.com/office/powerpoint/2010/main" val="377453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5C23FF-55F3-4042-804E-89D9EDB7DA93}"/>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3000" b="1" kern="1200">
                <a:solidFill>
                  <a:srgbClr val="FFFFFF"/>
                </a:solidFill>
                <a:latin typeface="+mj-lt"/>
                <a:ea typeface="+mj-ea"/>
                <a:cs typeface="+mj-cs"/>
              </a:rPr>
              <a:t>A visualization and a summary of Netflix stock and revenue for the past four quarters and a summary</a:t>
            </a:r>
          </a:p>
        </p:txBody>
      </p:sp>
      <p:sp>
        <p:nvSpPr>
          <p:cNvPr id="4" name="Espace réservé du texte 3">
            <a:extLst>
              <a:ext uri="{FF2B5EF4-FFF2-40B4-BE49-F238E27FC236}">
                <a16:creationId xmlns:a16="http://schemas.microsoft.com/office/drawing/2014/main" id="{2E7AB983-A03D-4AE4-8B1B-DD3A8F0D1CF2}"/>
              </a:ext>
            </a:extLst>
          </p:cNvPr>
          <p:cNvSpPr>
            <a:spLocks noGrp="1"/>
          </p:cNvSpPr>
          <p:nvPr>
            <p:ph type="body" sz="half" idx="2"/>
          </p:nvPr>
        </p:nvSpPr>
        <p:spPr>
          <a:xfrm>
            <a:off x="1524000" y="5815698"/>
            <a:ext cx="9144000" cy="420001"/>
          </a:xfrm>
        </p:spPr>
        <p:txBody>
          <a:bodyPr vert="horz" lIns="91440" tIns="45720" rIns="91440" bIns="45720" rtlCol="0">
            <a:normAutofit/>
          </a:bodyPr>
          <a:lstStyle/>
          <a:p>
            <a:pPr algn="ctr"/>
            <a:r>
              <a:rPr lang="en-US" sz="2000" kern="1200" dirty="0">
                <a:solidFill>
                  <a:srgbClr val="FF8080"/>
                </a:solidFill>
                <a:latin typeface="+mn-lt"/>
                <a:ea typeface="+mn-ea"/>
                <a:cs typeface="+mn-cs"/>
              </a:rPr>
              <a:t>the actual and estimate earnings per share</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Espace réservé du contenu 6">
            <a:extLst>
              <a:ext uri="{FF2B5EF4-FFF2-40B4-BE49-F238E27FC236}">
                <a16:creationId xmlns:a16="http://schemas.microsoft.com/office/drawing/2014/main" id="{9F118BB3-BC3E-4520-93B9-67EE90E21F82}"/>
              </a:ext>
            </a:extLst>
          </p:cNvPr>
          <p:cNvPicPr>
            <a:picLocks noGrp="1" noChangeAspect="1"/>
          </p:cNvPicPr>
          <p:nvPr>
            <p:ph idx="1"/>
          </p:nvPr>
        </p:nvPicPr>
        <p:blipFill>
          <a:blip r:embed="rId3"/>
          <a:stretch>
            <a:fillRect/>
          </a:stretch>
        </p:blipFill>
        <p:spPr>
          <a:xfrm>
            <a:off x="3095735" y="296487"/>
            <a:ext cx="6000529" cy="4094956"/>
          </a:xfrm>
          <a:prstGeom prst="rect">
            <a:avLst/>
          </a:prstGeom>
        </p:spPr>
      </p:pic>
    </p:spTree>
    <p:extLst>
      <p:ext uri="{BB962C8B-B14F-4D97-AF65-F5344CB8AC3E}">
        <p14:creationId xmlns:p14="http://schemas.microsoft.com/office/powerpoint/2010/main" val="306830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2B8829-9313-4321-B0A8-29D9D302814B}"/>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br>
              <a:rPr lang="en-US" sz="3700" b="1" kern="1200" dirty="0">
                <a:solidFill>
                  <a:schemeClr val="accent1"/>
                </a:solidFill>
                <a:latin typeface="+mj-lt"/>
                <a:ea typeface="+mj-ea"/>
                <a:cs typeface="+mj-cs"/>
              </a:rPr>
            </a:br>
            <a:r>
              <a:rPr lang="en-US" sz="3700" b="1" kern="1200" dirty="0">
                <a:solidFill>
                  <a:schemeClr val="accent1"/>
                </a:solidFill>
                <a:latin typeface="+mj-lt"/>
                <a:ea typeface="+mj-ea"/>
                <a:cs typeface="+mj-cs"/>
              </a:rPr>
              <a:t>A visualization and a brief summary of their earned versus actual earnings per share</a:t>
            </a:r>
            <a:br>
              <a:rPr lang="en-US" sz="3700" kern="1200" dirty="0">
                <a:solidFill>
                  <a:schemeClr val="accent1"/>
                </a:solidFill>
                <a:latin typeface="+mj-lt"/>
                <a:ea typeface="+mj-ea"/>
                <a:cs typeface="+mj-cs"/>
              </a:rPr>
            </a:br>
            <a:endParaRPr lang="en-US" sz="3700" kern="1200" dirty="0">
              <a:solidFill>
                <a:schemeClr val="accent1"/>
              </a:solidFill>
              <a:latin typeface="+mj-lt"/>
              <a:ea typeface="+mj-ea"/>
              <a:cs typeface="+mj-cs"/>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E96F21EE-5C6A-44D3-9A49-48823E36FE22}"/>
              </a:ext>
            </a:extLst>
          </p:cNvPr>
          <p:cNvPicPr>
            <a:picLocks noChangeAspect="1"/>
          </p:cNvPicPr>
          <p:nvPr/>
        </p:nvPicPr>
        <p:blipFill>
          <a:blip r:embed="rId3"/>
          <a:stretch>
            <a:fillRect/>
          </a:stretch>
        </p:blipFill>
        <p:spPr>
          <a:xfrm>
            <a:off x="5030919" y="1320801"/>
            <a:ext cx="6597215" cy="4573322"/>
          </a:xfrm>
          <a:prstGeom prst="rect">
            <a:avLst/>
          </a:prstGeom>
        </p:spPr>
      </p:pic>
    </p:spTree>
    <p:extLst>
      <p:ext uri="{BB962C8B-B14F-4D97-AF65-F5344CB8AC3E}">
        <p14:creationId xmlns:p14="http://schemas.microsoft.com/office/powerpoint/2010/main" val="47893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9F3FE98-D06E-48E0-A554-C22A726C705F}"/>
              </a:ext>
            </a:extLst>
          </p:cNvPr>
          <p:cNvSpPr>
            <a:spLocks noGrp="1"/>
          </p:cNvSpPr>
          <p:nvPr>
            <p:ph type="title"/>
          </p:nvPr>
        </p:nvSpPr>
        <p:spPr>
          <a:xfrm>
            <a:off x="640079" y="2053641"/>
            <a:ext cx="3669161" cy="2760098"/>
          </a:xfrm>
        </p:spPr>
        <p:txBody>
          <a:bodyPr vert="horz" lIns="91440" tIns="45720" rIns="91440" bIns="45720" rtlCol="0" anchor="ctr">
            <a:normAutofit fontScale="90000"/>
          </a:bodyPr>
          <a:lstStyle/>
          <a:p>
            <a:br>
              <a:rPr lang="en-US" sz="1400" b="1" kern="1200" dirty="0">
                <a:solidFill>
                  <a:srgbClr val="FFFFFF"/>
                </a:solidFill>
                <a:latin typeface="+mj-lt"/>
                <a:ea typeface="+mj-ea"/>
                <a:cs typeface="+mj-cs"/>
              </a:rPr>
            </a:br>
            <a:br>
              <a:rPr lang="en-US" sz="1400" b="1" kern="1200" dirty="0">
                <a:solidFill>
                  <a:srgbClr val="FFFFFF"/>
                </a:solidFill>
                <a:latin typeface="+mj-lt"/>
                <a:ea typeface="+mj-ea"/>
                <a:cs typeface="+mj-cs"/>
              </a:rPr>
            </a:br>
            <a:br>
              <a:rPr lang="en-US" sz="1400" b="1" kern="1200" dirty="0">
                <a:solidFill>
                  <a:srgbClr val="FFFFFF"/>
                </a:solidFill>
                <a:latin typeface="+mj-lt"/>
                <a:ea typeface="+mj-ea"/>
                <a:cs typeface="+mj-cs"/>
              </a:rPr>
            </a:br>
            <a:r>
              <a:rPr lang="en-US" b="1" kern="1200" dirty="0">
                <a:solidFill>
                  <a:srgbClr val="FFFFFF"/>
                </a:solidFill>
                <a:latin typeface="+mj-lt"/>
                <a:ea typeface="+mj-ea"/>
                <a:cs typeface="+mj-cs"/>
              </a:rPr>
              <a:t>A visualization of Netflix stock against the Dow Jones stock (to get a sense of the market) in 2017</a:t>
            </a:r>
            <a:br>
              <a:rPr lang="en-US" kern="1200" dirty="0">
                <a:solidFill>
                  <a:srgbClr val="FFFFFF"/>
                </a:solidFill>
                <a:latin typeface="+mj-lt"/>
                <a:ea typeface="+mj-ea"/>
                <a:cs typeface="+mj-cs"/>
              </a:rPr>
            </a:br>
            <a:endParaRPr lang="en-US" kern="1200" dirty="0">
              <a:solidFill>
                <a:srgbClr val="FFFFFF"/>
              </a:solidFill>
              <a:latin typeface="+mj-lt"/>
              <a:ea typeface="+mj-ea"/>
              <a:cs typeface="+mj-cs"/>
            </a:endParaRPr>
          </a:p>
        </p:txBody>
      </p:sp>
      <p:pic>
        <p:nvPicPr>
          <p:cNvPr id="5" name="Image 4">
            <a:extLst>
              <a:ext uri="{FF2B5EF4-FFF2-40B4-BE49-F238E27FC236}">
                <a16:creationId xmlns:a16="http://schemas.microsoft.com/office/drawing/2014/main" id="{675586F9-2F24-4902-99A1-505BE9355849}"/>
              </a:ext>
            </a:extLst>
          </p:cNvPr>
          <p:cNvPicPr>
            <a:picLocks noChangeAspect="1"/>
          </p:cNvPicPr>
          <p:nvPr/>
        </p:nvPicPr>
        <p:blipFill>
          <a:blip r:embed="rId4"/>
          <a:stretch>
            <a:fillRect/>
          </a:stretch>
        </p:blipFill>
        <p:spPr>
          <a:xfrm>
            <a:off x="6079980" y="1249680"/>
            <a:ext cx="6049045" cy="4744720"/>
          </a:xfrm>
          <a:prstGeom prst="rect">
            <a:avLst/>
          </a:prstGeom>
        </p:spPr>
      </p:pic>
    </p:spTree>
    <p:extLst>
      <p:ext uri="{BB962C8B-B14F-4D97-AF65-F5344CB8AC3E}">
        <p14:creationId xmlns:p14="http://schemas.microsoft.com/office/powerpoint/2010/main" val="358031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ZoneTexte 2">
            <a:extLst>
              <a:ext uri="{FF2B5EF4-FFF2-40B4-BE49-F238E27FC236}">
                <a16:creationId xmlns:a16="http://schemas.microsoft.com/office/drawing/2014/main" id="{DEF51EC6-E2A1-4C3D-BD22-614143B7FB8A}"/>
              </a:ext>
            </a:extLst>
          </p:cNvPr>
          <p:cNvSpPr txBox="1"/>
          <p:nvPr/>
        </p:nvSpPr>
        <p:spPr>
          <a:xfrm>
            <a:off x="4214222" y="2529840"/>
            <a:ext cx="3698240" cy="769441"/>
          </a:xfrm>
          <a:prstGeom prst="rect">
            <a:avLst/>
          </a:prstGeom>
          <a:noFill/>
        </p:spPr>
        <p:txBody>
          <a:bodyPr wrap="square" rtlCol="0">
            <a:spAutoFit/>
          </a:bodyPr>
          <a:lstStyle/>
          <a:p>
            <a:pPr algn="ctr"/>
            <a:r>
              <a:rPr lang="fr-FR" sz="4400" dirty="0" err="1"/>
              <a:t>Thank</a:t>
            </a:r>
            <a:r>
              <a:rPr lang="fr-FR" sz="4400" dirty="0"/>
              <a:t> </a:t>
            </a:r>
            <a:r>
              <a:rPr lang="fr-FR" sz="4400" dirty="0" err="1"/>
              <a:t>you</a:t>
            </a:r>
            <a:r>
              <a:rPr lang="fr-FR" sz="4400" dirty="0"/>
              <a:t> !</a:t>
            </a:r>
          </a:p>
        </p:txBody>
      </p:sp>
    </p:spTree>
    <p:extLst>
      <p:ext uri="{BB962C8B-B14F-4D97-AF65-F5344CB8AC3E}">
        <p14:creationId xmlns:p14="http://schemas.microsoft.com/office/powerpoint/2010/main" val="13926709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287</Words>
  <Application>Microsoft Office PowerPoint</Application>
  <PresentationFormat>Grand écran</PresentationFormat>
  <Paragraphs>31</Paragraphs>
  <Slides>7</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NETFLIX DATA VISUALIZATION 2017</vt:lpstr>
      <vt:lpstr> List of the visualizations </vt:lpstr>
      <vt:lpstr>A visualization of the distribution of the stock prices for Netflix in 2017 </vt:lpstr>
      <vt:lpstr>A visualization and a summary of Netflix stock and revenue for the past four quarters and a summary</vt:lpstr>
      <vt:lpstr> A visualization and a brief summary of their earned versus actual earnings per share </vt:lpstr>
      <vt:lpstr>   A visualization of Netflix stock against the Dow Jones stock (to get a sense of the market) in 2017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VISUALIZATION 2017</dc:title>
  <dc:creator>francoise Chateau-Dégât</dc:creator>
  <cp:lastModifiedBy>francoise Chateau-Dégât</cp:lastModifiedBy>
  <cp:revision>6</cp:revision>
  <dcterms:created xsi:type="dcterms:W3CDTF">2018-09-11T20:28:18Z</dcterms:created>
  <dcterms:modified xsi:type="dcterms:W3CDTF">2018-09-11T20:48:58Z</dcterms:modified>
</cp:coreProperties>
</file>