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4" r:id="rId17"/>
    <p:sldId id="273" r:id="rId18"/>
    <p:sldId id="275" r:id="rId19"/>
    <p:sldId id="269" r:id="rId20"/>
    <p:sldId id="278" r:id="rId21"/>
    <p:sldId id="279" r:id="rId22"/>
    <p:sldId id="280" r:id="rId23"/>
    <p:sldId id="281" r:id="rId24"/>
    <p:sldId id="282" r:id="rId25"/>
    <p:sldId id="305" r:id="rId26"/>
    <p:sldId id="309" r:id="rId27"/>
    <p:sldId id="277" r:id="rId28"/>
    <p:sldId id="284" r:id="rId29"/>
    <p:sldId id="304" r:id="rId30"/>
    <p:sldId id="285" r:id="rId31"/>
    <p:sldId id="287" r:id="rId32"/>
    <p:sldId id="288" r:id="rId33"/>
    <p:sldId id="289" r:id="rId34"/>
    <p:sldId id="296" r:id="rId35"/>
    <p:sldId id="293" r:id="rId36"/>
    <p:sldId id="290" r:id="rId37"/>
    <p:sldId id="310" r:id="rId38"/>
    <p:sldId id="291" r:id="rId39"/>
    <p:sldId id="292" r:id="rId40"/>
    <p:sldId id="294" r:id="rId41"/>
    <p:sldId id="295" r:id="rId42"/>
    <p:sldId id="301" r:id="rId43"/>
    <p:sldId id="297" r:id="rId44"/>
    <p:sldId id="298" r:id="rId45"/>
    <p:sldId id="299" r:id="rId46"/>
    <p:sldId id="270" r:id="rId47"/>
    <p:sldId id="283" r:id="rId48"/>
    <p:sldId id="302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DOOM" initials="D" lastIdx="7" clrIdx="1">
    <p:extLst>
      <p:ext uri="{19B8F6BF-5375-455C-9EA6-DF929625EA0E}">
        <p15:presenceInfo xmlns:p15="http://schemas.microsoft.com/office/powerpoint/2012/main" userId="DO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174" autoAdjust="0"/>
  </p:normalViewPr>
  <p:slideViewPr>
    <p:cSldViewPr snapToGrid="0">
      <p:cViewPr varScale="1">
        <p:scale>
          <a:sx n="92" d="100"/>
          <a:sy n="92" d="100"/>
        </p:scale>
        <p:origin x="120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4023A36-3AD4-4E63-9131-48353030ACC6}"/>
    <pc:docChg chg="addSld modSld sldOrd">
      <pc:chgData name="" userId="" providerId="" clId="Web-{24023A36-3AD4-4E63-9131-48353030ACC6}" dt="2018-05-16T23:22:17.483" v="51" actId="1076"/>
      <pc:docMkLst>
        <pc:docMk/>
      </pc:docMkLst>
      <pc:sldChg chg="addSp delSp modSp">
        <pc:chgData name="" userId="" providerId="" clId="Web-{24023A36-3AD4-4E63-9131-48353030ACC6}" dt="2018-05-16T23:21:12.530" v="35"/>
        <pc:sldMkLst>
          <pc:docMk/>
          <pc:sldMk cId="2771595566" sldId="306"/>
        </pc:sldMkLst>
        <pc:picChg chg="add del mod">
          <ac:chgData name="" userId="" providerId="" clId="Web-{24023A36-3AD4-4E63-9131-48353030ACC6}" dt="2018-05-16T23:19:56.030" v="20"/>
          <ac:picMkLst>
            <pc:docMk/>
            <pc:sldMk cId="2771595566" sldId="306"/>
            <ac:picMk id="3" creationId="{AE605FCD-A33C-42C2-9379-7DAC96CBC799}"/>
          </ac:picMkLst>
        </pc:picChg>
        <pc:picChg chg="del">
          <ac:chgData name="" userId="" providerId="" clId="Web-{24023A36-3AD4-4E63-9131-48353030ACC6}" dt="2018-05-16T23:17:05.451" v="0"/>
          <ac:picMkLst>
            <pc:docMk/>
            <pc:sldMk cId="2771595566" sldId="306"/>
            <ac:picMk id="5" creationId="{00000000-0000-0000-0000-000000000000}"/>
          </ac:picMkLst>
        </pc:picChg>
        <pc:picChg chg="del">
          <ac:chgData name="" userId="" providerId="" clId="Web-{24023A36-3AD4-4E63-9131-48353030ACC6}" dt="2018-05-16T23:17:33.701" v="6"/>
          <ac:picMkLst>
            <pc:docMk/>
            <pc:sldMk cId="2771595566" sldId="306"/>
            <ac:picMk id="6" creationId="{00000000-0000-0000-0000-000000000000}"/>
          </ac:picMkLst>
        </pc:picChg>
        <pc:picChg chg="add del mod">
          <ac:chgData name="" userId="" providerId="" clId="Web-{24023A36-3AD4-4E63-9131-48353030ACC6}" dt="2018-05-16T23:21:12.530" v="35"/>
          <ac:picMkLst>
            <pc:docMk/>
            <pc:sldMk cId="2771595566" sldId="306"/>
            <ac:picMk id="8" creationId="{07A41222-0C08-42B0-A026-7FEC241C0052}"/>
          </ac:picMkLst>
        </pc:picChg>
      </pc:sldChg>
      <pc:sldChg chg="addSp delSp modSp add ord replId">
        <pc:chgData name="" userId="" providerId="" clId="Web-{24023A36-3AD4-4E63-9131-48353030ACC6}" dt="2018-05-16T23:22:17.483" v="51" actId="1076"/>
        <pc:sldMkLst>
          <pc:docMk/>
          <pc:sldMk cId="869990228" sldId="310"/>
        </pc:sldMkLst>
        <pc:spChg chg="mod">
          <ac:chgData name="" userId="" providerId="" clId="Web-{24023A36-3AD4-4E63-9131-48353030ACC6}" dt="2018-05-16T23:19:48.405" v="18" actId="20577"/>
          <ac:spMkLst>
            <pc:docMk/>
            <pc:sldMk cId="869990228" sldId="310"/>
            <ac:spMk id="2" creationId="{00000000-0000-0000-0000-000000000000}"/>
          </ac:spMkLst>
        </pc:spChg>
        <pc:spChg chg="mod">
          <ac:chgData name="" userId="" providerId="" clId="Web-{24023A36-3AD4-4E63-9131-48353030ACC6}" dt="2018-05-16T23:21:30.576" v="41" actId="1076"/>
          <ac:spMkLst>
            <pc:docMk/>
            <pc:sldMk cId="869990228" sldId="310"/>
            <ac:spMk id="9" creationId="{00000000-0000-0000-0000-000000000000}"/>
          </ac:spMkLst>
        </pc:spChg>
        <pc:spChg chg="del">
          <ac:chgData name="" userId="" providerId="" clId="Web-{24023A36-3AD4-4E63-9131-48353030ACC6}" dt="2018-05-16T23:21:08.123" v="31"/>
          <ac:spMkLst>
            <pc:docMk/>
            <pc:sldMk cId="869990228" sldId="310"/>
            <ac:spMk id="23" creationId="{00000000-0000-0000-0000-000000000000}"/>
          </ac:spMkLst>
        </pc:spChg>
        <pc:picChg chg="add del mod">
          <ac:chgData name="" userId="" providerId="" clId="Web-{24023A36-3AD4-4E63-9131-48353030ACC6}" dt="2018-05-16T23:20:42.076" v="24"/>
          <ac:picMkLst>
            <pc:docMk/>
            <pc:sldMk cId="869990228" sldId="310"/>
            <ac:picMk id="4" creationId="{FC51C775-EF7A-47E0-B79D-D5C054D65FCB}"/>
          </ac:picMkLst>
        </pc:picChg>
        <pc:picChg chg="add mod">
          <ac:chgData name="" userId="" providerId="" clId="Web-{24023A36-3AD4-4E63-9131-48353030ACC6}" dt="2018-05-16T23:21:26.186" v="40" actId="1076"/>
          <ac:picMkLst>
            <pc:docMk/>
            <pc:sldMk cId="869990228" sldId="310"/>
            <ac:picMk id="7" creationId="{013E2C38-8542-43A1-9DBF-C42C01021F4B}"/>
          </ac:picMkLst>
        </pc:picChg>
        <pc:picChg chg="add del mod">
          <ac:chgData name="" userId="" providerId="" clId="Web-{24023A36-3AD4-4E63-9131-48353030ACC6}" dt="2018-05-16T23:21:50.373" v="46"/>
          <ac:picMkLst>
            <pc:docMk/>
            <pc:sldMk cId="869990228" sldId="310"/>
            <ac:picMk id="11" creationId="{A962257C-9312-4C8E-836B-5CFB153B2018}"/>
          </ac:picMkLst>
        </pc:picChg>
        <pc:picChg chg="add mod">
          <ac:chgData name="" userId="" providerId="" clId="Web-{24023A36-3AD4-4E63-9131-48353030ACC6}" dt="2018-05-16T23:22:17.483" v="51" actId="1076"/>
          <ac:picMkLst>
            <pc:docMk/>
            <pc:sldMk cId="869990228" sldId="310"/>
            <ac:picMk id="13" creationId="{A79DD249-B5A4-419C-872C-95EA979C0316}"/>
          </ac:picMkLst>
        </pc:picChg>
        <pc:picChg chg="del">
          <ac:chgData name="" userId="" providerId="" clId="Web-{24023A36-3AD4-4E63-9131-48353030ACC6}" dt="2018-05-16T23:21:00.264" v="28"/>
          <ac:picMkLst>
            <pc:docMk/>
            <pc:sldMk cId="869990228" sldId="310"/>
            <ac:picMk id="22" creationId="{00000000-0000-0000-0000-000000000000}"/>
          </ac:picMkLst>
        </pc:picChg>
        <pc:picChg chg="del">
          <ac:chgData name="" userId="" providerId="" clId="Web-{24023A36-3AD4-4E63-9131-48353030ACC6}" dt="2018-05-16T23:19:53.061" v="19"/>
          <ac:picMkLst>
            <pc:docMk/>
            <pc:sldMk cId="869990228" sldId="310"/>
            <ac:picMk id="2051" creationId="{00000000-0000-0000-0000-000000000000}"/>
          </ac:picMkLst>
        </pc:picChg>
        <pc:picChg chg="del">
          <ac:chgData name="" userId="" providerId="" clId="Web-{24023A36-3AD4-4E63-9131-48353030ACC6}" dt="2018-05-16T23:21:07.280" v="30"/>
          <ac:picMkLst>
            <pc:docMk/>
            <pc:sldMk cId="869990228" sldId="310"/>
            <ac:picMk id="2052" creationId="{00000000-0000-0000-0000-000000000000}"/>
          </ac:picMkLst>
        </pc:picChg>
        <pc:picChg chg="del">
          <ac:chgData name="" userId="" providerId="" clId="Web-{24023A36-3AD4-4E63-9131-48353030ACC6}" dt="2018-05-16T23:21:08.858" v="32"/>
          <ac:picMkLst>
            <pc:docMk/>
            <pc:sldMk cId="869990228" sldId="310"/>
            <ac:picMk id="2053" creationId="{00000000-0000-0000-0000-000000000000}"/>
          </ac:picMkLst>
        </pc:picChg>
        <pc:cxnChg chg="del">
          <ac:chgData name="" userId="" providerId="" clId="Web-{24023A36-3AD4-4E63-9131-48353030ACC6}" dt="2018-05-16T23:21:09.280" v="33"/>
          <ac:cxnSpMkLst>
            <pc:docMk/>
            <pc:sldMk cId="869990228" sldId="310"/>
            <ac:cxnSpMk id="6" creationId="{00000000-0000-0000-0000-000000000000}"/>
          </ac:cxnSpMkLst>
        </pc:cxnChg>
      </pc:sldChg>
    </pc:docChg>
  </pc:docChgLst>
  <pc:docChgLst>
    <pc:chgData clId="Web-{E9009690-2A17-424E-A307-82BDAB65F82B}"/>
    <pc:docChg chg="delSld">
      <pc:chgData name="" userId="" providerId="" clId="Web-{E9009690-2A17-424E-A307-82BDAB65F82B}" dt="2018-05-16T23:23:39.811" v="0"/>
      <pc:docMkLst>
        <pc:docMk/>
      </pc:docMkLst>
      <pc:sldChg chg="del">
        <pc:chgData name="" userId="" providerId="" clId="Web-{E9009690-2A17-424E-A307-82BDAB65F82B}" dt="2018-05-16T23:23:39.811" v="0"/>
        <pc:sldMkLst>
          <pc:docMk/>
          <pc:sldMk cId="2771595566" sldId="30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3:43.737" idx="1">
    <p:pos x="10" y="10"/>
    <p:text>Mejor redaccion de punto arquitectura y descripcion de modulos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14T18:56:24.514" idx="6">
    <p:pos x="10" y="10"/>
    <p:text>agregar imagen de docker-compose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5">
    <p:pos x="10" y="10"/>
    <p:text>Titulo componentes no es seguro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4:19.304" idx="2">
    <p:pos x="10" y="10"/>
    <p:text>Falta
Tecnologias
Metodologia
Diseño</p:text>
    <p:extLst>
      <p:ext uri="{C676402C-5697-4E1C-873F-D02D1690AC5C}">
        <p15:threadingInfo xmlns:p15="http://schemas.microsoft.com/office/powerpoint/2012/main" timeZoneBias="240"/>
      </p:ext>
    </p:extLst>
  </p:cm>
  <p:cm authorId="1" dt="2018-05-05T01:36:29.191" idx="3">
    <p:pos x="10" y="106"/>
    <p:text>Como se diferencia de descripcion?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4:19.304" idx="2">
    <p:pos x="10" y="10"/>
    <p:text>Falta
Tecnologias
Metodologia
Diseño</p:text>
    <p:extLst>
      <p:ext uri="{C676402C-5697-4E1C-873F-D02D1690AC5C}">
        <p15:threadingInfo xmlns:p15="http://schemas.microsoft.com/office/powerpoint/2012/main" timeZoneBias="240"/>
      </p:ext>
    </p:extLst>
  </p:cm>
  <p:cm authorId="1" dt="2018-05-05T01:36:29.191" idx="3">
    <p:pos x="10" y="106"/>
    <p:text>Como se diferencia de descripcion?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  <p:cm authorId="2" dt="2018-05-14T19:01:58.615" idx="7">
    <p:pos x="106" y="106"/>
    <p:text>poner imagenes de los componentes de la arquitectura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5T01:37:14.212" idx="4">
    <p:pos x="10" y="10"/>
    <p:text>Titulo componentes no es seguro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54EE6-EA62-45A0-9F7D-ED6E621E679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9C1C279-BCB1-42AD-A4A2-0A061DD0B05C}">
      <dgm:prSet phldrT="[Text]"/>
      <dgm:spPr/>
      <dgm:t>
        <a:bodyPr/>
        <a:lstStyle/>
        <a:p>
          <a:r>
            <a:rPr lang="es-ES_tradnl" dirty="0"/>
            <a:t>Mejoras</a:t>
          </a:r>
        </a:p>
      </dgm:t>
    </dgm:pt>
    <dgm:pt modelId="{960A88EA-BDDC-46AB-B607-75CF2D43E719}" type="parTrans" cxnId="{444C3F27-9C19-41F2-AFB9-61647361A355}">
      <dgm:prSet/>
      <dgm:spPr/>
      <dgm:t>
        <a:bodyPr/>
        <a:lstStyle/>
        <a:p>
          <a:endParaRPr lang="es-ES_tradnl"/>
        </a:p>
      </dgm:t>
    </dgm:pt>
    <dgm:pt modelId="{91027A1F-B6A4-4077-87DC-9112BA315A05}" type="sibTrans" cxnId="{444C3F27-9C19-41F2-AFB9-61647361A355}">
      <dgm:prSet/>
      <dgm:spPr/>
      <dgm:t>
        <a:bodyPr/>
        <a:lstStyle/>
        <a:p>
          <a:endParaRPr lang="es-ES_tradnl"/>
        </a:p>
      </dgm:t>
    </dgm:pt>
    <dgm:pt modelId="{4A694E31-5C77-4335-85D3-FD5223EE6FDB}">
      <dgm:prSet phldrT="[Text]"/>
      <dgm:spPr/>
      <dgm:t>
        <a:bodyPr/>
        <a:lstStyle/>
        <a:p>
          <a:r>
            <a:rPr lang="es-ES_tradnl" dirty="0"/>
            <a:t>Desarrollo</a:t>
          </a:r>
        </a:p>
      </dgm:t>
    </dgm:pt>
    <dgm:pt modelId="{241270CA-98BE-435E-B505-6DB4FC983CD2}" type="parTrans" cxnId="{600AFD73-3246-4C2C-A28F-97DAFE099162}">
      <dgm:prSet/>
      <dgm:spPr/>
      <dgm:t>
        <a:bodyPr/>
        <a:lstStyle/>
        <a:p>
          <a:endParaRPr lang="es-ES_tradnl"/>
        </a:p>
      </dgm:t>
    </dgm:pt>
    <dgm:pt modelId="{DF84EA6C-7DFC-45CA-99D1-8D4E89A61DEB}" type="sibTrans" cxnId="{600AFD73-3246-4C2C-A28F-97DAFE099162}">
      <dgm:prSet/>
      <dgm:spPr/>
      <dgm:t>
        <a:bodyPr/>
        <a:lstStyle/>
        <a:p>
          <a:endParaRPr lang="es-ES_tradnl"/>
        </a:p>
      </dgm:t>
    </dgm:pt>
    <dgm:pt modelId="{C1AB24E4-F138-45BF-80D4-3537D0CCC0D8}">
      <dgm:prSet phldrT="[Text]"/>
      <dgm:spPr/>
      <dgm:t>
        <a:bodyPr/>
        <a:lstStyle/>
        <a:p>
          <a:r>
            <a:rPr lang="es-ES_tradnl" dirty="0"/>
            <a:t>Demo</a:t>
          </a:r>
        </a:p>
      </dgm:t>
    </dgm:pt>
    <dgm:pt modelId="{8CB0D9F5-872C-4400-9919-39762CDF57F6}" type="parTrans" cxnId="{908FBA66-F03D-4651-8CE7-188AB9B16F29}">
      <dgm:prSet/>
      <dgm:spPr/>
      <dgm:t>
        <a:bodyPr/>
        <a:lstStyle/>
        <a:p>
          <a:endParaRPr lang="es-ES_tradnl"/>
        </a:p>
      </dgm:t>
    </dgm:pt>
    <dgm:pt modelId="{DA0A7A01-B0C4-478B-A971-0BE5780FB1E1}" type="sibTrans" cxnId="{908FBA66-F03D-4651-8CE7-188AB9B16F29}">
      <dgm:prSet/>
      <dgm:spPr/>
      <dgm:t>
        <a:bodyPr/>
        <a:lstStyle/>
        <a:p>
          <a:endParaRPr lang="es-ES_tradnl"/>
        </a:p>
      </dgm:t>
    </dgm:pt>
    <dgm:pt modelId="{251F4B1D-A145-47C7-9697-A02AA9DC0813}" type="pres">
      <dgm:prSet presAssocID="{55B54EE6-EA62-45A0-9F7D-ED6E621E6790}" presName="compositeShape" presStyleCnt="0">
        <dgm:presLayoutVars>
          <dgm:chMax val="7"/>
          <dgm:dir/>
          <dgm:resizeHandles val="exact"/>
        </dgm:presLayoutVars>
      </dgm:prSet>
      <dgm:spPr/>
    </dgm:pt>
    <dgm:pt modelId="{9D26F0FE-18ED-44C2-9F63-24C2B4B27908}" type="pres">
      <dgm:prSet presAssocID="{55B54EE6-EA62-45A0-9F7D-ED6E621E6790}" presName="wedge1" presStyleLbl="node1" presStyleIdx="0" presStyleCnt="3"/>
      <dgm:spPr/>
      <dgm:t>
        <a:bodyPr/>
        <a:lstStyle/>
        <a:p>
          <a:endParaRPr lang="es-VE"/>
        </a:p>
      </dgm:t>
    </dgm:pt>
    <dgm:pt modelId="{7A308570-EE55-4943-9AF2-713D56714476}" type="pres">
      <dgm:prSet presAssocID="{55B54EE6-EA62-45A0-9F7D-ED6E621E6790}" presName="dummy1a" presStyleCnt="0"/>
      <dgm:spPr/>
    </dgm:pt>
    <dgm:pt modelId="{562513EE-F0A1-46A9-A628-9B15DE8AA9CD}" type="pres">
      <dgm:prSet presAssocID="{55B54EE6-EA62-45A0-9F7D-ED6E621E6790}" presName="dummy1b" presStyleCnt="0"/>
      <dgm:spPr/>
    </dgm:pt>
    <dgm:pt modelId="{18849484-D723-4156-9383-962CDE84EFEF}" type="pres">
      <dgm:prSet presAssocID="{55B54EE6-EA62-45A0-9F7D-ED6E621E67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147FDB9-5668-4BE7-82E4-43CA7508511C}" type="pres">
      <dgm:prSet presAssocID="{55B54EE6-EA62-45A0-9F7D-ED6E621E6790}" presName="wedge2" presStyleLbl="node1" presStyleIdx="1" presStyleCnt="3"/>
      <dgm:spPr/>
      <dgm:t>
        <a:bodyPr/>
        <a:lstStyle/>
        <a:p>
          <a:endParaRPr lang="es-VE"/>
        </a:p>
      </dgm:t>
    </dgm:pt>
    <dgm:pt modelId="{53784B6A-5DAC-40FA-A76C-0740DCE452CB}" type="pres">
      <dgm:prSet presAssocID="{55B54EE6-EA62-45A0-9F7D-ED6E621E6790}" presName="dummy2a" presStyleCnt="0"/>
      <dgm:spPr/>
    </dgm:pt>
    <dgm:pt modelId="{C22DDD00-F177-45D0-AD19-7C8B90D411BF}" type="pres">
      <dgm:prSet presAssocID="{55B54EE6-EA62-45A0-9F7D-ED6E621E6790}" presName="dummy2b" presStyleCnt="0"/>
      <dgm:spPr/>
    </dgm:pt>
    <dgm:pt modelId="{579BF454-4A08-4223-94FB-C35FEF949EEC}" type="pres">
      <dgm:prSet presAssocID="{55B54EE6-EA62-45A0-9F7D-ED6E621E67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DE4C246-0537-4900-9373-678D28852358}" type="pres">
      <dgm:prSet presAssocID="{55B54EE6-EA62-45A0-9F7D-ED6E621E6790}" presName="wedge3" presStyleLbl="node1" presStyleIdx="2" presStyleCnt="3"/>
      <dgm:spPr/>
      <dgm:t>
        <a:bodyPr/>
        <a:lstStyle/>
        <a:p>
          <a:endParaRPr lang="es-VE"/>
        </a:p>
      </dgm:t>
    </dgm:pt>
    <dgm:pt modelId="{748A964D-56BE-4716-A0E0-8E9DF77407F9}" type="pres">
      <dgm:prSet presAssocID="{55B54EE6-EA62-45A0-9F7D-ED6E621E6790}" presName="dummy3a" presStyleCnt="0"/>
      <dgm:spPr/>
    </dgm:pt>
    <dgm:pt modelId="{A906CED4-6449-462F-AF33-252026C41213}" type="pres">
      <dgm:prSet presAssocID="{55B54EE6-EA62-45A0-9F7D-ED6E621E6790}" presName="dummy3b" presStyleCnt="0"/>
      <dgm:spPr/>
    </dgm:pt>
    <dgm:pt modelId="{9A7418F4-DB20-43BF-820F-80DC4D8D9B63}" type="pres">
      <dgm:prSet presAssocID="{55B54EE6-EA62-45A0-9F7D-ED6E621E67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419B025-5725-4D46-868D-AB04DF63805A}" type="pres">
      <dgm:prSet presAssocID="{91027A1F-B6A4-4077-87DC-9112BA315A05}" presName="arrowWedge1" presStyleLbl="fgSibTrans2D1" presStyleIdx="0" presStyleCnt="3"/>
      <dgm:spPr/>
    </dgm:pt>
    <dgm:pt modelId="{BD3C8FB1-8FBB-4913-AC8B-6EFA4BD18A8C}" type="pres">
      <dgm:prSet presAssocID="{DF84EA6C-7DFC-45CA-99D1-8D4E89A61DEB}" presName="arrowWedge2" presStyleLbl="fgSibTrans2D1" presStyleIdx="1" presStyleCnt="3"/>
      <dgm:spPr/>
    </dgm:pt>
    <dgm:pt modelId="{C02DA43D-60D6-4DAB-B308-14EB912FE929}" type="pres">
      <dgm:prSet presAssocID="{DA0A7A01-B0C4-478B-A971-0BE5780FB1E1}" presName="arrowWedge3" presStyleLbl="fgSibTrans2D1" presStyleIdx="2" presStyleCnt="3"/>
      <dgm:spPr/>
    </dgm:pt>
  </dgm:ptLst>
  <dgm:cxnLst>
    <dgm:cxn modelId="{93A2B39C-2337-443E-92EB-214C0BCB22F6}" type="presOf" srcId="{55B54EE6-EA62-45A0-9F7D-ED6E621E6790}" destId="{251F4B1D-A145-47C7-9697-A02AA9DC0813}" srcOrd="0" destOrd="0" presId="urn:microsoft.com/office/officeart/2005/8/layout/cycle8"/>
    <dgm:cxn modelId="{48AB3B36-E2DF-4DA4-B8D3-E8911617CEE8}" type="presOf" srcId="{C9C1C279-BCB1-42AD-A4A2-0A061DD0B05C}" destId="{9D26F0FE-18ED-44C2-9F63-24C2B4B27908}" srcOrd="0" destOrd="0" presId="urn:microsoft.com/office/officeart/2005/8/layout/cycle8"/>
    <dgm:cxn modelId="{2FC69186-ABB4-4048-BE0C-F9C52B1A525E}" type="presOf" srcId="{C9C1C279-BCB1-42AD-A4A2-0A061DD0B05C}" destId="{18849484-D723-4156-9383-962CDE84EFEF}" srcOrd="1" destOrd="0" presId="urn:microsoft.com/office/officeart/2005/8/layout/cycle8"/>
    <dgm:cxn modelId="{908FBA66-F03D-4651-8CE7-188AB9B16F29}" srcId="{55B54EE6-EA62-45A0-9F7D-ED6E621E6790}" destId="{C1AB24E4-F138-45BF-80D4-3537D0CCC0D8}" srcOrd="2" destOrd="0" parTransId="{8CB0D9F5-872C-4400-9919-39762CDF57F6}" sibTransId="{DA0A7A01-B0C4-478B-A971-0BE5780FB1E1}"/>
    <dgm:cxn modelId="{444C3F27-9C19-41F2-AFB9-61647361A355}" srcId="{55B54EE6-EA62-45A0-9F7D-ED6E621E6790}" destId="{C9C1C279-BCB1-42AD-A4A2-0A061DD0B05C}" srcOrd="0" destOrd="0" parTransId="{960A88EA-BDDC-46AB-B607-75CF2D43E719}" sibTransId="{91027A1F-B6A4-4077-87DC-9112BA315A05}"/>
    <dgm:cxn modelId="{74C9D60C-D7B5-43EF-801F-CCD851DE167D}" type="presOf" srcId="{C1AB24E4-F138-45BF-80D4-3537D0CCC0D8}" destId="{9A7418F4-DB20-43BF-820F-80DC4D8D9B63}" srcOrd="1" destOrd="0" presId="urn:microsoft.com/office/officeart/2005/8/layout/cycle8"/>
    <dgm:cxn modelId="{935E7524-3916-401C-824F-7353D654BF8C}" type="presOf" srcId="{4A694E31-5C77-4335-85D3-FD5223EE6FDB}" destId="{579BF454-4A08-4223-94FB-C35FEF949EEC}" srcOrd="1" destOrd="0" presId="urn:microsoft.com/office/officeart/2005/8/layout/cycle8"/>
    <dgm:cxn modelId="{A2A0CE77-ABC3-4E21-81C9-3D293A669FC0}" type="presOf" srcId="{4A694E31-5C77-4335-85D3-FD5223EE6FDB}" destId="{6147FDB9-5668-4BE7-82E4-43CA7508511C}" srcOrd="0" destOrd="0" presId="urn:microsoft.com/office/officeart/2005/8/layout/cycle8"/>
    <dgm:cxn modelId="{600AFD73-3246-4C2C-A28F-97DAFE099162}" srcId="{55B54EE6-EA62-45A0-9F7D-ED6E621E6790}" destId="{4A694E31-5C77-4335-85D3-FD5223EE6FDB}" srcOrd="1" destOrd="0" parTransId="{241270CA-98BE-435E-B505-6DB4FC983CD2}" sibTransId="{DF84EA6C-7DFC-45CA-99D1-8D4E89A61DEB}"/>
    <dgm:cxn modelId="{9D4ABC58-6F78-4FC5-817A-0A3236AA20E4}" type="presOf" srcId="{C1AB24E4-F138-45BF-80D4-3537D0CCC0D8}" destId="{3DE4C246-0537-4900-9373-678D28852358}" srcOrd="0" destOrd="0" presId="urn:microsoft.com/office/officeart/2005/8/layout/cycle8"/>
    <dgm:cxn modelId="{A8F86E2A-C1B6-49A3-A89A-33B5CCF729FF}" type="presParOf" srcId="{251F4B1D-A145-47C7-9697-A02AA9DC0813}" destId="{9D26F0FE-18ED-44C2-9F63-24C2B4B27908}" srcOrd="0" destOrd="0" presId="urn:microsoft.com/office/officeart/2005/8/layout/cycle8"/>
    <dgm:cxn modelId="{F8E49EF0-FBD0-4E9B-A7DA-75311551F530}" type="presParOf" srcId="{251F4B1D-A145-47C7-9697-A02AA9DC0813}" destId="{7A308570-EE55-4943-9AF2-713D56714476}" srcOrd="1" destOrd="0" presId="urn:microsoft.com/office/officeart/2005/8/layout/cycle8"/>
    <dgm:cxn modelId="{ED700BA3-E33D-4DA2-AF72-15175C144B0E}" type="presParOf" srcId="{251F4B1D-A145-47C7-9697-A02AA9DC0813}" destId="{562513EE-F0A1-46A9-A628-9B15DE8AA9CD}" srcOrd="2" destOrd="0" presId="urn:microsoft.com/office/officeart/2005/8/layout/cycle8"/>
    <dgm:cxn modelId="{A4837DD1-C6FA-41C1-A8EC-FCCE7E40C128}" type="presParOf" srcId="{251F4B1D-A145-47C7-9697-A02AA9DC0813}" destId="{18849484-D723-4156-9383-962CDE84EFEF}" srcOrd="3" destOrd="0" presId="urn:microsoft.com/office/officeart/2005/8/layout/cycle8"/>
    <dgm:cxn modelId="{D6B57A4F-0DFA-4CFD-88DE-BCD010D21E10}" type="presParOf" srcId="{251F4B1D-A145-47C7-9697-A02AA9DC0813}" destId="{6147FDB9-5668-4BE7-82E4-43CA7508511C}" srcOrd="4" destOrd="0" presId="urn:microsoft.com/office/officeart/2005/8/layout/cycle8"/>
    <dgm:cxn modelId="{6ABD5C65-9704-4656-8290-7423F9B4B82E}" type="presParOf" srcId="{251F4B1D-A145-47C7-9697-A02AA9DC0813}" destId="{53784B6A-5DAC-40FA-A76C-0740DCE452CB}" srcOrd="5" destOrd="0" presId="urn:microsoft.com/office/officeart/2005/8/layout/cycle8"/>
    <dgm:cxn modelId="{94D4FDFA-18DE-49E7-9FE7-E94678F21388}" type="presParOf" srcId="{251F4B1D-A145-47C7-9697-A02AA9DC0813}" destId="{C22DDD00-F177-45D0-AD19-7C8B90D411BF}" srcOrd="6" destOrd="0" presId="urn:microsoft.com/office/officeart/2005/8/layout/cycle8"/>
    <dgm:cxn modelId="{D792FD1B-B8E9-4295-B3C1-3D9DABB5AFE1}" type="presParOf" srcId="{251F4B1D-A145-47C7-9697-A02AA9DC0813}" destId="{579BF454-4A08-4223-94FB-C35FEF949EEC}" srcOrd="7" destOrd="0" presId="urn:microsoft.com/office/officeart/2005/8/layout/cycle8"/>
    <dgm:cxn modelId="{86CAD643-19D8-4C74-9AB6-3965E1BB41FD}" type="presParOf" srcId="{251F4B1D-A145-47C7-9697-A02AA9DC0813}" destId="{3DE4C246-0537-4900-9373-678D28852358}" srcOrd="8" destOrd="0" presId="urn:microsoft.com/office/officeart/2005/8/layout/cycle8"/>
    <dgm:cxn modelId="{936D0678-1F3D-4770-8A15-16A73C4B3541}" type="presParOf" srcId="{251F4B1D-A145-47C7-9697-A02AA9DC0813}" destId="{748A964D-56BE-4716-A0E0-8E9DF77407F9}" srcOrd="9" destOrd="0" presId="urn:microsoft.com/office/officeart/2005/8/layout/cycle8"/>
    <dgm:cxn modelId="{C66D26A4-7781-4596-852B-C774010CC344}" type="presParOf" srcId="{251F4B1D-A145-47C7-9697-A02AA9DC0813}" destId="{A906CED4-6449-462F-AF33-252026C41213}" srcOrd="10" destOrd="0" presId="urn:microsoft.com/office/officeart/2005/8/layout/cycle8"/>
    <dgm:cxn modelId="{FC5612B1-2AD3-40B6-91AE-33B367EE33A8}" type="presParOf" srcId="{251F4B1D-A145-47C7-9697-A02AA9DC0813}" destId="{9A7418F4-DB20-43BF-820F-80DC4D8D9B63}" srcOrd="11" destOrd="0" presId="urn:microsoft.com/office/officeart/2005/8/layout/cycle8"/>
    <dgm:cxn modelId="{853A7217-2AE3-4328-B6F7-C38364936415}" type="presParOf" srcId="{251F4B1D-A145-47C7-9697-A02AA9DC0813}" destId="{7419B025-5725-4D46-868D-AB04DF63805A}" srcOrd="12" destOrd="0" presId="urn:microsoft.com/office/officeart/2005/8/layout/cycle8"/>
    <dgm:cxn modelId="{F1CE944C-5388-45FC-B574-1296644B789C}" type="presParOf" srcId="{251F4B1D-A145-47C7-9697-A02AA9DC0813}" destId="{BD3C8FB1-8FBB-4913-AC8B-6EFA4BD18A8C}" srcOrd="13" destOrd="0" presId="urn:microsoft.com/office/officeart/2005/8/layout/cycle8"/>
    <dgm:cxn modelId="{8C8E219C-327A-490F-A90B-99A8910EFCB0}" type="presParOf" srcId="{251F4B1D-A145-47C7-9697-A02AA9DC0813}" destId="{C02DA43D-60D6-4DAB-B308-14EB912FE92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E3436-B94A-41BA-A7F8-09BAE106DA0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9898B06-0967-43B3-B9B2-1E5E65EABD33}">
      <dgm:prSet phldrT="[Text]"/>
      <dgm:spPr/>
      <dgm:t>
        <a:bodyPr/>
        <a:lstStyle/>
        <a:p>
          <a:r>
            <a:rPr lang="es-ES_tradnl" dirty="0">
              <a:solidFill>
                <a:schemeClr val="bg1"/>
              </a:solidFill>
            </a:rPr>
            <a:t>Análisis</a:t>
          </a:r>
        </a:p>
      </dgm:t>
    </dgm:pt>
    <dgm:pt modelId="{E653D093-9AFD-437B-91BF-AF47D41B1DA3}" type="parTrans" cxnId="{A30E2AB2-CDD8-401F-9FA2-2E565A1D1FF1}">
      <dgm:prSet/>
      <dgm:spPr/>
      <dgm:t>
        <a:bodyPr/>
        <a:lstStyle/>
        <a:p>
          <a:endParaRPr lang="es-ES_tradnl">
            <a:solidFill>
              <a:schemeClr val="bg1"/>
            </a:solidFill>
          </a:endParaRPr>
        </a:p>
      </dgm:t>
    </dgm:pt>
    <dgm:pt modelId="{B9AF98FE-95EB-400D-A3C2-A5FE998F357F}" type="sibTrans" cxnId="{A30E2AB2-CDD8-401F-9FA2-2E565A1D1FF1}">
      <dgm:prSet/>
      <dgm:spPr/>
      <dgm:t>
        <a:bodyPr/>
        <a:lstStyle/>
        <a:p>
          <a:endParaRPr lang="es-ES_tradnl">
            <a:solidFill>
              <a:schemeClr val="bg1"/>
            </a:solidFill>
          </a:endParaRPr>
        </a:p>
      </dgm:t>
    </dgm:pt>
    <dgm:pt modelId="{9AB1D8A4-9BAC-4B3C-B412-6222C32BBDB7}" type="pres">
      <dgm:prSet presAssocID="{81CE3436-B94A-41BA-A7F8-09BAE106DA0D}" presName="Name0" presStyleCnt="0">
        <dgm:presLayoutVars>
          <dgm:dir/>
          <dgm:animLvl val="lvl"/>
          <dgm:resizeHandles val="exact"/>
        </dgm:presLayoutVars>
      </dgm:prSet>
      <dgm:spPr/>
    </dgm:pt>
    <dgm:pt modelId="{910A226B-C24F-48F5-B707-191F662A9CA9}" type="pres">
      <dgm:prSet presAssocID="{81CE3436-B94A-41BA-A7F8-09BAE106DA0D}" presName="dummy" presStyleCnt="0"/>
      <dgm:spPr/>
    </dgm:pt>
    <dgm:pt modelId="{0CE1975A-A1EB-4CAF-865F-1CE270E2495F}" type="pres">
      <dgm:prSet presAssocID="{81CE3436-B94A-41BA-A7F8-09BAE106DA0D}" presName="linH" presStyleCnt="0"/>
      <dgm:spPr/>
    </dgm:pt>
    <dgm:pt modelId="{F4540DFF-4F2C-4FD8-9B36-F7DB65715275}" type="pres">
      <dgm:prSet presAssocID="{81CE3436-B94A-41BA-A7F8-09BAE106DA0D}" presName="padding1" presStyleCnt="0"/>
      <dgm:spPr/>
    </dgm:pt>
    <dgm:pt modelId="{39CA8897-B8FB-4090-8B3A-4F5530437371}" type="pres">
      <dgm:prSet presAssocID="{19898B06-0967-43B3-B9B2-1E5E65EABD33}" presName="linV" presStyleCnt="0"/>
      <dgm:spPr/>
    </dgm:pt>
    <dgm:pt modelId="{6BAFB003-9E7C-4C72-A035-D5917E3E9CB1}" type="pres">
      <dgm:prSet presAssocID="{19898B06-0967-43B3-B9B2-1E5E65EABD33}" presName="spVertical1" presStyleCnt="0"/>
      <dgm:spPr/>
    </dgm:pt>
    <dgm:pt modelId="{571B2CF1-9439-4EA5-BD1E-19672A8CB580}" type="pres">
      <dgm:prSet presAssocID="{19898B06-0967-43B3-B9B2-1E5E65EABD33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C5B8360-B211-4CA2-BE88-C42C592175F6}" type="pres">
      <dgm:prSet presAssocID="{19898B06-0967-43B3-B9B2-1E5E65EABD33}" presName="spVertical2" presStyleCnt="0"/>
      <dgm:spPr/>
    </dgm:pt>
    <dgm:pt modelId="{2854C424-0618-45D6-8E95-CC17745C727D}" type="pres">
      <dgm:prSet presAssocID="{19898B06-0967-43B3-B9B2-1E5E65EABD33}" presName="spVertical3" presStyleCnt="0"/>
      <dgm:spPr/>
    </dgm:pt>
    <dgm:pt modelId="{F961D95A-F8F3-451A-BF71-788CEAEAA749}" type="pres">
      <dgm:prSet presAssocID="{81CE3436-B94A-41BA-A7F8-09BAE106DA0D}" presName="padding2" presStyleCnt="0"/>
      <dgm:spPr/>
    </dgm:pt>
    <dgm:pt modelId="{2F40BD12-63AF-4B48-AE2D-844921598F91}" type="pres">
      <dgm:prSet presAssocID="{81CE3436-B94A-41BA-A7F8-09BAE106DA0D}" presName="negArrow" presStyleCnt="0"/>
      <dgm:spPr/>
    </dgm:pt>
    <dgm:pt modelId="{46880A7C-B397-4524-A41B-7E2A11240FFC}" type="pres">
      <dgm:prSet presAssocID="{81CE3436-B94A-41BA-A7F8-09BAE106DA0D}" presName="backgroundArrow" presStyleLbl="node1" presStyleIdx="0" presStyleCnt="1"/>
      <dgm:spPr/>
    </dgm:pt>
  </dgm:ptLst>
  <dgm:cxnLst>
    <dgm:cxn modelId="{AA6F2980-E56B-40AE-A0F7-4BBA89C65697}" type="presOf" srcId="{81CE3436-B94A-41BA-A7F8-09BAE106DA0D}" destId="{9AB1D8A4-9BAC-4B3C-B412-6222C32BBDB7}" srcOrd="0" destOrd="0" presId="urn:microsoft.com/office/officeart/2005/8/layout/hProcess3"/>
    <dgm:cxn modelId="{A30E2AB2-CDD8-401F-9FA2-2E565A1D1FF1}" srcId="{81CE3436-B94A-41BA-A7F8-09BAE106DA0D}" destId="{19898B06-0967-43B3-B9B2-1E5E65EABD33}" srcOrd="0" destOrd="0" parTransId="{E653D093-9AFD-437B-91BF-AF47D41B1DA3}" sibTransId="{B9AF98FE-95EB-400D-A3C2-A5FE998F357F}"/>
    <dgm:cxn modelId="{DCD31D04-C083-42B4-9186-D483A906A1E1}" type="presOf" srcId="{19898B06-0967-43B3-B9B2-1E5E65EABD33}" destId="{571B2CF1-9439-4EA5-BD1E-19672A8CB580}" srcOrd="0" destOrd="0" presId="urn:microsoft.com/office/officeart/2005/8/layout/hProcess3"/>
    <dgm:cxn modelId="{60AA14E6-298F-44C7-B483-375CDFC0CE23}" type="presParOf" srcId="{9AB1D8A4-9BAC-4B3C-B412-6222C32BBDB7}" destId="{910A226B-C24F-48F5-B707-191F662A9CA9}" srcOrd="0" destOrd="0" presId="urn:microsoft.com/office/officeart/2005/8/layout/hProcess3"/>
    <dgm:cxn modelId="{0CC42A08-AC79-421C-955D-FA2E5B7BC8E7}" type="presParOf" srcId="{9AB1D8A4-9BAC-4B3C-B412-6222C32BBDB7}" destId="{0CE1975A-A1EB-4CAF-865F-1CE270E2495F}" srcOrd="1" destOrd="0" presId="urn:microsoft.com/office/officeart/2005/8/layout/hProcess3"/>
    <dgm:cxn modelId="{D539D350-28BC-4C0F-8F2A-DD896CDEAE77}" type="presParOf" srcId="{0CE1975A-A1EB-4CAF-865F-1CE270E2495F}" destId="{F4540DFF-4F2C-4FD8-9B36-F7DB65715275}" srcOrd="0" destOrd="0" presId="urn:microsoft.com/office/officeart/2005/8/layout/hProcess3"/>
    <dgm:cxn modelId="{F66EB092-C70E-44A3-8306-2B25ADDAE740}" type="presParOf" srcId="{0CE1975A-A1EB-4CAF-865F-1CE270E2495F}" destId="{39CA8897-B8FB-4090-8B3A-4F5530437371}" srcOrd="1" destOrd="0" presId="urn:microsoft.com/office/officeart/2005/8/layout/hProcess3"/>
    <dgm:cxn modelId="{63FC1085-113A-40AB-B88D-698D3763CAE5}" type="presParOf" srcId="{39CA8897-B8FB-4090-8B3A-4F5530437371}" destId="{6BAFB003-9E7C-4C72-A035-D5917E3E9CB1}" srcOrd="0" destOrd="0" presId="urn:microsoft.com/office/officeart/2005/8/layout/hProcess3"/>
    <dgm:cxn modelId="{65022D9A-2587-4D09-A595-19056D803963}" type="presParOf" srcId="{39CA8897-B8FB-4090-8B3A-4F5530437371}" destId="{571B2CF1-9439-4EA5-BD1E-19672A8CB580}" srcOrd="1" destOrd="0" presId="urn:microsoft.com/office/officeart/2005/8/layout/hProcess3"/>
    <dgm:cxn modelId="{25351E15-5465-4C00-A07A-702ED740AB2C}" type="presParOf" srcId="{39CA8897-B8FB-4090-8B3A-4F5530437371}" destId="{3C5B8360-B211-4CA2-BE88-C42C592175F6}" srcOrd="2" destOrd="0" presId="urn:microsoft.com/office/officeart/2005/8/layout/hProcess3"/>
    <dgm:cxn modelId="{103A4592-05EA-4F9B-8BA6-FE6B5BE27CE3}" type="presParOf" srcId="{39CA8897-B8FB-4090-8B3A-4F5530437371}" destId="{2854C424-0618-45D6-8E95-CC17745C727D}" srcOrd="3" destOrd="0" presId="urn:microsoft.com/office/officeart/2005/8/layout/hProcess3"/>
    <dgm:cxn modelId="{52EB5D49-6DF1-4460-AAA1-B3815199D612}" type="presParOf" srcId="{0CE1975A-A1EB-4CAF-865F-1CE270E2495F}" destId="{F961D95A-F8F3-451A-BF71-788CEAEAA749}" srcOrd="2" destOrd="0" presId="urn:microsoft.com/office/officeart/2005/8/layout/hProcess3"/>
    <dgm:cxn modelId="{698087D9-3B50-445E-9941-34F3A1DDE14C}" type="presParOf" srcId="{0CE1975A-A1EB-4CAF-865F-1CE270E2495F}" destId="{2F40BD12-63AF-4B48-AE2D-844921598F91}" srcOrd="3" destOrd="0" presId="urn:microsoft.com/office/officeart/2005/8/layout/hProcess3"/>
    <dgm:cxn modelId="{AD60FD22-12D3-43A6-ACB1-FEA96F448F13}" type="presParOf" srcId="{0CE1975A-A1EB-4CAF-865F-1CE270E2495F}" destId="{46880A7C-B397-4524-A41B-7E2A11240FF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7EDB22-0826-4917-9077-DB427186E05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AB46CB3-6D93-45EE-A34F-F3606877ACC9}">
      <dgm:prSet phldrT="[Text]"/>
      <dgm:spPr/>
      <dgm:t>
        <a:bodyPr/>
        <a:lstStyle/>
        <a:p>
          <a:r>
            <a:rPr lang="es-ES_tradnl" dirty="0"/>
            <a:t>Pruebas</a:t>
          </a:r>
        </a:p>
      </dgm:t>
    </dgm:pt>
    <dgm:pt modelId="{301CB0B8-936E-4F58-AD98-23C6167B3787}" type="parTrans" cxnId="{D28FA196-20C9-4BA7-9C86-7C3A8C59C0DE}">
      <dgm:prSet/>
      <dgm:spPr/>
      <dgm:t>
        <a:bodyPr/>
        <a:lstStyle/>
        <a:p>
          <a:endParaRPr lang="es-ES_tradnl"/>
        </a:p>
      </dgm:t>
    </dgm:pt>
    <dgm:pt modelId="{7424F1B9-E0E0-4257-B9FB-A85684FCDE0B}" type="sibTrans" cxnId="{D28FA196-20C9-4BA7-9C86-7C3A8C59C0DE}">
      <dgm:prSet/>
      <dgm:spPr/>
      <dgm:t>
        <a:bodyPr/>
        <a:lstStyle/>
        <a:p>
          <a:endParaRPr lang="es-ES_tradnl"/>
        </a:p>
      </dgm:t>
    </dgm:pt>
    <dgm:pt modelId="{F682E0A2-607B-437F-8FBC-82D013545618}">
      <dgm:prSet phldrT="[Text]"/>
      <dgm:spPr/>
      <dgm:t>
        <a:bodyPr/>
        <a:lstStyle/>
        <a:p>
          <a:r>
            <a:rPr lang="es-ES_tradnl" dirty="0"/>
            <a:t>Lanzamiento</a:t>
          </a:r>
        </a:p>
      </dgm:t>
    </dgm:pt>
    <dgm:pt modelId="{41ED01D2-5EDA-4402-A2D6-45836033C56E}" type="parTrans" cxnId="{C7C9A638-8A7D-436A-81F4-2EB93C780B3C}">
      <dgm:prSet/>
      <dgm:spPr/>
      <dgm:t>
        <a:bodyPr/>
        <a:lstStyle/>
        <a:p>
          <a:endParaRPr lang="es-ES_tradnl"/>
        </a:p>
      </dgm:t>
    </dgm:pt>
    <dgm:pt modelId="{004B5A48-5B72-4694-9BB7-4445ADF292E6}" type="sibTrans" cxnId="{C7C9A638-8A7D-436A-81F4-2EB93C780B3C}">
      <dgm:prSet/>
      <dgm:spPr/>
      <dgm:t>
        <a:bodyPr/>
        <a:lstStyle/>
        <a:p>
          <a:endParaRPr lang="es-ES_tradnl"/>
        </a:p>
      </dgm:t>
    </dgm:pt>
    <dgm:pt modelId="{CDC02756-061E-4382-B3C8-F61D6B4AFEE3}" type="pres">
      <dgm:prSet presAssocID="{3E7EDB22-0826-4917-9077-DB427186E059}" presName="CompostProcess" presStyleCnt="0">
        <dgm:presLayoutVars>
          <dgm:dir/>
          <dgm:resizeHandles val="exact"/>
        </dgm:presLayoutVars>
      </dgm:prSet>
      <dgm:spPr/>
    </dgm:pt>
    <dgm:pt modelId="{6F930376-65B9-4EDD-8ACB-5976CC660884}" type="pres">
      <dgm:prSet presAssocID="{3E7EDB22-0826-4917-9077-DB427186E059}" presName="arrow" presStyleLbl="bgShp" presStyleIdx="0" presStyleCnt="1"/>
      <dgm:spPr/>
    </dgm:pt>
    <dgm:pt modelId="{1798B774-136A-4BBE-BDFF-E14E986273AA}" type="pres">
      <dgm:prSet presAssocID="{3E7EDB22-0826-4917-9077-DB427186E059}" presName="linearProcess" presStyleCnt="0"/>
      <dgm:spPr/>
    </dgm:pt>
    <dgm:pt modelId="{E83D890A-1C05-4D8B-8CA2-40907F2A76A0}" type="pres">
      <dgm:prSet presAssocID="{9AB46CB3-6D93-45EE-A34F-F3606877ACC9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256BAFE-2EEC-4F6E-B704-DFAE255CA9DF}" type="pres">
      <dgm:prSet presAssocID="{7424F1B9-E0E0-4257-B9FB-A85684FCDE0B}" presName="sibTrans" presStyleCnt="0"/>
      <dgm:spPr/>
    </dgm:pt>
    <dgm:pt modelId="{E307473A-C3CB-4861-B509-7DF5C11D6A64}" type="pres">
      <dgm:prSet presAssocID="{F682E0A2-607B-437F-8FBC-82D013545618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6523485E-A43E-43D5-BF6B-E8562A42BBB7}" type="presOf" srcId="{F682E0A2-607B-437F-8FBC-82D013545618}" destId="{E307473A-C3CB-4861-B509-7DF5C11D6A64}" srcOrd="0" destOrd="0" presId="urn:microsoft.com/office/officeart/2005/8/layout/hProcess9"/>
    <dgm:cxn modelId="{513F9176-5B13-45B9-A467-B4941C53594F}" type="presOf" srcId="{9AB46CB3-6D93-45EE-A34F-F3606877ACC9}" destId="{E83D890A-1C05-4D8B-8CA2-40907F2A76A0}" srcOrd="0" destOrd="0" presId="urn:microsoft.com/office/officeart/2005/8/layout/hProcess9"/>
    <dgm:cxn modelId="{D28FA196-20C9-4BA7-9C86-7C3A8C59C0DE}" srcId="{3E7EDB22-0826-4917-9077-DB427186E059}" destId="{9AB46CB3-6D93-45EE-A34F-F3606877ACC9}" srcOrd="0" destOrd="0" parTransId="{301CB0B8-936E-4F58-AD98-23C6167B3787}" sibTransId="{7424F1B9-E0E0-4257-B9FB-A85684FCDE0B}"/>
    <dgm:cxn modelId="{C7C9A638-8A7D-436A-81F4-2EB93C780B3C}" srcId="{3E7EDB22-0826-4917-9077-DB427186E059}" destId="{F682E0A2-607B-437F-8FBC-82D013545618}" srcOrd="1" destOrd="0" parTransId="{41ED01D2-5EDA-4402-A2D6-45836033C56E}" sibTransId="{004B5A48-5B72-4694-9BB7-4445ADF292E6}"/>
    <dgm:cxn modelId="{423096E0-DDC3-4741-BDF9-32D3801E8B40}" type="presOf" srcId="{3E7EDB22-0826-4917-9077-DB427186E059}" destId="{CDC02756-061E-4382-B3C8-F61D6B4AFEE3}" srcOrd="0" destOrd="0" presId="urn:microsoft.com/office/officeart/2005/8/layout/hProcess9"/>
    <dgm:cxn modelId="{9C458C5D-23CB-4737-A0BF-DF63240CBCC3}" type="presParOf" srcId="{CDC02756-061E-4382-B3C8-F61D6B4AFEE3}" destId="{6F930376-65B9-4EDD-8ACB-5976CC660884}" srcOrd="0" destOrd="0" presId="urn:microsoft.com/office/officeart/2005/8/layout/hProcess9"/>
    <dgm:cxn modelId="{1A982C6F-5FD6-4CD2-A377-7F5C291B0D9A}" type="presParOf" srcId="{CDC02756-061E-4382-B3C8-F61D6B4AFEE3}" destId="{1798B774-136A-4BBE-BDFF-E14E986273AA}" srcOrd="1" destOrd="0" presId="urn:microsoft.com/office/officeart/2005/8/layout/hProcess9"/>
    <dgm:cxn modelId="{F48F393F-044C-4AAE-8A8A-775E28402118}" type="presParOf" srcId="{1798B774-136A-4BBE-BDFF-E14E986273AA}" destId="{E83D890A-1C05-4D8B-8CA2-40907F2A76A0}" srcOrd="0" destOrd="0" presId="urn:microsoft.com/office/officeart/2005/8/layout/hProcess9"/>
    <dgm:cxn modelId="{17F5A6D6-EE45-40A5-BA46-94D8F0FF658D}" type="presParOf" srcId="{1798B774-136A-4BBE-BDFF-E14E986273AA}" destId="{B256BAFE-2EEC-4F6E-B704-DFAE255CA9DF}" srcOrd="1" destOrd="0" presId="urn:microsoft.com/office/officeart/2005/8/layout/hProcess9"/>
    <dgm:cxn modelId="{1E29DC79-AF9C-403C-BE76-25669E418D1D}" type="presParOf" srcId="{1798B774-136A-4BBE-BDFF-E14E986273AA}" destId="{E307473A-C3CB-4861-B509-7DF5C11D6A64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30C3-96AC-48D9-8535-D2F0651B7ED7}" type="datetimeFigureOut">
              <a:rPr lang="es-VE" smtClean="0"/>
              <a:t>16/05/2018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846B8-294F-4DC7-A08D-2F1357250377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105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Hoy en día Wikipedia se ha posicionado como una</a:t>
            </a:r>
            <a:br>
              <a:rPr lang="es-ES" dirty="0"/>
            </a:br>
            <a:r>
              <a:rPr lang="es-ES" dirty="0"/>
              <a:t>de las herramientas más importantes para la búsqueda de información</a:t>
            </a:r>
          </a:p>
          <a:p>
            <a:endParaRPr lang="es-ES" dirty="0"/>
          </a:p>
          <a:p>
            <a:r>
              <a:rPr lang="es-ES" dirty="0"/>
              <a:t>Miles de artículos son actualizados diariamente </a:t>
            </a:r>
          </a:p>
          <a:p>
            <a:endParaRPr lang="es-ES" dirty="0"/>
          </a:p>
          <a:p>
            <a:r>
              <a:rPr lang="es-ES" dirty="0"/>
              <a:t>Estos cambios son almacenados en forma de historiales, también llamados revisiones</a:t>
            </a:r>
            <a:br>
              <a:rPr lang="es-ES" dirty="0"/>
            </a:br>
            <a:endParaRPr lang="en-US" dirty="0"/>
          </a:p>
          <a:p>
            <a:endParaRPr lang="es-VE" dirty="0"/>
          </a:p>
          <a:p>
            <a:r>
              <a:rPr lang="es-VE" dirty="0"/>
              <a:t>Hablar de los </a:t>
            </a:r>
            <a:r>
              <a:rPr lang="es-VE" dirty="0" err="1"/>
              <a:t>watchers</a:t>
            </a:r>
            <a:r>
              <a:rPr lang="es-VE" dirty="0"/>
              <a:t>, moderadores.</a:t>
            </a:r>
            <a:r>
              <a:rPr lang="es-VE" baseline="0" dirty="0"/>
              <a:t> Por ejemplo, de la cantidad de personas voluntarias para la moderación de artículos</a:t>
            </a:r>
            <a:endParaRPr lang="es-VE" dirty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8948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36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09934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err="1"/>
              <a:t>Payload</a:t>
            </a:r>
            <a:r>
              <a:rPr lang="es-VE" baseline="0" dirty="0"/>
              <a:t> -&gt; cuerpo de la petición</a:t>
            </a:r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39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635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Explicar que la primera versión de </a:t>
            </a:r>
            <a:r>
              <a:rPr lang="es-VE" dirty="0" err="1"/>
              <a:t>wikimetrics</a:t>
            </a:r>
            <a:r>
              <a:rPr lang="es-VE" dirty="0"/>
              <a:t> utilizaba un modelo de envejecimiento,</a:t>
            </a:r>
            <a:r>
              <a:rPr lang="es-VE" baseline="0" dirty="0"/>
              <a:t> que no ofrecía una métrica eficiente basándose en qué tanto el articulo se ha actualizado.</a:t>
            </a:r>
          </a:p>
          <a:p>
            <a:endParaRPr lang="es-VE" baseline="0" dirty="0"/>
          </a:p>
          <a:p>
            <a:r>
              <a:rPr lang="es-VE" baseline="0" dirty="0"/>
              <a:t>Explicar variables de la fórmula.</a:t>
            </a:r>
          </a:p>
          <a:p>
            <a:endParaRPr lang="es-VE" baseline="0" dirty="0"/>
          </a:p>
          <a:p>
            <a:r>
              <a:rPr lang="es-VE" baseline="0" dirty="0"/>
              <a:t>Si revisita no tiene nuevas revisiones, cambiar t1 por tiempo actual</a:t>
            </a:r>
          </a:p>
          <a:p>
            <a:endParaRPr lang="es-VE" baseline="0" dirty="0"/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277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Notificar</a:t>
            </a:r>
            <a:r>
              <a:rPr lang="es-VE" baseline="0" dirty="0"/>
              <a:t> que la tarea programada se ejecuta cada 24 horas, pero es modificable</a:t>
            </a:r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260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Mencionar</a:t>
            </a:r>
            <a:r>
              <a:rPr lang="es-VE" baseline="0" dirty="0"/>
              <a:t> que los </a:t>
            </a:r>
            <a:r>
              <a:rPr lang="es-VE" baseline="0" dirty="0" err="1"/>
              <a:t>worker</a:t>
            </a:r>
            <a:r>
              <a:rPr lang="es-VE" baseline="0" dirty="0"/>
              <a:t> usan </a:t>
            </a:r>
            <a:r>
              <a:rPr lang="es-VE" baseline="0" dirty="0" err="1"/>
              <a:t>python</a:t>
            </a:r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69737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Herramienta que es utilizada para configurar e iniciar la aplicación, emulando un servidor físico en un contenedor.</a:t>
            </a:r>
            <a:br>
              <a:rPr lang="es-VE" dirty="0"/>
            </a:br>
            <a:endParaRPr lang="es-VE" dirty="0"/>
          </a:p>
          <a:p>
            <a:r>
              <a:rPr lang="es-VE" dirty="0"/>
              <a:t>Múltiples servicios son iniciados para que la aplicación pueda ser ejecutada de manera correcta.</a:t>
            </a:r>
            <a:br>
              <a:rPr lang="es-VE" dirty="0"/>
            </a:br>
            <a:endParaRPr lang="es-VE" dirty="0"/>
          </a:p>
          <a:p>
            <a:r>
              <a:rPr lang="es-VE" dirty="0"/>
              <a:t>Se ofrecen varios ambientes donde ejecutar la aplicación.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5765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dirty="0"/>
              <a:t>Para iniciar los servicios, se utilizan archivos de configuración, que pueden contener variables de entorno para simplificar el proceso.</a:t>
            </a:r>
            <a:br>
              <a:rPr lang="es-VE" dirty="0"/>
            </a:br>
            <a:endParaRPr lang="es-VE" dirty="0"/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35670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dirty="0"/>
              <a:t>Módulo destinado a poder verificar el estado del sistema.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V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dirty="0"/>
              <a:t>La herramienta </a:t>
            </a:r>
            <a:r>
              <a:rPr lang="es-VE" dirty="0" err="1"/>
              <a:t>Flower</a:t>
            </a:r>
            <a:r>
              <a:rPr lang="es-VE" dirty="0"/>
              <a:t> aporta una interfaz web para poder consultar el estado de las tareas de </a:t>
            </a:r>
            <a:r>
              <a:rPr lang="es-VE" dirty="0" err="1"/>
              <a:t>Celery</a:t>
            </a:r>
            <a:r>
              <a:rPr lang="es-VE" dirty="0"/>
              <a:t>, así como el estado de los nodos.</a:t>
            </a:r>
            <a:br>
              <a:rPr lang="es-VE" dirty="0"/>
            </a:br>
            <a:endParaRPr lang="es-VE" dirty="0"/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892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Gracias al escalamiento horizontal, se redujeron las limitaciones que conlleva realizar el almacenamiento y procesamiento en una sola máquina.</a:t>
            </a:r>
          </a:p>
          <a:p>
            <a:endParaRPr lang="es-ES" dirty="0"/>
          </a:p>
          <a:p>
            <a:r>
              <a:rPr lang="es-ES" dirty="0"/>
              <a:t>Las métricas obtenidas de los datos ayudaron a discernir patrones o información adicional que no puede ser apreciada a simple vista. </a:t>
            </a:r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25216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uso de herramientas que faciliten el proceso de distribución y comunicación en el sistema, permite ahorrar una gran cantidad de tiempo y trabajo.</a:t>
            </a:r>
          </a:p>
          <a:p>
            <a:endParaRPr lang="es-ES" dirty="0"/>
          </a:p>
          <a:p>
            <a:r>
              <a:rPr lang="es-ES" dirty="0"/>
              <a:t>El uso de una metodología ágil, facilita el desarrollo de la aplicación,</a:t>
            </a:r>
            <a:r>
              <a:rPr lang="es-ES" baseline="0" dirty="0"/>
              <a:t> haciendo uso del repositorio para mantener las necesidades que surgían cubiertas.</a:t>
            </a:r>
            <a:endParaRPr lang="es-ES" dirty="0"/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441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OTAN = NATO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1931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49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221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Diseñar y configurar los métodos de asignación de tareas para el balance de carga</a:t>
            </a:r>
          </a:p>
          <a:p>
            <a:endParaRPr lang="es-ES" dirty="0"/>
          </a:p>
          <a:p>
            <a:r>
              <a:rPr lang="es-ES" dirty="0"/>
              <a:t>Desarrollar los algoritmos de procesamiento de los datos almacenados para la visualización de estadísticas de los artículos wiki 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439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prove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el </a:t>
            </a:r>
            <a:r>
              <a:rPr lang="en-US" dirty="0" err="1"/>
              <a:t>desarrollo</a:t>
            </a:r>
            <a:r>
              <a:rPr lang="en-US" dirty="0"/>
              <a:t> y </a:t>
            </a:r>
            <a:r>
              <a:rPr lang="en-US" dirty="0" err="1"/>
              <a:t>funcionamiento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y </a:t>
            </a:r>
            <a:r>
              <a:rPr lang="en-US" dirty="0" err="1"/>
              <a:t>servicios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comunica</a:t>
            </a:r>
            <a:r>
              <a:rPr lang="en-US" dirty="0"/>
              <a:t> con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hacienda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  WSGI</a:t>
            </a:r>
            <a:endParaRPr lang="es-ES" dirty="0"/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16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6972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mensaje puede incluir el nombre del proceso a ejecutar, notificaciones, e incluso el resultado de una</a:t>
            </a:r>
            <a:br>
              <a:rPr lang="es-ES" dirty="0"/>
            </a:br>
            <a:r>
              <a:rPr lang="es-ES" dirty="0"/>
              <a:t>operación 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20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226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Cliente Leonardo Testa y Eugenio</a:t>
            </a:r>
            <a:r>
              <a:rPr lang="es-VE" baseline="0" dirty="0"/>
              <a:t> </a:t>
            </a:r>
            <a:r>
              <a:rPr lang="es-VE" baseline="0" dirty="0" err="1"/>
              <a:t>Scalise</a:t>
            </a:r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23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8614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dirty="0"/>
              <a:t>Se fragmentan los datos para distribuirlos sobre múltiples nodos, e incrementar la capacidad de almacenamiento de la aplicación.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28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366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Diagrama de clases</a:t>
            </a:r>
            <a:r>
              <a:rPr lang="es-VE" baseline="0" dirty="0"/>
              <a:t> de las colecciones </a:t>
            </a:r>
            <a:r>
              <a:rPr lang="es-VE" baseline="0" dirty="0" err="1"/>
              <a:t>articles</a:t>
            </a:r>
            <a:r>
              <a:rPr lang="es-VE" baseline="0" dirty="0"/>
              <a:t> y </a:t>
            </a:r>
            <a:r>
              <a:rPr lang="es-VE" baseline="0" dirty="0" err="1"/>
              <a:t>revisions</a:t>
            </a:r>
            <a:endParaRPr lang="es-VE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29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934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Agregar acento en replicas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46B8-294F-4DC7-A08D-2F1357250377}" type="slidenum">
              <a:rPr lang="es-VE" smtClean="0"/>
              <a:t>30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140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8054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061367" y="2034925"/>
            <a:ext cx="777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2061367" y="37105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226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5407123"/>
            <a:ext cx="10972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Click</a:t>
            </a:r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72C38AB4-A359-4698-9235-2C228448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 baseline="0" dirty="0">
          <a:solidFill>
            <a:srgbClr val="0091EA"/>
          </a:solidFill>
          <a:latin typeface="Roboto Slab"/>
          <a:ea typeface="Roboto Slab"/>
          <a:cs typeface="Arial"/>
          <a:sym typeface="Roboto Slab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81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B0F0"/>
        </a:buClr>
        <a:buFont typeface="Source Sans Pro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comments" Target="../comments/comment1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097" y="1468788"/>
            <a:ext cx="8281806" cy="2240570"/>
          </a:xfrm>
        </p:spPr>
        <p:txBody>
          <a:bodyPr/>
          <a:lstStyle/>
          <a:p>
            <a:pPr algn="ctr"/>
            <a:r>
              <a:rPr lang="es-ES" sz="3200" dirty="0"/>
              <a:t>Desarrollo de una aplicación distribuida para la extracción, almacenamiento y procesamiento del historial de art</a:t>
            </a:r>
            <a:r>
              <a:rPr lang="es-VE" sz="3200" dirty="0"/>
              <a:t>í</a:t>
            </a:r>
            <a:r>
              <a:rPr lang="es-ES" sz="3200" dirty="0"/>
              <a:t>culos wiki basados en </a:t>
            </a:r>
            <a:r>
              <a:rPr lang="es-ES" sz="3200" dirty="0" err="1"/>
              <a:t>Mediawiki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969" y="4241962"/>
            <a:ext cx="10937785" cy="1071913"/>
          </a:xfrm>
        </p:spPr>
        <p:txBody>
          <a:bodyPr numCol="2"/>
          <a:lstStyle/>
          <a:p>
            <a:pPr marL="38100" indent="0" algn="ctr">
              <a:buNone/>
            </a:pPr>
            <a:r>
              <a:rPr lang="en-US" sz="2400" dirty="0">
                <a:latin typeface="Roboto Slab"/>
              </a:rPr>
              <a:t>Marvin E. Bernal P.</a:t>
            </a:r>
          </a:p>
          <a:p>
            <a:pPr marL="38100" indent="0" algn="ctr">
              <a:buNone/>
            </a:pPr>
            <a:r>
              <a:rPr lang="en-US" sz="2400" dirty="0">
                <a:latin typeface="Roboto Slab"/>
              </a:rPr>
              <a:t>C.I: 18.154.154</a:t>
            </a:r>
          </a:p>
          <a:p>
            <a:pPr marL="38100" indent="0" algn="ctr">
              <a:buNone/>
            </a:pPr>
            <a:endParaRPr lang="es-ES_tradnl" sz="2400" dirty="0">
              <a:latin typeface="Roboto Slab"/>
            </a:endParaRPr>
          </a:p>
          <a:p>
            <a:pPr marL="38100" indent="0" algn="ctr">
              <a:buNone/>
            </a:pPr>
            <a:r>
              <a:rPr lang="es-ES_tradnl" sz="2400" dirty="0">
                <a:latin typeface="Roboto Slab"/>
              </a:rPr>
              <a:t>Francisco J. Delgado M.</a:t>
            </a:r>
          </a:p>
          <a:p>
            <a:pPr marL="38100" indent="0" algn="ctr">
              <a:buNone/>
            </a:pPr>
            <a:r>
              <a:rPr lang="es-ES_tradnl" sz="2400" dirty="0">
                <a:latin typeface="Roboto Slab"/>
              </a:rPr>
              <a:t>C.I: 19.608.720</a:t>
            </a:r>
          </a:p>
          <a:p>
            <a:pPr marL="38100" indent="0" algn="ctr">
              <a:buNone/>
            </a:pPr>
            <a:endParaRPr lang="en-US" sz="2400" dirty="0">
              <a:latin typeface="Roboto Slab"/>
            </a:endParaRPr>
          </a:p>
        </p:txBody>
      </p:sp>
      <p:pic>
        <p:nvPicPr>
          <p:cNvPr id="4" name="14 Imagen" descr="UCV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69" y="257646"/>
            <a:ext cx="1368000" cy="1373304"/>
          </a:xfrm>
          <a:prstGeom prst="flowChartConnector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513" y="305329"/>
            <a:ext cx="1170241" cy="1297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7328" y="5575633"/>
            <a:ext cx="361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latin typeface="Roboto Slab"/>
              </a:rPr>
              <a:t>Tutor:</a:t>
            </a:r>
          </a:p>
          <a:p>
            <a:pPr algn="ctr"/>
            <a:r>
              <a:rPr lang="es-ES_tradnl" sz="2400" dirty="0">
                <a:latin typeface="Roboto Slab"/>
              </a:rPr>
              <a:t>Prof. Eugenio </a:t>
            </a:r>
            <a:r>
              <a:rPr lang="es-ES_tradnl" sz="2400" dirty="0" err="1">
                <a:latin typeface="Roboto Slab"/>
              </a:rPr>
              <a:t>Scalise</a:t>
            </a:r>
            <a:endParaRPr lang="es-ES_tradnl" sz="2400" dirty="0"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004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Diseñar y configurar los métodos de asignación de tareas para el balance de carga</a:t>
            </a:r>
          </a:p>
          <a:p>
            <a:endParaRPr lang="es-ES" dirty="0"/>
          </a:p>
          <a:p>
            <a:r>
              <a:rPr lang="es-ES" dirty="0"/>
              <a:t>Desarrollar los algoritmos de procesamiento para la visualización de estadísticas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Implementar un conjunto de pruebas sobre los módulos de extracción de datos, almacenamiento, replicación y procesamiento de los mismos</a:t>
            </a:r>
          </a:p>
          <a:p>
            <a:pPr marL="38100" indent="0">
              <a:buNone/>
            </a:pPr>
            <a:endParaRPr lang="es-ES" dirty="0"/>
          </a:p>
          <a:p>
            <a:pPr marL="38100" indent="0">
              <a:buNone/>
            </a:pPr>
            <a:endParaRPr lang="es-ES" dirty="0"/>
          </a:p>
          <a:p>
            <a:r>
              <a:rPr lang="es-ES" dirty="0"/>
              <a:t>Desarrollar un API que permita a aplicaciones de terceros consultar los historiales de los artículos wiki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Justificación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Escalamiento horizontal</a:t>
            </a:r>
          </a:p>
          <a:p>
            <a:endParaRPr lang="es-ES" dirty="0"/>
          </a:p>
          <a:p>
            <a:r>
              <a:rPr lang="es-ES" dirty="0"/>
              <a:t>Compartir carga de trabajo</a:t>
            </a:r>
          </a:p>
          <a:p>
            <a:endParaRPr lang="es-ES" dirty="0"/>
          </a:p>
          <a:p>
            <a:r>
              <a:rPr lang="es-ES" dirty="0"/>
              <a:t>Mayor capacidad de almacenamiento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" b="16133"/>
          <a:stretch/>
        </p:blipFill>
        <p:spPr>
          <a:xfrm>
            <a:off x="7978283" y="2096220"/>
            <a:ext cx="3500767" cy="294160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2070457"/>
            <a:ext cx="10095600" cy="4764900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Arquitectura de la solución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Tecnologías</a:t>
            </a:r>
          </a:p>
          <a:p>
            <a:endParaRPr lang="es-ES" dirty="0"/>
          </a:p>
        </p:txBody>
      </p:sp>
      <p:pic>
        <p:nvPicPr>
          <p:cNvPr id="1026" name="Picture 2" descr="https://image.shutterstock.com/image-vector/gear-icon-vector-illustration-eps10-260nw-5986378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9" t="3664" r="4698" b="7439"/>
          <a:stretch/>
        </p:blipFill>
        <p:spPr bwMode="auto">
          <a:xfrm>
            <a:off x="6469811" y="3114136"/>
            <a:ext cx="3016241" cy="26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2" y="4"/>
            <a:ext cx="10777817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7862" y="4344471"/>
            <a:ext cx="2428251" cy="936900"/>
          </a:xfrm>
        </p:spPr>
        <p:txBody>
          <a:bodyPr/>
          <a:lstStyle/>
          <a:p>
            <a:r>
              <a:rPr lang="es-ES" dirty="0"/>
              <a:t>Arquitectura</a:t>
            </a:r>
            <a:endParaRPr lang="en-U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8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-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3937457" cy="4764900"/>
          </a:xfrm>
        </p:spPr>
        <p:txBody>
          <a:bodyPr/>
          <a:lstStyle/>
          <a:p>
            <a:r>
              <a:rPr lang="es-ES" sz="2400" dirty="0"/>
              <a:t>Servidor HTTP que también funciona como un proxy reverso</a:t>
            </a:r>
          </a:p>
          <a:p>
            <a:pPr marL="38100" indent="0">
              <a:buNone/>
            </a:pPr>
            <a:endParaRPr lang="es-ES" sz="2400" dirty="0"/>
          </a:p>
          <a:p>
            <a:r>
              <a:rPr lang="es-ES" sz="2400" dirty="0"/>
              <a:t>Balance de carga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34" y="1286757"/>
            <a:ext cx="6038211" cy="44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4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– </a:t>
            </a:r>
            <a:r>
              <a:rPr lang="en-US" dirty="0" err="1"/>
              <a:t>uWSGI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5047800" cy="4764900"/>
          </a:xfrm>
        </p:spPr>
        <p:txBody>
          <a:bodyPr/>
          <a:lstStyle/>
          <a:p>
            <a:r>
              <a:rPr lang="en-US" sz="2400" dirty="0" err="1"/>
              <a:t>Aplicación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provee</a:t>
            </a:r>
            <a:r>
              <a:rPr lang="en-US" sz="2400" dirty="0"/>
              <a:t> </a:t>
            </a:r>
            <a:r>
              <a:rPr lang="en-US" sz="2400" dirty="0" err="1"/>
              <a:t>herramientas</a:t>
            </a:r>
            <a:r>
              <a:rPr lang="en-US" sz="2400" dirty="0"/>
              <a:t> para el </a:t>
            </a:r>
            <a:r>
              <a:rPr lang="en-US" sz="2400" dirty="0" err="1"/>
              <a:t>desarrollo</a:t>
            </a:r>
            <a:r>
              <a:rPr lang="en-US" sz="2400" dirty="0"/>
              <a:t> y </a:t>
            </a:r>
            <a:r>
              <a:rPr lang="en-US" sz="2400" dirty="0" err="1"/>
              <a:t>funcionamiento</a:t>
            </a:r>
            <a:r>
              <a:rPr lang="en-US" sz="2400" dirty="0"/>
              <a:t> de </a:t>
            </a:r>
            <a:r>
              <a:rPr lang="en-US" sz="2400" dirty="0" err="1"/>
              <a:t>aplicaciones</a:t>
            </a:r>
            <a:r>
              <a:rPr lang="en-US" sz="2400" dirty="0"/>
              <a:t> y </a:t>
            </a:r>
            <a:r>
              <a:rPr lang="en-US" sz="2400" dirty="0" err="1"/>
              <a:t>servicios</a:t>
            </a:r>
            <a:r>
              <a:rPr lang="en-US" sz="2400" dirty="0"/>
              <a:t> web</a:t>
            </a:r>
          </a:p>
          <a:p>
            <a:endParaRPr lang="en-US" sz="2400" dirty="0"/>
          </a:p>
          <a:p>
            <a:r>
              <a:rPr lang="en-US" sz="2400" dirty="0"/>
              <a:t>Se </a:t>
            </a:r>
            <a:r>
              <a:rPr lang="en-US" sz="2400" dirty="0" err="1"/>
              <a:t>comunica</a:t>
            </a:r>
            <a:r>
              <a:rPr lang="en-US" sz="2400" dirty="0"/>
              <a:t> con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hacienda </a:t>
            </a:r>
            <a:r>
              <a:rPr lang="en-US" sz="2400" dirty="0" err="1"/>
              <a:t>uso</a:t>
            </a:r>
            <a:r>
              <a:rPr lang="en-US" sz="2400" dirty="0"/>
              <a:t> de la </a:t>
            </a:r>
            <a:r>
              <a:rPr lang="en-US" sz="2400" dirty="0" err="1"/>
              <a:t>interfaz</a:t>
            </a:r>
            <a:r>
              <a:rPr lang="en-US" sz="2400" dirty="0"/>
              <a:t>  WSGI</a:t>
            </a: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96" y="1464449"/>
            <a:ext cx="5291412" cy="39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- Flask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5047800" cy="4764900"/>
          </a:xfrm>
        </p:spPr>
        <p:txBody>
          <a:bodyPr/>
          <a:lstStyle/>
          <a:p>
            <a:r>
              <a:rPr lang="es-ES" sz="2400" dirty="0"/>
              <a:t>Framework para el desarrollo de aplicaciones web</a:t>
            </a:r>
          </a:p>
          <a:p>
            <a:endParaRPr lang="es-ES" sz="2400" dirty="0"/>
          </a:p>
          <a:p>
            <a:r>
              <a:rPr lang="es-ES" sz="2400" dirty="0"/>
              <a:t>Se concentra en mantener el núcleo de la aplicación simple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7726"/>
            <a:ext cx="5497286" cy="40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2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0826"/>
            <a:ext cx="10534200" cy="936900"/>
          </a:xfrm>
        </p:spPr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- </a:t>
            </a:r>
            <a:r>
              <a:rPr lang="en-US" dirty="0" err="1"/>
              <a:t>Atenci</a:t>
            </a:r>
            <a:r>
              <a:rPr lang="es-ES" dirty="0" err="1"/>
              <a:t>ón</a:t>
            </a:r>
            <a:r>
              <a:rPr lang="es-ES" dirty="0"/>
              <a:t> de Peticiones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842" y="1830734"/>
            <a:ext cx="4125686" cy="4764900"/>
          </a:xfrm>
        </p:spPr>
        <p:txBody>
          <a:bodyPr/>
          <a:lstStyle/>
          <a:p>
            <a:r>
              <a:rPr lang="es-ES" sz="2400" dirty="0" err="1"/>
              <a:t>Flask</a:t>
            </a:r>
            <a:r>
              <a:rPr lang="es-ES" sz="2400" dirty="0"/>
              <a:t> ofrece herramientas de trabajo</a:t>
            </a:r>
          </a:p>
          <a:p>
            <a:endParaRPr lang="es-ES" sz="2400" dirty="0"/>
          </a:p>
          <a:p>
            <a:r>
              <a:rPr lang="es-ES" sz="2400" dirty="0" err="1"/>
              <a:t>Nginx</a:t>
            </a:r>
            <a:r>
              <a:rPr lang="es-ES" sz="2400" dirty="0"/>
              <a:t> ofrece balance de carga</a:t>
            </a:r>
          </a:p>
          <a:p>
            <a:endParaRPr lang="es-ES" sz="2400" dirty="0"/>
          </a:p>
          <a:p>
            <a:r>
              <a:rPr lang="es-ES" sz="2400" dirty="0" err="1"/>
              <a:t>uWSGI</a:t>
            </a:r>
            <a:r>
              <a:rPr lang="es-ES" sz="2400" dirty="0"/>
              <a:t> permite servir paginas dinámicas implementadas con </a:t>
            </a:r>
            <a:r>
              <a:rPr lang="es-ES" sz="2400" dirty="0" err="1"/>
              <a:t>Flask</a:t>
            </a:r>
            <a:endParaRPr lang="es-ES" sz="2400" dirty="0"/>
          </a:p>
          <a:p>
            <a:pPr marL="38100" indent="0">
              <a:buNone/>
            </a:pPr>
            <a:endParaRPr lang="es-ES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2" y="1160526"/>
            <a:ext cx="6118956" cy="45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4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- Celery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5047800" cy="4764900"/>
          </a:xfrm>
        </p:spPr>
        <p:txBody>
          <a:bodyPr/>
          <a:lstStyle/>
          <a:p>
            <a:r>
              <a:rPr lang="es-ES" sz="2400" dirty="0"/>
              <a:t>Permite la creación de colas y tareas de ejecución asíncronas</a:t>
            </a:r>
          </a:p>
          <a:p>
            <a:endParaRPr lang="es-ES" sz="2400" dirty="0"/>
          </a:p>
          <a:p>
            <a:r>
              <a:rPr lang="es-ES" sz="2400" dirty="0"/>
              <a:t>Las colas de tareas son usadas para la distribución de trabajo entre múltiples hilos o máquinas</a:t>
            </a:r>
          </a:p>
          <a:p>
            <a:endParaRPr lang="es-ES" sz="2400" dirty="0"/>
          </a:p>
          <a:p>
            <a:r>
              <a:rPr lang="es-ES" sz="2400" dirty="0"/>
              <a:t>Hace uso de la transmisión de mensajes en un ambiente distribuido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/>
          <a:stretch/>
        </p:blipFill>
        <p:spPr>
          <a:xfrm>
            <a:off x="7554686" y="673671"/>
            <a:ext cx="3121264" cy="59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B0F0"/>
              </a:buClr>
            </a:pPr>
            <a:r>
              <a:rPr lang="es-ES" dirty="0"/>
              <a:t>Contexto y problema</a:t>
            </a:r>
          </a:p>
          <a:p>
            <a:pPr>
              <a:buClr>
                <a:srgbClr val="00B0F0"/>
              </a:buClr>
            </a:pPr>
            <a:r>
              <a:rPr lang="es-ES" dirty="0"/>
              <a:t>Objetivos</a:t>
            </a:r>
          </a:p>
          <a:p>
            <a:pPr>
              <a:buClr>
                <a:srgbClr val="00B0F0"/>
              </a:buClr>
            </a:pPr>
            <a:r>
              <a:rPr lang="es-ES" dirty="0"/>
              <a:t>Justificación </a:t>
            </a:r>
          </a:p>
          <a:p>
            <a:pPr>
              <a:buClr>
                <a:srgbClr val="00B0F0"/>
              </a:buClr>
            </a:pPr>
            <a:r>
              <a:rPr lang="es-ES" dirty="0"/>
              <a:t>Arquitectura de la solución</a:t>
            </a:r>
          </a:p>
          <a:p>
            <a:pPr>
              <a:buClr>
                <a:srgbClr val="00B0F0"/>
              </a:buClr>
            </a:pPr>
            <a:r>
              <a:rPr lang="es-ES" dirty="0"/>
              <a:t>Metodología</a:t>
            </a:r>
          </a:p>
          <a:p>
            <a:pPr>
              <a:buClr>
                <a:srgbClr val="00B0F0"/>
              </a:buClr>
            </a:pPr>
            <a:r>
              <a:rPr lang="es-ES" dirty="0"/>
              <a:t>Componentes de la arquitectura</a:t>
            </a:r>
          </a:p>
          <a:p>
            <a:pPr>
              <a:buClr>
                <a:srgbClr val="00B0F0"/>
              </a:buClr>
            </a:pPr>
            <a:r>
              <a:rPr lang="es-ES" dirty="0"/>
              <a:t>Demostración</a:t>
            </a:r>
          </a:p>
          <a:p>
            <a:pPr>
              <a:buClr>
                <a:srgbClr val="00B0F0"/>
              </a:buClr>
            </a:pPr>
            <a:r>
              <a:rPr lang="es-ES" dirty="0"/>
              <a:t>Conclusiones y recomendaciones</a:t>
            </a:r>
            <a:endParaRPr lang="en-U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-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5047800" cy="4764900"/>
          </a:xfrm>
        </p:spPr>
        <p:txBody>
          <a:bodyPr/>
          <a:lstStyle/>
          <a:p>
            <a:r>
              <a:rPr lang="es-ES" sz="2400" dirty="0"/>
              <a:t>Es un intermediario para la transmisión de mensajes</a:t>
            </a:r>
          </a:p>
          <a:p>
            <a:pPr marL="38100" indent="0">
              <a:buNone/>
            </a:pPr>
            <a:endParaRPr lang="es-ES" sz="2400" dirty="0"/>
          </a:p>
          <a:p>
            <a:r>
              <a:rPr lang="es-ES" sz="2400" dirty="0"/>
              <a:t>Su uso permite la comunicación de mensajes entre</a:t>
            </a:r>
            <a:br>
              <a:rPr lang="es-ES" sz="2400" dirty="0"/>
            </a:br>
            <a:r>
              <a:rPr lang="es-ES" sz="2400" dirty="0"/>
              <a:t>los múltiples componentes del sistema</a:t>
            </a:r>
          </a:p>
          <a:p>
            <a:pPr marL="38100" indent="0">
              <a:buNone/>
            </a:pPr>
            <a:endParaRPr lang="es-ES" sz="2400" dirty="0"/>
          </a:p>
          <a:p>
            <a:r>
              <a:rPr lang="es-ES" sz="2400" dirty="0"/>
              <a:t>Un mensaje puede incluir diversos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/>
          <a:stretch/>
        </p:blipFill>
        <p:spPr>
          <a:xfrm>
            <a:off x="7805057" y="762332"/>
            <a:ext cx="3015343" cy="56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8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-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5047800" cy="4764900"/>
          </a:xfrm>
        </p:spPr>
        <p:txBody>
          <a:bodyPr/>
          <a:lstStyle/>
          <a:p>
            <a:pPr algn="just"/>
            <a:r>
              <a:rPr lang="es-VE" sz="2400" dirty="0"/>
              <a:t>Base de datos </a:t>
            </a:r>
            <a:r>
              <a:rPr lang="es-VE" sz="2400" dirty="0" err="1"/>
              <a:t>NoSQL</a:t>
            </a:r>
            <a:r>
              <a:rPr lang="es-VE" sz="2400" dirty="0"/>
              <a:t> orientada a documentos</a:t>
            </a:r>
          </a:p>
          <a:p>
            <a:pPr algn="just"/>
            <a:endParaRPr lang="es-ES" sz="2400" dirty="0"/>
          </a:p>
          <a:p>
            <a:r>
              <a:rPr lang="es-VE" sz="2400" dirty="0"/>
              <a:t>Cada documento es un objeto JSON</a:t>
            </a:r>
          </a:p>
          <a:p>
            <a:endParaRPr lang="es-ES" sz="2400" dirty="0"/>
          </a:p>
          <a:p>
            <a:r>
              <a:rPr lang="es-VE" sz="2400" dirty="0"/>
              <a:t>Estructura flexible</a:t>
            </a:r>
          </a:p>
          <a:p>
            <a:endParaRPr lang="es-VE" sz="2400" dirty="0"/>
          </a:p>
          <a:p>
            <a:r>
              <a:rPr lang="es-ES_tradnl" sz="2400" dirty="0"/>
              <a:t>Escalabilidad (</a:t>
            </a:r>
            <a:r>
              <a:rPr lang="es-ES_tradnl" sz="2400" dirty="0" err="1"/>
              <a:t>Sharding</a:t>
            </a:r>
            <a:r>
              <a:rPr lang="es-ES_tradnl" sz="2400" dirty="0"/>
              <a:t>)</a:t>
            </a:r>
            <a:r>
              <a:rPr lang="es-ES" sz="2400" dirty="0"/>
              <a:t>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40" y="2218172"/>
            <a:ext cx="4761905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-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_tradnl" dirty="0"/>
              <a:t>Replicación Nativa</a:t>
            </a:r>
            <a:endParaRPr lang="es-VE" dirty="0"/>
          </a:p>
          <a:p>
            <a:pPr algn="just"/>
            <a:endParaRPr lang="es-ES" dirty="0"/>
          </a:p>
          <a:p>
            <a:r>
              <a:rPr lang="es-ES_tradnl" dirty="0"/>
              <a:t>Balance de Carga</a:t>
            </a:r>
          </a:p>
          <a:p>
            <a:endParaRPr lang="es-ES" dirty="0"/>
          </a:p>
          <a:p>
            <a:r>
              <a:rPr lang="es-ES_tradnl" dirty="0"/>
              <a:t>Funciones de Agregación</a:t>
            </a:r>
            <a:endParaRPr lang="es-ES_tradnl" i="1" dirty="0"/>
          </a:p>
          <a:p>
            <a:endParaRPr lang="es-VE" dirty="0"/>
          </a:p>
          <a:p>
            <a:r>
              <a:rPr lang="es-ES_tradnl" dirty="0" err="1"/>
              <a:t>MapReduce</a:t>
            </a:r>
            <a:r>
              <a:rPr lang="es-E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8" b="5768"/>
          <a:stretch/>
        </p:blipFill>
        <p:spPr>
          <a:xfrm>
            <a:off x="7715208" y="3592286"/>
            <a:ext cx="2886528" cy="256795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</a:t>
            </a:r>
            <a:r>
              <a:rPr lang="es-ES" dirty="0" err="1"/>
              <a:t>ía</a:t>
            </a:r>
            <a:r>
              <a:rPr lang="es-ES" dirty="0"/>
              <a:t> – Rapid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La dinámica de trabajo se enfoca en la implementación de componentes pequeños en cortos períodos de tiempo</a:t>
            </a:r>
            <a:endParaRPr lang="es-VE" dirty="0"/>
          </a:p>
          <a:p>
            <a:pPr algn="just"/>
            <a:endParaRPr lang="es-ES" dirty="0"/>
          </a:p>
          <a:p>
            <a:r>
              <a:rPr lang="es-ES" dirty="0"/>
              <a:t>Su ciclo de vida se basa en el desarrollo de prototipos de forma iterativa</a:t>
            </a:r>
          </a:p>
          <a:p>
            <a:endParaRPr lang="es-ES_tradnl" dirty="0"/>
          </a:p>
          <a:p>
            <a:r>
              <a:rPr lang="es-ES" dirty="0"/>
              <a:t>Retroalimentación con el cliente y revisiones constantes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</a:t>
            </a:r>
            <a:r>
              <a:rPr lang="es-ES" dirty="0" err="1"/>
              <a:t>ía</a:t>
            </a:r>
            <a:r>
              <a:rPr lang="es-ES" dirty="0"/>
              <a:t> – Rapid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6940033"/>
              </p:ext>
            </p:extLst>
          </p:nvPr>
        </p:nvGraphicFramePr>
        <p:xfrm>
          <a:off x="2633133" y="2319866"/>
          <a:ext cx="5571067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09292865"/>
              </p:ext>
            </p:extLst>
          </p:nvPr>
        </p:nvGraphicFramePr>
        <p:xfrm>
          <a:off x="982134" y="3285067"/>
          <a:ext cx="2573866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49972264"/>
              </p:ext>
            </p:extLst>
          </p:nvPr>
        </p:nvGraphicFramePr>
        <p:xfrm>
          <a:off x="7247468" y="3200400"/>
          <a:ext cx="3962400" cy="151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</a:t>
            </a:r>
            <a:r>
              <a:rPr lang="es-ES" dirty="0" err="1"/>
              <a:t>ía</a:t>
            </a:r>
            <a:r>
              <a:rPr lang="es-ES" dirty="0"/>
              <a:t> – Rapid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" r="1509" b="51436"/>
          <a:stretch/>
        </p:blipFill>
        <p:spPr>
          <a:xfrm>
            <a:off x="875899" y="2422861"/>
            <a:ext cx="10440202" cy="23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9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</a:t>
            </a:r>
            <a:r>
              <a:rPr lang="es-ES" dirty="0" err="1"/>
              <a:t>ía</a:t>
            </a:r>
            <a:r>
              <a:rPr lang="es-ES" dirty="0"/>
              <a:t> – Rapid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1" r="22854" b="40727"/>
          <a:stretch/>
        </p:blipFill>
        <p:spPr>
          <a:xfrm>
            <a:off x="1493824" y="1545772"/>
            <a:ext cx="9204351" cy="46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93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Base de Datos.</a:t>
            </a:r>
          </a:p>
          <a:p>
            <a:r>
              <a:rPr lang="es-ES" dirty="0"/>
              <a:t>API.</a:t>
            </a:r>
          </a:p>
          <a:p>
            <a:r>
              <a:rPr lang="es-ES" dirty="0"/>
              <a:t>Algoritmo de Revisita.</a:t>
            </a:r>
          </a:p>
          <a:p>
            <a:r>
              <a:rPr lang="es-ES" dirty="0" err="1"/>
              <a:t>Worker</a:t>
            </a:r>
            <a:r>
              <a:rPr lang="es-ES" dirty="0"/>
              <a:t>.</a:t>
            </a:r>
          </a:p>
          <a:p>
            <a:r>
              <a:rPr lang="es-ES" dirty="0"/>
              <a:t>Monitor.</a:t>
            </a:r>
          </a:p>
          <a:p>
            <a:r>
              <a:rPr lang="es-ES" dirty="0" err="1"/>
              <a:t>Docker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66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Base de Datos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Posee 2 colecciones principales: artículos y revisiones.</a:t>
            </a:r>
            <a:br>
              <a:rPr lang="es-VE" dirty="0"/>
            </a:br>
            <a:endParaRPr lang="es-VE" dirty="0"/>
          </a:p>
          <a:p>
            <a:r>
              <a:rPr lang="es-VE" dirty="0"/>
              <a:t>Implementa réplicas para brindar alta disponibilidad y tolerancia a fallos.</a:t>
            </a:r>
            <a:br>
              <a:rPr lang="es-VE" dirty="0"/>
            </a:br>
            <a:endParaRPr lang="es-VE" dirty="0"/>
          </a:p>
          <a:p>
            <a:r>
              <a:rPr lang="es-VE" dirty="0"/>
              <a:t>Se fragmentan los datos para distribuirlos sobre múltiples nodos.</a:t>
            </a:r>
          </a:p>
          <a:p>
            <a:endParaRPr lang="es-VE" dirty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9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29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1" y="1347726"/>
            <a:ext cx="10664711" cy="44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 y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5134886" cy="4764900"/>
          </a:xfrm>
        </p:spPr>
        <p:txBody>
          <a:bodyPr/>
          <a:lstStyle/>
          <a:p>
            <a:r>
              <a:rPr lang="es-ES" sz="2400" dirty="0"/>
              <a:t>Wikipedia es una de las herramientas más importantes para la búsqueda de información</a:t>
            </a:r>
          </a:p>
          <a:p>
            <a:endParaRPr lang="es-ES" sz="2400" dirty="0"/>
          </a:p>
          <a:p>
            <a:r>
              <a:rPr lang="es-ES" sz="2400" dirty="0"/>
              <a:t>Miles de artículos son actualizados diariamente </a:t>
            </a:r>
          </a:p>
          <a:p>
            <a:endParaRPr lang="es-ES" sz="2400" dirty="0"/>
          </a:p>
          <a:p>
            <a:r>
              <a:rPr lang="es-ES" sz="2400" dirty="0"/>
              <a:t>Estos cambios son almacenados en forma de historiales, también llamados revisiones</a:t>
            </a:r>
            <a:br>
              <a:rPr lang="es-ES" sz="2400" dirty="0"/>
            </a:br>
            <a:endParaRPr lang="en-U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267" y="1556657"/>
            <a:ext cx="4812035" cy="41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Base de Datos</a:t>
            </a:r>
          </a:p>
        </p:txBody>
      </p:sp>
      <p:pic>
        <p:nvPicPr>
          <p:cNvPr id="1026" name="Picture 2" descr="C:\Users\DOOM\Downloads\frankjdelgado-thesis-9cc66a05f984\figures\mongo_clu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08" y="768295"/>
            <a:ext cx="1037272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5000" y="5676900"/>
            <a:ext cx="1143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Réplicas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37700" y="3144013"/>
            <a:ext cx="1143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Réplicas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7700" y="5657795"/>
            <a:ext cx="1143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Réplicas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Módulo encargado de realizar las consultas y extracción de revisiones.</a:t>
            </a:r>
            <a:br>
              <a:rPr lang="es-VE" dirty="0"/>
            </a:br>
            <a:endParaRPr lang="es-VE" dirty="0"/>
          </a:p>
          <a:p>
            <a:r>
              <a:rPr lang="es-VE" dirty="0"/>
              <a:t>Se proveen distintas rutas de acceso, para realizar las operaciones.</a:t>
            </a:r>
            <a:br>
              <a:rPr lang="es-VE" dirty="0"/>
            </a:br>
            <a:endParaRPr lang="es-VE" dirty="0"/>
          </a:p>
          <a:p>
            <a:r>
              <a:rPr lang="es-VE" dirty="0"/>
              <a:t>Los parámetros recibidos son utilizados para especificar</a:t>
            </a:r>
            <a:r>
              <a:rPr lang="es-VE"/>
              <a:t>, filtrar, ordenar </a:t>
            </a:r>
            <a:r>
              <a:rPr lang="es-VE" dirty="0"/>
              <a:t>y paginar.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4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2800" dirty="0"/>
              <a:t>Las consultas son asignadas a una cola de tareas de </a:t>
            </a:r>
            <a:r>
              <a:rPr lang="es-VE" sz="2800" dirty="0" err="1"/>
              <a:t>Celery</a:t>
            </a:r>
            <a:r>
              <a:rPr lang="es-VE" sz="2800" dirty="0"/>
              <a:t>, que será utilizada por los trabajadores.</a:t>
            </a:r>
            <a:br>
              <a:rPr lang="es-VE" sz="2800" dirty="0"/>
            </a:br>
            <a:endParaRPr lang="es-VE" sz="2800" dirty="0"/>
          </a:p>
          <a:p>
            <a:r>
              <a:rPr lang="es-VE" sz="2800" dirty="0"/>
              <a:t>Las respuestas de las consultas se presentan en formato JSON.</a:t>
            </a:r>
            <a:br>
              <a:rPr lang="es-VE" sz="2800" dirty="0"/>
            </a:br>
            <a:endParaRPr lang="es-VE" sz="2800" dirty="0"/>
          </a:p>
          <a:p>
            <a:r>
              <a:rPr lang="es-VE" sz="2800" dirty="0"/>
              <a:t>Las rutas de acceso pueden separarse en 3 categorías:</a:t>
            </a:r>
          </a:p>
          <a:p>
            <a:pPr lvl="1"/>
            <a:r>
              <a:rPr lang="es-VE" sz="2800" dirty="0"/>
              <a:t>Extracción de revisiones.</a:t>
            </a:r>
          </a:p>
          <a:p>
            <a:pPr lvl="1"/>
            <a:r>
              <a:rPr lang="es-VE" sz="2800" dirty="0"/>
              <a:t>Consultas de datos.</a:t>
            </a:r>
          </a:p>
          <a:p>
            <a:pPr lvl="1"/>
            <a:r>
              <a:rPr lang="es-VE" sz="2800" dirty="0"/>
              <a:t>Consulta de métricas.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7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 - Extracción de revisiones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Se recibe el título o URL de un artículo. </a:t>
            </a:r>
            <a:br>
              <a:rPr lang="es-VE" dirty="0"/>
            </a:br>
            <a:endParaRPr lang="es-VE" dirty="0"/>
          </a:p>
          <a:p>
            <a:r>
              <a:rPr lang="es-VE" dirty="0"/>
              <a:t>Se encola la tarea para la extracción. El estado de la misma puede verificarse.</a:t>
            </a:r>
            <a:br>
              <a:rPr lang="es-VE" dirty="0"/>
            </a:br>
            <a:endParaRPr lang="es-VE" dirty="0"/>
          </a:p>
          <a:p>
            <a:r>
              <a:rPr lang="es-VE" dirty="0"/>
              <a:t>El proceso se realiza desde la última revisión extraída.</a:t>
            </a:r>
            <a:br>
              <a:rPr lang="es-VE" dirty="0"/>
            </a:br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1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 - Extracción de revisiones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Se puede utilizar el parámetro opcional para selección de idioma.</a:t>
            </a:r>
            <a:br>
              <a:rPr lang="es-VE" dirty="0"/>
            </a:br>
            <a:endParaRPr lang="es-VE" dirty="0"/>
          </a:p>
          <a:p>
            <a:r>
              <a:rPr lang="es-VE" dirty="0"/>
              <a:t>Los resultados son almacenados y actualizados en la base de datos.</a:t>
            </a:r>
          </a:p>
          <a:p>
            <a:pPr marL="38100" indent="0">
              <a:buNone/>
            </a:pPr>
            <a:r>
              <a:rPr lang="es-VE" dirty="0"/>
              <a:t/>
            </a:r>
            <a:br>
              <a:rPr lang="es-VE" dirty="0"/>
            </a:br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9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 - Extracción de revisiones</a:t>
            </a:r>
          </a:p>
        </p:txBody>
      </p:sp>
      <p:pic>
        <p:nvPicPr>
          <p:cNvPr id="2051" name="Picture 3" descr="C:\Users\DOOM\Downloads\frankjdelgado-thesis-9cc66a05f984\figures\extract_url_form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3" r="17072" b="56892"/>
          <a:stretch/>
        </p:blipFill>
        <p:spPr bwMode="auto">
          <a:xfrm>
            <a:off x="1561650" y="2305035"/>
            <a:ext cx="6286500" cy="75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OOM\Downloads\frankjdelgado-thesis-9cc66a05f984\figures\extract_respons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/>
          <a:stretch/>
        </p:blipFill>
        <p:spPr bwMode="auto">
          <a:xfrm>
            <a:off x="1589810" y="4686522"/>
            <a:ext cx="9947606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OOM\Downloads\frankjdelgado-thesis-9cc66a05f984\figures\response_statu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r="6009" b="27103"/>
          <a:stretch/>
        </p:blipFill>
        <p:spPr bwMode="auto">
          <a:xfrm>
            <a:off x="6338454" y="5398193"/>
            <a:ext cx="3655925" cy="9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35</a:t>
            </a:fld>
            <a:endParaRPr lang="en-US"/>
          </a:p>
        </p:txBody>
      </p:sp>
      <p:sp>
        <p:nvSpPr>
          <p:cNvPr id="8" name="2 Marcador de texto"/>
          <p:cNvSpPr>
            <a:spLocks noGrp="1"/>
          </p:cNvSpPr>
          <p:nvPr>
            <p:ph type="body" idx="1"/>
          </p:nvPr>
        </p:nvSpPr>
        <p:spPr>
          <a:xfrm>
            <a:off x="1048200" y="1654583"/>
            <a:ext cx="10095600" cy="640117"/>
          </a:xfrm>
        </p:spPr>
        <p:txBody>
          <a:bodyPr/>
          <a:lstStyle/>
          <a:p>
            <a:pPr>
              <a:buSzPct val="100000"/>
            </a:pPr>
            <a:r>
              <a:rPr lang="es-VE" sz="2000" dirty="0"/>
              <a:t>Petición</a:t>
            </a:r>
          </a:p>
        </p:txBody>
      </p:sp>
      <p:sp>
        <p:nvSpPr>
          <p:cNvPr id="9" name="2 Marcador de texto"/>
          <p:cNvSpPr txBox="1">
            <a:spLocks/>
          </p:cNvSpPr>
          <p:nvPr/>
        </p:nvSpPr>
        <p:spPr>
          <a:xfrm>
            <a:off x="1048200" y="4098360"/>
            <a:ext cx="10095600" cy="64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SzPct val="100000"/>
            </a:pPr>
            <a:r>
              <a:rPr lang="es-VE" sz="2000" kern="0" dirty="0"/>
              <a:t>Respuesta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4790209" y="5251728"/>
            <a:ext cx="1548245" cy="540591"/>
          </a:xfrm>
          <a:prstGeom prst="bentConnector3">
            <a:avLst>
              <a:gd name="adj1" fmla="val 1007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C:\Users\DOOM\Downloads\frankjdelgado-thesis-9cc66a05f984\figures\extract_url_form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0"/>
          <a:stretch/>
        </p:blipFill>
        <p:spPr bwMode="auto">
          <a:xfrm>
            <a:off x="1613304" y="3230824"/>
            <a:ext cx="9582150" cy="8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975180" y="578259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Progreso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78533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 - Consultas de datos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Pueden consultarse las revisiones y los artículos.</a:t>
            </a:r>
          </a:p>
          <a:p>
            <a:endParaRPr lang="es-VE" dirty="0"/>
          </a:p>
          <a:p>
            <a:r>
              <a:rPr lang="es-VE" dirty="0"/>
              <a:t>Se pueden utilizar parámetros adicionales para filtrar los resultados, paginarlos, ordenarlos y/o mostrarlos.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 - Consultas de 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37</a:t>
            </a:fld>
            <a:endParaRPr lang="en-US"/>
          </a:p>
        </p:txBody>
      </p:sp>
      <p:sp>
        <p:nvSpPr>
          <p:cNvPr id="8" name="2 Marcador de texto"/>
          <p:cNvSpPr>
            <a:spLocks noGrp="1"/>
          </p:cNvSpPr>
          <p:nvPr>
            <p:ph type="body" idx="1"/>
          </p:nvPr>
        </p:nvSpPr>
        <p:spPr>
          <a:xfrm>
            <a:off x="1048200" y="1654583"/>
            <a:ext cx="10095600" cy="640117"/>
          </a:xfrm>
        </p:spPr>
        <p:txBody>
          <a:bodyPr/>
          <a:lstStyle/>
          <a:p>
            <a:pPr>
              <a:buSzPct val="100000"/>
            </a:pPr>
            <a:r>
              <a:rPr lang="es-VE" sz="2000" dirty="0"/>
              <a:t>Petición</a:t>
            </a:r>
          </a:p>
        </p:txBody>
      </p:sp>
      <p:sp>
        <p:nvSpPr>
          <p:cNvPr id="9" name="2 Marcador de texto"/>
          <p:cNvSpPr txBox="1">
            <a:spLocks/>
          </p:cNvSpPr>
          <p:nvPr/>
        </p:nvSpPr>
        <p:spPr>
          <a:xfrm>
            <a:off x="1048200" y="2430587"/>
            <a:ext cx="10095600" cy="64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SzPct val="100000"/>
            </a:pPr>
            <a:r>
              <a:rPr lang="es-VE" sz="2000" kern="0" dirty="0"/>
              <a:t>Respuesta</a:t>
            </a:r>
          </a:p>
        </p:txBody>
      </p:sp>
      <p:pic>
        <p:nvPicPr>
          <p:cNvPr id="7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013E2C38-8542-43A1-9DBF-C42C0102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44" y="1694968"/>
            <a:ext cx="7343954" cy="578216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79DD249-B5A4-419C-872C-95EA979C0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2"/>
          <a:stretch/>
        </p:blipFill>
        <p:spPr>
          <a:xfrm>
            <a:off x="3377045" y="2601557"/>
            <a:ext cx="5933859" cy="37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 - Consultas de métricas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Se hacen operaciones para calcular métricas realizadas sobre las revisiones.</a:t>
            </a:r>
            <a:br>
              <a:rPr lang="es-VE" dirty="0"/>
            </a:br>
            <a:endParaRPr lang="es-VE" dirty="0"/>
          </a:p>
          <a:p>
            <a:r>
              <a:rPr lang="es-VE" dirty="0"/>
              <a:t>Se ofrecen métricas predeterminadas: cantidad, promedio y moda.</a:t>
            </a:r>
            <a:br>
              <a:rPr lang="es-VE" dirty="0"/>
            </a:br>
            <a:endParaRPr lang="es-VE" dirty="0"/>
          </a:p>
          <a:p>
            <a:r>
              <a:rPr lang="es-VE" dirty="0"/>
              <a:t>Se reciben parámetros que permiten filtrar los datos a operar.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API - Consultas de métricas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Se ofrece una ruta de acceso para crear operaciones mas complejas sobre la base de datos.</a:t>
            </a:r>
            <a:br>
              <a:rPr lang="es-VE" dirty="0"/>
            </a:br>
            <a:endParaRPr lang="es-VE" dirty="0"/>
          </a:p>
          <a:p>
            <a:endParaRPr lang="es-VE" dirty="0"/>
          </a:p>
          <a:p>
            <a:endParaRPr lang="es-VE" dirty="0"/>
          </a:p>
        </p:txBody>
      </p:sp>
      <p:pic>
        <p:nvPicPr>
          <p:cNvPr id="3074" name="Picture 2" descr="C:\Users\DOOM\Downloads\frankjdelgado-thesis-9cc66a05f984\figures\query_body_form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46" y="3098800"/>
            <a:ext cx="6394316" cy="32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 y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5047800" cy="4764900"/>
          </a:xfrm>
        </p:spPr>
        <p:txBody>
          <a:bodyPr/>
          <a:lstStyle/>
          <a:p>
            <a:r>
              <a:rPr lang="es-ES" sz="2400" dirty="0"/>
              <a:t>El estudio de los historiales permite visualizar métricas como: tendencia histórica o la ubicación geográfica de los autores</a:t>
            </a:r>
          </a:p>
          <a:p>
            <a:endParaRPr lang="es-ES" sz="2400" dirty="0"/>
          </a:p>
          <a:p>
            <a:r>
              <a:rPr lang="es-ES" sz="2400" dirty="0"/>
              <a:t>Wiki-</a:t>
            </a:r>
            <a:r>
              <a:rPr lang="es-ES" sz="2400" dirty="0" err="1"/>
              <a:t>Metrics</a:t>
            </a:r>
            <a:r>
              <a:rPr lang="es-ES" sz="2400" dirty="0"/>
              <a:t>-UCV es una solución centralizada para el estudio de estos historiales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28" y="1807029"/>
            <a:ext cx="5437617" cy="42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4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Algoritmo de Revisita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Se utiliza como modelo probabilístico, la distribución exponencial. Se calcula la esperanza matemática en base a la información de los artículos.</a:t>
            </a:r>
          </a:p>
          <a:p>
            <a:pPr marL="38100" indent="0">
              <a:buNone/>
            </a:pPr>
            <a:r>
              <a:rPr lang="es-VE" i="1" dirty="0"/>
              <a:t/>
            </a:r>
            <a:br>
              <a:rPr lang="es-VE" i="1" dirty="0"/>
            </a:br>
            <a:r>
              <a:rPr lang="es-VE" i="1" dirty="0"/>
              <a:t>	E</a:t>
            </a:r>
            <a:r>
              <a:rPr lang="es-VE" dirty="0"/>
              <a:t>(</a:t>
            </a:r>
            <a:r>
              <a:rPr lang="es-VE" i="1" dirty="0"/>
              <a:t>x</a:t>
            </a:r>
            <a:r>
              <a:rPr lang="es-VE" dirty="0"/>
              <a:t>) = 1 </a:t>
            </a:r>
            <a:r>
              <a:rPr lang="es-VE" i="1" dirty="0"/>
              <a:t>/ </a:t>
            </a:r>
            <a:r>
              <a:rPr lang="el-GR" i="1" dirty="0"/>
              <a:t>λ</a:t>
            </a:r>
            <a:r>
              <a:rPr lang="el-GR" dirty="0"/>
              <a:t> </a:t>
            </a:r>
            <a:r>
              <a:rPr lang="es-VE" dirty="0"/>
              <a:t>			</a:t>
            </a:r>
            <a:r>
              <a:rPr lang="el-GR" i="1" dirty="0"/>
              <a:t>λ </a:t>
            </a:r>
            <a:r>
              <a:rPr lang="el-GR" dirty="0"/>
              <a:t>= </a:t>
            </a:r>
            <a:r>
              <a:rPr lang="es-VE" i="1" dirty="0"/>
              <a:t>n / </a:t>
            </a:r>
            <a:r>
              <a:rPr lang="es-VE" dirty="0"/>
              <a:t>(</a:t>
            </a:r>
            <a:r>
              <a:rPr lang="es-VE" i="1" dirty="0"/>
              <a:t>t</a:t>
            </a:r>
            <a:r>
              <a:rPr lang="es-VE" dirty="0"/>
              <a:t>1 </a:t>
            </a:r>
            <a:r>
              <a:rPr lang="es-VE" i="1" dirty="0"/>
              <a:t>- t</a:t>
            </a:r>
            <a:r>
              <a:rPr lang="es-VE" dirty="0"/>
              <a:t>0) </a:t>
            </a:r>
            <a:br>
              <a:rPr lang="es-VE" dirty="0"/>
            </a:br>
            <a:endParaRPr lang="es-VE" dirty="0"/>
          </a:p>
          <a:p>
            <a:r>
              <a:rPr lang="es-VE" dirty="0"/>
              <a:t>El artículo cuyo tiempo desde su última extracción supere su esperanza, es visitado.</a:t>
            </a:r>
          </a:p>
          <a:p>
            <a:pPr marL="38100" indent="0">
              <a:buNone/>
            </a:pPr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8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Algoritmo de Revisita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Cada artículo tiene su propia esperanza basada en la frecuencia que es actualizado.</a:t>
            </a:r>
          </a:p>
          <a:p>
            <a:endParaRPr lang="es-VE" dirty="0"/>
          </a:p>
          <a:p>
            <a:r>
              <a:rPr lang="es-VE" dirty="0"/>
              <a:t>Se utiliza una tarea programada para verificar si los historiales de un artículo deben ser actualizados.</a:t>
            </a:r>
          </a:p>
          <a:p>
            <a:endParaRPr lang="es-VE" dirty="0"/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9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Trabajadores de </a:t>
            </a:r>
            <a:r>
              <a:rPr lang="es-VE" dirty="0" err="1"/>
              <a:t>Celery</a:t>
            </a:r>
            <a:endParaRPr lang="es-V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Tienen la función de tomar tareas de la cola de </a:t>
            </a:r>
            <a:r>
              <a:rPr lang="es-VE" dirty="0" err="1"/>
              <a:t>Celery</a:t>
            </a:r>
            <a:r>
              <a:rPr lang="es-VE" dirty="0"/>
              <a:t>, y ejecutar el proceso tomado.</a:t>
            </a:r>
            <a:br>
              <a:rPr lang="es-VE" dirty="0"/>
            </a:br>
            <a:endParaRPr lang="es-VE" dirty="0"/>
          </a:p>
          <a:p>
            <a:r>
              <a:rPr lang="es-VE" dirty="0"/>
              <a:t>Múltiples trabajadores ejecutan sus tareas simultáneamente. 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90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/>
              <a:t>Docker</a:t>
            </a:r>
            <a:endParaRPr lang="es-V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5042452" cy="4764900"/>
          </a:xfrm>
        </p:spPr>
        <p:txBody>
          <a:bodyPr/>
          <a:lstStyle/>
          <a:p>
            <a:r>
              <a:rPr lang="es-VE" sz="2400" dirty="0"/>
              <a:t>Herramienta encargada de ejecutar las aplicaciones del sistema distribuido.</a:t>
            </a:r>
          </a:p>
          <a:p>
            <a:endParaRPr lang="es-VE" sz="2400" dirty="0"/>
          </a:p>
          <a:p>
            <a:r>
              <a:rPr lang="es-VE" sz="2400" dirty="0"/>
              <a:t>Permite emular un servidor físico en un contenedor, en donde se almacena y ejecuta un servicio o aplicación.</a:t>
            </a:r>
            <a:br>
              <a:rPr lang="es-VE" sz="2400" dirty="0"/>
            </a:br>
            <a:endParaRPr lang="es-VE" sz="2400" dirty="0"/>
          </a:p>
          <a:p>
            <a:r>
              <a:rPr lang="es-VE" sz="2400" dirty="0"/>
              <a:t>Múltiples servicios pueden ser ejecutados al mismo tiempo y comunicarse entre si.</a:t>
            </a:r>
            <a:br>
              <a:rPr lang="es-VE" sz="2400" dirty="0"/>
            </a:br>
            <a:endParaRPr lang="es-VE" sz="2400" dirty="0"/>
          </a:p>
          <a:p>
            <a:endParaRPr lang="es-VE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52" y="2141083"/>
            <a:ext cx="5846793" cy="34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7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/>
              <a:t>Docker</a:t>
            </a:r>
            <a:endParaRPr lang="es-V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1048200" y="1682267"/>
            <a:ext cx="4873629" cy="4764900"/>
          </a:xfrm>
        </p:spPr>
        <p:txBody>
          <a:bodyPr/>
          <a:lstStyle/>
          <a:p>
            <a:r>
              <a:rPr lang="es-VE" dirty="0"/>
              <a:t>La configuración de cada servicio puede ser llevada a cabo por medio de archivos YAML llamados </a:t>
            </a:r>
            <a:r>
              <a:rPr lang="es-VE" i="1" dirty="0" err="1"/>
              <a:t>Compose</a:t>
            </a:r>
            <a:r>
              <a:rPr lang="es-VE" dirty="0"/>
              <a:t>.</a:t>
            </a:r>
            <a:br>
              <a:rPr lang="es-VE" dirty="0"/>
            </a:br>
            <a:endParaRPr lang="es-VE" dirty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454" b="35463"/>
          <a:stretch/>
        </p:blipFill>
        <p:spPr>
          <a:xfrm>
            <a:off x="6224588" y="1240970"/>
            <a:ext cx="5444898" cy="49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26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Monitor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err="1"/>
              <a:t>Flower</a:t>
            </a:r>
            <a:r>
              <a:rPr lang="es-VE" dirty="0"/>
              <a:t>: consultar el estado de las tareas de </a:t>
            </a:r>
            <a:r>
              <a:rPr lang="es-VE" dirty="0" err="1"/>
              <a:t>Celery</a:t>
            </a:r>
            <a:r>
              <a:rPr lang="es-VE" dirty="0"/>
              <a:t> y nodos.</a:t>
            </a:r>
            <a:br>
              <a:rPr lang="es-VE" dirty="0"/>
            </a:br>
            <a:endParaRPr lang="es-VE" dirty="0"/>
          </a:p>
          <a:p>
            <a:r>
              <a:rPr lang="es-VE" dirty="0"/>
              <a:t>Mongo Express: consultar la base de datos.</a:t>
            </a:r>
          </a:p>
          <a:p>
            <a:endParaRPr lang="es-V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0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48200" y="5624850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200" b="0" i="0" u="none" strike="noStrike" cap="none" baseline="0" dirty="0">
                <a:solidFill>
                  <a:srgbClr val="0091EA"/>
                </a:solidFill>
                <a:latin typeface="Roboto Slab"/>
                <a:ea typeface="Roboto Slab"/>
                <a:cs typeface="Arial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ES" sz="5400" kern="0" dirty="0"/>
              <a:t>Demostración</a:t>
            </a:r>
            <a:endParaRPr lang="en-US" sz="54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10" y="736141"/>
            <a:ext cx="29337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6" t="4255" r="30857" b="10941"/>
          <a:stretch/>
        </p:blipFill>
        <p:spPr>
          <a:xfrm>
            <a:off x="4938409" y="2245060"/>
            <a:ext cx="2315182" cy="2714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45" y="2841125"/>
            <a:ext cx="2028334" cy="2028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70" y="3212325"/>
            <a:ext cx="1277942" cy="127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14" y="938286"/>
            <a:ext cx="3440261" cy="103207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0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Gracias al escalamiento horizontal, se redujeron las limitaciones existentes.</a:t>
            </a:r>
          </a:p>
          <a:p>
            <a:endParaRPr lang="es-ES" dirty="0"/>
          </a:p>
          <a:p>
            <a:r>
              <a:rPr lang="es-ES" dirty="0"/>
              <a:t>El uso de herramientas facilitó la implementación del sistema distribuido y la comunicación de sus componentes.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endParaRPr lang="es-ES" dirty="0"/>
          </a:p>
          <a:p>
            <a:r>
              <a:rPr lang="es-ES" dirty="0"/>
              <a:t>El uso de una metodología ágil facilitó el desarrollo de la aplicación, ofreciendo retroalimentación.</a:t>
            </a:r>
          </a:p>
          <a:p>
            <a:pPr marL="38100" indent="0">
              <a:buNone/>
            </a:pPr>
            <a:endParaRPr lang="es-ES" dirty="0"/>
          </a:p>
          <a:p>
            <a:r>
              <a:rPr lang="es-ES" dirty="0"/>
              <a:t>La recopilación de información y el cálculo de métricas facilitará el trabajo de expertos en la búsqueda de patrones de los datos de los historiales.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1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Trabajos Futuros y Recomendaciones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Implementar base de datos caché.</a:t>
            </a:r>
          </a:p>
          <a:p>
            <a:endParaRPr lang="es-VE" dirty="0"/>
          </a:p>
          <a:p>
            <a:r>
              <a:rPr lang="es-VE" dirty="0"/>
              <a:t>Distribuir el servicio </a:t>
            </a:r>
            <a:r>
              <a:rPr lang="es-VE" dirty="0" err="1"/>
              <a:t>RabbitMQ</a:t>
            </a:r>
            <a:r>
              <a:rPr lang="es-VE" dirty="0"/>
              <a:t> para la tolerancia a fallos y alta disponibilidad.</a:t>
            </a:r>
          </a:p>
          <a:p>
            <a:endParaRPr lang="es-VE" dirty="0"/>
          </a:p>
          <a:p>
            <a:r>
              <a:rPr lang="es-VE" dirty="0"/>
              <a:t>Ajustar tarea del algoritmo de revisita.</a:t>
            </a:r>
          </a:p>
          <a:p>
            <a:endParaRPr lang="es-VE" dirty="0"/>
          </a:p>
          <a:p>
            <a:r>
              <a:rPr lang="es-VE" dirty="0"/>
              <a:t>Incremento de Máquinas Virtuales en ambiente de trabajo.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9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28698" y="3429000"/>
            <a:ext cx="2191109" cy="21997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8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 y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/>
              <a:t>Un sistema centralizado </a:t>
            </a:r>
            <a:r>
              <a:rPr lang="es-VE" dirty="0" err="1"/>
              <a:t>est</a:t>
            </a:r>
            <a:r>
              <a:rPr lang="es-ES" dirty="0"/>
              <a:t>á</a:t>
            </a:r>
            <a:r>
              <a:rPr lang="es-VE" dirty="0"/>
              <a:t> atado a limitaciones en el almacenamiento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38" y="3429000"/>
            <a:ext cx="2202286" cy="2202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25" y="4583835"/>
            <a:ext cx="1650858" cy="165085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01091" y="3469279"/>
            <a:ext cx="2040593" cy="862942"/>
          </a:xfrm>
          <a:prstGeom prst="line">
            <a:avLst/>
          </a:prstGeom>
          <a:ln w="19050">
            <a:solidFill>
              <a:srgbClr val="7892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08054" y="4734865"/>
            <a:ext cx="2040593" cy="862942"/>
          </a:xfrm>
          <a:prstGeom prst="line">
            <a:avLst/>
          </a:prstGeom>
          <a:ln w="19050">
            <a:solidFill>
              <a:srgbClr val="7892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279890" y="3828228"/>
            <a:ext cx="1339249" cy="1412903"/>
            <a:chOff x="2171737" y="3906884"/>
            <a:chExt cx="1339249" cy="1412903"/>
          </a:xfrm>
        </p:grpSpPr>
        <p:sp>
          <p:nvSpPr>
            <p:cNvPr id="27" name="Snip and Round Single Corner Rectangle 26"/>
            <p:cNvSpPr/>
            <p:nvPr/>
          </p:nvSpPr>
          <p:spPr>
            <a:xfrm>
              <a:off x="2171737" y="3906884"/>
              <a:ext cx="935538" cy="1039279"/>
            </a:xfrm>
            <a:prstGeom prst="snip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nip and Round Single Corner Rectangle 28"/>
            <p:cNvSpPr/>
            <p:nvPr/>
          </p:nvSpPr>
          <p:spPr>
            <a:xfrm>
              <a:off x="2274977" y="4088780"/>
              <a:ext cx="935538" cy="1039279"/>
            </a:xfrm>
            <a:prstGeom prst="snip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nip and Round Single Corner Rectangle 29"/>
            <p:cNvSpPr/>
            <p:nvPr/>
          </p:nvSpPr>
          <p:spPr>
            <a:xfrm>
              <a:off x="2368385" y="4280508"/>
              <a:ext cx="935538" cy="1039279"/>
            </a:xfrm>
            <a:prstGeom prst="snip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5198" y="4506697"/>
              <a:ext cx="11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historial</a:t>
              </a:r>
              <a:endParaRPr lang="en-US" dirty="0"/>
            </a:p>
          </p:txBody>
        </p:sp>
      </p:grp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3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5386" y="2997200"/>
            <a:ext cx="6237514" cy="1158022"/>
          </a:xfrm>
        </p:spPr>
        <p:txBody>
          <a:bodyPr/>
          <a:lstStyle/>
          <a:p>
            <a:pPr algn="ctr"/>
            <a:r>
              <a:rPr lang="es-VE" sz="6600" dirty="0"/>
              <a:t>¿Preguntas?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 y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base de datos centralizada es vulnerable a fallas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Recuperarse de fallos suele ser complicado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Cuellos de botella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2242984"/>
            <a:ext cx="10095600" cy="2898360"/>
          </a:xfrm>
        </p:spPr>
        <p:txBody>
          <a:bodyPr/>
          <a:lstStyle/>
          <a:p>
            <a:pPr marL="38100" indent="0" algn="ctr">
              <a:buNone/>
            </a:pPr>
            <a:r>
              <a:rPr lang="es-ES" sz="3200" dirty="0"/>
              <a:t>Desarrollar una aplicación distribuida para la extracción, almacenamiento y procesamiento del historial de los artículos wiki basados en </a:t>
            </a:r>
            <a:r>
              <a:rPr lang="es-ES" sz="3200" dirty="0" err="1"/>
              <a:t>MediaWiki</a:t>
            </a:r>
            <a:r>
              <a:rPr lang="es-ES" sz="3200" dirty="0"/>
              <a:t> a través de técnicas de web </a:t>
            </a:r>
            <a:r>
              <a:rPr lang="es-ES" sz="3200" dirty="0" err="1"/>
              <a:t>scraping</a:t>
            </a:r>
            <a:r>
              <a:rPr lang="es-ES" sz="3200" dirty="0"/>
              <a:t> y el uso de </a:t>
            </a:r>
            <a:r>
              <a:rPr lang="es-ES" sz="3200" dirty="0" err="1"/>
              <a:t>MediaWiki</a:t>
            </a:r>
            <a:r>
              <a:rPr lang="es-ES" sz="3200" dirty="0"/>
              <a:t> API </a:t>
            </a:r>
            <a:br>
              <a:rPr lang="es-ES" sz="3200" dirty="0"/>
            </a:br>
            <a:endParaRPr lang="es-ES" sz="3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Desarrollar un módulo para la recolección y consulta de los datos sobre el servicio API de </a:t>
            </a:r>
            <a:r>
              <a:rPr lang="es-ES" dirty="0" err="1"/>
              <a:t>MediaWiki</a:t>
            </a:r>
            <a:endParaRPr lang="es-ES" dirty="0"/>
          </a:p>
          <a:p>
            <a:endParaRPr lang="es-ES" dirty="0"/>
          </a:p>
          <a:p>
            <a:r>
              <a:rPr lang="es-ES" dirty="0"/>
              <a:t>Diseñar un modelo de datos para el almacenamiento de los historiales de los artículos wiki</a:t>
            </a:r>
          </a:p>
          <a:p>
            <a:endParaRPr lang="es-ES" dirty="0"/>
          </a:p>
          <a:p>
            <a:r>
              <a:rPr lang="es-ES" dirty="0"/>
              <a:t>Implementar y configurar la topología de </a:t>
            </a:r>
            <a:r>
              <a:rPr lang="es-ES" dirty="0" err="1"/>
              <a:t>sharding</a:t>
            </a:r>
            <a:r>
              <a:rPr lang="es-ES" dirty="0"/>
              <a:t> de </a:t>
            </a:r>
            <a:r>
              <a:rPr lang="es-ES" dirty="0" err="1"/>
              <a:t>MongoDB</a:t>
            </a:r>
            <a:r>
              <a:rPr lang="es-ES" dirty="0"/>
              <a:t> para el sistema distribuido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200" y="1682266"/>
            <a:ext cx="10095600" cy="5011831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Configurar</a:t>
            </a:r>
            <a:r>
              <a:rPr lang="en-US" dirty="0"/>
              <a:t> los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 para la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réplicas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s-ES" dirty="0"/>
          </a:p>
          <a:p>
            <a:r>
              <a:rPr lang="es-ES" dirty="0"/>
              <a:t>Adaptar los algoritmos de revisita sobre los artículos wiki basados en la solución brindada por Wiki-</a:t>
            </a:r>
            <a:r>
              <a:rPr lang="es-ES" dirty="0" err="1"/>
              <a:t>Metrics</a:t>
            </a:r>
            <a:r>
              <a:rPr lang="es-ES" dirty="0"/>
              <a:t>-UCV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C38AB4-A359-4698-9235-2C228448A7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293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1480</Words>
  <Application>Microsoft Office PowerPoint</Application>
  <PresentationFormat>Widescreen</PresentationFormat>
  <Paragraphs>337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Roboto Slab</vt:lpstr>
      <vt:lpstr>Source Sans Pro</vt:lpstr>
      <vt:lpstr>Cordelia template</vt:lpstr>
      <vt:lpstr>Desarrollo de una aplicación distribuida para la extracción, almacenamiento y procesamiento del historial de artículos wiki basados en Mediawiki</vt:lpstr>
      <vt:lpstr>Agenda</vt:lpstr>
      <vt:lpstr>Contexto y Problema</vt:lpstr>
      <vt:lpstr>Contexto y Problema</vt:lpstr>
      <vt:lpstr>Contexto y Problema</vt:lpstr>
      <vt:lpstr>Contexto y Problema</vt:lpstr>
      <vt:lpstr>Objetivos</vt:lpstr>
      <vt:lpstr>Objetivos</vt:lpstr>
      <vt:lpstr>Objetivos</vt:lpstr>
      <vt:lpstr>Objetivos</vt:lpstr>
      <vt:lpstr>Objetivos</vt:lpstr>
      <vt:lpstr>Justificación</vt:lpstr>
      <vt:lpstr>Arquitectura</vt:lpstr>
      <vt:lpstr>Arquitectura</vt:lpstr>
      <vt:lpstr>Tecnologías - Nginx</vt:lpstr>
      <vt:lpstr>Tecnologías – uWSGI</vt:lpstr>
      <vt:lpstr>Tecnologías - Flask</vt:lpstr>
      <vt:lpstr>Tecnologías - Atención de Peticiones</vt:lpstr>
      <vt:lpstr>Tecnologías - Celery</vt:lpstr>
      <vt:lpstr>Tecnologías - RabbitMQ</vt:lpstr>
      <vt:lpstr>Tecnologías - MongoDB</vt:lpstr>
      <vt:lpstr>Tecnologías - MongoDB</vt:lpstr>
      <vt:lpstr>Metodología – Rapid Application Development</vt:lpstr>
      <vt:lpstr>Metodología – Rapid Application Development</vt:lpstr>
      <vt:lpstr>Metodología – Rapid Application Development</vt:lpstr>
      <vt:lpstr>Metodología – Rapid Application Development</vt:lpstr>
      <vt:lpstr>Componentes</vt:lpstr>
      <vt:lpstr>Base de Datos</vt:lpstr>
      <vt:lpstr>Base de Datos</vt:lpstr>
      <vt:lpstr>Base de Datos</vt:lpstr>
      <vt:lpstr>API</vt:lpstr>
      <vt:lpstr>API</vt:lpstr>
      <vt:lpstr>API - Extracción de revisiones</vt:lpstr>
      <vt:lpstr>API - Extracción de revisiones</vt:lpstr>
      <vt:lpstr>API - Extracción de revisiones</vt:lpstr>
      <vt:lpstr>API - Consultas de datos</vt:lpstr>
      <vt:lpstr>API - Consultas de datos</vt:lpstr>
      <vt:lpstr>API - Consultas de métricas</vt:lpstr>
      <vt:lpstr>API - Consultas de métricas</vt:lpstr>
      <vt:lpstr>Algoritmo de Revisita</vt:lpstr>
      <vt:lpstr>Algoritmo de Revisita</vt:lpstr>
      <vt:lpstr>Trabajadores de Celery</vt:lpstr>
      <vt:lpstr>Docker</vt:lpstr>
      <vt:lpstr>Docker</vt:lpstr>
      <vt:lpstr>Monitor</vt:lpstr>
      <vt:lpstr>PowerPoint Presentation</vt:lpstr>
      <vt:lpstr>Conclusiones</vt:lpstr>
      <vt:lpstr>Conclusiones</vt:lpstr>
      <vt:lpstr>Trabajos Futuros y Recomendaciones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Frank</cp:lastModifiedBy>
  <cp:revision>162</cp:revision>
  <dcterms:created xsi:type="dcterms:W3CDTF">2018-04-13T02:44:30Z</dcterms:created>
  <dcterms:modified xsi:type="dcterms:W3CDTF">2018-05-17T03:32:27Z</dcterms:modified>
</cp:coreProperties>
</file>