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40" r:id="rId5"/>
    <p:sldId id="422" r:id="rId6"/>
    <p:sldId id="424" r:id="rId7"/>
    <p:sldId id="434" r:id="rId8"/>
    <p:sldId id="431" r:id="rId9"/>
    <p:sldId id="433" r:id="rId10"/>
    <p:sldId id="432" r:id="rId11"/>
    <p:sldId id="435" r:id="rId12"/>
    <p:sldId id="445" r:id="rId13"/>
    <p:sldId id="444" r:id="rId14"/>
    <p:sldId id="446" r:id="rId15"/>
    <p:sldId id="443" r:id="rId16"/>
    <p:sldId id="447" r:id="rId17"/>
    <p:sldId id="448" r:id="rId18"/>
    <p:sldId id="449" r:id="rId19"/>
    <p:sldId id="45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9D7"/>
    <a:srgbClr val="006BB6"/>
    <a:srgbClr val="5F5F5F"/>
    <a:srgbClr val="F78F1E"/>
    <a:srgbClr val="FF9900"/>
    <a:srgbClr val="6666FF"/>
    <a:srgbClr val="818081"/>
    <a:srgbClr val="808180"/>
    <a:srgbClr val="006AB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B26B4-446F-4179-A547-5FE606640EF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BF83F42-2D9A-408E-A08B-35E4C0A6D559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Create variable lists</a:t>
          </a:r>
          <a:endParaRPr lang="en-US" dirty="0"/>
        </a:p>
      </dgm:t>
    </dgm:pt>
    <dgm:pt modelId="{5C27B869-5C1A-4434-A0C9-8060DEFCF06B}" type="parTrans" cxnId="{2B35BC98-19DA-49AB-B321-3D830C3C6546}">
      <dgm:prSet/>
      <dgm:spPr/>
      <dgm:t>
        <a:bodyPr/>
        <a:lstStyle/>
        <a:p>
          <a:endParaRPr lang="en-US"/>
        </a:p>
      </dgm:t>
    </dgm:pt>
    <dgm:pt modelId="{06F8A67B-FF59-451E-8F59-B7D6BB689D85}" type="sibTrans" cxnId="{2B35BC98-19DA-49AB-B321-3D830C3C6546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60152EBD-B012-42E3-B077-304575163D70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Set up function parameters</a:t>
          </a:r>
          <a:endParaRPr lang="en-US" dirty="0"/>
        </a:p>
      </dgm:t>
    </dgm:pt>
    <dgm:pt modelId="{A46B7C13-40A1-4363-A7D6-E2961B50EC72}" type="parTrans" cxnId="{DC396375-E704-47EA-A3B7-D296C840C0CB}">
      <dgm:prSet/>
      <dgm:spPr/>
      <dgm:t>
        <a:bodyPr/>
        <a:lstStyle/>
        <a:p>
          <a:endParaRPr lang="en-US"/>
        </a:p>
      </dgm:t>
    </dgm:pt>
    <dgm:pt modelId="{B464B0D5-3C00-4463-8969-E89F1C55D396}" type="sibTrans" cxnId="{DC396375-E704-47EA-A3B7-D296C840C0CB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92DA0155-93F7-4AB1-AADB-4D60DF8019E0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Sampling</a:t>
          </a:r>
          <a:endParaRPr lang="en-US" dirty="0"/>
        </a:p>
      </dgm:t>
    </dgm:pt>
    <dgm:pt modelId="{145BAB83-46DC-4299-B6D2-76E85640B9EC}" type="parTrans" cxnId="{72380C40-7A43-43BD-AE90-A04AA0CC1499}">
      <dgm:prSet/>
      <dgm:spPr/>
      <dgm:t>
        <a:bodyPr/>
        <a:lstStyle/>
        <a:p>
          <a:endParaRPr lang="en-US"/>
        </a:p>
      </dgm:t>
    </dgm:pt>
    <dgm:pt modelId="{E8E6D27D-F146-43C0-8F63-238F5F50DDCF}" type="sibTrans" cxnId="{72380C40-7A43-43BD-AE90-A04AA0CC1499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23E35A6A-A864-4754-982B-71282B86D674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EDA and Recoding</a:t>
          </a:r>
          <a:endParaRPr lang="en-US" dirty="0"/>
        </a:p>
      </dgm:t>
    </dgm:pt>
    <dgm:pt modelId="{BE5F18CD-3037-42B7-9E36-613E85CE8FFC}" type="parTrans" cxnId="{1105761D-E9AA-4918-83B7-87D4A056FB46}">
      <dgm:prSet/>
      <dgm:spPr/>
      <dgm:t>
        <a:bodyPr/>
        <a:lstStyle/>
        <a:p>
          <a:endParaRPr lang="en-US"/>
        </a:p>
      </dgm:t>
    </dgm:pt>
    <dgm:pt modelId="{CB80ADDE-D9DF-43B6-A8C1-0B57C9C5D809}" type="sibTrans" cxnId="{1105761D-E9AA-4918-83B7-87D4A056FB46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B599BD0C-8474-465A-A6BA-D9FC28DC2F68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Variable Reduction</a:t>
          </a:r>
          <a:endParaRPr lang="en-US" dirty="0"/>
        </a:p>
      </dgm:t>
    </dgm:pt>
    <dgm:pt modelId="{B11ADAC6-3B15-401D-85B5-5234BFF9B131}" type="parTrans" cxnId="{A4779D44-550B-4E58-BF15-50F121C3ACFD}">
      <dgm:prSet/>
      <dgm:spPr/>
      <dgm:t>
        <a:bodyPr/>
        <a:lstStyle/>
        <a:p>
          <a:endParaRPr lang="en-US"/>
        </a:p>
      </dgm:t>
    </dgm:pt>
    <dgm:pt modelId="{0C4482CF-2DCA-4F4F-AAFE-89C87EFC1787}" type="sibTrans" cxnId="{A4779D44-550B-4E58-BF15-50F121C3ACFD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54822D37-9D4F-40A7-B885-F236E502A709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Model  Training</a:t>
          </a:r>
          <a:endParaRPr lang="en-US" dirty="0"/>
        </a:p>
      </dgm:t>
    </dgm:pt>
    <dgm:pt modelId="{246EC876-DB12-4DFC-B46F-BB8C92AC222B}" type="parTrans" cxnId="{FEEB854F-7EB2-4336-BBF4-1A815246DE95}">
      <dgm:prSet/>
      <dgm:spPr/>
      <dgm:t>
        <a:bodyPr/>
        <a:lstStyle/>
        <a:p>
          <a:endParaRPr lang="en-US"/>
        </a:p>
      </dgm:t>
    </dgm:pt>
    <dgm:pt modelId="{5C85047F-C986-4DD4-BFCA-D29BE2B8828E}" type="sibTrans" cxnId="{FEEB854F-7EB2-4336-BBF4-1A815246DE95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592D24AF-D340-45E7-9DBF-F6ADFC7081AC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A7B08251-633E-4C15-8B76-3308B8B1D623}" type="parTrans" cxnId="{BD2FB5B1-85E1-44A2-867C-D7E06C2FF8AF}">
      <dgm:prSet/>
      <dgm:spPr/>
      <dgm:t>
        <a:bodyPr/>
        <a:lstStyle/>
        <a:p>
          <a:endParaRPr lang="en-US"/>
        </a:p>
      </dgm:t>
    </dgm:pt>
    <dgm:pt modelId="{365872DC-ED39-4F9E-BB89-426BFE271A5F}" type="sibTrans" cxnId="{BD2FB5B1-85E1-44A2-867C-D7E06C2FF8AF}">
      <dgm:prSet/>
      <dgm:spPr/>
      <dgm:t>
        <a:bodyPr/>
        <a:lstStyle/>
        <a:p>
          <a:endParaRPr lang="en-US"/>
        </a:p>
      </dgm:t>
    </dgm:pt>
    <dgm:pt modelId="{D299D1DF-9B4F-41AE-8765-F539F35FDC47}" type="pres">
      <dgm:prSet presAssocID="{616B26B4-446F-4179-A547-5FE606640EF5}" presName="linearFlow" presStyleCnt="0">
        <dgm:presLayoutVars>
          <dgm:resizeHandles val="exact"/>
        </dgm:presLayoutVars>
      </dgm:prSet>
      <dgm:spPr/>
    </dgm:pt>
    <dgm:pt modelId="{54A25B08-E33A-4CE9-97DE-D1098B90E844}" type="pres">
      <dgm:prSet presAssocID="{7BF83F42-2D9A-408E-A08B-35E4C0A6D559}" presName="node" presStyleLbl="node1" presStyleIdx="0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D7C82-0291-4CB7-BF78-3B55D3DF231E}" type="pres">
      <dgm:prSet presAssocID="{06F8A67B-FF59-451E-8F59-B7D6BB689D8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E1076CB-CD85-4D8E-AE7B-D888791A4BD6}" type="pres">
      <dgm:prSet presAssocID="{06F8A67B-FF59-451E-8F59-B7D6BB689D8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44C838E-9DCF-45B6-AE54-51E4DFECBD0F}" type="pres">
      <dgm:prSet presAssocID="{60152EBD-B012-42E3-B077-304575163D70}" presName="node" presStyleLbl="node1" presStyleIdx="1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78E1D-B837-4A22-AB38-159EE9377F51}" type="pres">
      <dgm:prSet presAssocID="{B464B0D5-3C00-4463-8969-E89F1C55D39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3D6D7C9-D27C-4F93-AE90-E73D39571E69}" type="pres">
      <dgm:prSet presAssocID="{B464B0D5-3C00-4463-8969-E89F1C55D39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77EFE13-0F6E-4399-ACE2-F9BE988E939A}" type="pres">
      <dgm:prSet presAssocID="{92DA0155-93F7-4AB1-AADB-4D60DF8019E0}" presName="node" presStyleLbl="node1" presStyleIdx="2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5BF2D-BED7-49FC-9515-85829FF0F9A5}" type="pres">
      <dgm:prSet presAssocID="{E8E6D27D-F146-43C0-8F63-238F5F50DDC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A5560ED-5BD0-409B-9390-DED41944AE3B}" type="pres">
      <dgm:prSet presAssocID="{E8E6D27D-F146-43C0-8F63-238F5F50DDC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BEE7A1E-8EAE-4A56-9C62-8C85E899C8B6}" type="pres">
      <dgm:prSet presAssocID="{23E35A6A-A864-4754-982B-71282B86D674}" presName="node" presStyleLbl="node1" presStyleIdx="3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45A9-43DE-4C0A-90C8-82BF5CFF005A}" type="pres">
      <dgm:prSet presAssocID="{CB80ADDE-D9DF-43B6-A8C1-0B57C9C5D80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71FF6E-E7BE-44C7-96B5-1769EE387F0E}" type="pres">
      <dgm:prSet presAssocID="{CB80ADDE-D9DF-43B6-A8C1-0B57C9C5D80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023004B-406F-422D-A872-E6381B541689}" type="pres">
      <dgm:prSet presAssocID="{B599BD0C-8474-465A-A6BA-D9FC28DC2F68}" presName="node" presStyleLbl="node1" presStyleIdx="4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37BFA-9A83-434C-BDA3-315E4F068CA1}" type="pres">
      <dgm:prSet presAssocID="{0C4482CF-2DCA-4F4F-AAFE-89C87EFC17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6A27839-C23F-41AA-8B2E-370F44D5E8C0}" type="pres">
      <dgm:prSet presAssocID="{0C4482CF-2DCA-4F4F-AAFE-89C87EFC17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7578F28-4925-45EF-951C-CB6EEA065BD7}" type="pres">
      <dgm:prSet presAssocID="{54822D37-9D4F-40A7-B885-F236E502A709}" presName="node" presStyleLbl="node1" presStyleIdx="5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0CDD0-C197-4B9B-97E8-49AB7BF1F1DE}" type="pres">
      <dgm:prSet presAssocID="{5C85047F-C986-4DD4-BFCA-D29BE2B8828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267F7A3A-FAB5-4D47-B346-CE414FB01AFE}" type="pres">
      <dgm:prSet presAssocID="{5C85047F-C986-4DD4-BFCA-D29BE2B8828E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5FA76C7-B35E-4275-A1EC-A4CAAD759753}" type="pres">
      <dgm:prSet presAssocID="{592D24AF-D340-45E7-9DBF-F6ADFC7081AC}" presName="node" presStyleLbl="node1" presStyleIdx="6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77EC8-2DDD-4D80-BB68-AB7BBB257518}" type="presOf" srcId="{0C4482CF-2DCA-4F4F-AAFE-89C87EFC1787}" destId="{64A37BFA-9A83-434C-BDA3-315E4F068CA1}" srcOrd="0" destOrd="0" presId="urn:microsoft.com/office/officeart/2005/8/layout/process2"/>
    <dgm:cxn modelId="{60971A22-FE54-46A8-8C05-2E65C0F54F66}" type="presOf" srcId="{CB80ADDE-D9DF-43B6-A8C1-0B57C9C5D809}" destId="{1C71FF6E-E7BE-44C7-96B5-1769EE387F0E}" srcOrd="1" destOrd="0" presId="urn:microsoft.com/office/officeart/2005/8/layout/process2"/>
    <dgm:cxn modelId="{A4779D44-550B-4E58-BF15-50F121C3ACFD}" srcId="{616B26B4-446F-4179-A547-5FE606640EF5}" destId="{B599BD0C-8474-465A-A6BA-D9FC28DC2F68}" srcOrd="4" destOrd="0" parTransId="{B11ADAC6-3B15-401D-85B5-5234BFF9B131}" sibTransId="{0C4482CF-2DCA-4F4F-AAFE-89C87EFC1787}"/>
    <dgm:cxn modelId="{B6E7B6F2-4462-47D9-8726-E910E7C9C1D4}" type="presOf" srcId="{06F8A67B-FF59-451E-8F59-B7D6BB689D85}" destId="{5E1076CB-CD85-4D8E-AE7B-D888791A4BD6}" srcOrd="1" destOrd="0" presId="urn:microsoft.com/office/officeart/2005/8/layout/process2"/>
    <dgm:cxn modelId="{FEEB854F-7EB2-4336-BBF4-1A815246DE95}" srcId="{616B26B4-446F-4179-A547-5FE606640EF5}" destId="{54822D37-9D4F-40A7-B885-F236E502A709}" srcOrd="5" destOrd="0" parTransId="{246EC876-DB12-4DFC-B46F-BB8C92AC222B}" sibTransId="{5C85047F-C986-4DD4-BFCA-D29BE2B8828E}"/>
    <dgm:cxn modelId="{9ECFA86C-5F81-4DE4-A886-63C067FB88DA}" type="presOf" srcId="{B464B0D5-3C00-4463-8969-E89F1C55D396}" destId="{C3D6D7C9-D27C-4F93-AE90-E73D39571E69}" srcOrd="1" destOrd="0" presId="urn:microsoft.com/office/officeart/2005/8/layout/process2"/>
    <dgm:cxn modelId="{CDD55D1C-4926-43F2-8C83-DD5CD7DDCA09}" type="presOf" srcId="{7BF83F42-2D9A-408E-A08B-35E4C0A6D559}" destId="{54A25B08-E33A-4CE9-97DE-D1098B90E844}" srcOrd="0" destOrd="0" presId="urn:microsoft.com/office/officeart/2005/8/layout/process2"/>
    <dgm:cxn modelId="{0EC3ECB9-0A75-4FDB-A5B5-FF72949723CE}" type="presOf" srcId="{B599BD0C-8474-465A-A6BA-D9FC28DC2F68}" destId="{B023004B-406F-422D-A872-E6381B541689}" srcOrd="0" destOrd="0" presId="urn:microsoft.com/office/officeart/2005/8/layout/process2"/>
    <dgm:cxn modelId="{07BE799D-BE90-49BE-BFBF-2FD018D96A80}" type="presOf" srcId="{616B26B4-446F-4179-A547-5FE606640EF5}" destId="{D299D1DF-9B4F-41AE-8765-F539F35FDC47}" srcOrd="0" destOrd="0" presId="urn:microsoft.com/office/officeart/2005/8/layout/process2"/>
    <dgm:cxn modelId="{A302117A-D170-46D5-BE07-078BF59FF5B6}" type="presOf" srcId="{06F8A67B-FF59-451E-8F59-B7D6BB689D85}" destId="{A0DD7C82-0291-4CB7-BF78-3B55D3DF231E}" srcOrd="0" destOrd="0" presId="urn:microsoft.com/office/officeart/2005/8/layout/process2"/>
    <dgm:cxn modelId="{ABC8000C-F274-44AC-9C54-3BA9F9DD1B11}" type="presOf" srcId="{5C85047F-C986-4DD4-BFCA-D29BE2B8828E}" destId="{9F50CDD0-C197-4B9B-97E8-49AB7BF1F1DE}" srcOrd="0" destOrd="0" presId="urn:microsoft.com/office/officeart/2005/8/layout/process2"/>
    <dgm:cxn modelId="{36E5CB2B-5151-4963-B2AD-FCC80CA2E9F6}" type="presOf" srcId="{0C4482CF-2DCA-4F4F-AAFE-89C87EFC1787}" destId="{66A27839-C23F-41AA-8B2E-370F44D5E8C0}" srcOrd="1" destOrd="0" presId="urn:microsoft.com/office/officeart/2005/8/layout/process2"/>
    <dgm:cxn modelId="{2B35BC98-19DA-49AB-B321-3D830C3C6546}" srcId="{616B26B4-446F-4179-A547-5FE606640EF5}" destId="{7BF83F42-2D9A-408E-A08B-35E4C0A6D559}" srcOrd="0" destOrd="0" parTransId="{5C27B869-5C1A-4434-A0C9-8060DEFCF06B}" sibTransId="{06F8A67B-FF59-451E-8F59-B7D6BB689D85}"/>
    <dgm:cxn modelId="{F951122E-F161-43C3-B34E-EAB6BAF320B2}" type="presOf" srcId="{592D24AF-D340-45E7-9DBF-F6ADFC7081AC}" destId="{75FA76C7-B35E-4275-A1EC-A4CAAD759753}" srcOrd="0" destOrd="0" presId="urn:microsoft.com/office/officeart/2005/8/layout/process2"/>
    <dgm:cxn modelId="{ABDE1BD5-E05F-43A3-91CC-8CF0E568F496}" type="presOf" srcId="{B464B0D5-3C00-4463-8969-E89F1C55D396}" destId="{69678E1D-B837-4A22-AB38-159EE9377F51}" srcOrd="0" destOrd="0" presId="urn:microsoft.com/office/officeart/2005/8/layout/process2"/>
    <dgm:cxn modelId="{ACBE43EC-41D0-408D-9485-A41EFF2DF44B}" type="presOf" srcId="{5C85047F-C986-4DD4-BFCA-D29BE2B8828E}" destId="{267F7A3A-FAB5-4D47-B346-CE414FB01AFE}" srcOrd="1" destOrd="0" presId="urn:microsoft.com/office/officeart/2005/8/layout/process2"/>
    <dgm:cxn modelId="{BD2FB5B1-85E1-44A2-867C-D7E06C2FF8AF}" srcId="{616B26B4-446F-4179-A547-5FE606640EF5}" destId="{592D24AF-D340-45E7-9DBF-F6ADFC7081AC}" srcOrd="6" destOrd="0" parTransId="{A7B08251-633E-4C15-8B76-3308B8B1D623}" sibTransId="{365872DC-ED39-4F9E-BB89-426BFE271A5F}"/>
    <dgm:cxn modelId="{BA8879FB-127C-4210-94E5-98EA7EDC7107}" type="presOf" srcId="{E8E6D27D-F146-43C0-8F63-238F5F50DDCF}" destId="{0A5560ED-5BD0-409B-9390-DED41944AE3B}" srcOrd="1" destOrd="0" presId="urn:microsoft.com/office/officeart/2005/8/layout/process2"/>
    <dgm:cxn modelId="{B35070DE-D28F-414B-B303-DEB7ED6B67CF}" type="presOf" srcId="{60152EBD-B012-42E3-B077-304575163D70}" destId="{444C838E-9DCF-45B6-AE54-51E4DFECBD0F}" srcOrd="0" destOrd="0" presId="urn:microsoft.com/office/officeart/2005/8/layout/process2"/>
    <dgm:cxn modelId="{23F82741-A821-405B-A024-4DE9F14FF11F}" type="presOf" srcId="{CB80ADDE-D9DF-43B6-A8C1-0B57C9C5D809}" destId="{BCAB45A9-43DE-4C0A-90C8-82BF5CFF005A}" srcOrd="0" destOrd="0" presId="urn:microsoft.com/office/officeart/2005/8/layout/process2"/>
    <dgm:cxn modelId="{C8095257-0802-47A3-A860-4AE4D9666490}" type="presOf" srcId="{23E35A6A-A864-4754-982B-71282B86D674}" destId="{5BEE7A1E-8EAE-4A56-9C62-8C85E899C8B6}" srcOrd="0" destOrd="0" presId="urn:microsoft.com/office/officeart/2005/8/layout/process2"/>
    <dgm:cxn modelId="{72380C40-7A43-43BD-AE90-A04AA0CC1499}" srcId="{616B26B4-446F-4179-A547-5FE606640EF5}" destId="{92DA0155-93F7-4AB1-AADB-4D60DF8019E0}" srcOrd="2" destOrd="0" parTransId="{145BAB83-46DC-4299-B6D2-76E85640B9EC}" sibTransId="{E8E6D27D-F146-43C0-8F63-238F5F50DDCF}"/>
    <dgm:cxn modelId="{DC396375-E704-47EA-A3B7-D296C840C0CB}" srcId="{616B26B4-446F-4179-A547-5FE606640EF5}" destId="{60152EBD-B012-42E3-B077-304575163D70}" srcOrd="1" destOrd="0" parTransId="{A46B7C13-40A1-4363-A7D6-E2961B50EC72}" sibTransId="{B464B0D5-3C00-4463-8969-E89F1C55D396}"/>
    <dgm:cxn modelId="{32B4A79A-9026-4025-A8C2-80C4FAABD3F9}" type="presOf" srcId="{92DA0155-93F7-4AB1-AADB-4D60DF8019E0}" destId="{B77EFE13-0F6E-4399-ACE2-F9BE988E939A}" srcOrd="0" destOrd="0" presId="urn:microsoft.com/office/officeart/2005/8/layout/process2"/>
    <dgm:cxn modelId="{2D25D83A-592A-4606-8C59-7A1EC318B9B4}" type="presOf" srcId="{54822D37-9D4F-40A7-B885-F236E502A709}" destId="{C7578F28-4925-45EF-951C-CB6EEA065BD7}" srcOrd="0" destOrd="0" presId="urn:microsoft.com/office/officeart/2005/8/layout/process2"/>
    <dgm:cxn modelId="{B2E8C7E5-A855-4F2C-9E7A-A871BA0AD1DC}" type="presOf" srcId="{E8E6D27D-F146-43C0-8F63-238F5F50DDCF}" destId="{7855BF2D-BED7-49FC-9515-85829FF0F9A5}" srcOrd="0" destOrd="0" presId="urn:microsoft.com/office/officeart/2005/8/layout/process2"/>
    <dgm:cxn modelId="{1105761D-E9AA-4918-83B7-87D4A056FB46}" srcId="{616B26B4-446F-4179-A547-5FE606640EF5}" destId="{23E35A6A-A864-4754-982B-71282B86D674}" srcOrd="3" destOrd="0" parTransId="{BE5F18CD-3037-42B7-9E36-613E85CE8FFC}" sibTransId="{CB80ADDE-D9DF-43B6-A8C1-0B57C9C5D809}"/>
    <dgm:cxn modelId="{FBC747E3-F1E4-4493-A02C-C8ED3E6B9F11}" type="presParOf" srcId="{D299D1DF-9B4F-41AE-8765-F539F35FDC47}" destId="{54A25B08-E33A-4CE9-97DE-D1098B90E844}" srcOrd="0" destOrd="0" presId="urn:microsoft.com/office/officeart/2005/8/layout/process2"/>
    <dgm:cxn modelId="{920CCE36-F8C5-420B-A662-97658B987110}" type="presParOf" srcId="{D299D1DF-9B4F-41AE-8765-F539F35FDC47}" destId="{A0DD7C82-0291-4CB7-BF78-3B55D3DF231E}" srcOrd="1" destOrd="0" presId="urn:microsoft.com/office/officeart/2005/8/layout/process2"/>
    <dgm:cxn modelId="{B0760920-2780-4C7D-B174-A56E486AB7B9}" type="presParOf" srcId="{A0DD7C82-0291-4CB7-BF78-3B55D3DF231E}" destId="{5E1076CB-CD85-4D8E-AE7B-D888791A4BD6}" srcOrd="0" destOrd="0" presId="urn:microsoft.com/office/officeart/2005/8/layout/process2"/>
    <dgm:cxn modelId="{FA14A2EC-286E-4F74-96F1-EFF7DC27A637}" type="presParOf" srcId="{D299D1DF-9B4F-41AE-8765-F539F35FDC47}" destId="{444C838E-9DCF-45B6-AE54-51E4DFECBD0F}" srcOrd="2" destOrd="0" presId="urn:microsoft.com/office/officeart/2005/8/layout/process2"/>
    <dgm:cxn modelId="{94FC2D84-EEDD-484B-A2ED-712D4D50B6F8}" type="presParOf" srcId="{D299D1DF-9B4F-41AE-8765-F539F35FDC47}" destId="{69678E1D-B837-4A22-AB38-159EE9377F51}" srcOrd="3" destOrd="0" presId="urn:microsoft.com/office/officeart/2005/8/layout/process2"/>
    <dgm:cxn modelId="{55C5BB7F-4C27-497E-9EF2-7F5FD5BC3EAD}" type="presParOf" srcId="{69678E1D-B837-4A22-AB38-159EE9377F51}" destId="{C3D6D7C9-D27C-4F93-AE90-E73D39571E69}" srcOrd="0" destOrd="0" presId="urn:microsoft.com/office/officeart/2005/8/layout/process2"/>
    <dgm:cxn modelId="{88DBE73F-9E39-4814-9288-3E6851E5B8CD}" type="presParOf" srcId="{D299D1DF-9B4F-41AE-8765-F539F35FDC47}" destId="{B77EFE13-0F6E-4399-ACE2-F9BE988E939A}" srcOrd="4" destOrd="0" presId="urn:microsoft.com/office/officeart/2005/8/layout/process2"/>
    <dgm:cxn modelId="{0ECBAC10-DB27-4D35-87D9-D24C01516343}" type="presParOf" srcId="{D299D1DF-9B4F-41AE-8765-F539F35FDC47}" destId="{7855BF2D-BED7-49FC-9515-85829FF0F9A5}" srcOrd="5" destOrd="0" presId="urn:microsoft.com/office/officeart/2005/8/layout/process2"/>
    <dgm:cxn modelId="{7CD91678-02E1-4A72-8800-19F5C1256CB9}" type="presParOf" srcId="{7855BF2D-BED7-49FC-9515-85829FF0F9A5}" destId="{0A5560ED-5BD0-409B-9390-DED41944AE3B}" srcOrd="0" destOrd="0" presId="urn:microsoft.com/office/officeart/2005/8/layout/process2"/>
    <dgm:cxn modelId="{8FF955E9-6326-47A0-BDE1-66171CC4899A}" type="presParOf" srcId="{D299D1DF-9B4F-41AE-8765-F539F35FDC47}" destId="{5BEE7A1E-8EAE-4A56-9C62-8C85E899C8B6}" srcOrd="6" destOrd="0" presId="urn:microsoft.com/office/officeart/2005/8/layout/process2"/>
    <dgm:cxn modelId="{DA892B7B-6713-43FD-B593-A4ABC433818A}" type="presParOf" srcId="{D299D1DF-9B4F-41AE-8765-F539F35FDC47}" destId="{BCAB45A9-43DE-4C0A-90C8-82BF5CFF005A}" srcOrd="7" destOrd="0" presId="urn:microsoft.com/office/officeart/2005/8/layout/process2"/>
    <dgm:cxn modelId="{8C64CB11-1D07-4E39-8736-E59840EB07B5}" type="presParOf" srcId="{BCAB45A9-43DE-4C0A-90C8-82BF5CFF005A}" destId="{1C71FF6E-E7BE-44C7-96B5-1769EE387F0E}" srcOrd="0" destOrd="0" presId="urn:microsoft.com/office/officeart/2005/8/layout/process2"/>
    <dgm:cxn modelId="{2915CDA8-15C0-4FF1-808D-F257754561B0}" type="presParOf" srcId="{D299D1DF-9B4F-41AE-8765-F539F35FDC47}" destId="{B023004B-406F-422D-A872-E6381B541689}" srcOrd="8" destOrd="0" presId="urn:microsoft.com/office/officeart/2005/8/layout/process2"/>
    <dgm:cxn modelId="{9C9D46FB-CAA2-419F-843A-2BD2FA5323F1}" type="presParOf" srcId="{D299D1DF-9B4F-41AE-8765-F539F35FDC47}" destId="{64A37BFA-9A83-434C-BDA3-315E4F068CA1}" srcOrd="9" destOrd="0" presId="urn:microsoft.com/office/officeart/2005/8/layout/process2"/>
    <dgm:cxn modelId="{D470858B-488B-411C-8D4F-4B700110EE01}" type="presParOf" srcId="{64A37BFA-9A83-434C-BDA3-315E4F068CA1}" destId="{66A27839-C23F-41AA-8B2E-370F44D5E8C0}" srcOrd="0" destOrd="0" presId="urn:microsoft.com/office/officeart/2005/8/layout/process2"/>
    <dgm:cxn modelId="{A2EE2050-F2DE-43B0-8AAA-58D026CE64C0}" type="presParOf" srcId="{D299D1DF-9B4F-41AE-8765-F539F35FDC47}" destId="{C7578F28-4925-45EF-951C-CB6EEA065BD7}" srcOrd="10" destOrd="0" presId="urn:microsoft.com/office/officeart/2005/8/layout/process2"/>
    <dgm:cxn modelId="{05137679-F0E6-4E5E-B713-F4286FD9585C}" type="presParOf" srcId="{D299D1DF-9B4F-41AE-8765-F539F35FDC47}" destId="{9F50CDD0-C197-4B9B-97E8-49AB7BF1F1DE}" srcOrd="11" destOrd="0" presId="urn:microsoft.com/office/officeart/2005/8/layout/process2"/>
    <dgm:cxn modelId="{05AF2DE0-CA0C-487D-98AB-7576F6B197FF}" type="presParOf" srcId="{9F50CDD0-C197-4B9B-97E8-49AB7BF1F1DE}" destId="{267F7A3A-FAB5-4D47-B346-CE414FB01AFE}" srcOrd="0" destOrd="0" presId="urn:microsoft.com/office/officeart/2005/8/layout/process2"/>
    <dgm:cxn modelId="{30A523CA-34FE-4FC5-B95D-B42DEFB0CC32}" type="presParOf" srcId="{D299D1DF-9B4F-41AE-8765-F539F35FDC47}" destId="{75FA76C7-B35E-4275-A1EC-A4CAAD759753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25B08-E33A-4CE9-97DE-D1098B90E844}">
      <dsp:nvSpPr>
        <dsp:cNvPr id="0" name=""/>
        <dsp:cNvSpPr/>
      </dsp:nvSpPr>
      <dsp:spPr>
        <a:xfrm>
          <a:off x="0" y="620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Create variable lists</a:t>
          </a:r>
          <a:endParaRPr lang="en-US" sz="1600" kern="1200" dirty="0"/>
        </a:p>
      </dsp:txBody>
      <dsp:txXfrm>
        <a:off x="14894" y="15514"/>
        <a:ext cx="4570787" cy="478722"/>
      </dsp:txXfrm>
    </dsp:sp>
    <dsp:sp modelId="{A0DD7C82-0291-4CB7-BF78-3B55D3DF231E}">
      <dsp:nvSpPr>
        <dsp:cNvPr id="0" name=""/>
        <dsp:cNvSpPr/>
      </dsp:nvSpPr>
      <dsp:spPr>
        <a:xfrm rot="5400000">
          <a:off x="2204941" y="521844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540913"/>
        <a:ext cx="137297" cy="133484"/>
      </dsp:txXfrm>
    </dsp:sp>
    <dsp:sp modelId="{444C838E-9DCF-45B6-AE54-51E4DFECBD0F}">
      <dsp:nvSpPr>
        <dsp:cNvPr id="0" name=""/>
        <dsp:cNvSpPr/>
      </dsp:nvSpPr>
      <dsp:spPr>
        <a:xfrm>
          <a:off x="0" y="763387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 up function parameters</a:t>
          </a:r>
          <a:endParaRPr lang="en-US" sz="1600" kern="1200" dirty="0"/>
        </a:p>
      </dsp:txBody>
      <dsp:txXfrm>
        <a:off x="14894" y="778281"/>
        <a:ext cx="4570787" cy="478722"/>
      </dsp:txXfrm>
    </dsp:sp>
    <dsp:sp modelId="{69678E1D-B837-4A22-AB38-159EE9377F51}">
      <dsp:nvSpPr>
        <dsp:cNvPr id="0" name=""/>
        <dsp:cNvSpPr/>
      </dsp:nvSpPr>
      <dsp:spPr>
        <a:xfrm rot="5400000">
          <a:off x="2204941" y="1284610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1303679"/>
        <a:ext cx="137297" cy="133484"/>
      </dsp:txXfrm>
    </dsp:sp>
    <dsp:sp modelId="{B77EFE13-0F6E-4399-ACE2-F9BE988E939A}">
      <dsp:nvSpPr>
        <dsp:cNvPr id="0" name=""/>
        <dsp:cNvSpPr/>
      </dsp:nvSpPr>
      <dsp:spPr>
        <a:xfrm>
          <a:off x="0" y="1526153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Sampling</a:t>
          </a:r>
          <a:endParaRPr lang="en-US" sz="1600" kern="1200" dirty="0"/>
        </a:p>
      </dsp:txBody>
      <dsp:txXfrm>
        <a:off x="14894" y="1541047"/>
        <a:ext cx="4570787" cy="478722"/>
      </dsp:txXfrm>
    </dsp:sp>
    <dsp:sp modelId="{7855BF2D-BED7-49FC-9515-85829FF0F9A5}">
      <dsp:nvSpPr>
        <dsp:cNvPr id="0" name=""/>
        <dsp:cNvSpPr/>
      </dsp:nvSpPr>
      <dsp:spPr>
        <a:xfrm rot="5400000">
          <a:off x="2204941" y="2047376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2066445"/>
        <a:ext cx="137297" cy="133484"/>
      </dsp:txXfrm>
    </dsp:sp>
    <dsp:sp modelId="{5BEE7A1E-8EAE-4A56-9C62-8C85E899C8B6}">
      <dsp:nvSpPr>
        <dsp:cNvPr id="0" name=""/>
        <dsp:cNvSpPr/>
      </dsp:nvSpPr>
      <dsp:spPr>
        <a:xfrm>
          <a:off x="0" y="2288919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EDA and Recoding</a:t>
          </a:r>
          <a:endParaRPr lang="en-US" sz="1600" kern="1200" dirty="0"/>
        </a:p>
      </dsp:txBody>
      <dsp:txXfrm>
        <a:off x="14894" y="2303813"/>
        <a:ext cx="4570787" cy="478722"/>
      </dsp:txXfrm>
    </dsp:sp>
    <dsp:sp modelId="{BCAB45A9-43DE-4C0A-90C8-82BF5CFF005A}">
      <dsp:nvSpPr>
        <dsp:cNvPr id="0" name=""/>
        <dsp:cNvSpPr/>
      </dsp:nvSpPr>
      <dsp:spPr>
        <a:xfrm rot="5400000">
          <a:off x="2204941" y="2810143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2829212"/>
        <a:ext cx="137297" cy="133484"/>
      </dsp:txXfrm>
    </dsp:sp>
    <dsp:sp modelId="{B023004B-406F-422D-A872-E6381B541689}">
      <dsp:nvSpPr>
        <dsp:cNvPr id="0" name=""/>
        <dsp:cNvSpPr/>
      </dsp:nvSpPr>
      <dsp:spPr>
        <a:xfrm>
          <a:off x="0" y="3051685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Variable Reduction</a:t>
          </a:r>
          <a:endParaRPr lang="en-US" sz="1600" kern="1200" dirty="0"/>
        </a:p>
      </dsp:txBody>
      <dsp:txXfrm>
        <a:off x="14894" y="3066579"/>
        <a:ext cx="4570787" cy="478722"/>
      </dsp:txXfrm>
    </dsp:sp>
    <dsp:sp modelId="{64A37BFA-9A83-434C-BDA3-315E4F068CA1}">
      <dsp:nvSpPr>
        <dsp:cNvPr id="0" name=""/>
        <dsp:cNvSpPr/>
      </dsp:nvSpPr>
      <dsp:spPr>
        <a:xfrm rot="5400000">
          <a:off x="2204941" y="3572909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3591978"/>
        <a:ext cx="137297" cy="133484"/>
      </dsp:txXfrm>
    </dsp:sp>
    <dsp:sp modelId="{C7578F28-4925-45EF-951C-CB6EEA065BD7}">
      <dsp:nvSpPr>
        <dsp:cNvPr id="0" name=""/>
        <dsp:cNvSpPr/>
      </dsp:nvSpPr>
      <dsp:spPr>
        <a:xfrm>
          <a:off x="0" y="3814452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 Training</a:t>
          </a:r>
          <a:endParaRPr lang="en-US" sz="1600" kern="1200" dirty="0"/>
        </a:p>
      </dsp:txBody>
      <dsp:txXfrm>
        <a:off x="14894" y="3829346"/>
        <a:ext cx="4570787" cy="478722"/>
      </dsp:txXfrm>
    </dsp:sp>
    <dsp:sp modelId="{9F50CDD0-C197-4B9B-97E8-49AB7BF1F1DE}">
      <dsp:nvSpPr>
        <dsp:cNvPr id="0" name=""/>
        <dsp:cNvSpPr/>
      </dsp:nvSpPr>
      <dsp:spPr>
        <a:xfrm rot="5400000">
          <a:off x="2204941" y="4335675"/>
          <a:ext cx="190691" cy="228829"/>
        </a:xfrm>
        <a:prstGeom prst="rightArrow">
          <a:avLst>
            <a:gd name="adj1" fmla="val 60000"/>
            <a:gd name="adj2" fmla="val 50000"/>
          </a:avLst>
        </a:prstGeom>
        <a:solidFill>
          <a:srgbClr val="AAB9D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-5400000">
        <a:off x="2231639" y="4354744"/>
        <a:ext cx="137297" cy="133484"/>
      </dsp:txXfrm>
    </dsp:sp>
    <dsp:sp modelId="{75FA76C7-B35E-4275-A1EC-A4CAAD759753}">
      <dsp:nvSpPr>
        <dsp:cNvPr id="0" name=""/>
        <dsp:cNvSpPr/>
      </dsp:nvSpPr>
      <dsp:spPr>
        <a:xfrm>
          <a:off x="0" y="4577218"/>
          <a:ext cx="4600575" cy="508510"/>
        </a:xfrm>
        <a:prstGeom prst="roundRect">
          <a:avLst>
            <a:gd name="adj" fmla="val 10000"/>
          </a:avLst>
        </a:prstGeom>
        <a:solidFill>
          <a:srgbClr val="006BB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 Evaluation</a:t>
          </a:r>
          <a:endParaRPr lang="en-US" sz="1600" kern="1200" dirty="0"/>
        </a:p>
      </dsp:txBody>
      <dsp:txXfrm>
        <a:off x="14894" y="4592112"/>
        <a:ext cx="4570787" cy="478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E2D3D-ACDE-C742-85B5-CD4935398A43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5C5A-2123-8146-AE98-E464651CC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2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ACE2-4929-B74F-8A8A-69B61C430D45}" type="datetimeFigureOut">
              <a:rPr lang="en-US" smtClean="0"/>
              <a:pPr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AAB4-E4CB-A449-9FDE-4F529DADB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AAB4-E4CB-A449-9FDE-4F529DADB6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097" y="2132719"/>
            <a:ext cx="7772400" cy="267558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097" y="5105400"/>
            <a:ext cx="7772400" cy="112710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101725" y="4921250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7" y="186355"/>
            <a:ext cx="2231363" cy="5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5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54" y="4800600"/>
            <a:ext cx="7820459" cy="566738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54" y="5444746"/>
            <a:ext cx="782045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101725" y="5371594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51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6152"/>
            <a:ext cx="8204886" cy="5073437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059287"/>
            <a:ext cx="5232044" cy="1364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39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046230"/>
            <a:ext cx="2876080" cy="74347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 rot="16200000">
            <a:off x="1641860" y="3348972"/>
            <a:ext cx="3063240" cy="9144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3339" y="1835977"/>
            <a:ext cx="5232044" cy="96623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your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3339" y="2807175"/>
            <a:ext cx="5232044" cy="175739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your title and contact info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55390" y="2802212"/>
            <a:ext cx="26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Thank</a:t>
            </a:r>
            <a:r>
              <a:rPr lang="en-US" sz="3600" b="1" baseline="0" dirty="0" smtClean="0">
                <a:solidFill>
                  <a:schemeClr val="accent1"/>
                </a:solidFill>
              </a:rPr>
              <a:t> You!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65" y="5360088"/>
            <a:ext cx="2876080" cy="7434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19901" y="5918898"/>
            <a:ext cx="267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accent4"/>
                </a:solidFill>
              </a:rPr>
              <a:t>merkleinc.com</a:t>
            </a:r>
            <a:endParaRPr lang="en-US" sz="1800" b="0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1827470" y="3400727"/>
            <a:ext cx="2728596" cy="45719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ECB0-255F-F04C-82DF-F49A592AB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55" y="1138830"/>
            <a:ext cx="4173545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830"/>
            <a:ext cx="4145501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C70-7F20-9348-B7F5-950DFFD79B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093385"/>
            <a:ext cx="41751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55" y="1733146"/>
            <a:ext cx="4175133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93385"/>
            <a:ext cx="4162481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B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3146"/>
            <a:ext cx="4162481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2139-77F8-684E-BAEE-C3FC23517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81C7-2456-C049-BAF2-6354633DA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62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2" y="273050"/>
            <a:ext cx="2698853" cy="1162050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899" y="273050"/>
            <a:ext cx="5411509" cy="58531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12" y="1435100"/>
            <a:ext cx="2698853" cy="4691063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 bwMode="auto">
          <a:xfrm rot="16200000">
            <a:off x="278929" y="3163028"/>
            <a:ext cx="5853113" cy="73156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6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55" y="0"/>
            <a:ext cx="725754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138830"/>
            <a:ext cx="8485251" cy="498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265" y="6356350"/>
            <a:ext cx="445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78F1E"/>
                </a:solidFill>
              </a:defRPr>
            </a:lvl1pPr>
          </a:lstStyle>
          <a:p>
            <a:fld id="{26ED9EA9-8981-EB4C-8FAF-D884C9FEE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546" y="823912"/>
            <a:ext cx="9144000" cy="73152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74" y="6436420"/>
            <a:ext cx="1597150" cy="2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81808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hqqmgsan01\ifs\projects\shared\pst_qmgisi\Modeling\RCE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747315"/>
            <a:ext cx="5232044" cy="136429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R Content Evaluator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sz="2400" dirty="0" smtClean="0">
                <a:solidFill>
                  <a:srgbClr val="595959"/>
                </a:solidFill>
              </a:rPr>
              <a:t>Version 5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sz="1600" dirty="0" smtClean="0">
                <a:solidFill>
                  <a:srgbClr val="595959"/>
                </a:solidFill>
              </a:rPr>
              <a:t>Presented:  February 2015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Set up Function Parameters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As R is setup to work form functions, most of the parameters are inside the function calls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Most parameters have defaults that can be used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Comments have been added to provide guidance. More detail can be found in </a:t>
            </a:r>
            <a:r>
              <a:rPr lang="en-US" sz="2000" smtClean="0"/>
              <a:t>the manual.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1: Sampling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dataset used in the RCE process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Options:</a:t>
            </a:r>
          </a:p>
          <a:p>
            <a:pPr marL="740664" lvl="0" indent="-34747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Include records based on a specific condition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Apply standard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recodes</a:t>
            </a:r>
          </a:p>
          <a:p>
            <a:pPr marL="740664" lvl="0" indent="-347472">
              <a:spcBef>
                <a:spcPts val="6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Sample from the full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Splits the file into three portions – model, validation and test – with a new variable to identify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2: EDA and Recoding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goes through each variable type that is present and applies rules to recode the raw data into a more usable form and eliminates variables that violate the parameters as set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code necessary to apply the recodes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Applies the recodes and creates a new dataset that will be used in the rest of the RCE process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EDA reports and optionally the Profiling report. These should be reviewed for potential issues.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3: Variable Reduction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reduces the number of candidate variables based on various statistical tests before building a model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There are six statistical tests that can be used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User specifies the number of tests that a variable must pass to be kept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Test for correlation to other independent variables is automatically done to create a well-conditioned matrix of variables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/>
              <a:t>Additional test for correlation to </a:t>
            </a:r>
            <a:r>
              <a:rPr lang="en-US" sz="2000" dirty="0" smtClean="0"/>
              <a:t>the </a:t>
            </a:r>
            <a:r>
              <a:rPr lang="en-US" sz="2000" dirty="0"/>
              <a:t>dependent variable can be applied to eliminate problem variables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an Excel report of the test results and a text file of the kept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4: Model Training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builds models on the model portion of the file using both forward and backward selection to select the variables and then evaluates the </a:t>
            </a:r>
            <a:r>
              <a:rPr lang="en-US" sz="2000" dirty="0" err="1" smtClean="0"/>
              <a:t>predictiveness</a:t>
            </a:r>
            <a:r>
              <a:rPr lang="en-US" sz="2000" dirty="0" smtClean="0"/>
              <a:t> of each variable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same process is then done on the validation portion of the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Variables from each portion are kept based on parameters specified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an Excel report of the modeling statistics and a text file of the variables kept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Optionally, </a:t>
            </a:r>
            <a:r>
              <a:rPr lang="en-US" sz="2000" dirty="0" smtClean="0"/>
              <a:t>an </a:t>
            </a:r>
            <a:r>
              <a:rPr lang="en-US" sz="2000" dirty="0" smtClean="0"/>
              <a:t>Excel report will be created with basic information on all kept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5: Model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builds the final RCE model on all records in the model and validation portions of the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Variables are evaluated on this portion of the file as well as on the test portion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 selection method is controlled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the model evaluation report and a final variable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408" y="2330853"/>
            <a:ext cx="5458975" cy="166172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595959"/>
                </a:solidFill>
              </a:rPr>
              <a:t>Questions, Problems, Feedback: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dirty="0" smtClean="0">
                <a:solidFill>
                  <a:srgbClr val="595959"/>
                </a:solidFill>
              </a:rPr>
              <a:t>Contact Nan Flaaten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Agenda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RCE is and what it is not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Differences from SAS 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File overview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Process overview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5" y="0"/>
            <a:ext cx="7930494" cy="82391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CE 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The R Content Evaluator (CE) tool – version 2 is the latest R version of the Merkle developed process for automating preliminary predictive modeling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It includes sampling, EDA and recoding, variable reduction, model training and model evaluation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It should be used for automated recoding of variables and selecting the list of variables to start your final model development</a:t>
            </a:r>
          </a:p>
          <a:p>
            <a:pPr indent="0">
              <a:spcBef>
                <a:spcPts val="1200"/>
              </a:spcBef>
              <a:buNone/>
            </a:pPr>
            <a:endParaRPr lang="en-US" sz="20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>
              <a:solidFill>
                <a:srgbClr val="1257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CE Isn’t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RCE can only apply the “science” of model development, not the “art” of it</a:t>
            </a:r>
          </a:p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RCE is only one step of the model development process and the resulting model should not be used “as is”</a:t>
            </a:r>
          </a:p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There are additional PST processes (that include RCE) that should be used for binary and continuous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Differences from SAS 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Minimal differences between the processes. The biggest difference is that it is using a different language so the setup is different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Step 1 – Sampling: Uses include condition instead of exclude condition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Step 2 – EDA and Variable Recoding: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Nominal variables – no </a:t>
            </a:r>
            <a:r>
              <a:rPr lang="en-US" dirty="0" err="1" smtClean="0"/>
              <a:t>Bonferoni</a:t>
            </a:r>
            <a:r>
              <a:rPr lang="en-US" dirty="0" smtClean="0"/>
              <a:t> adjustment to alpha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Ordinal and continuous variables – uses correlation to select best form instead of regression</a:t>
            </a:r>
          </a:p>
          <a:p>
            <a:pPr>
              <a:spcBef>
                <a:spcPts val="12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Step 3 – Variable Reduction</a:t>
            </a:r>
          </a:p>
          <a:p>
            <a:pPr lvl="1">
              <a:spcBef>
                <a:spcPts val="12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Must do elimination based on correlation between independent variables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No variable clustering test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Steps 3, 4 and 5: Have additional parameters available to help if there is a problem with convergence in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073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File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300" dirty="0" smtClean="0"/>
              <a:t>Directory to store all PST processes:</a:t>
            </a:r>
          </a:p>
          <a:p>
            <a:pPr lvl="1" indent="-347472">
              <a:spcBef>
                <a:spcPts val="400"/>
              </a:spcBef>
              <a:buFont typeface="Wingdings" pitchFamily="2" charset="2"/>
              <a:buChar char="Ø"/>
            </a:pPr>
            <a:r>
              <a:rPr lang="en-US" sz="2300" dirty="0" smtClean="0">
                <a:hlinkClick r:id="rId2" action="ppaction://hlinkfile"/>
              </a:rPr>
              <a:t>\\hqqmgsan01\ifs\projects\shared\pst_qmgisi\Modeling\RCE</a:t>
            </a:r>
            <a:endParaRPr lang="en-US" sz="2300" dirty="0" smtClean="0"/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300" dirty="0" smtClean="0"/>
              <a:t>Instruction Manual:</a:t>
            </a:r>
          </a:p>
          <a:p>
            <a:pPr marL="740664" indent="-347472">
              <a:lnSpc>
                <a:spcPct val="110000"/>
              </a:lnSpc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/>
              <a:t>RCE Manual_v2.docx</a:t>
            </a:r>
            <a:endParaRPr lang="en-US" sz="2300" dirty="0" smtClean="0"/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300" dirty="0" smtClean="0"/>
              <a:t>Main </a:t>
            </a:r>
            <a:r>
              <a:rPr lang="en-US" sz="2300" dirty="0" smtClean="0"/>
              <a:t>R program</a:t>
            </a:r>
            <a:r>
              <a:rPr lang="en-US" sz="2300" dirty="0" smtClean="0"/>
              <a:t>:</a:t>
            </a:r>
          </a:p>
          <a:p>
            <a:pPr marL="740664" indent="-347472">
              <a:lnSpc>
                <a:spcPct val="110000"/>
              </a:lnSpc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/>
              <a:t>CE Control Program v2.R</a:t>
            </a:r>
            <a:endParaRPr lang="en-US" sz="2300" dirty="0" smtClean="0"/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2300" dirty="0" smtClean="0"/>
              <a:t>Variable classification code and workbook: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 err="1"/>
              <a:t>contents.R</a:t>
            </a:r>
            <a:endParaRPr lang="en-US" sz="2300" dirty="0" smtClean="0"/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/>
              <a:t>DS Variable - R.xlsm</a:t>
            </a:r>
            <a:endParaRPr lang="en-US" sz="2300" dirty="0" smtClean="0"/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2300" dirty="0" smtClean="0"/>
              <a:t>R Functions:</a:t>
            </a:r>
            <a:endParaRPr lang="en-US" sz="2300" dirty="0" smtClean="0"/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/>
              <a:t>CE Functions v2.R</a:t>
            </a:r>
            <a:endParaRPr lang="en-US" sz="2300" dirty="0" smtClean="0"/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2300" dirty="0" err="1" smtClean="0"/>
              <a:t>DataSource</a:t>
            </a:r>
            <a:r>
              <a:rPr lang="en-US" sz="2300" dirty="0" smtClean="0"/>
              <a:t> Recodes: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300" dirty="0"/>
              <a:t>ds </a:t>
            </a:r>
            <a:r>
              <a:rPr lang="en-US" sz="2300" dirty="0" err="1"/>
              <a:t>recodes.R</a:t>
            </a:r>
            <a:endParaRPr lang="en-US" sz="2300" dirty="0" smtClean="0"/>
          </a:p>
          <a:p>
            <a:pPr>
              <a:spcBef>
                <a:spcPts val="1200"/>
              </a:spcBef>
              <a:buNone/>
            </a:pPr>
            <a:r>
              <a:rPr lang="en-US" sz="2300" dirty="0" smtClean="0"/>
              <a:t>Formatted Profiling Report:</a:t>
            </a:r>
          </a:p>
          <a:p>
            <a:pPr lvl="1" indent="-347472">
              <a:spcBef>
                <a:spcPts val="400"/>
              </a:spcBef>
              <a:buClrTx/>
              <a:buFont typeface="Wingdings" panose="05000000000000000000" pitchFamily="2" charset="2"/>
              <a:buChar char="Ø"/>
            </a:pPr>
            <a:r>
              <a:rPr lang="en-US" sz="2300" dirty="0"/>
              <a:t>CE Profiling.xlsm</a:t>
            </a:r>
            <a:endParaRPr lang="en-US" sz="23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Process Overview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8426090"/>
              </p:ext>
            </p:extLst>
          </p:nvPr>
        </p:nvGraphicFramePr>
        <p:xfrm>
          <a:off x="390524" y="1047751"/>
          <a:ext cx="4600575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4114800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</a:t>
            </a:r>
            <a:r>
              <a:rPr lang="en-US" sz="1300" dirty="0" err="1" smtClean="0"/>
              <a:t>f.var_redu</a:t>
            </a:r>
            <a:r>
              <a:rPr lang="en-US" sz="1300" dirty="0" smtClean="0"/>
              <a:t> function to select most predictive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0650" y="1057275"/>
            <a:ext cx="3448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Create the lists of independent variables using </a:t>
            </a:r>
            <a:r>
              <a:rPr lang="en-US" sz="1300" dirty="0" err="1" smtClean="0"/>
              <a:t>contents.R</a:t>
            </a:r>
            <a:r>
              <a:rPr lang="en-US" sz="1300" dirty="0" smtClean="0"/>
              <a:t> and DS Variable - R.xlsm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1125" y="2537898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</a:t>
            </a:r>
            <a:r>
              <a:rPr lang="en-US" sz="1300" dirty="0" err="1" smtClean="0"/>
              <a:t>f.sample</a:t>
            </a:r>
            <a:r>
              <a:rPr lang="en-US" sz="1300" dirty="0" smtClean="0"/>
              <a:t> function to create modeling sample and partitions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2075" y="3311311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</a:t>
            </a:r>
            <a:r>
              <a:rPr lang="en-US" sz="1300" dirty="0" err="1" smtClean="0"/>
              <a:t>f.recode</a:t>
            </a:r>
            <a:r>
              <a:rPr lang="en-US" sz="1300" dirty="0" smtClean="0"/>
              <a:t> function to recode variables and create EDA reports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50" y="4878216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</a:t>
            </a:r>
            <a:r>
              <a:rPr lang="en-US" sz="1300" dirty="0" err="1" smtClean="0"/>
              <a:t>f.model_valfunction</a:t>
            </a:r>
            <a:r>
              <a:rPr lang="en-US" sz="1300" dirty="0" smtClean="0"/>
              <a:t> for preliminary model fit and tuning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4450" y="5640688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</a:t>
            </a:r>
            <a:r>
              <a:rPr lang="en-US" sz="1300" dirty="0" err="1" smtClean="0"/>
              <a:t>f.model_lift</a:t>
            </a:r>
            <a:r>
              <a:rPr lang="en-US" sz="1300" dirty="0" smtClean="0"/>
              <a:t> function to get final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8750" y="1803057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Copy </a:t>
            </a:r>
            <a:r>
              <a:rPr lang="en-US" sz="1300" dirty="0" smtClean="0"/>
              <a:t>CE </a:t>
            </a:r>
            <a:r>
              <a:rPr lang="en-US" sz="1300" dirty="0" smtClean="0"/>
              <a:t>Control Program v2.R to working directory and code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Variable Lists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You need to tell the process what type each independent variable is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 process has been developed to help you with the task of creating the necessary variable list documents</a:t>
            </a:r>
          </a:p>
          <a:p>
            <a:pPr marL="347472" indent="-347472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variable classification code writes out a proc contents of your dataset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variable classification workbook reads in the proc contents output. It assigns variable type for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variables. These can be changed. User must assign type to client / project specific variables.</a:t>
            </a:r>
          </a:p>
          <a:p>
            <a:pPr marL="0" indent="0">
              <a:spcBef>
                <a:spcPts val="1200"/>
              </a:spcBef>
              <a:buClrTx/>
              <a:buNone/>
            </a:pPr>
            <a:r>
              <a:rPr lang="en-US" sz="2000" dirty="0" smtClean="0"/>
              <a:t>Once all types are assigned, a macro will write out the 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Variable Lists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Types:</a:t>
            </a:r>
          </a:p>
          <a:p>
            <a:pPr marL="740664" lvl="0" indent="-34747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Binary – variables with values of Y/N or 0/1. The code will recode all records with a value of Y, y or 1 to 1 and everything else to 0. These variables can be character or numeric.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Nominal – variables where there is no inherent ordering to the values of a variable. Examples are occupation and Mosaic type. These variables can be character or numeric.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Ordinal – variables with a limited number of values that have an inherent ordering. Examples are education level and number of children. These variables must be numeric.</a:t>
            </a:r>
          </a:p>
          <a:p>
            <a:pPr marL="740664" lvl="0" indent="-347472">
              <a:spcBef>
                <a:spcPts val="6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Continuous – variables with an unlimited number of values that have inherent ordering. Examples are raw income and total purchase dollars. These variables must be numeric.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You do not have to have all four variable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3D3D3D"/>
      </a:dk1>
      <a:lt1>
        <a:sysClr val="window" lastClr="FFFFFF"/>
      </a:lt1>
      <a:dk2>
        <a:srgbClr val="3D3D3D"/>
      </a:dk2>
      <a:lt2>
        <a:srgbClr val="FFFFF7"/>
      </a:lt2>
      <a:accent1>
        <a:srgbClr val="F78F1E"/>
      </a:accent1>
      <a:accent2>
        <a:srgbClr val="00365C"/>
      </a:accent2>
      <a:accent3>
        <a:srgbClr val="006BB6"/>
      </a:accent3>
      <a:accent4>
        <a:srgbClr val="0096FF"/>
      </a:accent4>
      <a:accent5>
        <a:srgbClr val="F78F1E"/>
      </a:accent5>
      <a:accent6>
        <a:srgbClr val="00365C"/>
      </a:accent6>
      <a:hlink>
        <a:srgbClr val="006BB6"/>
      </a:hlink>
      <a:folHlink>
        <a:srgbClr val="4E188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82FF197EBF24FB4F8678121A38084" ma:contentTypeVersion="0" ma:contentTypeDescription="Create a new document." ma:contentTypeScope="" ma:versionID="cc842c1dac6755cd8a5b4065b6fd10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1BDABA-D07C-4019-B40E-8BAC7A219D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768030-5F8F-4357-BC46-BFA0EFF4BA0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06828A1-87DB-4C62-A63D-48CDAAF2A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1071</Words>
  <Application>Microsoft Office PowerPoint</Application>
  <PresentationFormat>On-screen Show (4:3)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Lucida Grande</vt:lpstr>
      <vt:lpstr>Wingdings</vt:lpstr>
      <vt:lpstr>Office Theme</vt:lpstr>
      <vt:lpstr>R Content Evaluator Version 5  Presented:  February 2015</vt:lpstr>
      <vt:lpstr>Agenda</vt:lpstr>
      <vt:lpstr>What CE is</vt:lpstr>
      <vt:lpstr>What CE Isn’t</vt:lpstr>
      <vt:lpstr>Differences from SAS CE</vt:lpstr>
      <vt:lpstr>File Overview</vt:lpstr>
      <vt:lpstr>Process Overview</vt:lpstr>
      <vt:lpstr>Create Variable Lists</vt:lpstr>
      <vt:lpstr>Create Variable Lists</vt:lpstr>
      <vt:lpstr>Set up Function Parameters</vt:lpstr>
      <vt:lpstr>Step 1: Sampling</vt:lpstr>
      <vt:lpstr>Step 2: EDA and Recoding</vt:lpstr>
      <vt:lpstr>Step 3: Variable Reduction</vt:lpstr>
      <vt:lpstr>Step 4: Model Training</vt:lpstr>
      <vt:lpstr>Step 5: Model Evaluation</vt:lpstr>
      <vt:lpstr>Questions, Problems, Feedback: Contact Nan Flaaten</vt:lpstr>
    </vt:vector>
  </TitlesOfParts>
  <Company>Merkle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Kristensen</dc:creator>
  <cp:lastModifiedBy>Nan Flaaten</cp:lastModifiedBy>
  <cp:revision>298</cp:revision>
  <dcterms:created xsi:type="dcterms:W3CDTF">2014-02-03T18:50:08Z</dcterms:created>
  <dcterms:modified xsi:type="dcterms:W3CDTF">2015-02-06T03:39:10Z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0x01010088382FF197EBF24FB4F8678121A38084</vt:lpwstr>
  </property>
</Properties>
</file>