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1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5" r:id="rId18"/>
    <p:sldId id="274" r:id="rId19"/>
    <p:sldId id="276" r:id="rId20"/>
    <p:sldId id="277" r:id="rId21"/>
    <p:sldId id="291" r:id="rId22"/>
    <p:sldId id="292" r:id="rId23"/>
    <p:sldId id="281" r:id="rId24"/>
    <p:sldId id="282" r:id="rId25"/>
    <p:sldId id="283" r:id="rId26"/>
    <p:sldId id="284" r:id="rId27"/>
    <p:sldId id="343" r:id="rId28"/>
    <p:sldId id="279" r:id="rId29"/>
    <p:sldId id="285" r:id="rId30"/>
    <p:sldId id="286" r:id="rId31"/>
    <p:sldId id="288" r:id="rId32"/>
    <p:sldId id="287" r:id="rId33"/>
    <p:sldId id="289" r:id="rId34"/>
    <p:sldId id="290" r:id="rId35"/>
    <p:sldId id="295" r:id="rId36"/>
    <p:sldId id="293" r:id="rId37"/>
    <p:sldId id="294" r:id="rId38"/>
    <p:sldId id="296" r:id="rId39"/>
    <p:sldId id="322" r:id="rId40"/>
    <p:sldId id="297" r:id="rId41"/>
    <p:sldId id="298" r:id="rId42"/>
    <p:sldId id="299" r:id="rId43"/>
    <p:sldId id="321" r:id="rId44"/>
    <p:sldId id="300" r:id="rId45"/>
    <p:sldId id="301" r:id="rId46"/>
    <p:sldId id="323" r:id="rId47"/>
    <p:sldId id="302" r:id="rId48"/>
    <p:sldId id="303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9" r:id="rId60"/>
    <p:sldId id="318" r:id="rId61"/>
    <p:sldId id="317" r:id="rId62"/>
    <p:sldId id="320" r:id="rId63"/>
    <p:sldId id="334" r:id="rId64"/>
    <p:sldId id="329" r:id="rId65"/>
    <p:sldId id="335" r:id="rId66"/>
    <p:sldId id="324" r:id="rId67"/>
    <p:sldId id="325" r:id="rId68"/>
    <p:sldId id="326" r:id="rId69"/>
    <p:sldId id="330" r:id="rId70"/>
    <p:sldId id="331" r:id="rId71"/>
    <p:sldId id="344" r:id="rId72"/>
    <p:sldId id="345" r:id="rId73"/>
    <p:sldId id="348" r:id="rId74"/>
    <p:sldId id="349" r:id="rId75"/>
    <p:sldId id="350" r:id="rId76"/>
    <p:sldId id="351" r:id="rId77"/>
    <p:sldId id="352" r:id="rId78"/>
    <p:sldId id="353" r:id="rId79"/>
    <p:sldId id="354" r:id="rId80"/>
    <p:sldId id="355" r:id="rId81"/>
    <p:sldId id="356" r:id="rId82"/>
    <p:sldId id="357" r:id="rId83"/>
    <p:sldId id="358" r:id="rId84"/>
    <p:sldId id="359" r:id="rId85"/>
    <p:sldId id="360" r:id="rId86"/>
    <p:sldId id="362" r:id="rId87"/>
    <p:sldId id="361" r:id="rId88"/>
    <p:sldId id="365" r:id="rId89"/>
    <p:sldId id="364" r:id="rId90"/>
    <p:sldId id="363" r:id="rId91"/>
    <p:sldId id="366" r:id="rId92"/>
    <p:sldId id="368" r:id="rId93"/>
    <p:sldId id="369" r:id="rId94"/>
    <p:sldId id="370" r:id="rId95"/>
    <p:sldId id="332" r:id="rId96"/>
    <p:sldId id="371" r:id="rId97"/>
    <p:sldId id="373" r:id="rId98"/>
    <p:sldId id="372" r:id="rId99"/>
    <p:sldId id="374" r:id="rId100"/>
    <p:sldId id="376" r:id="rId101"/>
    <p:sldId id="375" r:id="rId102"/>
    <p:sldId id="377" r:id="rId103"/>
    <p:sldId id="379" r:id="rId104"/>
    <p:sldId id="378" r:id="rId105"/>
    <p:sldId id="381" r:id="rId106"/>
    <p:sldId id="382" r:id="rId107"/>
    <p:sldId id="383" r:id="rId108"/>
    <p:sldId id="384" r:id="rId109"/>
    <p:sldId id="385" r:id="rId110"/>
    <p:sldId id="387" r:id="rId111"/>
    <p:sldId id="386" r:id="rId112"/>
    <p:sldId id="333" r:id="rId113"/>
    <p:sldId id="388" r:id="rId114"/>
    <p:sldId id="390" r:id="rId115"/>
    <p:sldId id="389" r:id="rId116"/>
    <p:sldId id="391" r:id="rId117"/>
    <p:sldId id="392" r:id="rId118"/>
    <p:sldId id="393" r:id="rId119"/>
    <p:sldId id="395" r:id="rId120"/>
    <p:sldId id="394" r:id="rId121"/>
    <p:sldId id="396" r:id="rId122"/>
    <p:sldId id="397" r:id="rId123"/>
    <p:sldId id="336" r:id="rId124"/>
    <p:sldId id="337" r:id="rId125"/>
    <p:sldId id="338" r:id="rId126"/>
    <p:sldId id="339" r:id="rId127"/>
    <p:sldId id="340" r:id="rId128"/>
    <p:sldId id="341" r:id="rId129"/>
    <p:sldId id="342" r:id="rId1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4" autoAdjust="0"/>
  </p:normalViewPr>
  <p:slideViewPr>
    <p:cSldViewPr snapToGrid="0">
      <p:cViewPr>
        <p:scale>
          <a:sx n="75" d="100"/>
          <a:sy n="75" d="100"/>
        </p:scale>
        <p:origin x="94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59A77-AFD8-4E8E-883D-3EFAD51DC1DB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DCBA9-E8BB-4CAF-914A-3B263C446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93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DCBA9-E8BB-4CAF-914A-3B263C44697A}" type="slidenum">
              <a:rPr lang="zh-TW" altLang="en-US" smtClean="0"/>
              <a:t>101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765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DCBA9-E8BB-4CAF-914A-3B263C44697A}" type="slidenum">
              <a:rPr lang="zh-TW" altLang="en-US" smtClean="0"/>
              <a:t>102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733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DCBA9-E8BB-4CAF-914A-3B263C44697A}" type="slidenum">
              <a:rPr lang="zh-TW" altLang="en-US" smtClean="0"/>
              <a:t>103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445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DCBA9-E8BB-4CAF-914A-3B263C44697A}" type="slidenum">
              <a:rPr lang="zh-TW" altLang="en-US" smtClean="0"/>
              <a:t>104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296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DCBA9-E8BB-4CAF-914A-3B263C44697A}" type="slidenum">
              <a:rPr lang="zh-TW" altLang="en-US" smtClean="0"/>
              <a:t>126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16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2D95F7-0326-637C-9EEB-65CB9BD5F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F9370F-CBE1-C40A-2AF6-4710BCF85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708AA3-18B7-DB87-6E1D-CF2A42F8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E756-9225-4E6B-A2F1-66B27AB5AEF3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1F43A9-875A-B884-A7C5-A401B3CB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33B83F-231E-A321-6DC6-7DA87ECA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0400-9F63-4FAB-8A0A-97E62886F2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49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328B3-3207-5081-5898-4642ECFF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7ABC74-E64F-89B8-11E9-DA5F440CB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798408-9E6D-9BC1-D60D-9782129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E756-9225-4E6B-A2F1-66B27AB5AEF3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E2067C-9FA3-3E14-8373-FACB7140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2FC8FB-84E7-809B-61A9-CC00F51C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0400-9F63-4FAB-8A0A-97E62886F2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9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E5C65C6-7EE6-F0FE-C7A6-889597EE1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D3FC38-860A-FA7F-7248-003051B3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EE7B4E-9404-CE53-A7EE-D9020B98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E756-9225-4E6B-A2F1-66B27AB5AEF3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9E2ACC-0AB7-85E2-AE56-B7708227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710BA0-7EF0-603D-299F-36AFFD9D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0400-9F63-4FAB-8A0A-97E62886F2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6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BC0113-0837-69D0-3340-8762CD77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04B037-5B7E-3B12-DD5A-D6E8FA1BA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E9B300-A9E4-8CA4-DDC7-8E6F8ACA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E756-9225-4E6B-A2F1-66B27AB5AEF3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08AD4F-41B7-14ED-7FC6-204F2A56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7C429B-29A4-B42E-F04D-387F4017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0400-9F63-4FAB-8A0A-97E62886F2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72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4CE3FB-BCE7-AEEB-B6BA-2D6FA6C60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33F602-B3AD-F168-E973-F1969963A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9008AC-9F9B-B9FB-0F7B-5051E7B1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E756-9225-4E6B-A2F1-66B27AB5AEF3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675007-DD03-7EDA-A5CC-A09343C0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94A146-9D96-04BC-9E3A-D0615848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0400-9F63-4FAB-8A0A-97E62886F2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65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D54861-1208-7B10-FEB6-B6196CA7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124738-136A-4F85-4D26-9239049AB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2E73F1-270B-DBC3-F1C7-171078ED3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0A11D2-2D21-2E11-CDDC-AB423B8F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E756-9225-4E6B-A2F1-66B27AB5AEF3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FCC095-F3EE-4D36-BF70-CB17E0DD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F66744-D844-E72B-4361-1A218A7C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0400-9F63-4FAB-8A0A-97E62886F2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46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D02DA-A605-00C9-6C06-A492C9801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46D395-397D-4141-1C3F-A784020F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52AEE7-BE0A-8DF7-C9B7-03DFC4CD5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5DF996-8F32-0308-CB56-BF5CDB3BA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9015B90-EDCA-1103-1C2D-9787F3BBE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9A7B66C-146E-6424-1C96-39B3549F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E756-9225-4E6B-A2F1-66B27AB5AEF3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E948E0B-1F21-DF1A-4149-7BD3B4AA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03B7983-0F25-8A41-FC0B-3D8EFEF4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0400-9F63-4FAB-8A0A-97E62886F2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37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8A3D6-38F1-156A-D7AA-36EB834B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3D8B261-F3BB-6EBF-FAF5-77EA1DED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E756-9225-4E6B-A2F1-66B27AB5AEF3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4F656EA-EA99-5747-2746-F39145D6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C5AE52-F941-0B8C-3C37-C4042742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0400-9F63-4FAB-8A0A-97E62886F2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63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68A0C98-36E4-0889-2E42-7C68200F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E756-9225-4E6B-A2F1-66B27AB5AEF3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B84BFC-5015-7B06-25AF-BB9014D7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902947-08E4-05B2-5083-D164EA8F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0400-9F63-4FAB-8A0A-97E62886F2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07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BAC2E-17DE-45D4-83DE-45D74F6D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0B8B83-7559-3CF2-A3DC-9E491EC1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42F1EA-37C0-FDEC-D866-EBEFC5D18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22F87A-4D14-639A-6DB3-2EA79148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E756-9225-4E6B-A2F1-66B27AB5AEF3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2EE342-C3AB-1251-B1A6-3E6AAB24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2D1B8B-1B3F-ED55-8590-B5015D85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0400-9F63-4FAB-8A0A-97E62886F2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90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ABDD0-8A2B-F818-ABA4-BC89FED2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0EE3CE7-16E1-8602-E3A5-FB9BF640E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29E033-2A7C-4988-7967-5F54B0996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74C7BC-3FFA-6E95-D420-5B4B4BCC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E756-9225-4E6B-A2F1-66B27AB5AEF3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FC086F-F8D4-B2EC-4DED-D6340002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B44A4F-72E7-DFEB-9FD7-480D0B8D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0400-9F63-4FAB-8A0A-97E62886F2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81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FF8B981-140A-1A98-54F7-39A08FA54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20E683-A859-D8C5-E0A3-3F587B8E7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AC5256-5608-A40B-CB6B-42548312F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AE756-9225-4E6B-A2F1-66B27AB5AEF3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2D3FC2-268C-24FA-5D29-8E4E920DE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3BB431-5564-ED39-1EF8-E8DF8DCB9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E0400-9F63-4FAB-8A0A-97E62886F2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28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6.png"/><Relationship Id="rId4" Type="http://schemas.openxmlformats.org/officeDocument/2006/relationships/image" Target="../media/image60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hyperlink" Target="http://fcrh.logdown.com/posts/611011-about-rolling-hash-part-2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oi-wiki.org/string/sa/#on-%E6%B1%82-height-%E6%95%B0%E7%BB%84%E9%9C%80%E8%A6%81%E7%9A%84%E4%B8%80%E4%B8%AA%E5%BC%95%E7%90%86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9F4B74D-E8E2-1A04-58BC-7C1E191C8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sz="11500"/>
              <a:t>String</a:t>
            </a:r>
            <a:endParaRPr lang="zh-TW" altLang="en-US" sz="115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3BB169-4894-15FB-6584-D03D8D0B1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zh-TW" altLang="en-US"/>
              <a:t>字串處理</a:t>
            </a:r>
          </a:p>
        </p:txBody>
      </p:sp>
    </p:spTree>
    <p:extLst>
      <p:ext uri="{BB962C8B-B14F-4D97-AF65-F5344CB8AC3E}">
        <p14:creationId xmlns:p14="http://schemas.microsoft.com/office/powerpoint/2010/main" val="901200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28986-8008-F8BB-715C-6697E2E5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標準的 </a:t>
            </a:r>
            <a:r>
              <a:rPr lang="en-US" altLang="zh-TW" dirty="0"/>
              <a:t>Counting Sort</a:t>
            </a:r>
            <a:endParaRPr lang="zh-TW" altLang="en-US"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5406FD35-46AE-194A-8C9D-A26379E6CB3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38847"/>
          <a:ext cx="41991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2669497557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82496787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403765071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2220536189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493793191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156708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3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866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6DB9049-AD44-891B-1DF6-1D77338F8D2A}"/>
              </a:ext>
            </a:extLst>
          </p:cNvPr>
          <p:cNvGraphicFramePr>
            <a:graphicFrameLocks noGrp="1"/>
          </p:cNvGraphicFramePr>
          <p:nvPr/>
        </p:nvGraphicFramePr>
        <p:xfrm>
          <a:off x="7547204" y="2238847"/>
          <a:ext cx="41991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890">
                  <a:extLst>
                    <a:ext uri="{9D8B030D-6E8A-4147-A177-3AD203B41FA5}">
                      <a16:colId xmlns:a16="http://schemas.microsoft.com/office/drawing/2014/main" val="289681028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302751583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419356401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428365366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1171701756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24687071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683610465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3354982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8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68237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3E83AF3C-7584-51BC-6C32-93E6438E8DEB}"/>
              </a:ext>
            </a:extLst>
          </p:cNvPr>
          <p:cNvSpPr txBox="1"/>
          <p:nvPr/>
        </p:nvSpPr>
        <p:spPr>
          <a:xfrm>
            <a:off x="6729993" y="2439824"/>
            <a:ext cx="81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Bucket</a:t>
            </a:r>
            <a:endParaRPr lang="zh-TW" altLang="en-US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6D5D596-DEBA-18A6-42E7-CF34BB3EFD98}"/>
              </a:ext>
            </a:extLst>
          </p:cNvPr>
          <p:cNvSpPr/>
          <p:nvPr/>
        </p:nvSpPr>
        <p:spPr>
          <a:xfrm>
            <a:off x="5687394" y="2431183"/>
            <a:ext cx="817212" cy="3866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C4DCC3A-3E51-EF7F-EB96-695C360F30FA}"/>
              </a:ext>
            </a:extLst>
          </p:cNvPr>
          <p:cNvSpPr txBox="1"/>
          <p:nvPr/>
        </p:nvSpPr>
        <p:spPr>
          <a:xfrm>
            <a:off x="8791561" y="1780101"/>
            <a:ext cx="17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std::</a:t>
            </a:r>
            <a:r>
              <a:rPr lang="en-US" altLang="zh-TW" dirty="0" err="1"/>
              <a:t>partial_sum</a:t>
            </a:r>
            <a:endParaRPr lang="zh-TW" altLang="en-US" dirty="0"/>
          </a:p>
        </p:txBody>
      </p:sp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38CA323E-1640-3136-642B-2948561AE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76551"/>
              </p:ext>
            </p:extLst>
          </p:nvPr>
        </p:nvGraphicFramePr>
        <p:xfrm>
          <a:off x="3996441" y="5019755"/>
          <a:ext cx="41991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2669497557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82496787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403765071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2220536189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493793191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156708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3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8666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CDAB3004-7785-DBC6-BDAE-ECD4377A181B}"/>
              </a:ext>
            </a:extLst>
          </p:cNvPr>
          <p:cNvSpPr txBox="1"/>
          <p:nvPr/>
        </p:nvSpPr>
        <p:spPr>
          <a:xfrm>
            <a:off x="3467129" y="520592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Ans</a:t>
            </a:r>
            <a:endParaRPr lang="zh-TW" altLang="en-US" dirty="0"/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EC16EEB0-6CED-C9AE-C8F8-50DD03CD43B8}"/>
              </a:ext>
            </a:extLst>
          </p:cNvPr>
          <p:cNvSpPr/>
          <p:nvPr/>
        </p:nvSpPr>
        <p:spPr>
          <a:xfrm>
            <a:off x="4433924" y="1869515"/>
            <a:ext cx="503025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4322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7EDE704D-94E3-6C3F-2FF2-42CB8BEE5E7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Case 2: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TW" altLang="en-US" dirty="0"/>
                  <a:t> 且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−1&lt;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7EDE704D-94E3-6C3F-2FF2-42CB8BEE5E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5CE3F3-3BE3-DC49-16A2-B66D5A02A2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7986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5CE3F3-3BE3-DC49-16A2-B66D5A02A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7986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E670DEF-CA35-2DCE-8BFE-1B3574A226AF}"/>
              </a:ext>
            </a:extLst>
          </p:cNvPr>
          <p:cNvGraphicFramePr>
            <a:graphicFrameLocks noGrp="1"/>
          </p:cNvGraphicFramePr>
          <p:nvPr/>
        </p:nvGraphicFramePr>
        <p:xfrm>
          <a:off x="1239100" y="4595568"/>
          <a:ext cx="9713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690">
                  <a:extLst>
                    <a:ext uri="{9D8B030D-6E8A-4147-A177-3AD203B41FA5}">
                      <a16:colId xmlns:a16="http://schemas.microsoft.com/office/drawing/2014/main" val="3244223500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1294675260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654784021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242180534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535515586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333229420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776011674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2013129211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2206869162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075701681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229144015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847496152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224998000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109480458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1591008170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2207801520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4038909587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1951822930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1733976932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618161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743893"/>
                  </a:ext>
                </a:extLst>
              </a:tr>
            </a:tbl>
          </a:graphicData>
        </a:graphic>
      </p:graphicFrame>
      <p:sp>
        <p:nvSpPr>
          <p:cNvPr id="5" name="箭號: 向下 4">
            <a:extLst>
              <a:ext uri="{FF2B5EF4-FFF2-40B4-BE49-F238E27FC236}">
                <a16:creationId xmlns:a16="http://schemas.microsoft.com/office/drawing/2014/main" id="{D4E40C5F-3F81-849F-01D3-8F1764DAF61B}"/>
              </a:ext>
            </a:extLst>
          </p:cNvPr>
          <p:cNvSpPr/>
          <p:nvPr/>
        </p:nvSpPr>
        <p:spPr>
          <a:xfrm>
            <a:off x="6579909" y="4047446"/>
            <a:ext cx="443060" cy="5481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</a:t>
            </a:r>
            <a:endParaRPr lang="zh-TW" altLang="en-US" dirty="0"/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3DBFB000-61B1-D94A-B01D-5770EB5126E5}"/>
              </a:ext>
            </a:extLst>
          </p:cNvPr>
          <p:cNvSpPr/>
          <p:nvPr/>
        </p:nvSpPr>
        <p:spPr>
          <a:xfrm>
            <a:off x="10011266" y="4047446"/>
            <a:ext cx="443060" cy="5481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endParaRPr lang="zh-TW" altLang="en-US" dirty="0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B9A8184C-E9FF-61DB-A7F0-D810ACCAB5A4}"/>
              </a:ext>
            </a:extLst>
          </p:cNvPr>
          <p:cNvSpPr/>
          <p:nvPr/>
        </p:nvSpPr>
        <p:spPr>
          <a:xfrm>
            <a:off x="8523926" y="4047446"/>
            <a:ext cx="443060" cy="5481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294B02E-25A4-0ED9-1225-F6C6093ACC74}"/>
              </a:ext>
            </a:extLst>
          </p:cNvPr>
          <p:cNvSpPr txBox="1"/>
          <p:nvPr/>
        </p:nvSpPr>
        <p:spPr>
          <a:xfrm>
            <a:off x="7056611" y="324433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根據定義，橘色區域會一樣</a:t>
            </a:r>
          </a:p>
        </p:txBody>
      </p:sp>
    </p:spTree>
    <p:extLst>
      <p:ext uri="{BB962C8B-B14F-4D97-AF65-F5344CB8AC3E}">
        <p14:creationId xmlns:p14="http://schemas.microsoft.com/office/powerpoint/2010/main" val="192834786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7EDE704D-94E3-6C3F-2FF2-42CB8BEE5E7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Case 2: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TW" altLang="en-US" dirty="0"/>
                  <a:t> 且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−1&lt;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7EDE704D-94E3-6C3F-2FF2-42CB8BEE5E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5CE3F3-3BE3-DC49-16A2-B66D5A02A2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7986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5CE3F3-3BE3-DC49-16A2-B66D5A02A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7986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E670DEF-CA35-2DCE-8BFE-1B3574A22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304511"/>
              </p:ext>
            </p:extLst>
          </p:nvPr>
        </p:nvGraphicFramePr>
        <p:xfrm>
          <a:off x="1239100" y="4595568"/>
          <a:ext cx="9713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690">
                  <a:extLst>
                    <a:ext uri="{9D8B030D-6E8A-4147-A177-3AD203B41FA5}">
                      <a16:colId xmlns:a16="http://schemas.microsoft.com/office/drawing/2014/main" val="3244223500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1294675260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654784021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242180534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535515586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333229420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776011674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2013129211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2206869162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075701681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229144015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847496152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224998000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109480458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1591008170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2207801520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4038909587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1951822930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1733976932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618161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743893"/>
                  </a:ext>
                </a:extLst>
              </a:tr>
            </a:tbl>
          </a:graphicData>
        </a:graphic>
      </p:graphicFrame>
      <p:sp>
        <p:nvSpPr>
          <p:cNvPr id="5" name="箭號: 向下 4">
            <a:extLst>
              <a:ext uri="{FF2B5EF4-FFF2-40B4-BE49-F238E27FC236}">
                <a16:creationId xmlns:a16="http://schemas.microsoft.com/office/drawing/2014/main" id="{D4E40C5F-3F81-849F-01D3-8F1764DAF61B}"/>
              </a:ext>
            </a:extLst>
          </p:cNvPr>
          <p:cNvSpPr/>
          <p:nvPr/>
        </p:nvSpPr>
        <p:spPr>
          <a:xfrm>
            <a:off x="6579909" y="4047446"/>
            <a:ext cx="443060" cy="5481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</a:t>
            </a:r>
            <a:endParaRPr lang="zh-TW" altLang="en-US" dirty="0"/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3DBFB000-61B1-D94A-B01D-5770EB5126E5}"/>
              </a:ext>
            </a:extLst>
          </p:cNvPr>
          <p:cNvSpPr/>
          <p:nvPr/>
        </p:nvSpPr>
        <p:spPr>
          <a:xfrm>
            <a:off x="10011266" y="4047446"/>
            <a:ext cx="443060" cy="5481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endParaRPr lang="zh-TW" altLang="en-US" dirty="0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B9A8184C-E9FF-61DB-A7F0-D810ACCAB5A4}"/>
              </a:ext>
            </a:extLst>
          </p:cNvPr>
          <p:cNvSpPr/>
          <p:nvPr/>
        </p:nvSpPr>
        <p:spPr>
          <a:xfrm>
            <a:off x="8523926" y="4047446"/>
            <a:ext cx="443060" cy="5481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294B02E-25A4-0ED9-1225-F6C6093ACC74}"/>
              </a:ext>
            </a:extLst>
          </p:cNvPr>
          <p:cNvSpPr txBox="1"/>
          <p:nvPr/>
        </p:nvSpPr>
        <p:spPr>
          <a:xfrm>
            <a:off x="7056611" y="324433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根據定義，橘色區域會一樣</a:t>
            </a:r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4A49D388-33DA-1A2B-EF58-43814010A975}"/>
              </a:ext>
            </a:extLst>
          </p:cNvPr>
          <p:cNvSpPr/>
          <p:nvPr/>
        </p:nvSpPr>
        <p:spPr>
          <a:xfrm>
            <a:off x="2916484" y="4047446"/>
            <a:ext cx="972764" cy="5481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r>
              <a:rPr lang="en-US" altLang="zh-TW" dirty="0"/>
              <a:t>-L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145A2EB6-83BE-FAF5-A570-6458594B5CCD}"/>
                  </a:ext>
                </a:extLst>
              </p:cNvPr>
              <p:cNvSpPr txBox="1"/>
              <p:nvPr/>
            </p:nvSpPr>
            <p:spPr>
              <a:xfrm>
                <a:off x="1928429" y="3491940"/>
                <a:ext cx="36167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根據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zh-TW" altLang="en-US" dirty="0"/>
                  <a:t> 可知綠色部分也相等</a:t>
                </a:r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145A2EB6-83BE-FAF5-A570-6458594B5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429" y="3491940"/>
                <a:ext cx="3616759" cy="369332"/>
              </a:xfrm>
              <a:prstGeom prst="rect">
                <a:avLst/>
              </a:prstGeom>
              <a:blipFill>
                <a:blip r:embed="rId5"/>
                <a:stretch>
                  <a:fillRect l="-1347" t="-10000" r="-101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3A003C0-F3DB-1318-3F79-5F5865FF3936}"/>
                  </a:ext>
                </a:extLst>
              </p:cNvPr>
              <p:cNvSpPr txBox="1"/>
              <p:nvPr/>
            </p:nvSpPr>
            <p:spPr>
              <a:xfrm>
                <a:off x="3009653" y="4966408"/>
                <a:ext cx="1454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3A003C0-F3DB-1318-3F79-5F5865FF3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653" y="4966408"/>
                <a:ext cx="145430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71526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7EDE704D-94E3-6C3F-2FF2-42CB8BEE5E7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Case 2: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TW" altLang="en-US" dirty="0"/>
                  <a:t> 且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−1&lt;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7EDE704D-94E3-6C3F-2FF2-42CB8BEE5E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id="{DDB377AB-8DB4-242A-461B-AF1170B35922}"/>
              </a:ext>
            </a:extLst>
          </p:cNvPr>
          <p:cNvSpPr txBox="1"/>
          <p:nvPr/>
        </p:nvSpPr>
        <p:spPr>
          <a:xfrm>
            <a:off x="2854357" y="1968560"/>
            <a:ext cx="6483285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buildZ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Case 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++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Case 2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// TODO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69BB731-FF50-FC5B-54EF-82C70EC2732B}"/>
              </a:ext>
            </a:extLst>
          </p:cNvPr>
          <p:cNvSpPr/>
          <p:nvPr/>
        </p:nvSpPr>
        <p:spPr>
          <a:xfrm>
            <a:off x="3650172" y="4230716"/>
            <a:ext cx="3886008" cy="5546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6355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7EDE704D-94E3-6C3F-2FF2-42CB8BEE5E7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Case 3: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TW" altLang="en-US" dirty="0"/>
                  <a:t> 且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−1≥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7EDE704D-94E3-6C3F-2FF2-42CB8BEE5E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CCFC5E0A-77C5-1FD5-9E3D-9B47EDA04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769575"/>
              </p:ext>
            </p:extLst>
          </p:nvPr>
        </p:nvGraphicFramePr>
        <p:xfrm>
          <a:off x="1239100" y="4595568"/>
          <a:ext cx="9713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690">
                  <a:extLst>
                    <a:ext uri="{9D8B030D-6E8A-4147-A177-3AD203B41FA5}">
                      <a16:colId xmlns:a16="http://schemas.microsoft.com/office/drawing/2014/main" val="3244223500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1294675260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654784021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242180534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535515586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333229420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776011674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2013129211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2206869162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075701681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229144015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847496152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224998000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109480458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1591008170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2207801520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4038909587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1951822930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1733976932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618161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743893"/>
                  </a:ext>
                </a:extLst>
              </a:tr>
            </a:tbl>
          </a:graphicData>
        </a:graphic>
      </p:graphicFrame>
      <p:sp>
        <p:nvSpPr>
          <p:cNvPr id="10" name="箭號: 向下 9">
            <a:extLst>
              <a:ext uri="{FF2B5EF4-FFF2-40B4-BE49-F238E27FC236}">
                <a16:creationId xmlns:a16="http://schemas.microsoft.com/office/drawing/2014/main" id="{AA675F97-1D7B-534E-BB35-71D31E58C29A}"/>
              </a:ext>
            </a:extLst>
          </p:cNvPr>
          <p:cNvSpPr/>
          <p:nvPr/>
        </p:nvSpPr>
        <p:spPr>
          <a:xfrm>
            <a:off x="6579909" y="4047446"/>
            <a:ext cx="443060" cy="5481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</a:t>
            </a:r>
            <a:endParaRPr lang="zh-TW" altLang="en-US" dirty="0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DD1349A0-F119-AAA3-C8B7-065AFAAEE774}"/>
              </a:ext>
            </a:extLst>
          </p:cNvPr>
          <p:cNvSpPr/>
          <p:nvPr/>
        </p:nvSpPr>
        <p:spPr>
          <a:xfrm>
            <a:off x="10011266" y="4047446"/>
            <a:ext cx="443060" cy="5481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endParaRPr lang="zh-TW" altLang="en-US" dirty="0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25DC03B5-3C7A-862B-4BBD-E32E7B42710C}"/>
              </a:ext>
            </a:extLst>
          </p:cNvPr>
          <p:cNvSpPr/>
          <p:nvPr/>
        </p:nvSpPr>
        <p:spPr>
          <a:xfrm>
            <a:off x="9026101" y="4047446"/>
            <a:ext cx="443060" cy="5481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840FCF7-8DD1-A6AE-75BA-49ED292C2540}"/>
              </a:ext>
            </a:extLst>
          </p:cNvPr>
          <p:cNvSpPr txBox="1"/>
          <p:nvPr/>
        </p:nvSpPr>
        <p:spPr>
          <a:xfrm>
            <a:off x="7056611" y="324433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根據定義，橘色區域會一樣</a:t>
            </a:r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3125D951-A357-4F0B-344C-68A3CF124F51}"/>
              </a:ext>
            </a:extLst>
          </p:cNvPr>
          <p:cNvSpPr/>
          <p:nvPr/>
        </p:nvSpPr>
        <p:spPr>
          <a:xfrm>
            <a:off x="3423123" y="4047446"/>
            <a:ext cx="972764" cy="5481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r>
              <a:rPr lang="en-US" altLang="zh-TW" dirty="0"/>
              <a:t>-L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0A71067-8E70-ABA6-CF34-61873711452E}"/>
                  </a:ext>
                </a:extLst>
              </p:cNvPr>
              <p:cNvSpPr txBox="1"/>
              <p:nvPr/>
            </p:nvSpPr>
            <p:spPr>
              <a:xfrm>
                <a:off x="3009653" y="4966408"/>
                <a:ext cx="145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0A71067-8E70-ABA6-CF34-618737114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653" y="4966408"/>
                <a:ext cx="14555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19461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7EDE704D-94E3-6C3F-2FF2-42CB8BEE5E7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Case 3: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TW" altLang="en-US" dirty="0"/>
                  <a:t> 且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−1≥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7EDE704D-94E3-6C3F-2FF2-42CB8BEE5E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5CE3F3-3BE3-DC49-16A2-B66D5A02A2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1232536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/>
                  <a:t>和 </a:t>
                </a:r>
                <a:r>
                  <a:rPr lang="en-US" altLang="zh-TW" dirty="0"/>
                  <a:t>Case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一樣的操作，但是綠色部分不用檢查</a:t>
                </a:r>
                <a:endParaRPr lang="en-US" altLang="zh-TW" dirty="0"/>
              </a:p>
              <a:p>
                <a:r>
                  <a:rPr lang="zh-TW" altLang="en-US" dirty="0"/>
                  <a:t>因為綠色部分一樣，所以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5CE3F3-3BE3-DC49-16A2-B66D5A02A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1232536"/>
              </a:xfrm>
              <a:blipFill>
                <a:blip r:embed="rId4"/>
                <a:stretch>
                  <a:fillRect l="-1043" t="-88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CCFC5E0A-77C5-1FD5-9E3D-9B47EDA04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756269"/>
              </p:ext>
            </p:extLst>
          </p:nvPr>
        </p:nvGraphicFramePr>
        <p:xfrm>
          <a:off x="1239100" y="4595568"/>
          <a:ext cx="9713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690">
                  <a:extLst>
                    <a:ext uri="{9D8B030D-6E8A-4147-A177-3AD203B41FA5}">
                      <a16:colId xmlns:a16="http://schemas.microsoft.com/office/drawing/2014/main" val="3244223500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1294675260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654784021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242180534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535515586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333229420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776011674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2013129211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2206869162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075701681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229144015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847496152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224998000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109480458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1591008170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2207801520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4038909587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1951822930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1733976932"/>
                    </a:ext>
                  </a:extLst>
                </a:gridCol>
                <a:gridCol w="485690">
                  <a:extLst>
                    <a:ext uri="{9D8B030D-6E8A-4147-A177-3AD203B41FA5}">
                      <a16:colId xmlns:a16="http://schemas.microsoft.com/office/drawing/2014/main" val="3618161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743893"/>
                  </a:ext>
                </a:extLst>
              </a:tr>
            </a:tbl>
          </a:graphicData>
        </a:graphic>
      </p:graphicFrame>
      <p:sp>
        <p:nvSpPr>
          <p:cNvPr id="10" name="箭號: 向下 9">
            <a:extLst>
              <a:ext uri="{FF2B5EF4-FFF2-40B4-BE49-F238E27FC236}">
                <a16:creationId xmlns:a16="http://schemas.microsoft.com/office/drawing/2014/main" id="{AA675F97-1D7B-534E-BB35-71D31E58C29A}"/>
              </a:ext>
            </a:extLst>
          </p:cNvPr>
          <p:cNvSpPr/>
          <p:nvPr/>
        </p:nvSpPr>
        <p:spPr>
          <a:xfrm>
            <a:off x="6579909" y="4047446"/>
            <a:ext cx="443060" cy="5481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</a:t>
            </a:r>
            <a:endParaRPr lang="zh-TW" altLang="en-US" dirty="0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DD1349A0-F119-AAA3-C8B7-065AFAAEE774}"/>
              </a:ext>
            </a:extLst>
          </p:cNvPr>
          <p:cNvSpPr/>
          <p:nvPr/>
        </p:nvSpPr>
        <p:spPr>
          <a:xfrm>
            <a:off x="10011266" y="4047446"/>
            <a:ext cx="443060" cy="5481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endParaRPr lang="zh-TW" altLang="en-US" dirty="0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25DC03B5-3C7A-862B-4BBD-E32E7B42710C}"/>
              </a:ext>
            </a:extLst>
          </p:cNvPr>
          <p:cNvSpPr/>
          <p:nvPr/>
        </p:nvSpPr>
        <p:spPr>
          <a:xfrm>
            <a:off x="9026101" y="4047446"/>
            <a:ext cx="443060" cy="5481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840FCF7-8DD1-A6AE-75BA-49ED292C2540}"/>
              </a:ext>
            </a:extLst>
          </p:cNvPr>
          <p:cNvSpPr txBox="1"/>
          <p:nvPr/>
        </p:nvSpPr>
        <p:spPr>
          <a:xfrm>
            <a:off x="7056611" y="324433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根據定義，橘色區域會一樣</a:t>
            </a:r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3125D951-A357-4F0B-344C-68A3CF124F51}"/>
              </a:ext>
            </a:extLst>
          </p:cNvPr>
          <p:cNvSpPr/>
          <p:nvPr/>
        </p:nvSpPr>
        <p:spPr>
          <a:xfrm>
            <a:off x="3423123" y="4047446"/>
            <a:ext cx="972764" cy="5481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r>
              <a:rPr lang="en-US" altLang="zh-TW" dirty="0"/>
              <a:t>-L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2FCC2E5-2CBA-FA2C-129B-C998D5B97B2B}"/>
                  </a:ext>
                </a:extLst>
              </p:cNvPr>
              <p:cNvSpPr txBox="1"/>
              <p:nvPr/>
            </p:nvSpPr>
            <p:spPr>
              <a:xfrm>
                <a:off x="1928429" y="3491940"/>
                <a:ext cx="36167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根據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zh-TW" altLang="en-US" dirty="0"/>
                  <a:t> 可知綠色部分也相等</a:t>
                </a:r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2FCC2E5-2CBA-FA2C-129B-C998D5B97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429" y="3491940"/>
                <a:ext cx="3616759" cy="369332"/>
              </a:xfrm>
              <a:prstGeom prst="rect">
                <a:avLst/>
              </a:prstGeom>
              <a:blipFill>
                <a:blip r:embed="rId5"/>
                <a:stretch>
                  <a:fillRect l="-1347" t="-10000" r="-101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0A71067-8E70-ABA6-CF34-61873711452E}"/>
                  </a:ext>
                </a:extLst>
              </p:cNvPr>
              <p:cNvSpPr txBox="1"/>
              <p:nvPr/>
            </p:nvSpPr>
            <p:spPr>
              <a:xfrm>
                <a:off x="3009653" y="4966408"/>
                <a:ext cx="1455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0A71067-8E70-ABA6-CF34-618737114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653" y="4966408"/>
                <a:ext cx="145559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1690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B3E65-59D3-9529-92DB-4A2E0D52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 Algorithm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97365A0-0757-02C6-344E-11E30EECF647}"/>
              </a:ext>
            </a:extLst>
          </p:cNvPr>
          <p:cNvSpPr txBox="1"/>
          <p:nvPr/>
        </p:nvSpPr>
        <p:spPr>
          <a:xfrm>
            <a:off x="4714240" y="474345"/>
            <a:ext cx="6263253" cy="563231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buildZ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Case 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++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Case 2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Case 3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++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DDF89D-256B-AC83-BCE8-ACE2D0B0B3AB}"/>
              </a:ext>
            </a:extLst>
          </p:cNvPr>
          <p:cNvSpPr/>
          <p:nvPr/>
        </p:nvSpPr>
        <p:spPr>
          <a:xfrm>
            <a:off x="5509452" y="2160616"/>
            <a:ext cx="3840288" cy="81880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D95FEB8-9884-7BDB-9BDB-04669C856B67}"/>
              </a:ext>
            </a:extLst>
          </p:cNvPr>
          <p:cNvSpPr/>
          <p:nvPr/>
        </p:nvSpPr>
        <p:spPr>
          <a:xfrm>
            <a:off x="5509452" y="4113316"/>
            <a:ext cx="3840288" cy="81880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C1C9871-D542-2495-393F-5101854D0B2E}"/>
              </a:ext>
            </a:extLst>
          </p:cNvPr>
          <p:cNvSpPr txBox="1"/>
          <p:nvPr/>
        </p:nvSpPr>
        <p:spPr>
          <a:xfrm>
            <a:off x="2465090" y="313661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重複了</a:t>
            </a:r>
          </a:p>
        </p:txBody>
      </p:sp>
    </p:spTree>
    <p:extLst>
      <p:ext uri="{BB962C8B-B14F-4D97-AF65-F5344CB8AC3E}">
        <p14:creationId xmlns:p14="http://schemas.microsoft.com/office/powerpoint/2010/main" val="191585216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B3E65-59D3-9529-92DB-4A2E0D52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 Algorithm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97365A0-0757-02C6-344E-11E30EECF647}"/>
              </a:ext>
            </a:extLst>
          </p:cNvPr>
          <p:cNvSpPr txBox="1"/>
          <p:nvPr/>
        </p:nvSpPr>
        <p:spPr>
          <a:xfrm>
            <a:off x="838200" y="1906905"/>
            <a:ext cx="6643165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buildZ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Case 2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Case 1 &amp; 3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++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DDF89D-256B-AC83-BCE8-ACE2D0B0B3AB}"/>
              </a:ext>
            </a:extLst>
          </p:cNvPr>
          <p:cNvSpPr/>
          <p:nvPr/>
        </p:nvSpPr>
        <p:spPr>
          <a:xfrm>
            <a:off x="1633412" y="3891280"/>
            <a:ext cx="3207828" cy="2692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90E2650-26AA-F682-18CB-F2CC11335F05}"/>
              </a:ext>
            </a:extLst>
          </p:cNvPr>
          <p:cNvSpPr txBox="1"/>
          <p:nvPr/>
        </p:nvSpPr>
        <p:spPr>
          <a:xfrm>
            <a:off x="7817383" y="370273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要小心會有負數</a:t>
            </a:r>
            <a:br>
              <a:rPr lang="en-US" altLang="zh-TW" dirty="0"/>
            </a:br>
            <a:r>
              <a:rPr lang="zh-TW" altLang="en-US" dirty="0"/>
              <a:t>不能用 </a:t>
            </a:r>
            <a:r>
              <a:rPr lang="en-US" altLang="zh-TW" dirty="0"/>
              <a:t>unsigned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609105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B3E65-59D3-9529-92DB-4A2E0D52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 Algorithm –</a:t>
            </a:r>
            <a:r>
              <a:rPr lang="zh-TW" altLang="en-US" dirty="0"/>
              <a:t> 時間複雜度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ABCA91E1-0628-2081-92A0-645388407D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89520" y="1825625"/>
                <a:ext cx="3764280" cy="4351338"/>
              </a:xfrm>
            </p:spPr>
            <p:txBody>
              <a:bodyPr/>
              <a:lstStyle/>
              <a:p>
                <a:r>
                  <a:rPr lang="zh-TW" altLang="en-US" dirty="0"/>
                  <a:t>每次執行 </a:t>
                </a:r>
                <a:r>
                  <a:rPr lang="en-US" altLang="zh-TW" dirty="0"/>
                  <a:t>while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都會增加</a:t>
                </a:r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TW" altLang="en-US" dirty="0"/>
                  <a:t> 最多只會是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while </a:t>
                </a:r>
                <a:r>
                  <a:rPr lang="zh-TW" altLang="en-US" dirty="0"/>
                  <a:t>只會執行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/>
                  <a:t> 次</a:t>
                </a:r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ABCA91E1-0628-2081-92A0-645388407D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9520" y="1825625"/>
                <a:ext cx="3764280" cy="4351338"/>
              </a:xfrm>
              <a:blipFill>
                <a:blip r:embed="rId2"/>
                <a:stretch>
                  <a:fillRect l="-291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097365A0-0757-02C6-344E-11E30EECF647}"/>
              </a:ext>
            </a:extLst>
          </p:cNvPr>
          <p:cNvSpPr txBox="1"/>
          <p:nvPr/>
        </p:nvSpPr>
        <p:spPr>
          <a:xfrm>
            <a:off x="838200" y="1906905"/>
            <a:ext cx="6643165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buildZ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Case 2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Case 1 &amp; 3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++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DDF89D-256B-AC83-BCE8-ACE2D0B0B3AB}"/>
              </a:ext>
            </a:extLst>
          </p:cNvPr>
          <p:cNvSpPr/>
          <p:nvPr/>
        </p:nvSpPr>
        <p:spPr>
          <a:xfrm>
            <a:off x="1633412" y="3891280"/>
            <a:ext cx="3207828" cy="2692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33879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BBB5423B-4331-9B82-8C06-5B51FF32ED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找出所有匹配的位置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BBB5423B-4331-9B82-8C06-5B51FF32ED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FBBEF9A-F602-51C8-2B30-9761E5571DF7}"/>
              </a:ext>
            </a:extLst>
          </p:cNvPr>
          <p:cNvGraphicFramePr>
            <a:graphicFrameLocks noGrp="1"/>
          </p:cNvGraphicFramePr>
          <p:nvPr/>
        </p:nvGraphicFramePr>
        <p:xfrm>
          <a:off x="3249479" y="2876423"/>
          <a:ext cx="1846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517">
                  <a:extLst>
                    <a:ext uri="{9D8B030D-6E8A-4147-A177-3AD203B41FA5}">
                      <a16:colId xmlns:a16="http://schemas.microsoft.com/office/drawing/2014/main" val="907118670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2436053636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3187657451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858459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615617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09C28BC-6BEB-6338-40B8-197D6AB6FBD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172513" y="3247263"/>
            <a:ext cx="759687" cy="108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82941F4-21B7-295F-75A2-A63D38A0427E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383169" y="3248017"/>
            <a:ext cx="307565" cy="111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ABA3840-0CB2-403B-D8B7-4FA3C0313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454878"/>
              </p:ext>
            </p:extLst>
          </p:nvPr>
        </p:nvGraphicFramePr>
        <p:xfrm>
          <a:off x="3788414" y="4331931"/>
          <a:ext cx="461517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561">
                  <a:extLst>
                    <a:ext uri="{9D8B030D-6E8A-4147-A177-3AD203B41FA5}">
                      <a16:colId xmlns:a16="http://schemas.microsoft.com/office/drawing/2014/main" val="907118670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2436053636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187657451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858459524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2706213214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190385273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2171642792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635535904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043901359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726198104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1671960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72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$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61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415034"/>
                  </a:ext>
                </a:extLst>
              </a:tr>
            </a:tbl>
          </a:graphicData>
        </a:graphic>
      </p:graphicFrame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C079C86-01C4-8675-A3C8-79C4FC0A8C2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747199" y="3945542"/>
            <a:ext cx="568129" cy="38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C72A345-A781-DB1C-83E5-516A014D15F6}"/>
              </a:ext>
            </a:extLst>
          </p:cNvPr>
          <p:cNvSpPr txBox="1"/>
          <p:nvPr/>
        </p:nvSpPr>
        <p:spPr>
          <a:xfrm>
            <a:off x="5184249" y="357621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某個沒出現過的符號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B207860-99CB-98CA-0EE8-74B679D83A3D}"/>
              </a:ext>
            </a:extLst>
          </p:cNvPr>
          <p:cNvGraphicFramePr>
            <a:graphicFrameLocks noGrp="1"/>
          </p:cNvGraphicFramePr>
          <p:nvPr/>
        </p:nvGraphicFramePr>
        <p:xfrm>
          <a:off x="6432051" y="2877177"/>
          <a:ext cx="251736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561">
                  <a:extLst>
                    <a:ext uri="{9D8B030D-6E8A-4147-A177-3AD203B41FA5}">
                      <a16:colId xmlns:a16="http://schemas.microsoft.com/office/drawing/2014/main" val="881572436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925369605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635416363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2145597063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421402853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023900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89726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A7C7A84-0EFC-BC4F-C013-B00982E5B1F2}"/>
                  </a:ext>
                </a:extLst>
              </p:cNvPr>
              <p:cNvSpPr txBox="1"/>
              <p:nvPr/>
            </p:nvSpPr>
            <p:spPr>
              <a:xfrm>
                <a:off x="3409656" y="5075119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A7C7A84-0EFC-BC4F-C013-B00982E5B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656" y="5075119"/>
                <a:ext cx="37946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A4E2A458-F8E3-2B43-D726-770385ADF5D0}"/>
              </a:ext>
            </a:extLst>
          </p:cNvPr>
          <p:cNvSpPr txBox="1"/>
          <p:nvPr/>
        </p:nvSpPr>
        <p:spPr>
          <a:xfrm>
            <a:off x="7639646" y="2407920"/>
            <a:ext cx="5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text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8C683D6-684B-2E1D-CCE3-2CCA17E005CB}"/>
              </a:ext>
            </a:extLst>
          </p:cNvPr>
          <p:cNvSpPr txBox="1"/>
          <p:nvPr/>
        </p:nvSpPr>
        <p:spPr>
          <a:xfrm>
            <a:off x="3671859" y="2407920"/>
            <a:ext cx="88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pattern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436702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9313D7-3A39-CFF0-FFFC-5A6886B9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CSES - Finding Periods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8992176-2B24-64A3-8DDB-B12E44B34B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若存在某個字串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TW" altLang="en-US" dirty="0"/>
                  <a:t> 使得字串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𝑅𝑅𝑅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𝑅𝑅</m:t>
                    </m:r>
                  </m:oMath>
                </a14:m>
                <a:br>
                  <a:rPr lang="en-US" altLang="zh-TW" dirty="0"/>
                </a:br>
                <a:r>
                  <a:rPr lang="zh-TW" altLang="en-US" dirty="0"/>
                  <a:t>則稱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TW" altLang="en-US" dirty="0"/>
                  <a:t> 為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dirty="0"/>
                  <a:t> 的週期，注意此題最一次重複可以是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TW" altLang="en-US" dirty="0"/>
                  <a:t> 的前綴</a:t>
                </a:r>
                <a:endParaRPr lang="en-US" altLang="zh-TW" dirty="0"/>
              </a:p>
              <a:p>
                <a:r>
                  <a:rPr lang="zh-TW" altLang="en-US" dirty="0"/>
                  <a:t>目標是找出所有的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Ex: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i="0" dirty="0" err="1" smtClean="0">
                        <a:latin typeface="Cambria Math" panose="02040503050406030204" pitchFamily="18" charset="0"/>
                      </a:rPr>
                      <m:t>abcabca</m:t>
                    </m:r>
                  </m:oMath>
                </a14:m>
                <a:r>
                  <a:rPr lang="zh-TW" altLang="en-US" dirty="0"/>
                  <a:t> ，合法的 </a:t>
                </a:r>
                <a:r>
                  <a:rPr lang="en-US" altLang="zh-TW" dirty="0"/>
                  <a:t>R</a:t>
                </a:r>
                <a:r>
                  <a:rPr lang="zh-TW" altLang="en-US" dirty="0"/>
                  <a:t> 有：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bc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abcabc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abcabca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8992176-2B24-64A3-8DDB-B12E44B34B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70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28986-8008-F8BB-715C-6697E2E5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標準的 </a:t>
            </a:r>
            <a:r>
              <a:rPr lang="en-US" altLang="zh-TW" dirty="0"/>
              <a:t>Counting Sort</a:t>
            </a:r>
            <a:endParaRPr lang="zh-TW" altLang="en-US"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5406FD35-46AE-194A-8C9D-A26379E6CB3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38847"/>
          <a:ext cx="41991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2669497557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82496787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403765071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2220536189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493793191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156708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3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866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6DB9049-AD44-891B-1DF6-1D77338F8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110999"/>
              </p:ext>
            </p:extLst>
          </p:nvPr>
        </p:nvGraphicFramePr>
        <p:xfrm>
          <a:off x="7547204" y="2238847"/>
          <a:ext cx="41991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890">
                  <a:extLst>
                    <a:ext uri="{9D8B030D-6E8A-4147-A177-3AD203B41FA5}">
                      <a16:colId xmlns:a16="http://schemas.microsoft.com/office/drawing/2014/main" val="289681028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302751583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419356401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428365366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1171701756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24687071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683610465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3354982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8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68237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3E83AF3C-7584-51BC-6C32-93E6438E8DEB}"/>
              </a:ext>
            </a:extLst>
          </p:cNvPr>
          <p:cNvSpPr txBox="1"/>
          <p:nvPr/>
        </p:nvSpPr>
        <p:spPr>
          <a:xfrm>
            <a:off x="6729993" y="2439824"/>
            <a:ext cx="81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Bucket</a:t>
            </a:r>
            <a:endParaRPr lang="zh-TW" altLang="en-US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6D5D596-DEBA-18A6-42E7-CF34BB3EFD98}"/>
              </a:ext>
            </a:extLst>
          </p:cNvPr>
          <p:cNvSpPr/>
          <p:nvPr/>
        </p:nvSpPr>
        <p:spPr>
          <a:xfrm>
            <a:off x="5687394" y="2431183"/>
            <a:ext cx="817212" cy="3866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C4DCC3A-3E51-EF7F-EB96-695C360F30FA}"/>
              </a:ext>
            </a:extLst>
          </p:cNvPr>
          <p:cNvSpPr txBox="1"/>
          <p:nvPr/>
        </p:nvSpPr>
        <p:spPr>
          <a:xfrm>
            <a:off x="8791561" y="1780101"/>
            <a:ext cx="17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std::</a:t>
            </a:r>
            <a:r>
              <a:rPr lang="en-US" altLang="zh-TW" dirty="0" err="1"/>
              <a:t>partial_sum</a:t>
            </a:r>
            <a:endParaRPr lang="zh-TW" altLang="en-US" dirty="0"/>
          </a:p>
        </p:txBody>
      </p:sp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38CA323E-1640-3136-642B-2948561AE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242746"/>
              </p:ext>
            </p:extLst>
          </p:nvPr>
        </p:nvGraphicFramePr>
        <p:xfrm>
          <a:off x="3996441" y="5019755"/>
          <a:ext cx="41991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2669497557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82496787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403765071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2220536189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493793191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156708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3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666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CDAB3004-7785-DBC6-BDAE-ECD4377A181B}"/>
              </a:ext>
            </a:extLst>
          </p:cNvPr>
          <p:cNvSpPr txBox="1"/>
          <p:nvPr/>
        </p:nvSpPr>
        <p:spPr>
          <a:xfrm>
            <a:off x="3467129" y="520592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Ans</a:t>
            </a:r>
            <a:endParaRPr lang="zh-TW" altLang="en-US" dirty="0"/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EC16EEB0-6CED-C9AE-C8F8-50DD03CD43B8}"/>
              </a:ext>
            </a:extLst>
          </p:cNvPr>
          <p:cNvSpPr/>
          <p:nvPr/>
        </p:nvSpPr>
        <p:spPr>
          <a:xfrm>
            <a:off x="3731785" y="1869515"/>
            <a:ext cx="503025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66176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9DF32-A08D-2C61-92A1-5AE788EC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C048AC7-D9BE-CE0A-ADF9-8E45312FE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943991"/>
              </p:ext>
            </p:extLst>
          </p:nvPr>
        </p:nvGraphicFramePr>
        <p:xfrm>
          <a:off x="2701023" y="3115945"/>
          <a:ext cx="293692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561">
                  <a:extLst>
                    <a:ext uri="{9D8B030D-6E8A-4147-A177-3AD203B41FA5}">
                      <a16:colId xmlns:a16="http://schemas.microsoft.com/office/drawing/2014/main" val="2304522191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1830139867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1501656637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1757995189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1248207668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755731371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126179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53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08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73667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0CB547B-97B7-7950-3E5B-3A2D94210161}"/>
                  </a:ext>
                </a:extLst>
              </p:cNvPr>
              <p:cNvSpPr txBox="1"/>
              <p:nvPr/>
            </p:nvSpPr>
            <p:spPr>
              <a:xfrm>
                <a:off x="2321560" y="3859133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0CB547B-97B7-7950-3E5B-3A2D94210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560" y="3859133"/>
                <a:ext cx="37946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CE3F88F-455C-4B45-8E16-B9BE02942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87060"/>
              </p:ext>
            </p:extLst>
          </p:nvPr>
        </p:nvGraphicFramePr>
        <p:xfrm>
          <a:off x="7242543" y="3115945"/>
          <a:ext cx="293692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561">
                  <a:extLst>
                    <a:ext uri="{9D8B030D-6E8A-4147-A177-3AD203B41FA5}">
                      <a16:colId xmlns:a16="http://schemas.microsoft.com/office/drawing/2014/main" val="2304522191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1830139867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1501656637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1757995189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1248207668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755731371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126179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53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08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3667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159519D-C921-E231-0101-607C5E9BE241}"/>
                  </a:ext>
                </a:extLst>
              </p:cNvPr>
              <p:cNvSpPr txBox="1"/>
              <p:nvPr/>
            </p:nvSpPr>
            <p:spPr>
              <a:xfrm>
                <a:off x="6863080" y="3859133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159519D-C921-E231-0101-607C5E9BE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80" y="3859133"/>
                <a:ext cx="37946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95233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9313D7-3A39-CFF0-FFFC-5A6886B9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CSES - Finding Periods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164682A-1940-B7DC-3139-3712A8017948}"/>
              </a:ext>
            </a:extLst>
          </p:cNvPr>
          <p:cNvSpPr txBox="1"/>
          <p:nvPr/>
        </p:nvSpPr>
        <p:spPr>
          <a:xfrm>
            <a:off x="3048000" y="2806899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findingPeriods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buildZ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++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957463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7B046DB-50E5-488F-5465-77614C246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sz="5400" dirty="0"/>
              <a:t>Rabin-Karp Rolling Hash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80E02E-1B9D-3890-042B-2F61BE7A9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/>
              <a:t>滾動雜湊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一張含有 蔬菜 的圖片&#10;&#10;自動產生的描述">
            <a:extLst>
              <a:ext uri="{FF2B5EF4-FFF2-40B4-BE49-F238E27FC236}">
                <a16:creationId xmlns:a16="http://schemas.microsoft.com/office/drawing/2014/main" id="{DD2A14FB-733B-67E3-309D-8AB45D1BA7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79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1A7C3EC-C9C7-E1A2-ACC0-0D22ABBC7D81}"/>
              </a:ext>
            </a:extLst>
          </p:cNvPr>
          <p:cNvSpPr txBox="1"/>
          <p:nvPr/>
        </p:nvSpPr>
        <p:spPr>
          <a:xfrm>
            <a:off x="3768375" y="6348722"/>
            <a:ext cx="171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Roll a Hash Joint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45251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E6C255-95BF-AD1A-D713-56CF46D3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滾動雜湊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8E5B7D4-E152-D747-EC47-903199237F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設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b="0" dirty="0"/>
                  <a:t> </a:t>
                </a:r>
                <a:r>
                  <a:rPr lang="zh-TW" altLang="en-US" b="0" dirty="0"/>
                  <a:t>，給定兩個質數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TW" dirty="0"/>
              </a:p>
              <a:p>
                <a:r>
                  <a:rPr lang="zh-TW" altLang="en-US" dirty="0"/>
                  <a:t>定義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8E5B7D4-E152-D747-EC47-903199237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68161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E6C255-95BF-AD1A-D713-56CF46D3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滾動雜湊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8E5B7D4-E152-D747-EC47-903199237F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設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b="0" dirty="0"/>
                  <a:t> </a:t>
                </a:r>
                <a:r>
                  <a:rPr lang="zh-TW" altLang="en-US" b="0" dirty="0"/>
                  <a:t>給定兩個質數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TW" dirty="0"/>
              </a:p>
              <a:p>
                <a:r>
                  <a:rPr lang="zh-TW" altLang="en-US" dirty="0"/>
                  <a:t>定義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設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br>
                  <a:rPr lang="en-US" altLang="zh-TW" dirty="0"/>
                </a:br>
                <a:br>
                  <a:rPr lang="en-US" altLang="zh-TW" dirty="0"/>
                </a:br>
                <a14:m>
                  <m:oMath xmlns:m="http://schemas.openxmlformats.org/officeDocument/2006/math">
                    <m:eqArr>
                      <m:eqArr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&amp;=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eqAr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8E5B7D4-E152-D747-EC47-903199237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95416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C7E81-26EE-EA6E-8F94-1DA9785B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88B6D10-52C5-2E2F-6FB9-5616F7567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6855"/>
          </a:xfrm>
        </p:spPr>
        <p:txBody>
          <a:bodyPr/>
          <a:lstStyle/>
          <a:p>
            <a:r>
              <a:rPr lang="zh-TW" altLang="en-US" dirty="0"/>
              <a:t>建議在 </a:t>
            </a:r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en-US" altLang="zh-TW" dirty="0"/>
              <a:t>book</a:t>
            </a:r>
            <a:r>
              <a:rPr lang="zh-TW" altLang="en-US" dirty="0"/>
              <a:t> 裡面紀錄一些 </a:t>
            </a:r>
            <a:r>
              <a:rPr lang="en-US" altLang="zh-TW" dirty="0"/>
              <a:t>int, long </a:t>
            </a:r>
            <a:r>
              <a:rPr lang="en-US" altLang="zh-TW" dirty="0" err="1"/>
              <a:t>long</a:t>
            </a:r>
            <a:r>
              <a:rPr lang="en-US" altLang="zh-TW" dirty="0"/>
              <a:t> </a:t>
            </a:r>
            <a:r>
              <a:rPr lang="zh-TW" altLang="en-US" dirty="0"/>
              <a:t>範圍質數的表</a:t>
            </a:r>
            <a:endParaRPr lang="en-US" altLang="zh-TW" dirty="0"/>
          </a:p>
          <a:p>
            <a:r>
              <a:rPr lang="zh-TW" altLang="en-US" dirty="0"/>
              <a:t>很多演算法需要質數的幫忙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9E7FF73-7161-D2C2-28B6-EBAA0E3B2949}"/>
              </a:ext>
            </a:extLst>
          </p:cNvPr>
          <p:cNvSpPr txBox="1"/>
          <p:nvPr/>
        </p:nvSpPr>
        <p:spPr>
          <a:xfrm>
            <a:off x="2014594" y="3429000"/>
            <a:ext cx="81628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rollingHash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prime_mod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++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%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prime_mod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895266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39572C-8054-6557-84D2-44C6DD15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子字串的 </a:t>
            </a:r>
            <a:r>
              <a:rPr lang="en-US" altLang="zh-TW" dirty="0"/>
              <a:t>hash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DCEA48D-D780-3737-6F12-12C72A788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/>
                  <a:t>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r>
                  <a:rPr lang="zh-TW" altLang="en-US" dirty="0"/>
                  <a:t>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r>
                  <a:rPr lang="zh-TW" altLang="en-US" dirty="0"/>
                  <a:t>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br>
                  <a:rPr lang="en-US" altLang="zh-TW" dirty="0"/>
                </a:br>
                <a:br>
                  <a:rPr lang="en-US" altLang="zh-TW" dirty="0"/>
                </a:br>
                <a14:m>
                  <m:oMath xmlns:m="http://schemas.openxmlformats.org/officeDocument/2006/math">
                    <m:eqArr>
                      <m:eqArr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eqArr>
                  </m:oMath>
                </a14:m>
                <a:br>
                  <a:rPr lang="en-US" altLang="zh-TW" dirty="0"/>
                </a:b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DCEA48D-D780-3737-6F12-12C72A788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29378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39572C-8054-6557-84D2-44C6DD15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子字串的 </a:t>
            </a:r>
            <a:r>
              <a:rPr lang="en-US" altLang="zh-TW" dirty="0"/>
              <a:t>hash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DCEA48D-D780-3737-6F12-12C72A788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/>
                  <a:t>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r>
                  <a:rPr lang="zh-TW" altLang="en-US" dirty="0"/>
                  <a:t>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r>
                  <a:rPr lang="zh-TW" altLang="en-US" dirty="0"/>
                  <a:t>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br>
                  <a:rPr lang="en-US" altLang="zh-TW" dirty="0"/>
                </a:br>
                <a:br>
                  <a:rPr lang="en-US" altLang="zh-TW" dirty="0"/>
                </a:br>
                <a14:m>
                  <m:oMath xmlns:m="http://schemas.openxmlformats.org/officeDocument/2006/math">
                    <m:eqArr>
                      <m:eqArr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+…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eqArr>
                  </m:oMath>
                </a14:m>
                <a:br>
                  <a:rPr lang="en-US" altLang="zh-TW" dirty="0"/>
                </a:b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DCEA48D-D780-3737-6F12-12C72A788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F40E1706-181F-C146-4224-ABCBE0CF8BC5}"/>
                  </a:ext>
                </a:extLst>
              </p:cNvPr>
              <p:cNvSpPr txBox="1"/>
              <p:nvPr/>
            </p:nvSpPr>
            <p:spPr>
              <a:xfrm>
                <a:off x="825020" y="5528772"/>
                <a:ext cx="10528780" cy="648191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p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F40E1706-181F-C146-4224-ABCBE0CF8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20" y="5528772"/>
                <a:ext cx="10528780" cy="648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35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8E50A2E-E460-F2FC-6870-B6588E47CB8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取得子字串的 </a:t>
                </a:r>
                <a:r>
                  <a:rPr lang="en-US" altLang="zh-TW" dirty="0"/>
                  <a:t>hash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8E50A2E-E460-F2FC-6870-B6588E47CB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43F75CF3-ACF7-CB84-9704-F8CF7C21A60A}"/>
              </a:ext>
            </a:extLst>
          </p:cNvPr>
          <p:cNvSpPr txBox="1"/>
          <p:nvPr/>
        </p:nvSpPr>
        <p:spPr>
          <a:xfrm>
            <a:off x="1444726" y="4551680"/>
            <a:ext cx="930254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getSubStrHash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prime_mod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%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prime_mod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prime_mod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%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prime_mod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D94DB9A-2958-CABD-D25A-E72062965070}"/>
              </a:ext>
            </a:extLst>
          </p:cNvPr>
          <p:cNvSpPr txBox="1"/>
          <p:nvPr/>
        </p:nvSpPr>
        <p:spPr>
          <a:xfrm>
            <a:off x="1318088" y="2103120"/>
            <a:ext cx="9555821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buildBase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prime_mod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++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prime_mod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591096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371EFF-AEDE-71C6-C940-E24820B1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唬爛法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C6B8F71-15F4-4845-14E8-6D8C6B2BF7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若兩字串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則我們認定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C6B8F71-15F4-4845-14E8-6D8C6B2BF7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18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28986-8008-F8BB-715C-6697E2E5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標準的 </a:t>
            </a:r>
            <a:r>
              <a:rPr lang="en-US" altLang="zh-TW" dirty="0"/>
              <a:t>Counting Sort</a:t>
            </a:r>
            <a:endParaRPr lang="zh-TW" altLang="en-US"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5406FD35-46AE-194A-8C9D-A26379E6CB3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38847"/>
          <a:ext cx="41991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2669497557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82496787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403765071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2220536189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493793191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156708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3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866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6DB9049-AD44-891B-1DF6-1D77338F8D2A}"/>
              </a:ext>
            </a:extLst>
          </p:cNvPr>
          <p:cNvGraphicFramePr>
            <a:graphicFrameLocks noGrp="1"/>
          </p:cNvGraphicFramePr>
          <p:nvPr/>
        </p:nvGraphicFramePr>
        <p:xfrm>
          <a:off x="7547204" y="2238847"/>
          <a:ext cx="41991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890">
                  <a:extLst>
                    <a:ext uri="{9D8B030D-6E8A-4147-A177-3AD203B41FA5}">
                      <a16:colId xmlns:a16="http://schemas.microsoft.com/office/drawing/2014/main" val="289681028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302751583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419356401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428365366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1171701756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24687071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683610465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3354982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8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68237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3E83AF3C-7584-51BC-6C32-93E6438E8DEB}"/>
              </a:ext>
            </a:extLst>
          </p:cNvPr>
          <p:cNvSpPr txBox="1"/>
          <p:nvPr/>
        </p:nvSpPr>
        <p:spPr>
          <a:xfrm>
            <a:off x="6729993" y="2439824"/>
            <a:ext cx="81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Bucket</a:t>
            </a:r>
            <a:endParaRPr lang="zh-TW" altLang="en-US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6D5D596-DEBA-18A6-42E7-CF34BB3EFD98}"/>
              </a:ext>
            </a:extLst>
          </p:cNvPr>
          <p:cNvSpPr/>
          <p:nvPr/>
        </p:nvSpPr>
        <p:spPr>
          <a:xfrm>
            <a:off x="5687394" y="2431183"/>
            <a:ext cx="817212" cy="3866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C4DCC3A-3E51-EF7F-EB96-695C360F30FA}"/>
              </a:ext>
            </a:extLst>
          </p:cNvPr>
          <p:cNvSpPr txBox="1"/>
          <p:nvPr/>
        </p:nvSpPr>
        <p:spPr>
          <a:xfrm>
            <a:off x="8791561" y="1780101"/>
            <a:ext cx="17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std::</a:t>
            </a:r>
            <a:r>
              <a:rPr lang="en-US" altLang="zh-TW" dirty="0" err="1"/>
              <a:t>partial_sum</a:t>
            </a:r>
            <a:endParaRPr lang="zh-TW" altLang="en-US" dirty="0"/>
          </a:p>
        </p:txBody>
      </p:sp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38CA323E-1640-3136-642B-2948561AE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185690"/>
              </p:ext>
            </p:extLst>
          </p:nvPr>
        </p:nvGraphicFramePr>
        <p:xfrm>
          <a:off x="3996441" y="5019755"/>
          <a:ext cx="41991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2669497557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82496787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403765071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2220536189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493793191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156708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3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666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CDAB3004-7785-DBC6-BDAE-ECD4377A181B}"/>
              </a:ext>
            </a:extLst>
          </p:cNvPr>
          <p:cNvSpPr txBox="1"/>
          <p:nvPr/>
        </p:nvSpPr>
        <p:spPr>
          <a:xfrm>
            <a:off x="3467129" y="520592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Ans</a:t>
            </a:r>
            <a:endParaRPr lang="zh-TW" altLang="en-US" dirty="0"/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EC16EEB0-6CED-C9AE-C8F8-50DD03CD43B8}"/>
              </a:ext>
            </a:extLst>
          </p:cNvPr>
          <p:cNvSpPr/>
          <p:nvPr/>
        </p:nvSpPr>
        <p:spPr>
          <a:xfrm>
            <a:off x="3047345" y="1869515"/>
            <a:ext cx="503025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97629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4CF47-2D90-1219-0EB7-EF2846C3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碰撞問題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131040F-FEC1-43ED-4572-0606B7C42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碰撞定義：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若不考慮 </a:t>
                </a:r>
                <a:r>
                  <a:rPr lang="en-US" altLang="zh-TW" dirty="0"/>
                  <a:t>modulo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函數相當於是將字串編碼成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TW" altLang="en-US" dirty="0"/>
                  <a:t> 進位的整數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因此碰撞只跟取餘數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TW" altLang="en-US" dirty="0"/>
                  <a:t> 有關，單次比較碰撞機率為：</a:t>
                </a:r>
                <a:br>
                  <a:rPr lang="en-US" altLang="zh-TW" dirty="0"/>
                </a:br>
                <a:br>
                  <a:rPr lang="en-US" altLang="zh-TW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131040F-FEC1-43ED-4572-0606B7C42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68623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4CF47-2D90-1219-0EB7-EF2846C3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碰撞問題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131040F-FEC1-43ED-4572-0606B7C42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如果進行 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次比較，希望有 </a:t>
                </a:r>
                <a:r>
                  <a:rPr lang="en-US" altLang="zh-TW" dirty="0"/>
                  <a:t>90 % </a:t>
                </a:r>
                <a:r>
                  <a:rPr lang="zh-TW" altLang="en-US" dirty="0"/>
                  <a:t>的正確率， 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要多大</a:t>
                </a:r>
                <a:r>
                  <a:rPr lang="en-US" altLang="zh-TW" dirty="0"/>
                  <a:t>?</a:t>
                </a:r>
                <a:br>
                  <a:rPr lang="en-US" altLang="zh-TW" dirty="0"/>
                </a:br>
                <a:br>
                  <a:rPr lang="en-US" altLang="zh-TW" dirty="0"/>
                </a:br>
                <a14:m>
                  <m:oMath xmlns:m="http://schemas.openxmlformats.org/officeDocument/2006/math">
                    <m:eqArr>
                      <m:eqArr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&amp;≥0.9</m:t>
                        </m:r>
                      </m: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𝑃𝑀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eqArr>
                  </m:oMath>
                </a14:m>
                <a:endParaRPr lang="en-US" altLang="zh-TW" dirty="0"/>
              </a:p>
              <a:p>
                <a:r>
                  <a:rPr lang="zh-TW" altLang="en-US" dirty="0"/>
                  <a:t>有人推了</a:t>
                </a:r>
                <a:r>
                  <a:rPr lang="zh-TW" altLang="en-US" dirty="0">
                    <a:hlinkClick r:id="rId2"/>
                  </a:rPr>
                  <a:t>近似公式</a:t>
                </a:r>
                <a:r>
                  <a:rPr lang="zh-TW" altLang="en-US" dirty="0"/>
                  <a:t>：</a:t>
                </a:r>
                <a:r>
                  <a:rPr lang="en-US" altLang="zh-TW" b="0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≥5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zh-TW" altLang="en-US" dirty="0"/>
                  <a:t>如果還是不夠用，就用多個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TW" altLang="en-US" dirty="0"/>
                  <a:t> 做 </a:t>
                </a:r>
                <a:r>
                  <a:rPr lang="en-US" altLang="zh-TW" dirty="0"/>
                  <a:t>Hash</a:t>
                </a:r>
                <a:br>
                  <a:rPr lang="en-US" altLang="zh-TW" dirty="0"/>
                </a:br>
                <a:r>
                  <a:rPr lang="zh-TW" altLang="en-US" dirty="0"/>
                  <a:t>比較用 </a:t>
                </a:r>
                <a:r>
                  <a:rPr lang="en-US" altLang="zh-TW" dirty="0"/>
                  <a:t>tuple</a:t>
                </a:r>
                <a:r>
                  <a:rPr lang="zh-TW" altLang="en-US" dirty="0"/>
                  <a:t> 包起來一起比較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131040F-FEC1-43ED-4572-0606B7C42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5535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8E265-33AA-3AF3-3CFD-E84C0277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特殊質數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6458B7-9AA0-B80A-5675-3DAFF677E2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不要用特殊質數，例如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TW" altLang="en-US" dirty="0"/>
                  <a:t> 的質數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很容易可以設計出碰撞的測資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6458B7-9AA0-B80A-5675-3DAFF677E2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88461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786B7D6-1431-381F-8F1F-B58F8A98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945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6600"/>
              <a:t>Trie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4C7038-6BED-D3F7-AD45-A0B9DA0EA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636008"/>
            <a:ext cx="6894576" cy="1572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>
                <a:solidFill>
                  <a:schemeClr val="tx1"/>
                </a:solidFill>
              </a:rPr>
              <a:t>字典樹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mall tree">
            <a:extLst>
              <a:ext uri="{FF2B5EF4-FFF2-40B4-BE49-F238E27FC236}">
                <a16:creationId xmlns:a16="http://schemas.microsoft.com/office/drawing/2014/main" id="{BCF930E8-455F-45D3-B537-B808FF47D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43" r="39616" b="-1"/>
          <a:stretch/>
        </p:blipFill>
        <p:spPr>
          <a:xfrm>
            <a:off x="8139803" y="10"/>
            <a:ext cx="4052199" cy="6857990"/>
          </a:xfrm>
          <a:custGeom>
            <a:avLst/>
            <a:gdLst/>
            <a:ahLst/>
            <a:cxnLst/>
            <a:rect l="l" t="t" r="r" b="b"/>
            <a:pathLst>
              <a:path w="4052199" h="6858000">
                <a:moveTo>
                  <a:pt x="25603" y="0"/>
                </a:moveTo>
                <a:lnTo>
                  <a:pt x="4052199" y="0"/>
                </a:lnTo>
                <a:lnTo>
                  <a:pt x="4052199" y="6858000"/>
                </a:lnTo>
                <a:lnTo>
                  <a:pt x="28079" y="6858000"/>
                </a:lnTo>
                <a:lnTo>
                  <a:pt x="37459" y="6497135"/>
                </a:lnTo>
                <a:cubicBezTo>
                  <a:pt x="37586" y="6492050"/>
                  <a:pt x="38603" y="6487092"/>
                  <a:pt x="38603" y="6482007"/>
                </a:cubicBezTo>
                <a:cubicBezTo>
                  <a:pt x="47502" y="6367973"/>
                  <a:pt x="52587" y="6253939"/>
                  <a:pt x="18135" y="6142702"/>
                </a:cubicBezTo>
                <a:cubicBezTo>
                  <a:pt x="15084" y="6132214"/>
                  <a:pt x="13495" y="6121344"/>
                  <a:pt x="13432" y="6110411"/>
                </a:cubicBezTo>
                <a:cubicBezTo>
                  <a:pt x="11690" y="6013324"/>
                  <a:pt x="15936" y="5916236"/>
                  <a:pt x="26145" y="5819669"/>
                </a:cubicBezTo>
                <a:cubicBezTo>
                  <a:pt x="31229" y="5760555"/>
                  <a:pt x="26017" y="5700423"/>
                  <a:pt x="42926" y="5641690"/>
                </a:cubicBezTo>
                <a:cubicBezTo>
                  <a:pt x="50337" y="5612565"/>
                  <a:pt x="54595" y="5582728"/>
                  <a:pt x="55638" y="5552700"/>
                </a:cubicBezTo>
                <a:cubicBezTo>
                  <a:pt x="60087" y="5479983"/>
                  <a:pt x="38603" y="5411588"/>
                  <a:pt x="18263" y="5343066"/>
                </a:cubicBezTo>
                <a:cubicBezTo>
                  <a:pt x="7456" y="5306707"/>
                  <a:pt x="-5384" y="5269459"/>
                  <a:pt x="2372" y="5231320"/>
                </a:cubicBezTo>
                <a:cubicBezTo>
                  <a:pt x="16076" y="5173655"/>
                  <a:pt x="23920" y="5114744"/>
                  <a:pt x="25763" y="5055502"/>
                </a:cubicBezTo>
                <a:cubicBezTo>
                  <a:pt x="25635" y="5012660"/>
                  <a:pt x="15338" y="4970962"/>
                  <a:pt x="18898" y="4928374"/>
                </a:cubicBezTo>
                <a:cubicBezTo>
                  <a:pt x="27073" y="4845715"/>
                  <a:pt x="29157" y="4762561"/>
                  <a:pt x="25127" y="4679584"/>
                </a:cubicBezTo>
                <a:cubicBezTo>
                  <a:pt x="25077" y="4646429"/>
                  <a:pt x="28776" y="4613376"/>
                  <a:pt x="36187" y="4581060"/>
                </a:cubicBezTo>
                <a:cubicBezTo>
                  <a:pt x="45493" y="4524043"/>
                  <a:pt x="47464" y="4466060"/>
                  <a:pt x="42036" y="4408547"/>
                </a:cubicBezTo>
                <a:cubicBezTo>
                  <a:pt x="36060" y="4341932"/>
                  <a:pt x="18263" y="4276334"/>
                  <a:pt x="13685" y="4209719"/>
                </a:cubicBezTo>
                <a:cubicBezTo>
                  <a:pt x="6694" y="4099371"/>
                  <a:pt x="16610" y="3989024"/>
                  <a:pt x="26398" y="3879186"/>
                </a:cubicBezTo>
                <a:cubicBezTo>
                  <a:pt x="34026" y="3808731"/>
                  <a:pt x="36060" y="3737781"/>
                  <a:pt x="32501" y="3667009"/>
                </a:cubicBezTo>
                <a:cubicBezTo>
                  <a:pt x="28051" y="3610818"/>
                  <a:pt x="21059" y="3554755"/>
                  <a:pt x="19788" y="3498437"/>
                </a:cubicBezTo>
                <a:cubicBezTo>
                  <a:pt x="17627" y="3398006"/>
                  <a:pt x="18390" y="3297701"/>
                  <a:pt x="24237" y="3197143"/>
                </a:cubicBezTo>
                <a:cubicBezTo>
                  <a:pt x="27162" y="3146928"/>
                  <a:pt x="32119" y="3096966"/>
                  <a:pt x="34026" y="3046242"/>
                </a:cubicBezTo>
                <a:cubicBezTo>
                  <a:pt x="35933" y="2995518"/>
                  <a:pt x="40001" y="2944413"/>
                  <a:pt x="28433" y="2894578"/>
                </a:cubicBezTo>
                <a:cubicBezTo>
                  <a:pt x="8855" y="2810038"/>
                  <a:pt x="23220" y="2725879"/>
                  <a:pt x="27415" y="2641593"/>
                </a:cubicBezTo>
                <a:cubicBezTo>
                  <a:pt x="29958" y="2589217"/>
                  <a:pt x="45214" y="2535568"/>
                  <a:pt x="31738" y="2484717"/>
                </a:cubicBezTo>
                <a:cubicBezTo>
                  <a:pt x="10507" y="2405008"/>
                  <a:pt x="24492" y="2326951"/>
                  <a:pt x="31738" y="2248513"/>
                </a:cubicBezTo>
                <a:cubicBezTo>
                  <a:pt x="40218" y="2174283"/>
                  <a:pt x="38768" y="2099252"/>
                  <a:pt x="27415" y="2025403"/>
                </a:cubicBezTo>
                <a:cubicBezTo>
                  <a:pt x="12986" y="1952165"/>
                  <a:pt x="12986" y="1876803"/>
                  <a:pt x="27415" y="1803565"/>
                </a:cubicBezTo>
                <a:cubicBezTo>
                  <a:pt x="39276" y="1743102"/>
                  <a:pt x="40598" y="1681038"/>
                  <a:pt x="31356" y="1620119"/>
                </a:cubicBezTo>
                <a:cubicBezTo>
                  <a:pt x="25127" y="1576514"/>
                  <a:pt x="13940" y="1533163"/>
                  <a:pt x="12414" y="1489558"/>
                </a:cubicBezTo>
                <a:cubicBezTo>
                  <a:pt x="9262" y="1398420"/>
                  <a:pt x="11118" y="1307167"/>
                  <a:pt x="18008" y="1216233"/>
                </a:cubicBezTo>
                <a:cubicBezTo>
                  <a:pt x="26017" y="1112496"/>
                  <a:pt x="41400" y="1009268"/>
                  <a:pt x="30721" y="904896"/>
                </a:cubicBezTo>
                <a:cubicBezTo>
                  <a:pt x="27162" y="869046"/>
                  <a:pt x="19661" y="833323"/>
                  <a:pt x="18771" y="797346"/>
                </a:cubicBezTo>
                <a:cubicBezTo>
                  <a:pt x="17118" y="730095"/>
                  <a:pt x="16737" y="663607"/>
                  <a:pt x="20169" y="593941"/>
                </a:cubicBezTo>
                <a:cubicBezTo>
                  <a:pt x="23602" y="524274"/>
                  <a:pt x="38348" y="451938"/>
                  <a:pt x="28433" y="383798"/>
                </a:cubicBezTo>
                <a:cubicBezTo>
                  <a:pt x="18516" y="315657"/>
                  <a:pt x="24873" y="248406"/>
                  <a:pt x="31229" y="181410"/>
                </a:cubicBezTo>
                <a:cubicBezTo>
                  <a:pt x="34344" y="149565"/>
                  <a:pt x="36410" y="118069"/>
                  <a:pt x="35854" y="8670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5980349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2D274-4CA6-A820-9F6D-201E1F2A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儲存、查找字串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24E2D78A-CD88-52D7-E0EA-13D5CA057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9600" y="1825625"/>
                <a:ext cx="5664200" cy="4351338"/>
              </a:xfrm>
            </p:spPr>
            <p:txBody>
              <a:bodyPr/>
              <a:lstStyle/>
              <a:p>
                <a:r>
                  <a:rPr lang="zh-TW" altLang="en-US" dirty="0"/>
                  <a:t>設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表示 </a:t>
                </a:r>
                <a:r>
                  <a:rPr lang="en-US" altLang="zh-TW" dirty="0" err="1"/>
                  <a:t>ST.size</a:t>
                </a:r>
                <a:r>
                  <a:rPr lang="en-US" altLang="zh-TW" dirty="0"/>
                  <a:t>()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若插入</a:t>
                </a:r>
                <a:r>
                  <a:rPr lang="en-US" altLang="zh-TW" dirty="0"/>
                  <a:t>/</a:t>
                </a:r>
                <a:r>
                  <a:rPr lang="zh-TW" altLang="en-US" dirty="0"/>
                  <a:t>刪除</a:t>
                </a:r>
                <a:r>
                  <a:rPr lang="en-US" altLang="zh-TW" dirty="0"/>
                  <a:t>/</a:t>
                </a:r>
                <a:r>
                  <a:rPr lang="zh-TW" altLang="en-US" dirty="0"/>
                  <a:t>查詢一個字串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TW" dirty="0"/>
              </a:p>
              <a:p>
                <a:r>
                  <a:rPr lang="zh-TW" altLang="en-US" dirty="0"/>
                  <a:t>花費的時間為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24E2D78A-CD88-52D7-E0EA-13D5CA057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9600" y="1825625"/>
                <a:ext cx="5664200" cy="4351338"/>
              </a:xfrm>
              <a:blipFill>
                <a:blip r:embed="rId2"/>
                <a:stretch>
                  <a:fillRect l="-1935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E856B1B0-2C91-A1DF-17DA-BA84C83F078A}"/>
              </a:ext>
            </a:extLst>
          </p:cNvPr>
          <p:cNvSpPr txBox="1"/>
          <p:nvPr/>
        </p:nvSpPr>
        <p:spPr>
          <a:xfrm>
            <a:off x="838200" y="2895600"/>
            <a:ext cx="4490332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emplace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"ant"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emplace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"can"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emplace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"can"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26E569E-14E1-B074-93B0-023F8C9AC7DE}"/>
              </a:ext>
            </a:extLst>
          </p:cNvPr>
          <p:cNvGrpSpPr/>
          <p:nvPr/>
        </p:nvGrpSpPr>
        <p:grpSpPr>
          <a:xfrm>
            <a:off x="8048935" y="4001294"/>
            <a:ext cx="2759089" cy="1387296"/>
            <a:chOff x="8048935" y="4001294"/>
            <a:chExt cx="2759089" cy="1387296"/>
          </a:xfrm>
        </p:grpSpPr>
        <p:sp>
          <p:nvSpPr>
            <p:cNvPr id="6" name="箭號: 向上 5">
              <a:extLst>
                <a:ext uri="{FF2B5EF4-FFF2-40B4-BE49-F238E27FC236}">
                  <a16:creationId xmlns:a16="http://schemas.microsoft.com/office/drawing/2014/main" id="{92F86B8F-96C3-1980-1D01-422654458FD1}"/>
                </a:ext>
              </a:extLst>
            </p:cNvPr>
            <p:cNvSpPr/>
            <p:nvPr/>
          </p:nvSpPr>
          <p:spPr>
            <a:xfrm>
              <a:off x="8991600" y="4001294"/>
              <a:ext cx="873760" cy="741680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D3CFE5C-9D0A-B7AF-2DF3-43ED67FD6318}"/>
                </a:ext>
              </a:extLst>
            </p:cNvPr>
            <p:cNvSpPr txBox="1"/>
            <p:nvPr/>
          </p:nvSpPr>
          <p:spPr>
            <a:xfrm>
              <a:off x="8048935" y="5019258"/>
              <a:ext cx="2759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有沒有辦法去除這個 </a:t>
              </a:r>
              <a:r>
                <a:rPr lang="en-US" altLang="zh-TW" dirty="0"/>
                <a:t>log ?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704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321E8-3258-B28C-F31A-7530CF73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Trie</a:t>
            </a:r>
            <a:r>
              <a:rPr lang="en-US" altLang="zh-TW" dirty="0"/>
              <a:t> (</a:t>
            </a:r>
            <a:r>
              <a:rPr lang="zh-TW" altLang="en-US" dirty="0"/>
              <a:t>讀做 </a:t>
            </a:r>
            <a:r>
              <a:rPr lang="en-US" altLang="zh-TW" dirty="0"/>
              <a:t>Try)</a:t>
            </a:r>
            <a:endParaRPr lang="zh-TW" altLang="en-US" dirty="0"/>
          </a:p>
        </p:txBody>
      </p:sp>
      <p:sp>
        <p:nvSpPr>
          <p:cNvPr id="61" name="內容版面配置區 60">
            <a:extLst>
              <a:ext uri="{FF2B5EF4-FFF2-40B4-BE49-F238E27FC236}">
                <a16:creationId xmlns:a16="http://schemas.microsoft.com/office/drawing/2014/main" id="{D2495F12-89EA-328C-14C3-DAA820D10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680" y="1955126"/>
            <a:ext cx="5618480" cy="17329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字典樹的邊表示一個字母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如果到該節點已經有單字組成了</a:t>
            </a:r>
            <a:br>
              <a:rPr lang="en-US" altLang="zh-TW" dirty="0"/>
            </a:br>
            <a:r>
              <a:rPr lang="zh-TW" altLang="en-US" dirty="0"/>
              <a:t>則在節點做標記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184B8A18-07F1-CF39-3B4A-3CF3E923BAD3}"/>
              </a:ext>
            </a:extLst>
          </p:cNvPr>
          <p:cNvSpPr/>
          <p:nvPr/>
        </p:nvSpPr>
        <p:spPr>
          <a:xfrm>
            <a:off x="2184400" y="2092960"/>
            <a:ext cx="589280" cy="5892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C3BA160-FE31-3C33-4622-7114E60512B4}"/>
              </a:ext>
            </a:extLst>
          </p:cNvPr>
          <p:cNvSpPr/>
          <p:nvPr/>
        </p:nvSpPr>
        <p:spPr>
          <a:xfrm>
            <a:off x="1412240" y="3134360"/>
            <a:ext cx="589280" cy="5892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CC410BC-A781-75F3-4AB8-6C23F412E0BA}"/>
              </a:ext>
            </a:extLst>
          </p:cNvPr>
          <p:cNvSpPr/>
          <p:nvPr/>
        </p:nvSpPr>
        <p:spPr>
          <a:xfrm>
            <a:off x="3108960" y="3134360"/>
            <a:ext cx="589280" cy="5892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2AFAAA0-8EC9-ADB3-2597-EF7C08D80EF6}"/>
              </a:ext>
            </a:extLst>
          </p:cNvPr>
          <p:cNvSpPr/>
          <p:nvPr/>
        </p:nvSpPr>
        <p:spPr>
          <a:xfrm>
            <a:off x="2667000" y="4287520"/>
            <a:ext cx="589280" cy="5892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9F4CDCA-7F72-9968-D09A-768834567DDD}"/>
              </a:ext>
            </a:extLst>
          </p:cNvPr>
          <p:cNvSpPr/>
          <p:nvPr/>
        </p:nvSpPr>
        <p:spPr>
          <a:xfrm>
            <a:off x="3489960" y="5440680"/>
            <a:ext cx="589280" cy="5892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8D4D2F4-AA90-EC5A-5B1F-C48AEF539AAF}"/>
              </a:ext>
            </a:extLst>
          </p:cNvPr>
          <p:cNvCxnSpPr>
            <a:stCxn id="3" idx="4"/>
            <a:endCxn id="4" idx="0"/>
          </p:cNvCxnSpPr>
          <p:nvPr/>
        </p:nvCxnSpPr>
        <p:spPr>
          <a:xfrm flipH="1">
            <a:off x="1706880" y="2682240"/>
            <a:ext cx="772160" cy="452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CED1AAE-F60E-26D1-BB75-606F9638A2F9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2479040" y="2682240"/>
            <a:ext cx="924560" cy="452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FD56092-261F-26D0-C2A5-5D6B16399963}"/>
              </a:ext>
            </a:extLst>
          </p:cNvPr>
          <p:cNvCxnSpPr>
            <a:cxnSpLocks/>
            <a:stCxn id="4" idx="4"/>
            <a:endCxn id="21" idx="0"/>
          </p:cNvCxnSpPr>
          <p:nvPr/>
        </p:nvCxnSpPr>
        <p:spPr>
          <a:xfrm flipH="1">
            <a:off x="1132840" y="3723640"/>
            <a:ext cx="574040" cy="538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5EE9E75-2653-4E86-4725-33A49F21030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2961640" y="4876800"/>
            <a:ext cx="822960" cy="563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333848D2-891B-E69E-5C66-A331DDD9B793}"/>
              </a:ext>
            </a:extLst>
          </p:cNvPr>
          <p:cNvSpPr/>
          <p:nvPr/>
        </p:nvSpPr>
        <p:spPr>
          <a:xfrm>
            <a:off x="838200" y="4262120"/>
            <a:ext cx="589280" cy="5892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3ED1FFF-AEEC-0855-FBE2-039793014017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2961640" y="3723640"/>
            <a:ext cx="441960" cy="563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5D57B415-B3E6-4F06-D4D5-328EBED1B92F}"/>
              </a:ext>
            </a:extLst>
          </p:cNvPr>
          <p:cNvSpPr/>
          <p:nvPr/>
        </p:nvSpPr>
        <p:spPr>
          <a:xfrm>
            <a:off x="543560" y="5440680"/>
            <a:ext cx="589280" cy="5892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8204A683-4556-9E43-BC9C-CB4247D6A5A2}"/>
              </a:ext>
            </a:extLst>
          </p:cNvPr>
          <p:cNvCxnSpPr>
            <a:cxnSpLocks/>
            <a:stCxn id="21" idx="4"/>
            <a:endCxn id="32" idx="0"/>
          </p:cNvCxnSpPr>
          <p:nvPr/>
        </p:nvCxnSpPr>
        <p:spPr>
          <a:xfrm flipH="1">
            <a:off x="838200" y="4851400"/>
            <a:ext cx="294640" cy="589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橢圓 39">
            <a:extLst>
              <a:ext uri="{FF2B5EF4-FFF2-40B4-BE49-F238E27FC236}">
                <a16:creationId xmlns:a16="http://schemas.microsoft.com/office/drawing/2014/main" id="{C54AB53E-B0BB-F983-6EB1-113B5D5E7334}"/>
              </a:ext>
            </a:extLst>
          </p:cNvPr>
          <p:cNvSpPr/>
          <p:nvPr/>
        </p:nvSpPr>
        <p:spPr>
          <a:xfrm>
            <a:off x="2016760" y="5440680"/>
            <a:ext cx="589280" cy="5892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6F2A742A-BE03-F7AA-EA3D-2F6644116396}"/>
              </a:ext>
            </a:extLst>
          </p:cNvPr>
          <p:cNvCxnSpPr>
            <a:cxnSpLocks/>
            <a:stCxn id="6" idx="4"/>
            <a:endCxn id="40" idx="0"/>
          </p:cNvCxnSpPr>
          <p:nvPr/>
        </p:nvCxnSpPr>
        <p:spPr>
          <a:xfrm flipH="1">
            <a:off x="2311400" y="4876800"/>
            <a:ext cx="650240" cy="563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3300919-33E3-80EA-AEAB-534A4B58B0E9}"/>
              </a:ext>
            </a:extLst>
          </p:cNvPr>
          <p:cNvSpPr txBox="1"/>
          <p:nvPr/>
        </p:nvSpPr>
        <p:spPr>
          <a:xfrm>
            <a:off x="1798003" y="256389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CCF2D4B-0F07-9EFA-B20B-5FB99FC46D73}"/>
              </a:ext>
            </a:extLst>
          </p:cNvPr>
          <p:cNvSpPr txBox="1"/>
          <p:nvPr/>
        </p:nvSpPr>
        <p:spPr>
          <a:xfrm>
            <a:off x="1100666" y="36779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6632F1B-E130-285A-4FA3-12F84582E08D}"/>
              </a:ext>
            </a:extLst>
          </p:cNvPr>
          <p:cNvSpPr txBox="1"/>
          <p:nvPr/>
        </p:nvSpPr>
        <p:spPr>
          <a:xfrm>
            <a:off x="537633" y="48768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0239546-4E3C-C4AE-2F27-AE96419EEFD1}"/>
              </a:ext>
            </a:extLst>
          </p:cNvPr>
          <p:cNvSpPr txBox="1"/>
          <p:nvPr/>
        </p:nvSpPr>
        <p:spPr>
          <a:xfrm>
            <a:off x="3028638" y="258064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FDAAD28-8B7A-918E-FF62-9DF3C01121E1}"/>
              </a:ext>
            </a:extLst>
          </p:cNvPr>
          <p:cNvSpPr txBox="1"/>
          <p:nvPr/>
        </p:nvSpPr>
        <p:spPr>
          <a:xfrm>
            <a:off x="3326807" y="383897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F068DAF-80CE-C300-7C02-AE70565190D2}"/>
              </a:ext>
            </a:extLst>
          </p:cNvPr>
          <p:cNvSpPr txBox="1"/>
          <p:nvPr/>
        </p:nvSpPr>
        <p:spPr>
          <a:xfrm>
            <a:off x="2254927" y="4851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120B6EDF-E682-2AEC-24A5-9381F6E10608}"/>
              </a:ext>
            </a:extLst>
          </p:cNvPr>
          <p:cNvSpPr txBox="1"/>
          <p:nvPr/>
        </p:nvSpPr>
        <p:spPr>
          <a:xfrm>
            <a:off x="3468834" y="48768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38977364-82F9-9C8E-8B92-C27FDCC26197}"/>
                  </a:ext>
                </a:extLst>
              </p:cNvPr>
              <p:cNvSpPr txBox="1"/>
              <p:nvPr/>
            </p:nvSpPr>
            <p:spPr>
              <a:xfrm>
                <a:off x="1553882" y="1621354"/>
                <a:ext cx="1850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𝑎𝑛𝑡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i="1" dirty="0" err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altLang="zh-TW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 dirty="0" err="1" smtClean="0">
                          <a:latin typeface="Cambria Math" panose="02040503050406030204" pitchFamily="18" charset="0"/>
                        </a:rPr>
                        <m:t>𝑐𝑎𝑡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38977364-82F9-9C8E-8B92-C27FDCC26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82" y="1621354"/>
                <a:ext cx="1850315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字方塊 58">
            <a:extLst>
              <a:ext uri="{FF2B5EF4-FFF2-40B4-BE49-F238E27FC236}">
                <a16:creationId xmlns:a16="http://schemas.microsoft.com/office/drawing/2014/main" id="{18E5A792-A4D3-97BB-733B-CA798C65B45E}"/>
              </a:ext>
            </a:extLst>
          </p:cNvPr>
          <p:cNvSpPr txBox="1"/>
          <p:nvPr/>
        </p:nvSpPr>
        <p:spPr>
          <a:xfrm>
            <a:off x="6318094" y="4435901"/>
            <a:ext cx="3857146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{};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a-z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0185966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B6DF7D2-8771-0082-D2B9-2AC16CB14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加入資料很簡單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B6DF7D2-8771-0082-D2B9-2AC16CB14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A298CFCA-4FDE-0552-DB4B-450A634FF4B8}"/>
              </a:ext>
            </a:extLst>
          </p:cNvPr>
          <p:cNvSpPr txBox="1"/>
          <p:nvPr/>
        </p:nvSpPr>
        <p:spPr>
          <a:xfrm>
            <a:off x="3048000" y="2390339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++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[*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315850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86AFB-36BD-8598-8776-24B477D1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Trie</a:t>
            </a:r>
            <a:r>
              <a:rPr lang="en-US" altLang="zh-TW" dirty="0"/>
              <a:t> </a:t>
            </a:r>
            <a:r>
              <a:rPr lang="zh-TW" altLang="en-US" dirty="0"/>
              <a:t>的好處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5CA98C6-8DA9-3B53-DC6A-082E44A77F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假設有一些字串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/>
                  <a:t> ，將其加入 </a:t>
                </a:r>
                <a:r>
                  <a:rPr lang="en-US" altLang="zh-TW" dirty="0" err="1"/>
                  <a:t>Trie</a:t>
                </a:r>
                <a:r>
                  <a:rPr lang="zh-TW" altLang="en-US" dirty="0"/>
                  <a:t> 只要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對一個字串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TW" altLang="en-US" dirty="0"/>
                  <a:t> 查詢：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有幾個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zh-TW" altLang="en-US" dirty="0"/>
                  <a:t>有幾個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 是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TW" altLang="en-US" dirty="0"/>
                  <a:t> 的前綴</a:t>
                </a:r>
                <a:endParaRPr lang="en-US" altLang="zh-TW" dirty="0"/>
              </a:p>
              <a:p>
                <a:r>
                  <a:rPr lang="zh-TW" altLang="en-US" dirty="0"/>
                  <a:t>複雜度都是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大多數</a:t>
                </a:r>
                <a:r>
                  <a:rPr lang="zh-TW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字串處理自動機</a:t>
                </a:r>
                <a:r>
                  <a:rPr lang="zh-TW" altLang="en-US" dirty="0"/>
                  <a:t>都基於 </a:t>
                </a:r>
                <a:r>
                  <a:rPr lang="en-US" altLang="zh-TW" dirty="0" err="1"/>
                  <a:t>Trie</a:t>
                </a:r>
                <a:r>
                  <a:rPr lang="zh-TW" altLang="en-US" dirty="0"/>
                  <a:t> 的結構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5CA98C6-8DA9-3B53-DC6A-082E44A77F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24792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2DC0675-E790-7A17-8292-CF4FB2EC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6600"/>
              <a:t>注意 </a:t>
            </a:r>
            <a:r>
              <a:rPr lang="en-US" altLang="zh-TW" sz="6600"/>
              <a:t>Trie </a:t>
            </a:r>
            <a:r>
              <a:rPr lang="zh-TW" altLang="en-US" sz="6600"/>
              <a:t>的空間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46C3C7-0ACB-D9D5-0C55-B85AB6242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4938" y="320040"/>
            <a:ext cx="1844620" cy="38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3EB8E8-A5F1-20AC-F9BA-01C19DF64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1011486"/>
            <a:ext cx="5614416" cy="251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DAAC7F52-2945-DF9D-529D-900325313B19}"/>
              </a:ext>
            </a:extLst>
          </p:cNvPr>
          <p:cNvSpPr/>
          <p:nvPr/>
        </p:nvSpPr>
        <p:spPr>
          <a:xfrm>
            <a:off x="4783061" y="2032000"/>
            <a:ext cx="1310640" cy="8026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實際上</a:t>
            </a:r>
          </a:p>
        </p:txBody>
      </p:sp>
    </p:spTree>
    <p:extLst>
      <p:ext uri="{BB962C8B-B14F-4D97-AF65-F5344CB8AC3E}">
        <p14:creationId xmlns:p14="http://schemas.microsoft.com/office/powerpoint/2010/main" val="98191801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08652-B043-67E3-B287-272BDF4C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特殊題型 </a:t>
            </a:r>
            <a:r>
              <a:rPr lang="en-US" altLang="zh-TW" dirty="0"/>
              <a:t>0-1</a:t>
            </a:r>
            <a:r>
              <a:rPr lang="zh-TW" altLang="en-US" dirty="0"/>
              <a:t> </a:t>
            </a:r>
            <a:r>
              <a:rPr lang="en-US" altLang="zh-TW" dirty="0" err="1"/>
              <a:t>Trie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FC8B32-CE5A-706E-ADE1-2C3705DCC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把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數字</a:t>
            </a:r>
            <a:r>
              <a:rPr lang="zh-TW" altLang="en-US" dirty="0"/>
              <a:t>當作是 由 </a:t>
            </a:r>
            <a:r>
              <a:rPr lang="en-US" altLang="zh-TW" dirty="0"/>
              <a:t>0 </a:t>
            </a:r>
            <a:r>
              <a:rPr lang="zh-TW" altLang="en-US" dirty="0"/>
              <a:t>或 </a:t>
            </a:r>
            <a:r>
              <a:rPr lang="en-US" altLang="zh-TW" dirty="0"/>
              <a:t>1 </a:t>
            </a:r>
            <a:r>
              <a:rPr lang="zh-TW" altLang="en-US" dirty="0"/>
              <a:t>組成的 二進位字串，用 </a:t>
            </a:r>
            <a:r>
              <a:rPr lang="en-US" altLang="zh-TW" dirty="0"/>
              <a:t>Tire </a:t>
            </a:r>
            <a:r>
              <a:rPr lang="zh-TW" altLang="en-US" dirty="0"/>
              <a:t>維護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HDU4825:</a:t>
            </a:r>
            <a:br>
              <a:rPr lang="en-US" altLang="zh-TW" dirty="0"/>
            </a:br>
            <a:r>
              <a:rPr lang="zh-TW" altLang="en-US" dirty="0"/>
              <a:t>給一個數字集合</a:t>
            </a:r>
            <a:br>
              <a:rPr lang="en-US" altLang="zh-TW" dirty="0"/>
            </a:br>
            <a:r>
              <a:rPr lang="zh-TW" altLang="en-US" dirty="0"/>
              <a:t>詢問數字 </a:t>
            </a:r>
            <a:r>
              <a:rPr lang="en-US" altLang="zh-TW" dirty="0"/>
              <a:t>s </a:t>
            </a:r>
            <a:r>
              <a:rPr lang="zh-TW" altLang="en-US" dirty="0"/>
              <a:t>與集合內的哪一個數字 </a:t>
            </a:r>
            <a:r>
              <a:rPr lang="en-US" altLang="zh-TW" dirty="0" err="1"/>
              <a:t>xor</a:t>
            </a:r>
            <a:r>
              <a:rPr lang="en-US" altLang="zh-TW" dirty="0"/>
              <a:t> </a:t>
            </a:r>
            <a:r>
              <a:rPr lang="zh-TW" altLang="en-US" dirty="0"/>
              <a:t>起來最大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洛谷</a:t>
            </a:r>
            <a:r>
              <a:rPr lang="en-US" altLang="zh-TW" dirty="0"/>
              <a:t>P4551:</a:t>
            </a:r>
            <a:br>
              <a:rPr lang="en-US" altLang="zh-TW" dirty="0"/>
            </a:br>
            <a:r>
              <a:rPr lang="zh-TW" altLang="en-US" dirty="0"/>
              <a:t>問一個有權重的樹，所有路徑中，權重 </a:t>
            </a:r>
            <a:r>
              <a:rPr lang="en-US" altLang="zh-TW" dirty="0" err="1"/>
              <a:t>xor</a:t>
            </a:r>
            <a:r>
              <a:rPr lang="en-US" altLang="zh-TW" dirty="0"/>
              <a:t> </a:t>
            </a:r>
            <a:r>
              <a:rPr lang="zh-TW" altLang="en-US" dirty="0"/>
              <a:t>最大值為何</a:t>
            </a:r>
          </a:p>
        </p:txBody>
      </p:sp>
    </p:spTree>
    <p:extLst>
      <p:ext uri="{BB962C8B-B14F-4D97-AF65-F5344CB8AC3E}">
        <p14:creationId xmlns:p14="http://schemas.microsoft.com/office/powerpoint/2010/main" val="398815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28986-8008-F8BB-715C-6697E2E5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標準的 </a:t>
            </a:r>
            <a:r>
              <a:rPr lang="en-US" altLang="zh-TW" dirty="0"/>
              <a:t>Counting Sort</a:t>
            </a:r>
            <a:endParaRPr lang="zh-TW" altLang="en-US"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5406FD35-46AE-194A-8C9D-A26379E6CB3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38847"/>
          <a:ext cx="41991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2669497557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82496787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403765071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2220536189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493793191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156708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3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866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6DB9049-AD44-891B-1DF6-1D77338F8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577567"/>
              </p:ext>
            </p:extLst>
          </p:nvPr>
        </p:nvGraphicFramePr>
        <p:xfrm>
          <a:off x="7547204" y="2238847"/>
          <a:ext cx="41991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890">
                  <a:extLst>
                    <a:ext uri="{9D8B030D-6E8A-4147-A177-3AD203B41FA5}">
                      <a16:colId xmlns:a16="http://schemas.microsoft.com/office/drawing/2014/main" val="289681028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302751583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419356401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428365366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1171701756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24687071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683610465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3354982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8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68237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3E83AF3C-7584-51BC-6C32-93E6438E8DEB}"/>
              </a:ext>
            </a:extLst>
          </p:cNvPr>
          <p:cNvSpPr txBox="1"/>
          <p:nvPr/>
        </p:nvSpPr>
        <p:spPr>
          <a:xfrm>
            <a:off x="6729993" y="2439824"/>
            <a:ext cx="81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Bucket</a:t>
            </a:r>
            <a:endParaRPr lang="zh-TW" altLang="en-US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6D5D596-DEBA-18A6-42E7-CF34BB3EFD98}"/>
              </a:ext>
            </a:extLst>
          </p:cNvPr>
          <p:cNvSpPr/>
          <p:nvPr/>
        </p:nvSpPr>
        <p:spPr>
          <a:xfrm>
            <a:off x="5687394" y="2431183"/>
            <a:ext cx="817212" cy="3866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C4DCC3A-3E51-EF7F-EB96-695C360F30FA}"/>
              </a:ext>
            </a:extLst>
          </p:cNvPr>
          <p:cNvSpPr txBox="1"/>
          <p:nvPr/>
        </p:nvSpPr>
        <p:spPr>
          <a:xfrm>
            <a:off x="8791561" y="1780101"/>
            <a:ext cx="17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std::</a:t>
            </a:r>
            <a:r>
              <a:rPr lang="en-US" altLang="zh-TW" dirty="0" err="1"/>
              <a:t>partial_sum</a:t>
            </a:r>
            <a:endParaRPr lang="zh-TW" altLang="en-US" dirty="0"/>
          </a:p>
        </p:txBody>
      </p:sp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38CA323E-1640-3136-642B-2948561AE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757831"/>
              </p:ext>
            </p:extLst>
          </p:nvPr>
        </p:nvGraphicFramePr>
        <p:xfrm>
          <a:off x="3996441" y="5019755"/>
          <a:ext cx="41991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2669497557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82496787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403765071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2220536189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493793191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156708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3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666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CDAB3004-7785-DBC6-BDAE-ECD4377A181B}"/>
              </a:ext>
            </a:extLst>
          </p:cNvPr>
          <p:cNvSpPr txBox="1"/>
          <p:nvPr/>
        </p:nvSpPr>
        <p:spPr>
          <a:xfrm>
            <a:off x="3467129" y="520592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Ans</a:t>
            </a:r>
            <a:endParaRPr lang="zh-TW" altLang="en-US" dirty="0"/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EC16EEB0-6CED-C9AE-C8F8-50DD03CD43B8}"/>
              </a:ext>
            </a:extLst>
          </p:cNvPr>
          <p:cNvSpPr/>
          <p:nvPr/>
        </p:nvSpPr>
        <p:spPr>
          <a:xfrm>
            <a:off x="2349762" y="1869515"/>
            <a:ext cx="503025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425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28986-8008-F8BB-715C-6697E2E5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標準的 </a:t>
            </a:r>
            <a:r>
              <a:rPr lang="en-US" altLang="zh-TW" dirty="0"/>
              <a:t>Counting Sort</a:t>
            </a:r>
            <a:endParaRPr lang="zh-TW" altLang="en-US"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5406FD35-46AE-194A-8C9D-A26379E6CB3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38847"/>
          <a:ext cx="41991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2669497557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82496787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403765071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2220536189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493793191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156708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3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866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6DB9049-AD44-891B-1DF6-1D77338F8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180712"/>
              </p:ext>
            </p:extLst>
          </p:nvPr>
        </p:nvGraphicFramePr>
        <p:xfrm>
          <a:off x="7547204" y="2238847"/>
          <a:ext cx="41991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890">
                  <a:extLst>
                    <a:ext uri="{9D8B030D-6E8A-4147-A177-3AD203B41FA5}">
                      <a16:colId xmlns:a16="http://schemas.microsoft.com/office/drawing/2014/main" val="289681028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302751583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419356401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428365366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1171701756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24687071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683610465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3354982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8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68237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3E83AF3C-7584-51BC-6C32-93E6438E8DEB}"/>
              </a:ext>
            </a:extLst>
          </p:cNvPr>
          <p:cNvSpPr txBox="1"/>
          <p:nvPr/>
        </p:nvSpPr>
        <p:spPr>
          <a:xfrm>
            <a:off x="6729993" y="2439824"/>
            <a:ext cx="81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Bucket</a:t>
            </a:r>
            <a:endParaRPr lang="zh-TW" altLang="en-US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6D5D596-DEBA-18A6-42E7-CF34BB3EFD98}"/>
              </a:ext>
            </a:extLst>
          </p:cNvPr>
          <p:cNvSpPr/>
          <p:nvPr/>
        </p:nvSpPr>
        <p:spPr>
          <a:xfrm>
            <a:off x="5687394" y="2431183"/>
            <a:ext cx="817212" cy="3866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C4DCC3A-3E51-EF7F-EB96-695C360F30FA}"/>
              </a:ext>
            </a:extLst>
          </p:cNvPr>
          <p:cNvSpPr txBox="1"/>
          <p:nvPr/>
        </p:nvSpPr>
        <p:spPr>
          <a:xfrm>
            <a:off x="8791561" y="1780101"/>
            <a:ext cx="17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std::</a:t>
            </a:r>
            <a:r>
              <a:rPr lang="en-US" altLang="zh-TW" dirty="0" err="1"/>
              <a:t>partial_sum</a:t>
            </a:r>
            <a:endParaRPr lang="zh-TW" altLang="en-US" dirty="0"/>
          </a:p>
        </p:txBody>
      </p:sp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38CA323E-1640-3136-642B-2948561AE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975526"/>
              </p:ext>
            </p:extLst>
          </p:nvPr>
        </p:nvGraphicFramePr>
        <p:xfrm>
          <a:off x="3996441" y="5019755"/>
          <a:ext cx="41991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2669497557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82496787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403765071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2220536189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493793191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156708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3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666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CDAB3004-7785-DBC6-BDAE-ECD4377A181B}"/>
              </a:ext>
            </a:extLst>
          </p:cNvPr>
          <p:cNvSpPr txBox="1"/>
          <p:nvPr/>
        </p:nvSpPr>
        <p:spPr>
          <a:xfrm>
            <a:off x="3467129" y="520592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Ans</a:t>
            </a:r>
            <a:endParaRPr lang="zh-TW" altLang="en-US" dirty="0"/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EC16EEB0-6CED-C9AE-C8F8-50DD03CD43B8}"/>
              </a:ext>
            </a:extLst>
          </p:cNvPr>
          <p:cNvSpPr/>
          <p:nvPr/>
        </p:nvSpPr>
        <p:spPr>
          <a:xfrm>
            <a:off x="1623898" y="1869515"/>
            <a:ext cx="503025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460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28986-8008-F8BB-715C-6697E2E5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標準的 </a:t>
            </a:r>
            <a:r>
              <a:rPr lang="en-US" altLang="zh-TW" dirty="0"/>
              <a:t>Counting Sort</a:t>
            </a:r>
            <a:endParaRPr lang="zh-TW" altLang="en-US"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5406FD35-46AE-194A-8C9D-A26379E6CB3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38847"/>
          <a:ext cx="41991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2669497557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82496787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403765071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2220536189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493793191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156708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3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866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6DB9049-AD44-891B-1DF6-1D77338F8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871958"/>
              </p:ext>
            </p:extLst>
          </p:nvPr>
        </p:nvGraphicFramePr>
        <p:xfrm>
          <a:off x="7547204" y="2238847"/>
          <a:ext cx="41991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890">
                  <a:extLst>
                    <a:ext uri="{9D8B030D-6E8A-4147-A177-3AD203B41FA5}">
                      <a16:colId xmlns:a16="http://schemas.microsoft.com/office/drawing/2014/main" val="289681028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302751583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419356401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428365366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1171701756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24687071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683610465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3354982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8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68237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3E83AF3C-7584-51BC-6C32-93E6438E8DEB}"/>
              </a:ext>
            </a:extLst>
          </p:cNvPr>
          <p:cNvSpPr txBox="1"/>
          <p:nvPr/>
        </p:nvSpPr>
        <p:spPr>
          <a:xfrm>
            <a:off x="6729993" y="2439824"/>
            <a:ext cx="81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Bucket</a:t>
            </a:r>
            <a:endParaRPr lang="zh-TW" altLang="en-US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6D5D596-DEBA-18A6-42E7-CF34BB3EFD98}"/>
              </a:ext>
            </a:extLst>
          </p:cNvPr>
          <p:cNvSpPr/>
          <p:nvPr/>
        </p:nvSpPr>
        <p:spPr>
          <a:xfrm>
            <a:off x="5687394" y="2431183"/>
            <a:ext cx="817212" cy="3866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C4DCC3A-3E51-EF7F-EB96-695C360F30FA}"/>
              </a:ext>
            </a:extLst>
          </p:cNvPr>
          <p:cNvSpPr txBox="1"/>
          <p:nvPr/>
        </p:nvSpPr>
        <p:spPr>
          <a:xfrm>
            <a:off x="8791561" y="1780101"/>
            <a:ext cx="17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std::</a:t>
            </a:r>
            <a:r>
              <a:rPr lang="en-US" altLang="zh-TW" dirty="0" err="1"/>
              <a:t>partial_sum</a:t>
            </a:r>
            <a:endParaRPr lang="zh-TW" altLang="en-US" dirty="0"/>
          </a:p>
        </p:txBody>
      </p:sp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38CA323E-1640-3136-642B-2948561AE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040765"/>
              </p:ext>
            </p:extLst>
          </p:nvPr>
        </p:nvGraphicFramePr>
        <p:xfrm>
          <a:off x="3996441" y="5019755"/>
          <a:ext cx="41991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2669497557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82496787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403765071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2220536189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493793191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156708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3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666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CDAB3004-7785-DBC6-BDAE-ECD4377A181B}"/>
              </a:ext>
            </a:extLst>
          </p:cNvPr>
          <p:cNvSpPr txBox="1"/>
          <p:nvPr/>
        </p:nvSpPr>
        <p:spPr>
          <a:xfrm>
            <a:off x="3467129" y="520592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Ans</a:t>
            </a:r>
            <a:endParaRPr lang="zh-TW" altLang="en-US" dirty="0"/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EC16EEB0-6CED-C9AE-C8F8-50DD03CD43B8}"/>
              </a:ext>
            </a:extLst>
          </p:cNvPr>
          <p:cNvSpPr/>
          <p:nvPr/>
        </p:nvSpPr>
        <p:spPr>
          <a:xfrm>
            <a:off x="945168" y="1869515"/>
            <a:ext cx="503025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043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A5523-D8CE-D966-E8D2-A34EE837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標準的 </a:t>
            </a:r>
            <a:r>
              <a:rPr lang="en-US" altLang="zh-TW" dirty="0"/>
              <a:t>Counting Sort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性質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D0701E-0B8B-CB10-AA0E-F48F895B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可以排序非整數物件 </a:t>
            </a:r>
            <a:r>
              <a:rPr lang="en-US" altLang="zh-TW" dirty="0"/>
              <a:t>(</a:t>
            </a:r>
            <a:r>
              <a:rPr lang="zh-TW" altLang="en-US" dirty="0"/>
              <a:t>例如某個 </a:t>
            </a:r>
            <a:r>
              <a:rPr lang="en-US" altLang="zh-TW" dirty="0"/>
              <a:t>struct</a:t>
            </a:r>
            <a:r>
              <a:rPr lang="zh-TW" altLang="en-US" dirty="0"/>
              <a:t> 只需要對某個 </a:t>
            </a:r>
            <a:r>
              <a:rPr lang="en-US" altLang="zh-TW" dirty="0"/>
              <a:t>member</a:t>
            </a:r>
            <a:r>
              <a:rPr lang="zh-TW" altLang="en-US" dirty="0"/>
              <a:t> 排序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它是個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穩定排序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(stable sort)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4986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44188-A8C6-6BD5-DA87-CF35CAC7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E14B8A-1CEA-5C5A-5254-9D6F766ECE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341022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/>
                  <a:t>輸入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/>
                  <a:t> 個範圍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0~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的數字，將其排序後輸出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E14B8A-1CEA-5C5A-5254-9D6F766EC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341022"/>
              </a:xfrm>
              <a:blipFill>
                <a:blip r:embed="rId2"/>
                <a:stretch>
                  <a:fillRect l="-1043" t="-46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B1484C16-8830-CBE3-7345-A1818F03A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12561"/>
              </p:ext>
            </p:extLst>
          </p:nvPr>
        </p:nvGraphicFramePr>
        <p:xfrm>
          <a:off x="838200" y="4166647"/>
          <a:ext cx="41991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2669497557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82496787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403765071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2220536189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493793191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156708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3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8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280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44188-A8C6-6BD5-DA87-CF35CAC7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E14B8A-1CEA-5C5A-5254-9D6F766ECE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341022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/>
                  <a:t>輸入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/>
                  <a:t> 個範圍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0~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的數字，將其排序後輸出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根據 </a:t>
                </a:r>
                <a:r>
                  <a:rPr lang="en-US" altLang="zh-TW" dirty="0"/>
                  <a:t>counting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sort</a:t>
                </a:r>
                <a:r>
                  <a:rPr lang="zh-TW" altLang="en-US" dirty="0"/>
                  <a:t> 的 </a:t>
                </a:r>
                <a:r>
                  <a:rPr lang="en-US" altLang="zh-TW" dirty="0"/>
                  <a:t>stable</a:t>
                </a:r>
                <a:r>
                  <a:rPr lang="zh-TW" altLang="en-US" dirty="0"/>
                  <a:t> 性質</a:t>
                </a:r>
                <a:br>
                  <a:rPr lang="en-US" altLang="zh-TW" dirty="0"/>
                </a:br>
                <a:r>
                  <a:rPr lang="zh-TW" altLang="en-US" dirty="0"/>
                  <a:t>可以先對個位數排序，再對十位數排序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E14B8A-1CEA-5C5A-5254-9D6F766EC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341022"/>
              </a:xfrm>
              <a:blipFill>
                <a:blip r:embed="rId2"/>
                <a:stretch>
                  <a:fillRect l="-1043" t="-46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B1484C16-8830-CBE3-7345-A1818F03A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735050"/>
              </p:ext>
            </p:extLst>
          </p:nvPr>
        </p:nvGraphicFramePr>
        <p:xfrm>
          <a:off x="838200" y="4166647"/>
          <a:ext cx="41991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2669497557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82496787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403765071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2220536189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493793191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156708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3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8666"/>
                  </a:ext>
                </a:extLst>
              </a:tr>
            </a:tbl>
          </a:graphicData>
        </a:graphic>
      </p:graphicFrame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68359102-E11F-CDDA-96EB-E4F1C6DDB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94072"/>
              </p:ext>
            </p:extLst>
          </p:nvPr>
        </p:nvGraphicFramePr>
        <p:xfrm>
          <a:off x="7088171" y="4166647"/>
          <a:ext cx="41991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2669497557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82496787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403765071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2220536189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493793191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156708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3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7</a:t>
                      </a:r>
                      <a:r>
                        <a:rPr lang="en-US" altLang="zh-TW">
                          <a:highlight>
                            <a:srgbClr val="FFFF00"/>
                          </a:highlight>
                        </a:rPr>
                        <a:t>1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r>
                        <a:rPr lang="en-US" altLang="zh-TW">
                          <a:highlight>
                            <a:srgbClr val="FFFF00"/>
                          </a:highlight>
                        </a:rPr>
                        <a:t>4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r>
                        <a:rPr lang="en-US" altLang="zh-TW">
                          <a:highlight>
                            <a:srgbClr val="FFFF00"/>
                          </a:highlight>
                        </a:rPr>
                        <a:t>5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6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7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8666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7B7EC6AE-0B49-0E84-1E77-1861314303CF}"/>
              </a:ext>
            </a:extLst>
          </p:cNvPr>
          <p:cNvSpPr/>
          <p:nvPr/>
        </p:nvSpPr>
        <p:spPr>
          <a:xfrm>
            <a:off x="5693790" y="4242062"/>
            <a:ext cx="697583" cy="5279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796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44188-A8C6-6BD5-DA87-CF35CAC7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E14B8A-1CEA-5C5A-5254-9D6F766ECE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341022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/>
                  <a:t>輸入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/>
                  <a:t> 個範圍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0~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的數字，將其排序後輸出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根據 </a:t>
                </a:r>
                <a:r>
                  <a:rPr lang="en-US" altLang="zh-TW" dirty="0"/>
                  <a:t>counting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sort</a:t>
                </a:r>
                <a:r>
                  <a:rPr lang="zh-TW" altLang="en-US" dirty="0"/>
                  <a:t> 的 </a:t>
                </a:r>
                <a:r>
                  <a:rPr lang="en-US" altLang="zh-TW" dirty="0"/>
                  <a:t>stable</a:t>
                </a:r>
                <a:r>
                  <a:rPr lang="zh-TW" altLang="en-US" dirty="0"/>
                  <a:t> 性質</a:t>
                </a:r>
                <a:br>
                  <a:rPr lang="en-US" altLang="zh-TW" dirty="0"/>
                </a:br>
                <a:r>
                  <a:rPr lang="zh-TW" altLang="en-US" dirty="0"/>
                  <a:t>可以先對個位數排序，再對十位數排序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E14B8A-1CEA-5C5A-5254-9D6F766EC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341022"/>
              </a:xfrm>
              <a:blipFill>
                <a:blip r:embed="rId2"/>
                <a:stretch>
                  <a:fillRect l="-1043" t="-46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B1484C16-8830-CBE3-7345-A1818F03ADC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166647"/>
          <a:ext cx="41991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2669497557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82496787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403765071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2220536189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493793191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156708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3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8666"/>
                  </a:ext>
                </a:extLst>
              </a:tr>
            </a:tbl>
          </a:graphicData>
        </a:graphic>
      </p:graphicFrame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68359102-E11F-CDDA-96EB-E4F1C6DDBECF}"/>
              </a:ext>
            </a:extLst>
          </p:cNvPr>
          <p:cNvGraphicFramePr>
            <a:graphicFrameLocks noGrp="1"/>
          </p:cNvGraphicFramePr>
          <p:nvPr/>
        </p:nvGraphicFramePr>
        <p:xfrm>
          <a:off x="7088171" y="4166647"/>
          <a:ext cx="41991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2669497557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82496787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403765071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2220536189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493793191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156708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3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7</a:t>
                      </a:r>
                      <a:r>
                        <a:rPr lang="en-US" altLang="zh-TW">
                          <a:highlight>
                            <a:srgbClr val="FFFF00"/>
                          </a:highlight>
                        </a:rPr>
                        <a:t>1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r>
                        <a:rPr lang="en-US" altLang="zh-TW">
                          <a:highlight>
                            <a:srgbClr val="FFFF00"/>
                          </a:highlight>
                        </a:rPr>
                        <a:t>4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r>
                        <a:rPr lang="en-US" altLang="zh-TW">
                          <a:highlight>
                            <a:srgbClr val="FFFF00"/>
                          </a:highlight>
                        </a:rPr>
                        <a:t>5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6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7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8666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7B7EC6AE-0B49-0E84-1E77-1861314303CF}"/>
              </a:ext>
            </a:extLst>
          </p:cNvPr>
          <p:cNvSpPr/>
          <p:nvPr/>
        </p:nvSpPr>
        <p:spPr>
          <a:xfrm>
            <a:off x="5693790" y="4242062"/>
            <a:ext cx="697583" cy="5279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55069D3-5B5F-8DF4-C72E-BC422D17C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810981"/>
              </p:ext>
            </p:extLst>
          </p:nvPr>
        </p:nvGraphicFramePr>
        <p:xfrm>
          <a:off x="7088171" y="5835191"/>
          <a:ext cx="41991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2669497557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82496787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403765071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2220536189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493793191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156708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3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en-US" altLang="zh-TW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en-US" altLang="zh-TW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2</a:t>
                      </a: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2</a:t>
                      </a:r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highlight>
                            <a:srgbClr val="FFFF00"/>
                          </a:highlight>
                        </a:rPr>
                        <a:t>7</a:t>
                      </a:r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7</a:t>
                      </a:r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8666"/>
                  </a:ext>
                </a:extLst>
              </a:tr>
            </a:tbl>
          </a:graphicData>
        </a:graphic>
      </p:graphicFrame>
      <p:sp>
        <p:nvSpPr>
          <p:cNvPr id="8" name="箭號: 向下 7">
            <a:extLst>
              <a:ext uri="{FF2B5EF4-FFF2-40B4-BE49-F238E27FC236}">
                <a16:creationId xmlns:a16="http://schemas.microsoft.com/office/drawing/2014/main" id="{3864491E-B501-4CEA-BA4D-D026071A7DFE}"/>
              </a:ext>
            </a:extLst>
          </p:cNvPr>
          <p:cNvSpPr/>
          <p:nvPr/>
        </p:nvSpPr>
        <p:spPr>
          <a:xfrm>
            <a:off x="8700940" y="5093511"/>
            <a:ext cx="961534" cy="51543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5C1D6A8-98DA-69CE-931D-FC6BB7B2B1D9}"/>
              </a:ext>
            </a:extLst>
          </p:cNvPr>
          <p:cNvSpPr txBox="1"/>
          <p:nvPr/>
        </p:nvSpPr>
        <p:spPr>
          <a:xfrm>
            <a:off x="904711" y="5682811"/>
            <a:ext cx="5022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只需要大小</a:t>
            </a:r>
            <a:r>
              <a:rPr lang="zh-TW" altLang="en-US" sz="2800"/>
              <a:t>是 </a:t>
            </a:r>
            <a:r>
              <a:rPr lang="en-US" altLang="zh-TW" sz="2800"/>
              <a:t>10</a:t>
            </a:r>
            <a:r>
              <a:rPr lang="zh-TW" altLang="en-US" sz="2800"/>
              <a:t> </a:t>
            </a:r>
            <a:r>
              <a:rPr lang="zh-TW" altLang="en-US" sz="2800" dirty="0"/>
              <a:t>的額外空間！</a:t>
            </a:r>
          </a:p>
        </p:txBody>
      </p:sp>
    </p:spTree>
    <p:extLst>
      <p:ext uri="{BB962C8B-B14F-4D97-AF65-F5344CB8AC3E}">
        <p14:creationId xmlns:p14="http://schemas.microsoft.com/office/powerpoint/2010/main" val="422593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C5FC9C6-9DAA-478C-85CE-C2B0D269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/>
              <a:t>Radix Sort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590982-1D89-B6C4-BDDA-EFF333184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基數排序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5E815-60E1-7245-A64A-7C30CDF736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2833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CBAD-E254-6AA6-7840-4EC6C98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 </a:t>
            </a:r>
            <a:r>
              <a:rPr lang="zh-TW" altLang="en-US" dirty="0"/>
              <a:t>位數 </a:t>
            </a:r>
            <a:r>
              <a:rPr lang="en-US" altLang="zh-TW" dirty="0"/>
              <a:t>- Radix Sort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9E5D2DE-D71F-4E68-BB8C-2F4CDE879974}"/>
              </a:ext>
            </a:extLst>
          </p:cNvPr>
          <p:cNvSpPr txBox="1"/>
          <p:nvPr/>
        </p:nvSpPr>
        <p:spPr>
          <a:xfrm>
            <a:off x="1595879" y="1690688"/>
            <a:ext cx="9000241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bucket_sort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counting_sort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[&amp;](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++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partial_sum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rbegin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counting_sort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([&amp;](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counting_sort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([&amp;](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7204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CBAD-E254-6AA6-7840-4EC6C98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 </a:t>
            </a:r>
            <a:r>
              <a:rPr lang="en-US" altLang="zh-TW" dirty="0"/>
              <a:t>counting-sort</a:t>
            </a:r>
            <a:r>
              <a:rPr lang="zh-TW" altLang="en-US" dirty="0"/>
              <a:t> 的部分拆開來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8B772C7-0242-40E9-8973-B01C2CDA70F7}"/>
              </a:ext>
            </a:extLst>
          </p:cNvPr>
          <p:cNvSpPr txBox="1"/>
          <p:nvPr/>
        </p:nvSpPr>
        <p:spPr>
          <a:xfrm>
            <a:off x="1887957" y="2516957"/>
            <a:ext cx="8416086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BucketTy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counting_sort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BucketTy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++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partial_sum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rbegin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++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[--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)]] =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1130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CBAD-E254-6AA6-7840-4EC6C98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unsigned -</a:t>
            </a:r>
            <a:r>
              <a:rPr lang="zh-TW" altLang="en-US" dirty="0"/>
              <a:t> </a:t>
            </a:r>
            <a:r>
              <a:rPr lang="en-US" altLang="zh-TW" dirty="0"/>
              <a:t>Radix Sort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9E5D2DE-D71F-4E68-BB8C-2F4CDE879974}"/>
              </a:ext>
            </a:extLst>
          </p:cNvPr>
          <p:cNvSpPr txBox="1"/>
          <p:nvPr/>
        </p:nvSpPr>
        <p:spPr>
          <a:xfrm>
            <a:off x="1841271" y="2539100"/>
            <a:ext cx="8509458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bucket_sort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counting_sort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*=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508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E78804B-E602-7F8E-B638-6B0B65224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zh-TW" altLang="en-US" sz="4800" kern="1200">
                <a:latin typeface="+mj-lt"/>
                <a:ea typeface="+mj-ea"/>
                <a:cs typeface="+mj-cs"/>
              </a:rPr>
              <a:t>字串匹配問題</a:t>
            </a:r>
            <a:endParaRPr lang="zh-TW" altLang="en-US" sz="4800" kern="1200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A4532F7-44D0-6AB9-510E-07033C8C4A88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7981" y="4872922"/>
                <a:ext cx="3933306" cy="120814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 algn="l">
                  <a:buNone/>
                </a:pPr>
                <a:r>
                  <a:rPr lang="zh-TW" altLang="en-US" sz="2000" kern="1200" dirty="0">
                    <a:latin typeface="+mn-lt"/>
                    <a:ea typeface="+mn-ea"/>
                    <a:cs typeface="+mn-cs"/>
                  </a:rPr>
                  <a:t>給你兩個字串 </a:t>
                </a:r>
                <a14:m>
                  <m:oMath xmlns:m="http://schemas.openxmlformats.org/officeDocument/2006/math">
                    <m:r>
                      <a:rPr lang="en-US" altLang="zh-TW" sz="2000" b="0" i="1" kern="120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𝑇𝑒𝑥𝑡</m:t>
                    </m:r>
                    <m:r>
                      <a:rPr lang="en-US" altLang="zh-TW" sz="2000" b="0" i="1" kern="120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altLang="zh-TW" sz="2000" b="0" i="1" kern="120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𝑃𝑎𝑡𝑡𝑒𝑟𝑛</m:t>
                    </m:r>
                  </m:oMath>
                </a14:m>
                <a:br>
                  <a:rPr lang="en-US" altLang="zh-TW" sz="2000" b="0" kern="1200" dirty="0">
                    <a:latin typeface="+mn-lt"/>
                    <a:ea typeface="+mn-ea"/>
                    <a:cs typeface="+mn-cs"/>
                  </a:rPr>
                </a:br>
                <a:r>
                  <a:rPr lang="zh-TW" altLang="en-US" sz="2000" kern="1200" dirty="0">
                    <a:latin typeface="+mn-lt"/>
                    <a:ea typeface="+mn-ea"/>
                    <a:cs typeface="+mn-cs"/>
                  </a:rPr>
                  <a:t>問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𝑃𝑎𝑡𝑡𝑒𝑟𝑛</m:t>
                    </m:r>
                  </m:oMath>
                </a14:m>
                <a:r>
                  <a:rPr lang="zh-TW" altLang="en-US" sz="2000" kern="1200" dirty="0">
                    <a:latin typeface="+mn-lt"/>
                    <a:ea typeface="+mn-ea"/>
                    <a:cs typeface="+mn-cs"/>
                  </a:rPr>
                  <a:t> 是不是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𝑇𝑒𝑥𝑡</m:t>
                    </m:r>
                  </m:oMath>
                </a14:m>
                <a:r>
                  <a:rPr lang="zh-TW" altLang="en-US" sz="2000" kern="1200" dirty="0">
                    <a:latin typeface="+mn-lt"/>
                    <a:ea typeface="+mn-ea"/>
                    <a:cs typeface="+mn-cs"/>
                  </a:rPr>
                  <a:t> 的子字串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A4532F7-44D0-6AB9-510E-07033C8C4A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7981" y="4872922"/>
                <a:ext cx="3933306" cy="1208141"/>
              </a:xfrm>
              <a:blipFill>
                <a:blip r:embed="rId2"/>
                <a:stretch>
                  <a:fillRect l="-1548" t="-5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3" name="Rectangle 106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3" name="Rectangle 106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3EA1D01-3178-5B18-4671-6D909275E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914356"/>
            <a:ext cx="6846363" cy="487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176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65692A-0363-E9FE-5B2E-D685A87D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最簡單的暴力法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CC55F72-37DE-1308-83AF-00330A8DB675}"/>
              </a:ext>
            </a:extLst>
          </p:cNvPr>
          <p:cNvSpPr txBox="1"/>
          <p:nvPr/>
        </p:nvSpPr>
        <p:spPr>
          <a:xfrm>
            <a:off x="1864543" y="2200341"/>
            <a:ext cx="8462913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matching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++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++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||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npos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9472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E65692A-0363-E9FE-5B2E-D685A87D4C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最簡單的暴力法 </a:t>
                </a:r>
                <a:r>
                  <a:rPr lang="en-US" altLang="zh-TW" dirty="0"/>
                  <a:t>–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C++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string </a:t>
                </a:r>
                <a:r>
                  <a:rPr lang="zh-TW" altLang="en-US" dirty="0"/>
                  <a:t>內建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E65692A-0363-E9FE-5B2E-D685A87D4C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6CC55F72-37DE-1308-83AF-00330A8DB675}"/>
              </a:ext>
            </a:extLst>
          </p:cNvPr>
          <p:cNvSpPr txBox="1"/>
          <p:nvPr/>
        </p:nvSpPr>
        <p:spPr>
          <a:xfrm>
            <a:off x="1864543" y="2200341"/>
            <a:ext cx="8462913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matching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0523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F511D6D3-DA16-9389-1A09-A3DCF3D00B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暴力法會變成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的例子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F511D6D3-DA16-9389-1A09-A3DCF3D00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64EACC9-717C-608B-4ACE-C66CF5684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sz="2800" b="0" i="1" kern="1200" smtClean="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𝑇𝑒𝑥𝑡</m:t>
                    </m:r>
                    <m:r>
                      <a:rPr lang="en-US" altLang="zh-TW" sz="2800" b="0" i="1" kern="1200" smtClean="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en-US" altLang="zh-TW" sz="2800" b="0" i="1" kern="1200" smtClean="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𝑎𝑎𝑎𝑎</m:t>
                    </m:r>
                    <m:r>
                      <a:rPr lang="en-US" altLang="zh-TW" sz="2800" b="0" i="1" kern="1200" smtClean="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…</m:t>
                    </m:r>
                    <m:r>
                      <a:rPr lang="en-US" altLang="zh-TW" sz="2800" b="0" i="1" kern="1200" smtClean="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𝑎𝑎𝑎𝑎𝑎𝑎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𝑃𝑎𝑡𝑡𝑒𝑟𝑛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𝑎𝑎𝑎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𝑎𝑎𝑎𝑏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𝑃𝑎𝑡𝑡𝑒𝑟𝑛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𝑙𝑒𝑛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𝑇𝑒𝑥𝑡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64EACC9-717C-608B-4ACE-C66CF5684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559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E65692A-0363-E9FE-5B2E-D685A87D4C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小祕密 </a:t>
                </a:r>
                <a:r>
                  <a:rPr lang="en-US" altLang="zh-TW" dirty="0"/>
                  <a:t>–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GCC</a:t>
                </a:r>
                <a:r>
                  <a:rPr lang="zh-TW" altLang="en-US" dirty="0"/>
                  <a:t> 實作的 </a:t>
                </a:r>
                <a:r>
                  <a:rPr lang="en-US" altLang="zh-TW" dirty="0" err="1"/>
                  <a:t>strstr</a:t>
                </a:r>
                <a:r>
                  <a:rPr lang="en-US" altLang="zh-TW" dirty="0"/>
                  <a:t> </a:t>
                </a:r>
                <a:r>
                  <a:rPr lang="zh-TW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/>
                  <a:t> 的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E65692A-0363-E9FE-5B2E-D685A87D4C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6CC55F72-37DE-1308-83AF-00330A8DB675}"/>
              </a:ext>
            </a:extLst>
          </p:cNvPr>
          <p:cNvSpPr txBox="1"/>
          <p:nvPr/>
        </p:nvSpPr>
        <p:spPr>
          <a:xfrm>
            <a:off x="1864543" y="2220661"/>
            <a:ext cx="8462913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cstring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Tc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 is C-style string with an Egg."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"Egg"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strstr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Tc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res !=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at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Tc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2307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475746-2A3D-A2EF-2ADE-EB8B60DDAD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2" r="-1" b="946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6F58FC8-E782-6C19-61B1-2A34BB75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6600">
                <a:solidFill>
                  <a:srgbClr val="FFFFFF"/>
                </a:solidFill>
              </a:rPr>
              <a:t>Suffix Array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4240E1-5DAD-3582-9492-A6BF800AD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599432"/>
            <a:ext cx="9144000" cy="122529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TW" altLang="en-US">
                <a:solidFill>
                  <a:srgbClr val="FFFFFF"/>
                </a:solidFill>
              </a:rPr>
              <a:t>後綴數組</a:t>
            </a:r>
          </a:p>
        </p:txBody>
      </p:sp>
      <p:sp>
        <p:nvSpPr>
          <p:cNvPr id="2057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80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5C9985B-DA0A-7835-ECE0-D27D309D44BA}"/>
              </a:ext>
            </a:extLst>
          </p:cNvPr>
          <p:cNvSpPr txBox="1"/>
          <p:nvPr/>
        </p:nvSpPr>
        <p:spPr>
          <a:xfrm>
            <a:off x="10221063" y="636621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i="0" dirty="0">
                <a:effectLst/>
                <a:latin typeface="Segoe UI Historic" panose="020B0502040204020203" pitchFamily="34" charset="0"/>
              </a:rPr>
              <a:t>苜蓿芽 </a:t>
            </a:r>
            <a:r>
              <a:rPr lang="en-US" altLang="zh-TW" b="0" i="0" dirty="0">
                <a:effectLst/>
                <a:latin typeface="Segoe UI Historic" panose="020B0502040204020203" pitchFamily="34" charset="0"/>
              </a:rPr>
              <a:t>(alfalfa)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1860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BC2D8-EB01-A9BF-6A09-9ADD4F5F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後綴 </a:t>
            </a:r>
            <a:r>
              <a:rPr lang="en-US" altLang="zh-TW" dirty="0"/>
              <a:t>(Suffix)</a:t>
            </a:r>
            <a:endParaRPr lang="zh-TW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EE49B29-0CD4-1963-5098-85E0D870D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464209"/>
              </p:ext>
            </p:extLst>
          </p:nvPr>
        </p:nvGraphicFramePr>
        <p:xfrm>
          <a:off x="979603" y="155299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6FCFBCF-F4A7-6CEC-BD7B-C47D5F955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719373"/>
              </p:ext>
            </p:extLst>
          </p:nvPr>
        </p:nvGraphicFramePr>
        <p:xfrm>
          <a:off x="6363094" y="1552997"/>
          <a:ext cx="47073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76197860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A4D7FD9C-D61D-0D0C-5B24-DC8A4485F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20256"/>
              </p:ext>
            </p:extLst>
          </p:nvPr>
        </p:nvGraphicFramePr>
        <p:xfrm>
          <a:off x="6363094" y="2191042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ADB595B3-93D4-3C03-1831-5502FECA9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356193"/>
              </p:ext>
            </p:extLst>
          </p:nvPr>
        </p:nvGraphicFramePr>
        <p:xfrm>
          <a:off x="6363094" y="2829087"/>
          <a:ext cx="3661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6189B3E-05D0-36DD-E2F6-C15A20BBA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004860"/>
              </p:ext>
            </p:extLst>
          </p:nvPr>
        </p:nvGraphicFramePr>
        <p:xfrm>
          <a:off x="6363094" y="3467132"/>
          <a:ext cx="31382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29B47A5-B9C1-CEC8-205D-AD30E40D2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7030"/>
              </p:ext>
            </p:extLst>
          </p:nvPr>
        </p:nvGraphicFramePr>
        <p:xfrm>
          <a:off x="6363094" y="4105177"/>
          <a:ext cx="26152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E233FA07-2307-0438-E317-96180D762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132465"/>
              </p:ext>
            </p:extLst>
          </p:nvPr>
        </p:nvGraphicFramePr>
        <p:xfrm>
          <a:off x="6363094" y="4743222"/>
          <a:ext cx="20921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F52F2E7E-79F2-9212-D353-60209CC39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88961"/>
              </p:ext>
            </p:extLst>
          </p:nvPr>
        </p:nvGraphicFramePr>
        <p:xfrm>
          <a:off x="6363094" y="5381267"/>
          <a:ext cx="1569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C251B3AA-3806-E51B-FFB9-5E02A7FC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907583"/>
              </p:ext>
            </p:extLst>
          </p:nvPr>
        </p:nvGraphicFramePr>
        <p:xfrm>
          <a:off x="6363094" y="6019310"/>
          <a:ext cx="10460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10EAA777-38C5-CF10-686B-470F120760B1}"/>
              </a:ext>
            </a:extLst>
          </p:cNvPr>
          <p:cNvSpPr/>
          <p:nvPr/>
        </p:nvSpPr>
        <p:spPr>
          <a:xfrm>
            <a:off x="2973460" y="2192836"/>
            <a:ext cx="3016577" cy="8216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Suffix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90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44188-A8C6-6BD5-DA87-CF35CAC7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Counting Sort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E14B8A-1CEA-5C5A-5254-9D6F766ECE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40503"/>
              </a:xfrm>
            </p:spPr>
            <p:txBody>
              <a:bodyPr/>
              <a:lstStyle/>
              <a:p>
                <a:r>
                  <a:rPr lang="zh-TW" altLang="en-US" dirty="0"/>
                  <a:t>輸入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/>
                  <a:t> 個範圍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0~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的數字，將其排序後輸出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E14B8A-1CEA-5C5A-5254-9D6F766EC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40503"/>
              </a:xfrm>
              <a:blipFill>
                <a:blip r:embed="rId2"/>
                <a:stretch>
                  <a:fillRect l="-1043" t="-20225" b="-179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C89CE43-128A-00C1-55C7-38CEDF404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975197"/>
              </p:ext>
            </p:extLst>
          </p:nvPr>
        </p:nvGraphicFramePr>
        <p:xfrm>
          <a:off x="1896882" y="3058160"/>
          <a:ext cx="41991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2669497557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82496787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403765071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2220536189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493793191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156708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3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8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204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CFE2118C-DD9A-6446-7C5F-493F7F3C8E09}"/>
              </a:ext>
            </a:extLst>
          </p:cNvPr>
          <p:cNvSpPr/>
          <p:nvPr/>
        </p:nvSpPr>
        <p:spPr>
          <a:xfrm>
            <a:off x="638071" y="3561955"/>
            <a:ext cx="5190836" cy="218263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A9BC2D8-EB01-A9BF-6A09-9ADD4F5F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後綴數組 </a:t>
            </a:r>
            <a:r>
              <a:rPr lang="en-US" altLang="zh-TW" dirty="0"/>
              <a:t>(Suffix Array, SA)</a:t>
            </a:r>
            <a:endParaRPr lang="zh-TW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EE49B29-0CD4-1963-5098-85E0D870D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478385"/>
              </p:ext>
            </p:extLst>
          </p:nvPr>
        </p:nvGraphicFramePr>
        <p:xfrm>
          <a:off x="979603" y="155299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6FCFBCF-F4A7-6CEC-BD7B-C47D5F955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895728"/>
              </p:ext>
            </p:extLst>
          </p:nvPr>
        </p:nvGraphicFramePr>
        <p:xfrm>
          <a:off x="6363094" y="3429000"/>
          <a:ext cx="47073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76197860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A4D7FD9C-D61D-0D0C-5B24-DC8A4485F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41077"/>
              </p:ext>
            </p:extLst>
          </p:nvPr>
        </p:nvGraphicFramePr>
        <p:xfrm>
          <a:off x="6363094" y="4653271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ADB595B3-93D4-3C03-1831-5502FECA9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105423"/>
              </p:ext>
            </p:extLst>
          </p:nvPr>
        </p:nvGraphicFramePr>
        <p:xfrm>
          <a:off x="6363094" y="6019474"/>
          <a:ext cx="3661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6189B3E-05D0-36DD-E2F6-C15A20BBA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480414"/>
              </p:ext>
            </p:extLst>
          </p:nvPr>
        </p:nvGraphicFramePr>
        <p:xfrm>
          <a:off x="6363094" y="1552997"/>
          <a:ext cx="31382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29B47A5-B9C1-CEC8-205D-AD30E40D2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715"/>
              </p:ext>
            </p:extLst>
          </p:nvPr>
        </p:nvGraphicFramePr>
        <p:xfrm>
          <a:off x="6363094" y="2191042"/>
          <a:ext cx="26152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E233FA07-2307-0438-E317-96180D762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295101"/>
              </p:ext>
            </p:extLst>
          </p:nvPr>
        </p:nvGraphicFramePr>
        <p:xfrm>
          <a:off x="6363094" y="2829087"/>
          <a:ext cx="20921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F52F2E7E-79F2-9212-D353-60209CC39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68086"/>
              </p:ext>
            </p:extLst>
          </p:nvPr>
        </p:nvGraphicFramePr>
        <p:xfrm>
          <a:off x="6363094" y="4028913"/>
          <a:ext cx="1569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C251B3AA-3806-E51B-FFB9-5E02A7FC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665927"/>
              </p:ext>
            </p:extLst>
          </p:nvPr>
        </p:nvGraphicFramePr>
        <p:xfrm>
          <a:off x="6363094" y="5335313"/>
          <a:ext cx="10460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B6FEBCBE-4C1C-FBFF-1138-6DCE1C368902}"/>
              </a:ext>
            </a:extLst>
          </p:cNvPr>
          <p:cNvSpPr/>
          <p:nvPr/>
        </p:nvSpPr>
        <p:spPr>
          <a:xfrm>
            <a:off x="1121528" y="2191042"/>
            <a:ext cx="4868509" cy="8216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Suffix Sorted In Lexicographic Order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C08C9C6-E557-BB73-3867-207DC5158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758318"/>
              </p:ext>
            </p:extLst>
          </p:nvPr>
        </p:nvGraphicFramePr>
        <p:xfrm>
          <a:off x="1425805" y="3760872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40535199-D775-D645-59A9-11DDCC8A9B6A}"/>
              </a:ext>
            </a:extLst>
          </p:cNvPr>
          <p:cNvSpPr txBox="1"/>
          <p:nvPr/>
        </p:nvSpPr>
        <p:spPr>
          <a:xfrm>
            <a:off x="1031938" y="3947046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AE66695-6C47-8B91-7CC6-CBF95A9C6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770467"/>
              </p:ext>
            </p:extLst>
          </p:nvPr>
        </p:nvGraphicFramePr>
        <p:xfrm>
          <a:off x="1425805" y="487142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42D6487-F0D7-CC6F-9D7C-2053BFE86760}"/>
              </a:ext>
            </a:extLst>
          </p:cNvPr>
          <p:cNvSpPr txBox="1"/>
          <p:nvPr/>
        </p:nvSpPr>
        <p:spPr>
          <a:xfrm>
            <a:off x="807454" y="50576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Rank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7004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BC2D8-EB01-A9BF-6A09-9ADD4F5F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後綴數組上二分搜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EE49B29-0CD4-1963-5098-85E0D870D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318297"/>
              </p:ext>
            </p:extLst>
          </p:nvPr>
        </p:nvGraphicFramePr>
        <p:xfrm>
          <a:off x="979603" y="155299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6FCFBCF-F4A7-6CEC-BD7B-C47D5F955CFC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3429000"/>
          <a:ext cx="47073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76197860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A4D7FD9C-D61D-0D0C-5B24-DC8A4485F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31275"/>
              </p:ext>
            </p:extLst>
          </p:nvPr>
        </p:nvGraphicFramePr>
        <p:xfrm>
          <a:off x="6363094" y="4653271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ADB595B3-93D4-3C03-1831-5502FECA9145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6019474"/>
          <a:ext cx="3661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6189B3E-05D0-36DD-E2F6-C15A20BBA349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1552997"/>
          <a:ext cx="31382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29B47A5-B9C1-CEC8-205D-AD30E40D2F40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2191042"/>
          <a:ext cx="26152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E233FA07-2307-0438-E317-96180D762021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2829087"/>
          <a:ext cx="20921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F52F2E7E-79F2-9212-D353-60209CC392EE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4028913"/>
          <a:ext cx="1569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C251B3AA-3806-E51B-FFB9-5E02A7FC1D6F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5335313"/>
          <a:ext cx="10460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B6FEBCBE-4C1C-FBFF-1138-6DCE1C368902}"/>
              </a:ext>
            </a:extLst>
          </p:cNvPr>
          <p:cNvSpPr/>
          <p:nvPr/>
        </p:nvSpPr>
        <p:spPr>
          <a:xfrm>
            <a:off x="1121528" y="2191042"/>
            <a:ext cx="4868509" cy="8216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Suffix Sorted In Lexicographic Order</a:t>
            </a:r>
            <a:endParaRPr lang="zh-TW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E702A04-0FD8-10A8-AE3F-BACF5E051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745606"/>
              </p:ext>
            </p:extLst>
          </p:nvPr>
        </p:nvGraphicFramePr>
        <p:xfrm>
          <a:off x="2220319" y="4653271"/>
          <a:ext cx="15711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24694442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520832020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419234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117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AFD64E8-BC40-5DF3-9EFB-306318D3291A}"/>
                  </a:ext>
                </a:extLst>
              </p:cNvPr>
              <p:cNvSpPr txBox="1"/>
              <p:nvPr/>
            </p:nvSpPr>
            <p:spPr>
              <a:xfrm>
                <a:off x="1119041" y="4653271"/>
                <a:ext cx="1051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𝑃𝑎𝑡𝑡𝑒𝑟𝑛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AFD64E8-BC40-5DF3-9EFB-306318D32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41" y="4653271"/>
                <a:ext cx="10510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957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AB9BD1-3F06-9C72-B7EE-8E3B5B66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複習：模板化的二分搜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3DF3A60-AE3F-5F88-4070-2A0924B03196}"/>
              </a:ext>
            </a:extLst>
          </p:cNvPr>
          <p:cNvSpPr txBox="1"/>
          <p:nvPr/>
        </p:nvSpPr>
        <p:spPr>
          <a:xfrm>
            <a:off x="2661111" y="1859339"/>
            <a:ext cx="6869777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binarySearch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(R) ==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{R, R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(L) ==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{L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L};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D18464AE-681E-3D6F-AB58-718D4EC6A4E3}"/>
              </a:ext>
            </a:extLst>
          </p:cNvPr>
          <p:cNvCxnSpPr/>
          <p:nvPr/>
        </p:nvCxnSpPr>
        <p:spPr>
          <a:xfrm>
            <a:off x="2222018" y="5599294"/>
            <a:ext cx="753893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52418D40-E872-9D5E-7105-28B9C534E4EF}"/>
              </a:ext>
            </a:extLst>
          </p:cNvPr>
          <p:cNvSpPr txBox="1"/>
          <p:nvPr/>
        </p:nvSpPr>
        <p:spPr>
          <a:xfrm>
            <a:off x="2073896" y="510859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DD39814-B211-61E9-06F6-34DE576638FB}"/>
              </a:ext>
            </a:extLst>
          </p:cNvPr>
          <p:cNvSpPr txBox="1"/>
          <p:nvPr/>
        </p:nvSpPr>
        <p:spPr>
          <a:xfrm>
            <a:off x="9619729" y="510859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4758071-9305-C0D6-622E-CC3F777B8E3A}"/>
              </a:ext>
            </a:extLst>
          </p:cNvPr>
          <p:cNvCxnSpPr/>
          <p:nvPr/>
        </p:nvCxnSpPr>
        <p:spPr>
          <a:xfrm>
            <a:off x="4790997" y="5108598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C0C1E19A-BB60-45F0-1D68-E80FA327FA23}"/>
              </a:ext>
            </a:extLst>
          </p:cNvPr>
          <p:cNvSpPr txBox="1"/>
          <p:nvPr/>
        </p:nvSpPr>
        <p:spPr>
          <a:xfrm>
            <a:off x="4403577" y="510859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352FE5-CCC4-9567-9142-E75D74AA3AF9}"/>
              </a:ext>
            </a:extLst>
          </p:cNvPr>
          <p:cNvSpPr txBox="1"/>
          <p:nvPr/>
        </p:nvSpPr>
        <p:spPr>
          <a:xfrm>
            <a:off x="4909939" y="510859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K+1</a:t>
            </a:r>
            <a:endParaRPr lang="zh-TW" altLang="en-US" dirty="0"/>
          </a:p>
        </p:txBody>
      </p:sp>
      <p:sp>
        <p:nvSpPr>
          <p:cNvPr id="10" name="左大括弧 9">
            <a:extLst>
              <a:ext uri="{FF2B5EF4-FFF2-40B4-BE49-F238E27FC236}">
                <a16:creationId xmlns:a16="http://schemas.microsoft.com/office/drawing/2014/main" id="{973684E3-15B7-D20B-18E6-A4F18D8DD187}"/>
              </a:ext>
            </a:extLst>
          </p:cNvPr>
          <p:cNvSpPr/>
          <p:nvPr/>
        </p:nvSpPr>
        <p:spPr>
          <a:xfrm rot="16200000">
            <a:off x="3235531" y="4629839"/>
            <a:ext cx="541958" cy="2568979"/>
          </a:xfrm>
          <a:prstGeom prst="leftBrac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6741D8F1-EF63-AD8C-E9F9-9572DE2F558D}"/>
              </a:ext>
            </a:extLst>
          </p:cNvPr>
          <p:cNvSpPr/>
          <p:nvPr/>
        </p:nvSpPr>
        <p:spPr>
          <a:xfrm rot="16200000">
            <a:off x="7004997" y="3429350"/>
            <a:ext cx="541958" cy="4969957"/>
          </a:xfrm>
          <a:prstGeom prst="leftBrac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AE0496-7B58-F186-9EB6-6C60378728E1}"/>
              </a:ext>
            </a:extLst>
          </p:cNvPr>
          <p:cNvSpPr txBox="1"/>
          <p:nvPr/>
        </p:nvSpPr>
        <p:spPr>
          <a:xfrm>
            <a:off x="3021115" y="6308209"/>
            <a:ext cx="1769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check(x)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True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5D24955-7573-56EB-F183-0CC376194188}"/>
              </a:ext>
            </a:extLst>
          </p:cNvPr>
          <p:cNvSpPr txBox="1"/>
          <p:nvPr/>
        </p:nvSpPr>
        <p:spPr>
          <a:xfrm>
            <a:off x="6790583" y="6308209"/>
            <a:ext cx="1769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check(x)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629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E65692A-0363-E9FE-5B2E-D685A87D4C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後綴數組上二分搜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𝑝𝑎𝑡𝑡𝑒𝑟𝑛</m:t>
                            </m:r>
                          </m:e>
                        </m:d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𝑡𝑒𝑥𝑡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E65692A-0363-E9FE-5B2E-D685A87D4C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6CC55F72-37DE-1308-83AF-00330A8DB675}"/>
              </a:ext>
            </a:extLst>
          </p:cNvPr>
          <p:cNvSpPr txBox="1"/>
          <p:nvPr/>
        </p:nvSpPr>
        <p:spPr>
          <a:xfrm>
            <a:off x="1565438" y="2200341"/>
            <a:ext cx="9061123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buildSuffixArray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TODO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matching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[SA, Rank] =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buildSuffixArray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[L, R] =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binarySearch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[&amp;](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(R &lt;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&amp;&amp;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[R],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[R];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npos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6673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AD0E0-5BF1-4ABF-086B-39D26E72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構造後綴數組常見方法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B497435-8850-2053-7207-0C905BDC46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倍增法：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DC3</a:t>
                </a:r>
                <a:r>
                  <a:rPr lang="zh-TW" altLang="en-US" dirty="0"/>
                  <a:t>：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SA_IS</a:t>
                </a:r>
                <a:r>
                  <a:rPr lang="zh-TW" altLang="en-US" dirty="0"/>
                  <a:t>：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B497435-8850-2053-7207-0C905BDC4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>
            <a:extLst>
              <a:ext uri="{FF2B5EF4-FFF2-40B4-BE49-F238E27FC236}">
                <a16:creationId xmlns:a16="http://schemas.microsoft.com/office/drawing/2014/main" id="{98DCCD18-3720-16F6-F075-A2CDBFE5821D}"/>
              </a:ext>
            </a:extLst>
          </p:cNvPr>
          <p:cNvGrpSpPr/>
          <p:nvPr/>
        </p:nvGrpSpPr>
        <p:grpSpPr>
          <a:xfrm>
            <a:off x="3337089" y="3139126"/>
            <a:ext cx="3657600" cy="862168"/>
            <a:chOff x="3337089" y="3139126"/>
            <a:chExt cx="3657600" cy="862168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4F06C7DF-18DC-688E-761C-F31103BF1F2A}"/>
                </a:ext>
              </a:extLst>
            </p:cNvPr>
            <p:cNvSpPr/>
            <p:nvPr/>
          </p:nvSpPr>
          <p:spPr>
            <a:xfrm>
              <a:off x="5137609" y="3252247"/>
              <a:ext cx="1857080" cy="72586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自己學放模板</a:t>
              </a: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0CD8F432-57FB-F002-0158-B3D6AF995CEA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 flipV="1">
              <a:off x="3337089" y="3139126"/>
              <a:ext cx="1800520" cy="47605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56B59850-66C1-742D-AD27-45A2A63E1DC4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>
              <a:off x="3337089" y="3615179"/>
              <a:ext cx="1800520" cy="3861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994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D58C4-BC67-A345-14C7-865E64BA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倍增法基本概念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95E8BB1-94C0-B7C0-CBE1-AE8243B40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45447"/>
              </p:ext>
            </p:extLst>
          </p:nvPr>
        </p:nvGraphicFramePr>
        <p:xfrm>
          <a:off x="6409442" y="1011368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10982320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53104569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713319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72325718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91914355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87613521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053787544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0883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891841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BEB08593-6439-BDD2-DFD6-DB0216666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77994"/>
              </p:ext>
            </p:extLst>
          </p:nvPr>
        </p:nvGraphicFramePr>
        <p:xfrm>
          <a:off x="6409442" y="1690688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10982320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53104569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713319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72325718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91914355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87613521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053787544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0883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891841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883EEF31-B523-673B-3E56-4B7352A38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760582"/>
              </p:ext>
            </p:extLst>
          </p:nvPr>
        </p:nvGraphicFramePr>
        <p:xfrm>
          <a:off x="6409442" y="2378840"/>
          <a:ext cx="41854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2">
                  <a:extLst>
                    <a:ext uri="{9D8B030D-6E8A-4147-A177-3AD203B41FA5}">
                      <a16:colId xmlns:a16="http://schemas.microsoft.com/office/drawing/2014/main" val="10982320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53104569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713319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72325718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91914355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87613521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053787544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0883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0,1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1,0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1,x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891841"/>
                  </a:ext>
                </a:extLst>
              </a:tr>
            </a:tbl>
          </a:graphicData>
        </a:graphic>
      </p:graphicFrame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7BDE872-88F7-7D77-DD4B-AB4346600E08}"/>
              </a:ext>
            </a:extLst>
          </p:cNvPr>
          <p:cNvCxnSpPr/>
          <p:nvPr/>
        </p:nvCxnSpPr>
        <p:spPr>
          <a:xfrm>
            <a:off x="6674177" y="138220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B1644E7-5223-2E95-C7F7-7B317DFF2253}"/>
              </a:ext>
            </a:extLst>
          </p:cNvPr>
          <p:cNvCxnSpPr/>
          <p:nvPr/>
        </p:nvCxnSpPr>
        <p:spPr>
          <a:xfrm>
            <a:off x="7211505" y="138220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AF7AB9CE-CAE1-68DF-C5F8-2D960E4C00B8}"/>
              </a:ext>
            </a:extLst>
          </p:cNvPr>
          <p:cNvCxnSpPr/>
          <p:nvPr/>
        </p:nvCxnSpPr>
        <p:spPr>
          <a:xfrm>
            <a:off x="7729979" y="138220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ADCDB4A7-7A14-A827-5580-7FC0531D796C}"/>
              </a:ext>
            </a:extLst>
          </p:cNvPr>
          <p:cNvCxnSpPr/>
          <p:nvPr/>
        </p:nvCxnSpPr>
        <p:spPr>
          <a:xfrm>
            <a:off x="8239026" y="138220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5F3ABF3-D340-D2E2-301D-139069BD7A3B}"/>
              </a:ext>
            </a:extLst>
          </p:cNvPr>
          <p:cNvCxnSpPr/>
          <p:nvPr/>
        </p:nvCxnSpPr>
        <p:spPr>
          <a:xfrm>
            <a:off x="8776354" y="138220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2902CB1-F90E-EFC6-1651-55E1B5A1D804}"/>
              </a:ext>
            </a:extLst>
          </p:cNvPr>
          <p:cNvCxnSpPr/>
          <p:nvPr/>
        </p:nvCxnSpPr>
        <p:spPr>
          <a:xfrm>
            <a:off x="9275975" y="138220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1B6FA046-7025-5B58-CE6E-021C4E028D59}"/>
              </a:ext>
            </a:extLst>
          </p:cNvPr>
          <p:cNvCxnSpPr/>
          <p:nvPr/>
        </p:nvCxnSpPr>
        <p:spPr>
          <a:xfrm>
            <a:off x="9794449" y="138220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5110193-3EEA-F97A-741D-E88487B11938}"/>
              </a:ext>
            </a:extLst>
          </p:cNvPr>
          <p:cNvCxnSpPr/>
          <p:nvPr/>
        </p:nvCxnSpPr>
        <p:spPr>
          <a:xfrm>
            <a:off x="10350631" y="138220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6F82972-654C-2457-4DAF-F42228DB20F2}"/>
              </a:ext>
            </a:extLst>
          </p:cNvPr>
          <p:cNvCxnSpPr/>
          <p:nvPr/>
        </p:nvCxnSpPr>
        <p:spPr>
          <a:xfrm>
            <a:off x="6674177" y="206152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03EE8252-190F-4755-F437-F0E68204ABE8}"/>
              </a:ext>
            </a:extLst>
          </p:cNvPr>
          <p:cNvCxnSpPr>
            <a:cxnSpLocks/>
          </p:cNvCxnSpPr>
          <p:nvPr/>
        </p:nvCxnSpPr>
        <p:spPr>
          <a:xfrm>
            <a:off x="7211505" y="206152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15EFB600-E67C-4771-F41A-E737E4A76FDE}"/>
              </a:ext>
            </a:extLst>
          </p:cNvPr>
          <p:cNvCxnSpPr/>
          <p:nvPr/>
        </p:nvCxnSpPr>
        <p:spPr>
          <a:xfrm>
            <a:off x="7729979" y="206152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69F72913-DBCF-1F91-0490-1112EAF48978}"/>
              </a:ext>
            </a:extLst>
          </p:cNvPr>
          <p:cNvCxnSpPr/>
          <p:nvPr/>
        </p:nvCxnSpPr>
        <p:spPr>
          <a:xfrm>
            <a:off x="8239026" y="206152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B332766-B5E2-C180-D0E5-EABF210C328C}"/>
              </a:ext>
            </a:extLst>
          </p:cNvPr>
          <p:cNvCxnSpPr/>
          <p:nvPr/>
        </p:nvCxnSpPr>
        <p:spPr>
          <a:xfrm>
            <a:off x="8776354" y="206152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14879749-1408-A070-AE11-26A13E944906}"/>
              </a:ext>
            </a:extLst>
          </p:cNvPr>
          <p:cNvCxnSpPr/>
          <p:nvPr/>
        </p:nvCxnSpPr>
        <p:spPr>
          <a:xfrm>
            <a:off x="9275975" y="206152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888C6CAB-DC58-FC64-522A-B147FD1220FF}"/>
              </a:ext>
            </a:extLst>
          </p:cNvPr>
          <p:cNvCxnSpPr/>
          <p:nvPr/>
        </p:nvCxnSpPr>
        <p:spPr>
          <a:xfrm>
            <a:off x="9794449" y="206152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855BCAC7-EC8F-DD3E-2979-50C88A5C0CB2}"/>
              </a:ext>
            </a:extLst>
          </p:cNvPr>
          <p:cNvCxnSpPr/>
          <p:nvPr/>
        </p:nvCxnSpPr>
        <p:spPr>
          <a:xfrm>
            <a:off x="10350631" y="206152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30A71929-2E20-C25C-7830-38CA98296B0B}"/>
              </a:ext>
            </a:extLst>
          </p:cNvPr>
          <p:cNvCxnSpPr>
            <a:cxnSpLocks/>
          </p:cNvCxnSpPr>
          <p:nvPr/>
        </p:nvCxnSpPr>
        <p:spPr>
          <a:xfrm flipH="1">
            <a:off x="6674177" y="2052696"/>
            <a:ext cx="527901" cy="32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DD8F71FD-4940-B9D3-D6FE-0D59004F1A1E}"/>
              </a:ext>
            </a:extLst>
          </p:cNvPr>
          <p:cNvCxnSpPr>
            <a:cxnSpLocks/>
          </p:cNvCxnSpPr>
          <p:nvPr/>
        </p:nvCxnSpPr>
        <p:spPr>
          <a:xfrm flipH="1">
            <a:off x="7213455" y="2052696"/>
            <a:ext cx="527901" cy="32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5BAEF62A-9638-5163-37AB-D286F88BFA77}"/>
              </a:ext>
            </a:extLst>
          </p:cNvPr>
          <p:cNvCxnSpPr>
            <a:cxnSpLocks/>
          </p:cNvCxnSpPr>
          <p:nvPr/>
        </p:nvCxnSpPr>
        <p:spPr>
          <a:xfrm flipH="1">
            <a:off x="7720552" y="2052696"/>
            <a:ext cx="527901" cy="32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104DE4B8-5963-C0A9-EED3-8134C2A4CC00}"/>
              </a:ext>
            </a:extLst>
          </p:cNvPr>
          <p:cNvCxnSpPr>
            <a:cxnSpLocks/>
          </p:cNvCxnSpPr>
          <p:nvPr/>
        </p:nvCxnSpPr>
        <p:spPr>
          <a:xfrm flipH="1">
            <a:off x="8248453" y="2052696"/>
            <a:ext cx="527901" cy="32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1807C557-7EE0-5256-E69A-7C5A454CEA01}"/>
              </a:ext>
            </a:extLst>
          </p:cNvPr>
          <p:cNvCxnSpPr>
            <a:cxnSpLocks/>
          </p:cNvCxnSpPr>
          <p:nvPr/>
        </p:nvCxnSpPr>
        <p:spPr>
          <a:xfrm flipH="1">
            <a:off x="8771641" y="2052696"/>
            <a:ext cx="527901" cy="32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045EFD98-AAA9-41AF-669A-1DFF162E9CC5}"/>
              </a:ext>
            </a:extLst>
          </p:cNvPr>
          <p:cNvCxnSpPr>
            <a:cxnSpLocks/>
          </p:cNvCxnSpPr>
          <p:nvPr/>
        </p:nvCxnSpPr>
        <p:spPr>
          <a:xfrm flipH="1">
            <a:off x="9275975" y="2052696"/>
            <a:ext cx="527901" cy="32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B0909BA8-F0CC-64C7-4ABB-CE3E24474B83}"/>
              </a:ext>
            </a:extLst>
          </p:cNvPr>
          <p:cNvCxnSpPr>
            <a:cxnSpLocks/>
          </p:cNvCxnSpPr>
          <p:nvPr/>
        </p:nvCxnSpPr>
        <p:spPr>
          <a:xfrm flipH="1">
            <a:off x="9794449" y="2052696"/>
            <a:ext cx="527901" cy="32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C6023E31-998E-CD3D-B308-18757A6ED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85937"/>
              </p:ext>
            </p:extLst>
          </p:nvPr>
        </p:nvGraphicFramePr>
        <p:xfrm>
          <a:off x="6409442" y="3050421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10982320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53104569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713319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72325718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91914355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87613521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053787544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0883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891841"/>
                  </a:ext>
                </a:extLst>
              </a:tr>
            </a:tbl>
          </a:graphicData>
        </a:graphic>
      </p:graphicFrame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589226A7-A514-C7E5-1637-022D6C9EB20D}"/>
              </a:ext>
            </a:extLst>
          </p:cNvPr>
          <p:cNvCxnSpPr/>
          <p:nvPr/>
        </p:nvCxnSpPr>
        <p:spPr>
          <a:xfrm>
            <a:off x="6674177" y="2741941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BE66B99F-4A51-CC6C-A526-DF48C37681BF}"/>
              </a:ext>
            </a:extLst>
          </p:cNvPr>
          <p:cNvCxnSpPr/>
          <p:nvPr/>
        </p:nvCxnSpPr>
        <p:spPr>
          <a:xfrm>
            <a:off x="7211505" y="2741941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AB571CDD-2D11-0BA4-83BE-42D965327E0B}"/>
              </a:ext>
            </a:extLst>
          </p:cNvPr>
          <p:cNvCxnSpPr/>
          <p:nvPr/>
        </p:nvCxnSpPr>
        <p:spPr>
          <a:xfrm>
            <a:off x="7729979" y="2741941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9301797E-4763-B214-58AC-D492B18DFE0A}"/>
              </a:ext>
            </a:extLst>
          </p:cNvPr>
          <p:cNvCxnSpPr/>
          <p:nvPr/>
        </p:nvCxnSpPr>
        <p:spPr>
          <a:xfrm>
            <a:off x="8239026" y="2741941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2FB0F533-2306-84CB-F06C-371AD109EE59}"/>
              </a:ext>
            </a:extLst>
          </p:cNvPr>
          <p:cNvCxnSpPr/>
          <p:nvPr/>
        </p:nvCxnSpPr>
        <p:spPr>
          <a:xfrm>
            <a:off x="8776354" y="2741941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12DF26C4-4B9D-491E-0588-8940522F1F52}"/>
              </a:ext>
            </a:extLst>
          </p:cNvPr>
          <p:cNvCxnSpPr/>
          <p:nvPr/>
        </p:nvCxnSpPr>
        <p:spPr>
          <a:xfrm>
            <a:off x="9275975" y="2741941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CF1808E7-9464-000A-9998-02782385226F}"/>
              </a:ext>
            </a:extLst>
          </p:cNvPr>
          <p:cNvCxnSpPr/>
          <p:nvPr/>
        </p:nvCxnSpPr>
        <p:spPr>
          <a:xfrm>
            <a:off x="9794449" y="2741941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2791A663-5BCA-73D7-E44D-3F531A41D6AF}"/>
              </a:ext>
            </a:extLst>
          </p:cNvPr>
          <p:cNvCxnSpPr/>
          <p:nvPr/>
        </p:nvCxnSpPr>
        <p:spPr>
          <a:xfrm>
            <a:off x="10350631" y="2741941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BF79BD0C-A67F-24A8-539D-C89EA5F40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931272"/>
              </p:ext>
            </p:extLst>
          </p:nvPr>
        </p:nvGraphicFramePr>
        <p:xfrm>
          <a:off x="6409442" y="3744458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10982320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53104569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713319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72325718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91914355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87613521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053787544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0883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1,0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3,0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1,x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2,x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891841"/>
                  </a:ext>
                </a:extLst>
              </a:tr>
            </a:tbl>
          </a:graphicData>
        </a:graphic>
      </p:graphicFrame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52445281-24D5-DAED-C88B-FA5535FC0213}"/>
              </a:ext>
            </a:extLst>
          </p:cNvPr>
          <p:cNvCxnSpPr/>
          <p:nvPr/>
        </p:nvCxnSpPr>
        <p:spPr>
          <a:xfrm>
            <a:off x="6674177" y="3427146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DB72A55C-087F-CDDD-4D30-90DB98C717C3}"/>
              </a:ext>
            </a:extLst>
          </p:cNvPr>
          <p:cNvCxnSpPr>
            <a:cxnSpLocks/>
          </p:cNvCxnSpPr>
          <p:nvPr/>
        </p:nvCxnSpPr>
        <p:spPr>
          <a:xfrm>
            <a:off x="7211505" y="3427146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07108CB9-73FB-3AD7-46F8-281F80355AF5}"/>
              </a:ext>
            </a:extLst>
          </p:cNvPr>
          <p:cNvCxnSpPr/>
          <p:nvPr/>
        </p:nvCxnSpPr>
        <p:spPr>
          <a:xfrm>
            <a:off x="7729979" y="3427146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CC931525-49A7-CB63-6D29-31684D77FF9F}"/>
              </a:ext>
            </a:extLst>
          </p:cNvPr>
          <p:cNvCxnSpPr/>
          <p:nvPr/>
        </p:nvCxnSpPr>
        <p:spPr>
          <a:xfrm>
            <a:off x="8239026" y="3427146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0C037950-E004-B8B9-1190-F1CD0D12271A}"/>
              </a:ext>
            </a:extLst>
          </p:cNvPr>
          <p:cNvCxnSpPr/>
          <p:nvPr/>
        </p:nvCxnSpPr>
        <p:spPr>
          <a:xfrm>
            <a:off x="8776354" y="3427146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10C8D7B8-EB72-AED3-29E2-24F3458CDAED}"/>
              </a:ext>
            </a:extLst>
          </p:cNvPr>
          <p:cNvCxnSpPr/>
          <p:nvPr/>
        </p:nvCxnSpPr>
        <p:spPr>
          <a:xfrm>
            <a:off x="9275975" y="3427146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A596C3F0-C043-188A-034A-30BE33296C93}"/>
              </a:ext>
            </a:extLst>
          </p:cNvPr>
          <p:cNvCxnSpPr/>
          <p:nvPr/>
        </p:nvCxnSpPr>
        <p:spPr>
          <a:xfrm>
            <a:off x="9794449" y="3427146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B953E2A7-9871-F939-0AB2-9E9E994292A5}"/>
              </a:ext>
            </a:extLst>
          </p:cNvPr>
          <p:cNvCxnSpPr/>
          <p:nvPr/>
        </p:nvCxnSpPr>
        <p:spPr>
          <a:xfrm>
            <a:off x="10350631" y="3427146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103CAA3F-6E12-F80E-0ADD-78F803ACC039}"/>
              </a:ext>
            </a:extLst>
          </p:cNvPr>
          <p:cNvCxnSpPr>
            <a:cxnSpLocks/>
          </p:cNvCxnSpPr>
          <p:nvPr/>
        </p:nvCxnSpPr>
        <p:spPr>
          <a:xfrm flipH="1">
            <a:off x="6674177" y="3445082"/>
            <a:ext cx="1046375" cy="2993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6DDD5B40-2622-FD3A-EF86-0488B08D7C3D}"/>
              </a:ext>
            </a:extLst>
          </p:cNvPr>
          <p:cNvCxnSpPr>
            <a:cxnSpLocks/>
          </p:cNvCxnSpPr>
          <p:nvPr/>
        </p:nvCxnSpPr>
        <p:spPr>
          <a:xfrm flipH="1">
            <a:off x="7202078" y="3445082"/>
            <a:ext cx="1046375" cy="2993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A72943DB-F309-E83C-CF5F-61C656B8D029}"/>
              </a:ext>
            </a:extLst>
          </p:cNvPr>
          <p:cNvCxnSpPr>
            <a:cxnSpLocks/>
          </p:cNvCxnSpPr>
          <p:nvPr/>
        </p:nvCxnSpPr>
        <p:spPr>
          <a:xfrm flipH="1">
            <a:off x="7701698" y="3445082"/>
            <a:ext cx="1046375" cy="2993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6E878E8C-1719-AAAD-9F05-1B826FF13620}"/>
              </a:ext>
            </a:extLst>
          </p:cNvPr>
          <p:cNvCxnSpPr>
            <a:cxnSpLocks/>
          </p:cNvCxnSpPr>
          <p:nvPr/>
        </p:nvCxnSpPr>
        <p:spPr>
          <a:xfrm flipH="1">
            <a:off x="8239025" y="3445082"/>
            <a:ext cx="1046375" cy="2993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74DF9146-56CE-0AEE-82B4-E86BD66C195C}"/>
              </a:ext>
            </a:extLst>
          </p:cNvPr>
          <p:cNvCxnSpPr>
            <a:cxnSpLocks/>
          </p:cNvCxnSpPr>
          <p:nvPr/>
        </p:nvCxnSpPr>
        <p:spPr>
          <a:xfrm flipH="1">
            <a:off x="8757498" y="3445082"/>
            <a:ext cx="1046375" cy="2993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792C0438-15FA-458E-BF59-102FC2945510}"/>
              </a:ext>
            </a:extLst>
          </p:cNvPr>
          <p:cNvCxnSpPr>
            <a:cxnSpLocks/>
          </p:cNvCxnSpPr>
          <p:nvPr/>
        </p:nvCxnSpPr>
        <p:spPr>
          <a:xfrm flipH="1">
            <a:off x="9285400" y="3445082"/>
            <a:ext cx="1046375" cy="2993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1720EA73-4B3C-72A1-BB69-FAE8081EA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851781"/>
              </p:ext>
            </p:extLst>
          </p:nvPr>
        </p:nvGraphicFramePr>
        <p:xfrm>
          <a:off x="6409442" y="4414674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10982320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53104569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713319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72325718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91914355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87613521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053787544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0883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891841"/>
                  </a:ext>
                </a:extLst>
              </a:tr>
            </a:tbl>
          </a:graphicData>
        </a:graphic>
      </p:graphicFrame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756BFD1B-6633-3CCC-75BB-83536DFE044E}"/>
              </a:ext>
            </a:extLst>
          </p:cNvPr>
          <p:cNvCxnSpPr/>
          <p:nvPr/>
        </p:nvCxnSpPr>
        <p:spPr>
          <a:xfrm>
            <a:off x="6674177" y="4106194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C9C39ED2-B486-262C-FDDC-2619B86C1726}"/>
              </a:ext>
            </a:extLst>
          </p:cNvPr>
          <p:cNvCxnSpPr/>
          <p:nvPr/>
        </p:nvCxnSpPr>
        <p:spPr>
          <a:xfrm>
            <a:off x="7211505" y="4106194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CB0A4BBD-2D6E-1A2F-6C00-6B825D224DA4}"/>
              </a:ext>
            </a:extLst>
          </p:cNvPr>
          <p:cNvCxnSpPr/>
          <p:nvPr/>
        </p:nvCxnSpPr>
        <p:spPr>
          <a:xfrm>
            <a:off x="7729979" y="4106194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FF2F25F8-4E3C-82FD-3FAB-ED1B0A6F14AC}"/>
              </a:ext>
            </a:extLst>
          </p:cNvPr>
          <p:cNvCxnSpPr/>
          <p:nvPr/>
        </p:nvCxnSpPr>
        <p:spPr>
          <a:xfrm>
            <a:off x="8239026" y="4106194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B773E863-3255-EA4C-005D-B078ABEE3350}"/>
              </a:ext>
            </a:extLst>
          </p:cNvPr>
          <p:cNvCxnSpPr/>
          <p:nvPr/>
        </p:nvCxnSpPr>
        <p:spPr>
          <a:xfrm>
            <a:off x="8776354" y="4106194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3756813F-AFDB-4FC7-3F11-25998FF6ECDE}"/>
              </a:ext>
            </a:extLst>
          </p:cNvPr>
          <p:cNvCxnSpPr/>
          <p:nvPr/>
        </p:nvCxnSpPr>
        <p:spPr>
          <a:xfrm>
            <a:off x="9275975" y="4106194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0BB2009E-CB23-9E80-E32A-3766CB3C6D46}"/>
              </a:ext>
            </a:extLst>
          </p:cNvPr>
          <p:cNvCxnSpPr/>
          <p:nvPr/>
        </p:nvCxnSpPr>
        <p:spPr>
          <a:xfrm>
            <a:off x="9794449" y="4106194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4688E82B-74A2-FB73-B7F5-6F7D5033BB02}"/>
              </a:ext>
            </a:extLst>
          </p:cNvPr>
          <p:cNvCxnSpPr/>
          <p:nvPr/>
        </p:nvCxnSpPr>
        <p:spPr>
          <a:xfrm>
            <a:off x="10350631" y="4106194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1" name="表格 100">
            <a:extLst>
              <a:ext uri="{FF2B5EF4-FFF2-40B4-BE49-F238E27FC236}">
                <a16:creationId xmlns:a16="http://schemas.microsoft.com/office/drawing/2014/main" id="{3A4AF5E5-4842-5652-8612-A929A7274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094068"/>
              </p:ext>
            </p:extLst>
          </p:nvPr>
        </p:nvGraphicFramePr>
        <p:xfrm>
          <a:off x="6409442" y="5084890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10982320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53104569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713319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72325718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91914355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87613521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053787544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0883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3,1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5,2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7,4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1,x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2,x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4,x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6,x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891841"/>
                  </a:ext>
                </a:extLst>
              </a:tr>
            </a:tbl>
          </a:graphicData>
        </a:graphic>
      </p:graphicFrame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673488F0-7916-5C8F-5863-4686D5B9AC6B}"/>
              </a:ext>
            </a:extLst>
          </p:cNvPr>
          <p:cNvCxnSpPr/>
          <p:nvPr/>
        </p:nvCxnSpPr>
        <p:spPr>
          <a:xfrm>
            <a:off x="6674177" y="4776410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CC851CF1-72C2-EAFD-40C7-532DA0E6D882}"/>
              </a:ext>
            </a:extLst>
          </p:cNvPr>
          <p:cNvCxnSpPr/>
          <p:nvPr/>
        </p:nvCxnSpPr>
        <p:spPr>
          <a:xfrm>
            <a:off x="7211505" y="4776410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5820B58B-2963-01F3-8FCE-0B1AAB4D2464}"/>
              </a:ext>
            </a:extLst>
          </p:cNvPr>
          <p:cNvCxnSpPr/>
          <p:nvPr/>
        </p:nvCxnSpPr>
        <p:spPr>
          <a:xfrm>
            <a:off x="7729979" y="4776410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4908F379-7652-0769-C3F8-794F57DE7C15}"/>
              </a:ext>
            </a:extLst>
          </p:cNvPr>
          <p:cNvCxnSpPr/>
          <p:nvPr/>
        </p:nvCxnSpPr>
        <p:spPr>
          <a:xfrm>
            <a:off x="8239026" y="4776410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2F68B1C5-11CF-AAB3-5521-24A5AE6A8278}"/>
              </a:ext>
            </a:extLst>
          </p:cNvPr>
          <p:cNvCxnSpPr/>
          <p:nvPr/>
        </p:nvCxnSpPr>
        <p:spPr>
          <a:xfrm>
            <a:off x="8776354" y="4776410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B935ADCD-83E7-BD34-3CEA-A0964FFA3688}"/>
              </a:ext>
            </a:extLst>
          </p:cNvPr>
          <p:cNvCxnSpPr/>
          <p:nvPr/>
        </p:nvCxnSpPr>
        <p:spPr>
          <a:xfrm>
            <a:off x="9275975" y="4776410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B28F0931-70AA-DDEC-8B29-E0C39AA767BC}"/>
              </a:ext>
            </a:extLst>
          </p:cNvPr>
          <p:cNvCxnSpPr/>
          <p:nvPr/>
        </p:nvCxnSpPr>
        <p:spPr>
          <a:xfrm>
            <a:off x="9794449" y="4776410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148DB434-CC60-35AE-06BA-04C7A26F8D28}"/>
              </a:ext>
            </a:extLst>
          </p:cNvPr>
          <p:cNvCxnSpPr/>
          <p:nvPr/>
        </p:nvCxnSpPr>
        <p:spPr>
          <a:xfrm>
            <a:off x="10350631" y="4776410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B3C06765-FEDD-3AF6-CD41-8482ED5CC7BF}"/>
              </a:ext>
            </a:extLst>
          </p:cNvPr>
          <p:cNvCxnSpPr>
            <a:cxnSpLocks/>
          </p:cNvCxnSpPr>
          <p:nvPr/>
        </p:nvCxnSpPr>
        <p:spPr>
          <a:xfrm flipH="1">
            <a:off x="6674177" y="4785514"/>
            <a:ext cx="2106891" cy="2993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18763656-7B66-AA1F-18B9-F85488E49120}"/>
              </a:ext>
            </a:extLst>
          </p:cNvPr>
          <p:cNvCxnSpPr>
            <a:cxnSpLocks/>
          </p:cNvCxnSpPr>
          <p:nvPr/>
        </p:nvCxnSpPr>
        <p:spPr>
          <a:xfrm flipH="1">
            <a:off x="7185579" y="4785514"/>
            <a:ext cx="2106891" cy="2993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2713FEB2-FD78-99D8-D6A6-F1014C4249F0}"/>
              </a:ext>
            </a:extLst>
          </p:cNvPr>
          <p:cNvCxnSpPr>
            <a:cxnSpLocks/>
          </p:cNvCxnSpPr>
          <p:nvPr/>
        </p:nvCxnSpPr>
        <p:spPr>
          <a:xfrm flipH="1">
            <a:off x="7724374" y="4785514"/>
            <a:ext cx="2106891" cy="2993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24066A2C-206B-54A7-3887-585CEB711B72}"/>
              </a:ext>
            </a:extLst>
          </p:cNvPr>
          <p:cNvCxnSpPr>
            <a:cxnSpLocks/>
          </p:cNvCxnSpPr>
          <p:nvPr/>
        </p:nvCxnSpPr>
        <p:spPr>
          <a:xfrm flipH="1">
            <a:off x="8248453" y="4785514"/>
            <a:ext cx="2106891" cy="2993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7" name="表格 116">
            <a:extLst>
              <a:ext uri="{FF2B5EF4-FFF2-40B4-BE49-F238E27FC236}">
                <a16:creationId xmlns:a16="http://schemas.microsoft.com/office/drawing/2014/main" id="{324241E0-68EB-8944-D0A2-3C2431FC0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972079"/>
              </p:ext>
            </p:extLst>
          </p:nvPr>
        </p:nvGraphicFramePr>
        <p:xfrm>
          <a:off x="6409442" y="5755106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10982320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53104569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713319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72325718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91914355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87613521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053787544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0883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891841"/>
                  </a:ext>
                </a:extLst>
              </a:tr>
            </a:tbl>
          </a:graphicData>
        </a:graphic>
      </p:graphicFrame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31750955-C5B0-A2B1-82C1-383D2C9862AB}"/>
              </a:ext>
            </a:extLst>
          </p:cNvPr>
          <p:cNvCxnSpPr/>
          <p:nvPr/>
        </p:nvCxnSpPr>
        <p:spPr>
          <a:xfrm>
            <a:off x="6674177" y="5446626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DC8EB9AD-A1D5-A5F1-35F1-B04EB1AC8314}"/>
              </a:ext>
            </a:extLst>
          </p:cNvPr>
          <p:cNvCxnSpPr/>
          <p:nvPr/>
        </p:nvCxnSpPr>
        <p:spPr>
          <a:xfrm>
            <a:off x="7211505" y="5446626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643F8111-47FE-6CE8-B06A-DC3260A2D6FE}"/>
              </a:ext>
            </a:extLst>
          </p:cNvPr>
          <p:cNvCxnSpPr/>
          <p:nvPr/>
        </p:nvCxnSpPr>
        <p:spPr>
          <a:xfrm>
            <a:off x="7729979" y="5446626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9C05DB8C-4FE4-FFE2-61DB-973E4D214D2C}"/>
              </a:ext>
            </a:extLst>
          </p:cNvPr>
          <p:cNvCxnSpPr/>
          <p:nvPr/>
        </p:nvCxnSpPr>
        <p:spPr>
          <a:xfrm>
            <a:off x="8239026" y="5446626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8625AAD4-61A4-99CC-E1F8-E29F7FC967A1}"/>
              </a:ext>
            </a:extLst>
          </p:cNvPr>
          <p:cNvCxnSpPr/>
          <p:nvPr/>
        </p:nvCxnSpPr>
        <p:spPr>
          <a:xfrm>
            <a:off x="8776354" y="5446626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D3BB3A12-2CA4-4856-CC41-CE153A79D338}"/>
              </a:ext>
            </a:extLst>
          </p:cNvPr>
          <p:cNvCxnSpPr/>
          <p:nvPr/>
        </p:nvCxnSpPr>
        <p:spPr>
          <a:xfrm>
            <a:off x="9275975" y="5446626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EBA7768E-67FF-E18C-BB0D-2F28F46D335D}"/>
              </a:ext>
            </a:extLst>
          </p:cNvPr>
          <p:cNvCxnSpPr/>
          <p:nvPr/>
        </p:nvCxnSpPr>
        <p:spPr>
          <a:xfrm>
            <a:off x="9794449" y="5446626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BCFCF396-1C46-B929-9AE8-D83B9EB75ADA}"/>
              </a:ext>
            </a:extLst>
          </p:cNvPr>
          <p:cNvCxnSpPr/>
          <p:nvPr/>
        </p:nvCxnSpPr>
        <p:spPr>
          <a:xfrm>
            <a:off x="10350631" y="5446626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66B569F9-49A0-A18A-09DA-A11CC6E51120}"/>
              </a:ext>
            </a:extLst>
          </p:cNvPr>
          <p:cNvSpPr txBox="1"/>
          <p:nvPr/>
        </p:nvSpPr>
        <p:spPr>
          <a:xfrm>
            <a:off x="5797649" y="1692196"/>
            <a:ext cx="59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rank</a:t>
            </a:r>
            <a:endParaRPr lang="zh-TW" altLang="en-US" dirty="0"/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ACA1C3ED-DA04-F1DA-7D79-5E44EF29494B}"/>
              </a:ext>
            </a:extLst>
          </p:cNvPr>
          <p:cNvSpPr txBox="1"/>
          <p:nvPr/>
        </p:nvSpPr>
        <p:spPr>
          <a:xfrm>
            <a:off x="5797649" y="3050421"/>
            <a:ext cx="59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rank</a:t>
            </a:r>
            <a:endParaRPr lang="zh-TW" altLang="en-US" dirty="0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FE0D3F60-39B3-6B9E-C5DC-1A23D09938D6}"/>
              </a:ext>
            </a:extLst>
          </p:cNvPr>
          <p:cNvSpPr txBox="1"/>
          <p:nvPr/>
        </p:nvSpPr>
        <p:spPr>
          <a:xfrm>
            <a:off x="5797649" y="4414674"/>
            <a:ext cx="59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rank</a:t>
            </a:r>
            <a:endParaRPr lang="zh-TW" altLang="en-US" dirty="0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34C137A0-13B5-38F8-E0F5-89ABD378F0CD}"/>
              </a:ext>
            </a:extLst>
          </p:cNvPr>
          <p:cNvSpPr txBox="1"/>
          <p:nvPr/>
        </p:nvSpPr>
        <p:spPr>
          <a:xfrm>
            <a:off x="5797649" y="5755106"/>
            <a:ext cx="59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rank</a:t>
            </a:r>
            <a:endParaRPr lang="zh-TW" altLang="en-US" dirty="0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310DF9D3-E865-E03D-3F33-020498BF0EAE}"/>
              </a:ext>
            </a:extLst>
          </p:cNvPr>
          <p:cNvSpPr txBox="1"/>
          <p:nvPr/>
        </p:nvSpPr>
        <p:spPr>
          <a:xfrm>
            <a:off x="5113145" y="1333267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第 </a:t>
            </a:r>
            <a:r>
              <a:rPr lang="en-US" altLang="zh-TW" dirty="0"/>
              <a:t>1</a:t>
            </a:r>
            <a:r>
              <a:rPr lang="zh-TW" altLang="en-US" dirty="0"/>
              <a:t> 次排序</a:t>
            </a:r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4B9C7D07-A93B-A781-6774-9D36368696E5}"/>
              </a:ext>
            </a:extLst>
          </p:cNvPr>
          <p:cNvSpPr txBox="1"/>
          <p:nvPr/>
        </p:nvSpPr>
        <p:spPr>
          <a:xfrm>
            <a:off x="5113145" y="2681953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第 </a:t>
            </a:r>
            <a:r>
              <a:rPr lang="en-US" altLang="zh-TW" dirty="0"/>
              <a:t>2</a:t>
            </a:r>
            <a:r>
              <a:rPr lang="zh-TW" altLang="en-US" dirty="0"/>
              <a:t> 次排序</a:t>
            </a:r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4276F802-C69C-7A3C-D73B-C72C3C7950D0}"/>
              </a:ext>
            </a:extLst>
          </p:cNvPr>
          <p:cNvSpPr txBox="1"/>
          <p:nvPr/>
        </p:nvSpPr>
        <p:spPr>
          <a:xfrm>
            <a:off x="5113145" y="4078319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第 </a:t>
            </a:r>
            <a:r>
              <a:rPr lang="en-US" altLang="zh-TW" dirty="0"/>
              <a:t>3</a:t>
            </a:r>
            <a:r>
              <a:rPr lang="zh-TW" altLang="en-US" dirty="0"/>
              <a:t> 次排序</a:t>
            </a: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14B70B48-8F07-5403-4285-53500D0C6DEE}"/>
              </a:ext>
            </a:extLst>
          </p:cNvPr>
          <p:cNvSpPr txBox="1"/>
          <p:nvPr/>
        </p:nvSpPr>
        <p:spPr>
          <a:xfrm>
            <a:off x="3726575" y="5420752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第 </a:t>
            </a:r>
            <a:r>
              <a:rPr lang="en-US" altLang="zh-TW" dirty="0"/>
              <a:t>4</a:t>
            </a:r>
            <a:r>
              <a:rPr lang="zh-TW" altLang="en-US" dirty="0"/>
              <a:t> 次排序 </a:t>
            </a:r>
            <a:r>
              <a:rPr lang="en-US" altLang="zh-TW" dirty="0"/>
              <a:t>(</a:t>
            </a:r>
            <a:r>
              <a:rPr lang="zh-TW" altLang="en-US" dirty="0"/>
              <a:t>不會執行到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D30858A7-C73B-44B0-DE25-F01C85783869}"/>
              </a:ext>
            </a:extLst>
          </p:cNvPr>
          <p:cNvSpPr txBox="1"/>
          <p:nvPr/>
        </p:nvSpPr>
        <p:spPr>
          <a:xfrm>
            <a:off x="10685273" y="167651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長度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BB5A73F0-7C2D-C94E-9FA5-C68B6E3DEB46}"/>
              </a:ext>
            </a:extLst>
          </p:cNvPr>
          <p:cNvSpPr txBox="1"/>
          <p:nvPr/>
        </p:nvSpPr>
        <p:spPr>
          <a:xfrm>
            <a:off x="10685273" y="305042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長度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6ABE6F79-326D-260B-AE83-58891D65D7B1}"/>
              </a:ext>
            </a:extLst>
          </p:cNvPr>
          <p:cNvSpPr txBox="1"/>
          <p:nvPr/>
        </p:nvSpPr>
        <p:spPr>
          <a:xfrm>
            <a:off x="10685273" y="440195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長度 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98D5B4CA-3247-6DD0-F071-4F6BE424569A}"/>
              </a:ext>
            </a:extLst>
          </p:cNvPr>
          <p:cNvSpPr txBox="1"/>
          <p:nvPr/>
        </p:nvSpPr>
        <p:spPr>
          <a:xfrm>
            <a:off x="10685273" y="575699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長度 </a:t>
            </a:r>
            <a:r>
              <a:rPr lang="en-US" altLang="zh-TW" dirty="0"/>
              <a:t>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129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D58C4-BC67-A345-14C7-865E64BA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倍增法實作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492E728-9C5A-39B7-3D14-8B47D0378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998452"/>
              </p:ext>
            </p:extLst>
          </p:nvPr>
        </p:nvGraphicFramePr>
        <p:xfrm>
          <a:off x="1505803" y="155299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36898EE-83AF-79B3-21AB-66DE96C67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43332"/>
              </p:ext>
            </p:extLst>
          </p:nvPr>
        </p:nvGraphicFramePr>
        <p:xfrm>
          <a:off x="6363094" y="1552997"/>
          <a:ext cx="47073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76197860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BEA5822-9533-A655-A988-9F9C11EF3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973451"/>
              </p:ext>
            </p:extLst>
          </p:nvPr>
        </p:nvGraphicFramePr>
        <p:xfrm>
          <a:off x="6363094" y="2191042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6B9700D-FA40-879B-A8B5-1319B4196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27457"/>
              </p:ext>
            </p:extLst>
          </p:nvPr>
        </p:nvGraphicFramePr>
        <p:xfrm>
          <a:off x="6363094" y="2829087"/>
          <a:ext cx="3661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39AD1D4-AB36-6974-B3CB-BDAA017CA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369800"/>
              </p:ext>
            </p:extLst>
          </p:nvPr>
        </p:nvGraphicFramePr>
        <p:xfrm>
          <a:off x="6363094" y="3467132"/>
          <a:ext cx="31382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0AF06AD-27F9-EE9B-32AB-4BE01C39D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74797"/>
              </p:ext>
            </p:extLst>
          </p:nvPr>
        </p:nvGraphicFramePr>
        <p:xfrm>
          <a:off x="6363094" y="4105177"/>
          <a:ext cx="26152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2AA56EA-1208-F94A-0769-BC3DDA508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41875"/>
              </p:ext>
            </p:extLst>
          </p:nvPr>
        </p:nvGraphicFramePr>
        <p:xfrm>
          <a:off x="6363094" y="4743222"/>
          <a:ext cx="20921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D16228F-85EE-A0D1-6218-46C0BFEA8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353837"/>
              </p:ext>
            </p:extLst>
          </p:nvPr>
        </p:nvGraphicFramePr>
        <p:xfrm>
          <a:off x="6363094" y="5381267"/>
          <a:ext cx="1569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A662C4D-02A2-9964-BDC4-80B3E9082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477586"/>
              </p:ext>
            </p:extLst>
          </p:nvPr>
        </p:nvGraphicFramePr>
        <p:xfrm>
          <a:off x="6363094" y="6019310"/>
          <a:ext cx="10460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19CAA8-BD56-E846-8854-166B92D5C30B}"/>
              </a:ext>
            </a:extLst>
          </p:cNvPr>
          <p:cNvSpPr txBox="1"/>
          <p:nvPr/>
        </p:nvSpPr>
        <p:spPr>
          <a:xfrm>
            <a:off x="1083956" y="1738417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3011AA3-6774-5F53-FCEE-E772B0E784CC}"/>
                  </a:ext>
                </a:extLst>
              </p:cNvPr>
              <p:cNvSpPr txBox="1"/>
              <p:nvPr/>
            </p:nvSpPr>
            <p:spPr>
              <a:xfrm>
                <a:off x="7277493" y="716437"/>
                <a:ext cx="80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3011AA3-6774-5F53-FCEE-E772B0E78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93" y="716437"/>
                <a:ext cx="8005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表格 3">
            <a:extLst>
              <a:ext uri="{FF2B5EF4-FFF2-40B4-BE49-F238E27FC236}">
                <a16:creationId xmlns:a16="http://schemas.microsoft.com/office/drawing/2014/main" id="{7C5C9043-D24E-7E32-975E-AC5817C50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481784"/>
              </p:ext>
            </p:extLst>
          </p:nvPr>
        </p:nvGraphicFramePr>
        <p:xfrm>
          <a:off x="1505803" y="282908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B7B6C000-A6FE-3C67-1534-E4C5D6714FF5}"/>
              </a:ext>
            </a:extLst>
          </p:cNvPr>
          <p:cNvSpPr txBox="1"/>
          <p:nvPr/>
        </p:nvSpPr>
        <p:spPr>
          <a:xfrm>
            <a:off x="808433" y="3015261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p:graphicFrame>
        <p:nvGraphicFramePr>
          <p:cNvPr id="21" name="表格 3">
            <a:extLst>
              <a:ext uri="{FF2B5EF4-FFF2-40B4-BE49-F238E27FC236}">
                <a16:creationId xmlns:a16="http://schemas.microsoft.com/office/drawing/2014/main" id="{3DEF40AA-8C95-AE36-B923-0D34F1731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94766"/>
              </p:ext>
            </p:extLst>
          </p:nvPr>
        </p:nvGraphicFramePr>
        <p:xfrm>
          <a:off x="1505803" y="410517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‘a’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‘a’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‘b’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‘a’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‘a’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‘a’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‘a’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‘b’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9776A4D0-E9D3-624F-FDAE-EE5A1266F23D}"/>
              </a:ext>
            </a:extLst>
          </p:cNvPr>
          <p:cNvSpPr txBox="1"/>
          <p:nvPr/>
        </p:nvSpPr>
        <p:spPr>
          <a:xfrm>
            <a:off x="859472" y="42913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Rank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3262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D58C4-BC67-A345-14C7-865E64BA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倍增法實作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492E728-9C5A-39B7-3D14-8B47D0378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49907"/>
              </p:ext>
            </p:extLst>
          </p:nvPr>
        </p:nvGraphicFramePr>
        <p:xfrm>
          <a:off x="1505803" y="155299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36898EE-83AF-79B3-21AB-66DE96C67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042895"/>
              </p:ext>
            </p:extLst>
          </p:nvPr>
        </p:nvGraphicFramePr>
        <p:xfrm>
          <a:off x="6363094" y="1552997"/>
          <a:ext cx="47073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76197860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BEA5822-9533-A655-A988-9F9C11EF3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653209"/>
              </p:ext>
            </p:extLst>
          </p:nvPr>
        </p:nvGraphicFramePr>
        <p:xfrm>
          <a:off x="6363094" y="2191042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6B9700D-FA40-879B-A8B5-1319B4196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954335"/>
              </p:ext>
            </p:extLst>
          </p:nvPr>
        </p:nvGraphicFramePr>
        <p:xfrm>
          <a:off x="6363094" y="5381267"/>
          <a:ext cx="3661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39AD1D4-AB36-6974-B3CB-BDAA017CA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455799"/>
              </p:ext>
            </p:extLst>
          </p:nvPr>
        </p:nvGraphicFramePr>
        <p:xfrm>
          <a:off x="6363094" y="2829087"/>
          <a:ext cx="31382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0AF06AD-27F9-EE9B-32AB-4BE01C39D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88409"/>
              </p:ext>
            </p:extLst>
          </p:nvPr>
        </p:nvGraphicFramePr>
        <p:xfrm>
          <a:off x="6363094" y="3467132"/>
          <a:ext cx="26152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2AA56EA-1208-F94A-0769-BC3DDA508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840643"/>
              </p:ext>
            </p:extLst>
          </p:nvPr>
        </p:nvGraphicFramePr>
        <p:xfrm>
          <a:off x="6363094" y="4105177"/>
          <a:ext cx="20921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D16228F-85EE-A0D1-6218-46C0BFEA8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44945"/>
              </p:ext>
            </p:extLst>
          </p:nvPr>
        </p:nvGraphicFramePr>
        <p:xfrm>
          <a:off x="6363094" y="4743222"/>
          <a:ext cx="1569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A662C4D-02A2-9964-BDC4-80B3E9082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40090"/>
              </p:ext>
            </p:extLst>
          </p:nvPr>
        </p:nvGraphicFramePr>
        <p:xfrm>
          <a:off x="6363094" y="6019310"/>
          <a:ext cx="10460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19CAA8-BD56-E846-8854-166B92D5C30B}"/>
              </a:ext>
            </a:extLst>
          </p:cNvPr>
          <p:cNvSpPr txBox="1"/>
          <p:nvPr/>
        </p:nvSpPr>
        <p:spPr>
          <a:xfrm>
            <a:off x="1083956" y="1738417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</a:t>
            </a:r>
            <a:endParaRPr lang="zh-TW" altLang="en-US" dirty="0"/>
          </a:p>
        </p:txBody>
      </p:sp>
      <p:graphicFrame>
        <p:nvGraphicFramePr>
          <p:cNvPr id="16" name="表格 3">
            <a:extLst>
              <a:ext uri="{FF2B5EF4-FFF2-40B4-BE49-F238E27FC236}">
                <a16:creationId xmlns:a16="http://schemas.microsoft.com/office/drawing/2014/main" id="{6BC8DF6C-D870-B983-9058-5BB675129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2938"/>
              </p:ext>
            </p:extLst>
          </p:nvPr>
        </p:nvGraphicFramePr>
        <p:xfrm>
          <a:off x="1505803" y="282908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2CE77874-AD20-E86B-2066-09CDB9250C70}"/>
              </a:ext>
            </a:extLst>
          </p:cNvPr>
          <p:cNvSpPr txBox="1"/>
          <p:nvPr/>
        </p:nvSpPr>
        <p:spPr>
          <a:xfrm>
            <a:off x="808433" y="3015261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3011AA3-6774-5F53-FCEE-E772B0E784CC}"/>
                  </a:ext>
                </a:extLst>
              </p:cNvPr>
              <p:cNvSpPr txBox="1"/>
              <p:nvPr/>
            </p:nvSpPr>
            <p:spPr>
              <a:xfrm>
                <a:off x="7277493" y="716437"/>
                <a:ext cx="80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3011AA3-6774-5F53-FCEE-E772B0E78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93" y="716437"/>
                <a:ext cx="8005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3">
            <a:extLst>
              <a:ext uri="{FF2B5EF4-FFF2-40B4-BE49-F238E27FC236}">
                <a16:creationId xmlns:a16="http://schemas.microsoft.com/office/drawing/2014/main" id="{D97E6B13-1C96-335D-2F11-688D9FCA7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166303"/>
              </p:ext>
            </p:extLst>
          </p:nvPr>
        </p:nvGraphicFramePr>
        <p:xfrm>
          <a:off x="1505803" y="410517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‘a’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‘a’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‘b’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‘a’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‘a’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‘a’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‘a’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‘b’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C5BCAB9F-CD63-290E-A7B8-CE62D6429424}"/>
              </a:ext>
            </a:extLst>
          </p:cNvPr>
          <p:cNvSpPr txBox="1"/>
          <p:nvPr/>
        </p:nvSpPr>
        <p:spPr>
          <a:xfrm>
            <a:off x="859472" y="42913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Rank</a:t>
            </a:r>
            <a:endParaRPr lang="zh-TW" altLang="en-US" dirty="0"/>
          </a:p>
        </p:txBody>
      </p:sp>
      <p:sp>
        <p:nvSpPr>
          <p:cNvPr id="20" name="箭號: 弧形右彎 19">
            <a:extLst>
              <a:ext uri="{FF2B5EF4-FFF2-40B4-BE49-F238E27FC236}">
                <a16:creationId xmlns:a16="http://schemas.microsoft.com/office/drawing/2014/main" id="{C5665709-5777-1C9C-B9AA-D2B9797AC9FE}"/>
              </a:ext>
            </a:extLst>
          </p:cNvPr>
          <p:cNvSpPr/>
          <p:nvPr/>
        </p:nvSpPr>
        <p:spPr>
          <a:xfrm flipV="1">
            <a:off x="304663" y="1874364"/>
            <a:ext cx="503770" cy="132556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C2A2CE9-0CA5-FD52-565D-D4D7D3535180}"/>
              </a:ext>
            </a:extLst>
          </p:cNvPr>
          <p:cNvSpPr txBox="1"/>
          <p:nvPr/>
        </p:nvSpPr>
        <p:spPr>
          <a:xfrm>
            <a:off x="304663" y="2375405"/>
            <a:ext cx="131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Sort by rank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2654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D58C4-BC67-A345-14C7-865E64BA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倍增法實作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492E728-9C5A-39B7-3D14-8B47D0378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247556"/>
              </p:ext>
            </p:extLst>
          </p:nvPr>
        </p:nvGraphicFramePr>
        <p:xfrm>
          <a:off x="1505803" y="155299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19CAA8-BD56-E846-8854-166B92D5C30B}"/>
              </a:ext>
            </a:extLst>
          </p:cNvPr>
          <p:cNvSpPr txBox="1"/>
          <p:nvPr/>
        </p:nvSpPr>
        <p:spPr>
          <a:xfrm>
            <a:off x="1083956" y="1738417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</a:t>
            </a:r>
            <a:endParaRPr lang="zh-TW" altLang="en-US" dirty="0"/>
          </a:p>
        </p:txBody>
      </p:sp>
      <p:graphicFrame>
        <p:nvGraphicFramePr>
          <p:cNvPr id="16" name="表格 3">
            <a:extLst>
              <a:ext uri="{FF2B5EF4-FFF2-40B4-BE49-F238E27FC236}">
                <a16:creationId xmlns:a16="http://schemas.microsoft.com/office/drawing/2014/main" id="{6BC8DF6C-D870-B983-9058-5BB675129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832354"/>
              </p:ext>
            </p:extLst>
          </p:nvPr>
        </p:nvGraphicFramePr>
        <p:xfrm>
          <a:off x="1505803" y="282908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2CE77874-AD20-E86B-2066-09CDB9250C70}"/>
              </a:ext>
            </a:extLst>
          </p:cNvPr>
          <p:cNvSpPr txBox="1"/>
          <p:nvPr/>
        </p:nvSpPr>
        <p:spPr>
          <a:xfrm>
            <a:off x="808433" y="3015261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3011AA3-6774-5F53-FCEE-E772B0E784CC}"/>
                  </a:ext>
                </a:extLst>
              </p:cNvPr>
              <p:cNvSpPr txBox="1"/>
              <p:nvPr/>
            </p:nvSpPr>
            <p:spPr>
              <a:xfrm>
                <a:off x="7277493" y="716437"/>
                <a:ext cx="80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3011AA3-6774-5F53-FCEE-E772B0E78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93" y="716437"/>
                <a:ext cx="8005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3">
            <a:extLst>
              <a:ext uri="{FF2B5EF4-FFF2-40B4-BE49-F238E27FC236}">
                <a16:creationId xmlns:a16="http://schemas.microsoft.com/office/drawing/2014/main" id="{D97E6B13-1C96-335D-2F11-688D9FCA74CA}"/>
              </a:ext>
            </a:extLst>
          </p:cNvPr>
          <p:cNvGraphicFramePr>
            <a:graphicFrameLocks noGrp="1"/>
          </p:cNvGraphicFramePr>
          <p:nvPr/>
        </p:nvGraphicFramePr>
        <p:xfrm>
          <a:off x="1505803" y="410517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‘a’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‘a’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‘b’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‘a’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‘a’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‘a’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‘a’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‘b’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C5BCAB9F-CD63-290E-A7B8-CE62D6429424}"/>
              </a:ext>
            </a:extLst>
          </p:cNvPr>
          <p:cNvSpPr txBox="1"/>
          <p:nvPr/>
        </p:nvSpPr>
        <p:spPr>
          <a:xfrm>
            <a:off x="859472" y="42913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Rank</a:t>
            </a:r>
            <a:endParaRPr lang="zh-TW" altLang="en-US" dirty="0"/>
          </a:p>
        </p:txBody>
      </p:sp>
      <p:sp>
        <p:nvSpPr>
          <p:cNvPr id="20" name="箭號: 弧形右彎 19">
            <a:extLst>
              <a:ext uri="{FF2B5EF4-FFF2-40B4-BE49-F238E27FC236}">
                <a16:creationId xmlns:a16="http://schemas.microsoft.com/office/drawing/2014/main" id="{C5665709-5777-1C9C-B9AA-D2B9797AC9FE}"/>
              </a:ext>
            </a:extLst>
          </p:cNvPr>
          <p:cNvSpPr/>
          <p:nvPr/>
        </p:nvSpPr>
        <p:spPr>
          <a:xfrm>
            <a:off x="304663" y="1874363"/>
            <a:ext cx="503770" cy="13255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C2A2CE9-0CA5-FD52-565D-D4D7D3535180}"/>
              </a:ext>
            </a:extLst>
          </p:cNvPr>
          <p:cNvSpPr txBox="1"/>
          <p:nvPr/>
        </p:nvSpPr>
        <p:spPr>
          <a:xfrm>
            <a:off x="304663" y="2375405"/>
            <a:ext cx="153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update Index</a:t>
            </a:r>
            <a:endParaRPr lang="zh-TW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048997F-9C69-8474-3B4F-42DC6F485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541006"/>
              </p:ext>
            </p:extLst>
          </p:nvPr>
        </p:nvGraphicFramePr>
        <p:xfrm>
          <a:off x="6363094" y="1552997"/>
          <a:ext cx="47073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76197860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92B0D24-CCCE-D2D5-AEE3-CE2435C5A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16969"/>
              </p:ext>
            </p:extLst>
          </p:nvPr>
        </p:nvGraphicFramePr>
        <p:xfrm>
          <a:off x="6363094" y="2191042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9937470E-72A8-4350-7248-3BF183C42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82246"/>
              </p:ext>
            </p:extLst>
          </p:nvPr>
        </p:nvGraphicFramePr>
        <p:xfrm>
          <a:off x="6363094" y="5381267"/>
          <a:ext cx="3661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1078F66A-9707-D405-8593-AB4AD3BDF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89581"/>
              </p:ext>
            </p:extLst>
          </p:nvPr>
        </p:nvGraphicFramePr>
        <p:xfrm>
          <a:off x="6363094" y="2829087"/>
          <a:ext cx="31382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2D583E81-BA6A-2737-6215-85CB43558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061631"/>
              </p:ext>
            </p:extLst>
          </p:nvPr>
        </p:nvGraphicFramePr>
        <p:xfrm>
          <a:off x="6363094" y="3467132"/>
          <a:ext cx="26152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1885214-70F8-8A70-9611-CEB4D224D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425803"/>
              </p:ext>
            </p:extLst>
          </p:nvPr>
        </p:nvGraphicFramePr>
        <p:xfrm>
          <a:off x="6363094" y="4105177"/>
          <a:ext cx="20921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D581B51B-3EC0-1C86-2974-F93FB9288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122288"/>
              </p:ext>
            </p:extLst>
          </p:nvPr>
        </p:nvGraphicFramePr>
        <p:xfrm>
          <a:off x="6363094" y="4743222"/>
          <a:ext cx="1569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69459EC7-CAF8-7636-4E90-DEC43F00C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00722"/>
              </p:ext>
            </p:extLst>
          </p:nvPr>
        </p:nvGraphicFramePr>
        <p:xfrm>
          <a:off x="6363094" y="6019310"/>
          <a:ext cx="10460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6FC8141D-1C47-11B9-384F-C0E502A7F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740190"/>
              </p:ext>
            </p:extLst>
          </p:nvPr>
        </p:nvGraphicFramePr>
        <p:xfrm>
          <a:off x="859472" y="5331158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10982320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53104569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713319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72325718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91914355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87613521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053787544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0883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891841"/>
                  </a:ext>
                </a:extLst>
              </a:tr>
            </a:tbl>
          </a:graphicData>
        </a:graphic>
      </p:graphicFrame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3F38AC24-5740-071F-CA51-7773B14D9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41502"/>
              </p:ext>
            </p:extLst>
          </p:nvPr>
        </p:nvGraphicFramePr>
        <p:xfrm>
          <a:off x="859472" y="5701998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10982320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53104569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713319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72325718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91914355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87613521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053787544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0883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891841"/>
                  </a:ext>
                </a:extLst>
              </a:tr>
            </a:tbl>
          </a:graphicData>
        </a:graphic>
      </p:graphicFrame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8F196FF4-642F-7001-E8EF-80E9CC2C9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70090"/>
              </p:ext>
            </p:extLst>
          </p:nvPr>
        </p:nvGraphicFramePr>
        <p:xfrm>
          <a:off x="859472" y="6390150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10982320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53104569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713319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72325718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91914355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87613521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053787544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0883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0,1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1,0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1,x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891841"/>
                  </a:ext>
                </a:extLst>
              </a:tr>
            </a:tbl>
          </a:graphicData>
        </a:graphic>
      </p:graphicFrame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A1C6FC5C-A488-0F5F-BF61-F1CA1D88301E}"/>
              </a:ext>
            </a:extLst>
          </p:cNvPr>
          <p:cNvCxnSpPr/>
          <p:nvPr/>
        </p:nvCxnSpPr>
        <p:spPr>
          <a:xfrm>
            <a:off x="1124207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04814635-DD27-0E3E-E30B-640C1E86EF95}"/>
              </a:ext>
            </a:extLst>
          </p:cNvPr>
          <p:cNvCxnSpPr>
            <a:cxnSpLocks/>
          </p:cNvCxnSpPr>
          <p:nvPr/>
        </p:nvCxnSpPr>
        <p:spPr>
          <a:xfrm>
            <a:off x="1661535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4A730257-5D8E-164E-804E-F39E6A8FE391}"/>
              </a:ext>
            </a:extLst>
          </p:cNvPr>
          <p:cNvCxnSpPr/>
          <p:nvPr/>
        </p:nvCxnSpPr>
        <p:spPr>
          <a:xfrm>
            <a:off x="2180009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B760230A-24F4-894D-DCF6-195E1D050375}"/>
              </a:ext>
            </a:extLst>
          </p:cNvPr>
          <p:cNvCxnSpPr/>
          <p:nvPr/>
        </p:nvCxnSpPr>
        <p:spPr>
          <a:xfrm>
            <a:off x="2689056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32B242BF-D193-890A-3AED-EDB55BFE166F}"/>
              </a:ext>
            </a:extLst>
          </p:cNvPr>
          <p:cNvCxnSpPr/>
          <p:nvPr/>
        </p:nvCxnSpPr>
        <p:spPr>
          <a:xfrm>
            <a:off x="3226384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1895206D-D693-B7F1-4CF6-953D02F67442}"/>
              </a:ext>
            </a:extLst>
          </p:cNvPr>
          <p:cNvCxnSpPr/>
          <p:nvPr/>
        </p:nvCxnSpPr>
        <p:spPr>
          <a:xfrm>
            <a:off x="3726005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9B069585-E8BA-C926-D307-D78B1BE98411}"/>
              </a:ext>
            </a:extLst>
          </p:cNvPr>
          <p:cNvCxnSpPr/>
          <p:nvPr/>
        </p:nvCxnSpPr>
        <p:spPr>
          <a:xfrm>
            <a:off x="4244479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5BD437D5-7AC8-1BF1-2488-6503C385F2A6}"/>
              </a:ext>
            </a:extLst>
          </p:cNvPr>
          <p:cNvCxnSpPr/>
          <p:nvPr/>
        </p:nvCxnSpPr>
        <p:spPr>
          <a:xfrm>
            <a:off x="4800661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1957358F-68F2-BFC6-7480-182AC20BCB65}"/>
              </a:ext>
            </a:extLst>
          </p:cNvPr>
          <p:cNvCxnSpPr>
            <a:cxnSpLocks/>
          </p:cNvCxnSpPr>
          <p:nvPr/>
        </p:nvCxnSpPr>
        <p:spPr>
          <a:xfrm flipH="1">
            <a:off x="1124207" y="6064006"/>
            <a:ext cx="527901" cy="32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26EA3058-81FF-5558-8D6A-CA4270139AB3}"/>
              </a:ext>
            </a:extLst>
          </p:cNvPr>
          <p:cNvCxnSpPr>
            <a:cxnSpLocks/>
          </p:cNvCxnSpPr>
          <p:nvPr/>
        </p:nvCxnSpPr>
        <p:spPr>
          <a:xfrm flipH="1">
            <a:off x="1663485" y="6064006"/>
            <a:ext cx="527901" cy="32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A92C4277-50CC-97DE-C76E-BE59FB1636AF}"/>
              </a:ext>
            </a:extLst>
          </p:cNvPr>
          <p:cNvCxnSpPr>
            <a:cxnSpLocks/>
          </p:cNvCxnSpPr>
          <p:nvPr/>
        </p:nvCxnSpPr>
        <p:spPr>
          <a:xfrm flipH="1">
            <a:off x="2170582" y="6064006"/>
            <a:ext cx="527901" cy="32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960CA83-E335-CA8D-8139-1BE457285943}"/>
              </a:ext>
            </a:extLst>
          </p:cNvPr>
          <p:cNvCxnSpPr>
            <a:cxnSpLocks/>
          </p:cNvCxnSpPr>
          <p:nvPr/>
        </p:nvCxnSpPr>
        <p:spPr>
          <a:xfrm flipH="1">
            <a:off x="2698483" y="6064006"/>
            <a:ext cx="527901" cy="32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CA385E05-CBB1-9F55-DFB2-FF0D2A34305D}"/>
              </a:ext>
            </a:extLst>
          </p:cNvPr>
          <p:cNvCxnSpPr>
            <a:cxnSpLocks/>
          </p:cNvCxnSpPr>
          <p:nvPr/>
        </p:nvCxnSpPr>
        <p:spPr>
          <a:xfrm flipH="1">
            <a:off x="3221671" y="6064006"/>
            <a:ext cx="527901" cy="32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EAE7F3B2-9495-9AAB-55AD-BE23A2797B01}"/>
              </a:ext>
            </a:extLst>
          </p:cNvPr>
          <p:cNvCxnSpPr>
            <a:cxnSpLocks/>
          </p:cNvCxnSpPr>
          <p:nvPr/>
        </p:nvCxnSpPr>
        <p:spPr>
          <a:xfrm flipH="1">
            <a:off x="3726005" y="6064006"/>
            <a:ext cx="527901" cy="32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AA8C71D5-1ACB-40A4-FBCD-31CA978E32AA}"/>
              </a:ext>
            </a:extLst>
          </p:cNvPr>
          <p:cNvCxnSpPr>
            <a:cxnSpLocks/>
          </p:cNvCxnSpPr>
          <p:nvPr/>
        </p:nvCxnSpPr>
        <p:spPr>
          <a:xfrm flipH="1">
            <a:off x="4244479" y="6064006"/>
            <a:ext cx="527901" cy="32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BFA0D06B-206A-40D8-0BBE-08D752FDB5B7}"/>
              </a:ext>
            </a:extLst>
          </p:cNvPr>
          <p:cNvSpPr txBox="1"/>
          <p:nvPr/>
        </p:nvSpPr>
        <p:spPr>
          <a:xfrm>
            <a:off x="247679" y="5703506"/>
            <a:ext cx="59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rank</a:t>
            </a:r>
            <a:endParaRPr lang="zh-TW" altLang="en-US" dirty="0"/>
          </a:p>
        </p:txBody>
      </p: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120C4CA5-4148-6DAF-5C5D-E2D684A2757F}"/>
              </a:ext>
            </a:extLst>
          </p:cNvPr>
          <p:cNvCxnSpPr>
            <a:cxnSpLocks/>
          </p:cNvCxnSpPr>
          <p:nvPr/>
        </p:nvCxnSpPr>
        <p:spPr>
          <a:xfrm>
            <a:off x="2265680" y="2312609"/>
            <a:ext cx="0" cy="4932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BEA753E0-2C60-93D8-ABEB-F0D53DA8F66F}"/>
              </a:ext>
            </a:extLst>
          </p:cNvPr>
          <p:cNvCxnSpPr>
            <a:cxnSpLocks/>
          </p:cNvCxnSpPr>
          <p:nvPr/>
        </p:nvCxnSpPr>
        <p:spPr>
          <a:xfrm>
            <a:off x="2824480" y="2312609"/>
            <a:ext cx="0" cy="4932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3F0D989B-9C4A-E99D-0191-EF70DBEC311F}"/>
              </a:ext>
            </a:extLst>
          </p:cNvPr>
          <p:cNvCxnSpPr>
            <a:cxnSpLocks/>
          </p:cNvCxnSpPr>
          <p:nvPr/>
        </p:nvCxnSpPr>
        <p:spPr>
          <a:xfrm>
            <a:off x="3352800" y="2312609"/>
            <a:ext cx="0" cy="4932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CBCBF172-FA72-2462-D0C0-D2F20B56BB68}"/>
              </a:ext>
            </a:extLst>
          </p:cNvPr>
          <p:cNvCxnSpPr>
            <a:cxnSpLocks/>
          </p:cNvCxnSpPr>
          <p:nvPr/>
        </p:nvCxnSpPr>
        <p:spPr>
          <a:xfrm>
            <a:off x="3881120" y="2312609"/>
            <a:ext cx="0" cy="4932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38244DB0-03E1-ABA3-9A8E-9FB43E8BBE14}"/>
              </a:ext>
            </a:extLst>
          </p:cNvPr>
          <p:cNvCxnSpPr>
            <a:cxnSpLocks/>
          </p:cNvCxnSpPr>
          <p:nvPr/>
        </p:nvCxnSpPr>
        <p:spPr>
          <a:xfrm>
            <a:off x="4399280" y="2312609"/>
            <a:ext cx="0" cy="4932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3DC39197-327D-1E9E-A3CD-701F545FC63C}"/>
              </a:ext>
            </a:extLst>
          </p:cNvPr>
          <p:cNvCxnSpPr>
            <a:cxnSpLocks/>
          </p:cNvCxnSpPr>
          <p:nvPr/>
        </p:nvCxnSpPr>
        <p:spPr>
          <a:xfrm>
            <a:off x="4886960" y="2312609"/>
            <a:ext cx="0" cy="4932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4ED19508-2AD1-A946-4231-9B6FD8F2E3CB}"/>
              </a:ext>
            </a:extLst>
          </p:cNvPr>
          <p:cNvCxnSpPr>
            <a:cxnSpLocks/>
          </p:cNvCxnSpPr>
          <p:nvPr/>
        </p:nvCxnSpPr>
        <p:spPr>
          <a:xfrm>
            <a:off x="5405120" y="2312609"/>
            <a:ext cx="0" cy="4932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FB7F770-09AF-51EC-A452-331A737FA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22602"/>
              </p:ext>
            </p:extLst>
          </p:nvPr>
        </p:nvGraphicFramePr>
        <p:xfrm>
          <a:off x="859472" y="4960318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10982320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53104569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713319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72325718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91914355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87613521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053787544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0883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891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035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D58C4-BC67-A345-14C7-865E64BA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倍增法實作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492E728-9C5A-39B7-3D14-8B47D037819E}"/>
              </a:ext>
            </a:extLst>
          </p:cNvPr>
          <p:cNvGraphicFramePr>
            <a:graphicFrameLocks noGrp="1"/>
          </p:cNvGraphicFramePr>
          <p:nvPr/>
        </p:nvGraphicFramePr>
        <p:xfrm>
          <a:off x="1505803" y="155299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19CAA8-BD56-E846-8854-166B92D5C30B}"/>
              </a:ext>
            </a:extLst>
          </p:cNvPr>
          <p:cNvSpPr txBox="1"/>
          <p:nvPr/>
        </p:nvSpPr>
        <p:spPr>
          <a:xfrm>
            <a:off x="1083956" y="1738417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</a:t>
            </a:r>
            <a:endParaRPr lang="zh-TW" altLang="en-US" dirty="0"/>
          </a:p>
        </p:txBody>
      </p:sp>
      <p:graphicFrame>
        <p:nvGraphicFramePr>
          <p:cNvPr id="16" name="表格 3">
            <a:extLst>
              <a:ext uri="{FF2B5EF4-FFF2-40B4-BE49-F238E27FC236}">
                <a16:creationId xmlns:a16="http://schemas.microsoft.com/office/drawing/2014/main" id="{6BC8DF6C-D870-B983-9058-5BB6751298F4}"/>
              </a:ext>
            </a:extLst>
          </p:cNvPr>
          <p:cNvGraphicFramePr>
            <a:graphicFrameLocks noGrp="1"/>
          </p:cNvGraphicFramePr>
          <p:nvPr/>
        </p:nvGraphicFramePr>
        <p:xfrm>
          <a:off x="1505803" y="282908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2CE77874-AD20-E86B-2066-09CDB9250C70}"/>
              </a:ext>
            </a:extLst>
          </p:cNvPr>
          <p:cNvSpPr txBox="1"/>
          <p:nvPr/>
        </p:nvSpPr>
        <p:spPr>
          <a:xfrm>
            <a:off x="808433" y="3015261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3011AA3-6774-5F53-FCEE-E772B0E784CC}"/>
                  </a:ext>
                </a:extLst>
              </p:cNvPr>
              <p:cNvSpPr txBox="1"/>
              <p:nvPr/>
            </p:nvSpPr>
            <p:spPr>
              <a:xfrm>
                <a:off x="7277493" y="716437"/>
                <a:ext cx="80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3011AA3-6774-5F53-FCEE-E772B0E78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93" y="716437"/>
                <a:ext cx="8005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3">
            <a:extLst>
              <a:ext uri="{FF2B5EF4-FFF2-40B4-BE49-F238E27FC236}">
                <a16:creationId xmlns:a16="http://schemas.microsoft.com/office/drawing/2014/main" id="{D97E6B13-1C96-335D-2F11-688D9FCA74CA}"/>
              </a:ext>
            </a:extLst>
          </p:cNvPr>
          <p:cNvGraphicFramePr>
            <a:graphicFrameLocks noGrp="1"/>
          </p:cNvGraphicFramePr>
          <p:nvPr/>
        </p:nvGraphicFramePr>
        <p:xfrm>
          <a:off x="1505803" y="410517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‘a’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‘a’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‘b’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‘a’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‘a’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‘a’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‘a’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‘b’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C5BCAB9F-CD63-290E-A7B8-CE62D6429424}"/>
              </a:ext>
            </a:extLst>
          </p:cNvPr>
          <p:cNvSpPr txBox="1"/>
          <p:nvPr/>
        </p:nvSpPr>
        <p:spPr>
          <a:xfrm>
            <a:off x="859472" y="42913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Rank</a:t>
            </a:r>
            <a:endParaRPr lang="zh-TW" altLang="en-US" dirty="0"/>
          </a:p>
        </p:txBody>
      </p:sp>
      <p:sp>
        <p:nvSpPr>
          <p:cNvPr id="20" name="箭號: 弧形右彎 19">
            <a:extLst>
              <a:ext uri="{FF2B5EF4-FFF2-40B4-BE49-F238E27FC236}">
                <a16:creationId xmlns:a16="http://schemas.microsoft.com/office/drawing/2014/main" id="{C5665709-5777-1C9C-B9AA-D2B9797AC9FE}"/>
              </a:ext>
            </a:extLst>
          </p:cNvPr>
          <p:cNvSpPr/>
          <p:nvPr/>
        </p:nvSpPr>
        <p:spPr>
          <a:xfrm>
            <a:off x="304663" y="1874363"/>
            <a:ext cx="503770" cy="13255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C2A2CE9-0CA5-FD52-565D-D4D7D3535180}"/>
              </a:ext>
            </a:extLst>
          </p:cNvPr>
          <p:cNvSpPr txBox="1"/>
          <p:nvPr/>
        </p:nvSpPr>
        <p:spPr>
          <a:xfrm>
            <a:off x="304663" y="2375405"/>
            <a:ext cx="153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update Index</a:t>
            </a:r>
            <a:endParaRPr lang="zh-TW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048997F-9C69-8474-3B4F-42DC6F485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339760"/>
              </p:ext>
            </p:extLst>
          </p:nvPr>
        </p:nvGraphicFramePr>
        <p:xfrm>
          <a:off x="6363094" y="2191044"/>
          <a:ext cx="47073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76197860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92B0D24-CCCE-D2D5-AEE3-CE2435C5A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848980"/>
              </p:ext>
            </p:extLst>
          </p:nvPr>
        </p:nvGraphicFramePr>
        <p:xfrm>
          <a:off x="6363094" y="5381267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9937470E-72A8-4350-7248-3BF183C42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00923"/>
              </p:ext>
            </p:extLst>
          </p:nvPr>
        </p:nvGraphicFramePr>
        <p:xfrm>
          <a:off x="6363094" y="2828331"/>
          <a:ext cx="3661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1078F66A-9707-D405-8593-AB4AD3BDF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379125"/>
              </p:ext>
            </p:extLst>
          </p:nvPr>
        </p:nvGraphicFramePr>
        <p:xfrm>
          <a:off x="6363094" y="3467134"/>
          <a:ext cx="31382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2D583E81-BA6A-2737-6215-85CB43558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48524"/>
              </p:ext>
            </p:extLst>
          </p:nvPr>
        </p:nvGraphicFramePr>
        <p:xfrm>
          <a:off x="6363094" y="4105179"/>
          <a:ext cx="26152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1885214-70F8-8A70-9611-CEB4D224D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934152"/>
              </p:ext>
            </p:extLst>
          </p:nvPr>
        </p:nvGraphicFramePr>
        <p:xfrm>
          <a:off x="6363094" y="4743224"/>
          <a:ext cx="20921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D581B51B-3EC0-1C86-2974-F93FB9288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87266"/>
              </p:ext>
            </p:extLst>
          </p:nvPr>
        </p:nvGraphicFramePr>
        <p:xfrm>
          <a:off x="6363094" y="6019310"/>
          <a:ext cx="1569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69459EC7-CAF8-7636-4E90-DEC43F00C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184730"/>
              </p:ext>
            </p:extLst>
          </p:nvPr>
        </p:nvGraphicFramePr>
        <p:xfrm>
          <a:off x="6363094" y="1552243"/>
          <a:ext cx="10460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6FC8141D-1C47-11B9-384F-C0E502A7FD86}"/>
              </a:ext>
            </a:extLst>
          </p:cNvPr>
          <p:cNvGraphicFramePr>
            <a:graphicFrameLocks noGrp="1"/>
          </p:cNvGraphicFramePr>
          <p:nvPr/>
        </p:nvGraphicFramePr>
        <p:xfrm>
          <a:off x="859472" y="5331158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10982320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53104569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713319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72325718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91914355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87613521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053787544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0883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891841"/>
                  </a:ext>
                </a:extLst>
              </a:tr>
            </a:tbl>
          </a:graphicData>
        </a:graphic>
      </p:graphicFrame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3F38AC24-5740-071F-CA51-7773B14D981C}"/>
              </a:ext>
            </a:extLst>
          </p:cNvPr>
          <p:cNvGraphicFramePr>
            <a:graphicFrameLocks noGrp="1"/>
          </p:cNvGraphicFramePr>
          <p:nvPr/>
        </p:nvGraphicFramePr>
        <p:xfrm>
          <a:off x="859472" y="5701998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10982320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53104569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713319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72325718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91914355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87613521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053787544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0883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891841"/>
                  </a:ext>
                </a:extLst>
              </a:tr>
            </a:tbl>
          </a:graphicData>
        </a:graphic>
      </p:graphicFrame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8F196FF4-642F-7001-E8EF-80E9CC2C9DB1}"/>
              </a:ext>
            </a:extLst>
          </p:cNvPr>
          <p:cNvGraphicFramePr>
            <a:graphicFrameLocks noGrp="1"/>
          </p:cNvGraphicFramePr>
          <p:nvPr/>
        </p:nvGraphicFramePr>
        <p:xfrm>
          <a:off x="859472" y="6390150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10982320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53104569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713319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72325718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91914355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87613521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053787544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0883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0,1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1,0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0,1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1,</a:t>
                      </a: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891841"/>
                  </a:ext>
                </a:extLst>
              </a:tr>
            </a:tbl>
          </a:graphicData>
        </a:graphic>
      </p:graphicFrame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A1C6FC5C-A488-0F5F-BF61-F1CA1D88301E}"/>
              </a:ext>
            </a:extLst>
          </p:cNvPr>
          <p:cNvCxnSpPr/>
          <p:nvPr/>
        </p:nvCxnSpPr>
        <p:spPr>
          <a:xfrm>
            <a:off x="1124207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04814635-DD27-0E3E-E30B-640C1E86EF95}"/>
              </a:ext>
            </a:extLst>
          </p:cNvPr>
          <p:cNvCxnSpPr>
            <a:cxnSpLocks/>
          </p:cNvCxnSpPr>
          <p:nvPr/>
        </p:nvCxnSpPr>
        <p:spPr>
          <a:xfrm>
            <a:off x="1661535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4A730257-5D8E-164E-804E-F39E6A8FE391}"/>
              </a:ext>
            </a:extLst>
          </p:cNvPr>
          <p:cNvCxnSpPr/>
          <p:nvPr/>
        </p:nvCxnSpPr>
        <p:spPr>
          <a:xfrm>
            <a:off x="2180009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B760230A-24F4-894D-DCF6-195E1D050375}"/>
              </a:ext>
            </a:extLst>
          </p:cNvPr>
          <p:cNvCxnSpPr/>
          <p:nvPr/>
        </p:nvCxnSpPr>
        <p:spPr>
          <a:xfrm>
            <a:off x="2689056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32B242BF-D193-890A-3AED-EDB55BFE166F}"/>
              </a:ext>
            </a:extLst>
          </p:cNvPr>
          <p:cNvCxnSpPr/>
          <p:nvPr/>
        </p:nvCxnSpPr>
        <p:spPr>
          <a:xfrm>
            <a:off x="3226384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1895206D-D693-B7F1-4CF6-953D02F67442}"/>
              </a:ext>
            </a:extLst>
          </p:cNvPr>
          <p:cNvCxnSpPr/>
          <p:nvPr/>
        </p:nvCxnSpPr>
        <p:spPr>
          <a:xfrm>
            <a:off x="3726005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9B069585-E8BA-C926-D307-D78B1BE98411}"/>
              </a:ext>
            </a:extLst>
          </p:cNvPr>
          <p:cNvCxnSpPr/>
          <p:nvPr/>
        </p:nvCxnSpPr>
        <p:spPr>
          <a:xfrm>
            <a:off x="4244479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5BD437D5-7AC8-1BF1-2488-6503C385F2A6}"/>
              </a:ext>
            </a:extLst>
          </p:cNvPr>
          <p:cNvCxnSpPr/>
          <p:nvPr/>
        </p:nvCxnSpPr>
        <p:spPr>
          <a:xfrm>
            <a:off x="4800661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1957358F-68F2-BFC6-7480-182AC20BCB65}"/>
              </a:ext>
            </a:extLst>
          </p:cNvPr>
          <p:cNvCxnSpPr>
            <a:cxnSpLocks/>
          </p:cNvCxnSpPr>
          <p:nvPr/>
        </p:nvCxnSpPr>
        <p:spPr>
          <a:xfrm flipH="1">
            <a:off x="1124207" y="6064006"/>
            <a:ext cx="527901" cy="32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26EA3058-81FF-5558-8D6A-CA4270139AB3}"/>
              </a:ext>
            </a:extLst>
          </p:cNvPr>
          <p:cNvCxnSpPr>
            <a:cxnSpLocks/>
          </p:cNvCxnSpPr>
          <p:nvPr/>
        </p:nvCxnSpPr>
        <p:spPr>
          <a:xfrm flipH="1">
            <a:off x="1663485" y="6064006"/>
            <a:ext cx="527901" cy="32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A92C4277-50CC-97DE-C76E-BE59FB1636AF}"/>
              </a:ext>
            </a:extLst>
          </p:cNvPr>
          <p:cNvCxnSpPr>
            <a:cxnSpLocks/>
          </p:cNvCxnSpPr>
          <p:nvPr/>
        </p:nvCxnSpPr>
        <p:spPr>
          <a:xfrm flipH="1">
            <a:off x="2170582" y="6064006"/>
            <a:ext cx="527901" cy="32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960CA83-E335-CA8D-8139-1BE457285943}"/>
              </a:ext>
            </a:extLst>
          </p:cNvPr>
          <p:cNvCxnSpPr>
            <a:cxnSpLocks/>
          </p:cNvCxnSpPr>
          <p:nvPr/>
        </p:nvCxnSpPr>
        <p:spPr>
          <a:xfrm flipH="1">
            <a:off x="2698483" y="6064006"/>
            <a:ext cx="527901" cy="32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CA385E05-CBB1-9F55-DFB2-FF0D2A34305D}"/>
              </a:ext>
            </a:extLst>
          </p:cNvPr>
          <p:cNvCxnSpPr>
            <a:cxnSpLocks/>
          </p:cNvCxnSpPr>
          <p:nvPr/>
        </p:nvCxnSpPr>
        <p:spPr>
          <a:xfrm flipH="1">
            <a:off x="3221671" y="6064006"/>
            <a:ext cx="527901" cy="32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EAE7F3B2-9495-9AAB-55AD-BE23A2797B01}"/>
              </a:ext>
            </a:extLst>
          </p:cNvPr>
          <p:cNvCxnSpPr>
            <a:cxnSpLocks/>
          </p:cNvCxnSpPr>
          <p:nvPr/>
        </p:nvCxnSpPr>
        <p:spPr>
          <a:xfrm flipH="1">
            <a:off x="3726005" y="6064006"/>
            <a:ext cx="527901" cy="32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AA8C71D5-1ACB-40A4-FBCD-31CA978E32AA}"/>
              </a:ext>
            </a:extLst>
          </p:cNvPr>
          <p:cNvCxnSpPr>
            <a:cxnSpLocks/>
          </p:cNvCxnSpPr>
          <p:nvPr/>
        </p:nvCxnSpPr>
        <p:spPr>
          <a:xfrm flipH="1">
            <a:off x="4244479" y="6064006"/>
            <a:ext cx="527901" cy="32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BFA0D06B-206A-40D8-0BBE-08D752FDB5B7}"/>
              </a:ext>
            </a:extLst>
          </p:cNvPr>
          <p:cNvSpPr txBox="1"/>
          <p:nvPr/>
        </p:nvSpPr>
        <p:spPr>
          <a:xfrm>
            <a:off x="247679" y="5703506"/>
            <a:ext cx="59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rank</a:t>
            </a:r>
            <a:endParaRPr lang="zh-TW" altLang="en-US" dirty="0"/>
          </a:p>
        </p:txBody>
      </p: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120C4CA5-4148-6DAF-5C5D-E2D684A2757F}"/>
              </a:ext>
            </a:extLst>
          </p:cNvPr>
          <p:cNvCxnSpPr>
            <a:cxnSpLocks/>
          </p:cNvCxnSpPr>
          <p:nvPr/>
        </p:nvCxnSpPr>
        <p:spPr>
          <a:xfrm>
            <a:off x="2265680" y="2312609"/>
            <a:ext cx="0" cy="4932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BEA753E0-2C60-93D8-ABEB-F0D53DA8F66F}"/>
              </a:ext>
            </a:extLst>
          </p:cNvPr>
          <p:cNvCxnSpPr>
            <a:cxnSpLocks/>
          </p:cNvCxnSpPr>
          <p:nvPr/>
        </p:nvCxnSpPr>
        <p:spPr>
          <a:xfrm>
            <a:off x="2824480" y="2312609"/>
            <a:ext cx="0" cy="4932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3F0D989B-9C4A-E99D-0191-EF70DBEC311F}"/>
              </a:ext>
            </a:extLst>
          </p:cNvPr>
          <p:cNvCxnSpPr>
            <a:cxnSpLocks/>
          </p:cNvCxnSpPr>
          <p:nvPr/>
        </p:nvCxnSpPr>
        <p:spPr>
          <a:xfrm>
            <a:off x="3352800" y="2312609"/>
            <a:ext cx="0" cy="4932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CBCBF172-FA72-2462-D0C0-D2F20B56BB68}"/>
              </a:ext>
            </a:extLst>
          </p:cNvPr>
          <p:cNvCxnSpPr>
            <a:cxnSpLocks/>
          </p:cNvCxnSpPr>
          <p:nvPr/>
        </p:nvCxnSpPr>
        <p:spPr>
          <a:xfrm>
            <a:off x="3881120" y="2312609"/>
            <a:ext cx="0" cy="4932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38244DB0-03E1-ABA3-9A8E-9FB43E8BBE14}"/>
              </a:ext>
            </a:extLst>
          </p:cNvPr>
          <p:cNvCxnSpPr>
            <a:cxnSpLocks/>
          </p:cNvCxnSpPr>
          <p:nvPr/>
        </p:nvCxnSpPr>
        <p:spPr>
          <a:xfrm>
            <a:off x="4399280" y="2312609"/>
            <a:ext cx="0" cy="4932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3DC39197-327D-1E9E-A3CD-701F545FC63C}"/>
              </a:ext>
            </a:extLst>
          </p:cNvPr>
          <p:cNvCxnSpPr>
            <a:cxnSpLocks/>
          </p:cNvCxnSpPr>
          <p:nvPr/>
        </p:nvCxnSpPr>
        <p:spPr>
          <a:xfrm>
            <a:off x="4886960" y="2312609"/>
            <a:ext cx="0" cy="4932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4ED19508-2AD1-A946-4231-9B6FD8F2E3CB}"/>
              </a:ext>
            </a:extLst>
          </p:cNvPr>
          <p:cNvCxnSpPr>
            <a:cxnSpLocks/>
          </p:cNvCxnSpPr>
          <p:nvPr/>
        </p:nvCxnSpPr>
        <p:spPr>
          <a:xfrm>
            <a:off x="5405120" y="2312609"/>
            <a:ext cx="0" cy="4932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4909D15-C024-8212-0331-4FAB1D165C27}"/>
              </a:ext>
            </a:extLst>
          </p:cNvPr>
          <p:cNvSpPr/>
          <p:nvPr/>
        </p:nvSpPr>
        <p:spPr>
          <a:xfrm>
            <a:off x="7349866" y="2107749"/>
            <a:ext cx="651067" cy="43851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4146A5A-2DE1-C000-16DB-3C5E97E6B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22602"/>
              </p:ext>
            </p:extLst>
          </p:nvPr>
        </p:nvGraphicFramePr>
        <p:xfrm>
          <a:off x="859472" y="4960318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10982320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53104569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713319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72325718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91914355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87613521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053787544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0883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891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87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44188-A8C6-6BD5-DA87-CF35CAC7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Counting Sort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E14B8A-1CEA-5C5A-5254-9D6F766ECE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40503"/>
              </a:xfrm>
            </p:spPr>
            <p:txBody>
              <a:bodyPr/>
              <a:lstStyle/>
              <a:p>
                <a:r>
                  <a:rPr lang="zh-TW" altLang="en-US" dirty="0"/>
                  <a:t>輸入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/>
                  <a:t> 個範圍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0~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的數字，將其排序後輸出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E14B8A-1CEA-5C5A-5254-9D6F766EC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40503"/>
              </a:xfrm>
              <a:blipFill>
                <a:blip r:embed="rId2"/>
                <a:stretch>
                  <a:fillRect l="-1043" t="-20225" b="-179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C89CE43-128A-00C1-55C7-38CEDF404A07}"/>
              </a:ext>
            </a:extLst>
          </p:cNvPr>
          <p:cNvGraphicFramePr>
            <a:graphicFrameLocks noGrp="1"/>
          </p:cNvGraphicFramePr>
          <p:nvPr/>
        </p:nvGraphicFramePr>
        <p:xfrm>
          <a:off x="1896882" y="3058160"/>
          <a:ext cx="41991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2669497557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82496787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403765071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2220536189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493793191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156708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3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8666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452ACE5-C2DA-1AB4-5D97-FC26C432E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003035"/>
              </p:ext>
            </p:extLst>
          </p:nvPr>
        </p:nvGraphicFramePr>
        <p:xfrm>
          <a:off x="7408682" y="4248313"/>
          <a:ext cx="41991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890">
                  <a:extLst>
                    <a:ext uri="{9D8B030D-6E8A-4147-A177-3AD203B41FA5}">
                      <a16:colId xmlns:a16="http://schemas.microsoft.com/office/drawing/2014/main" val="289681028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302751583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419356401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428365366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1171701756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24687071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683610465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3354982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8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682379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7735CB1F-DC6F-A62F-E56C-97FDF6F794DF}"/>
              </a:ext>
            </a:extLst>
          </p:cNvPr>
          <p:cNvSpPr txBox="1"/>
          <p:nvPr/>
        </p:nvSpPr>
        <p:spPr>
          <a:xfrm>
            <a:off x="6591471" y="4449290"/>
            <a:ext cx="81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Bucket</a:t>
            </a:r>
            <a:endParaRPr lang="zh-TW" altLang="en-US" dirty="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34B93C4E-942E-81FC-5240-E1F78B177509}"/>
              </a:ext>
            </a:extLst>
          </p:cNvPr>
          <p:cNvSpPr/>
          <p:nvPr/>
        </p:nvSpPr>
        <p:spPr>
          <a:xfrm rot="656514">
            <a:off x="6513921" y="3526048"/>
            <a:ext cx="2102177" cy="3866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1015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C94184-66F0-11C8-0FEC-BA3CE0E5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Index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0CCF3C-0D30-44ED-0DD2-D30D1D74E270}"/>
              </a:ext>
            </a:extLst>
          </p:cNvPr>
          <p:cNvSpPr txBox="1"/>
          <p:nvPr/>
        </p:nvSpPr>
        <p:spPr>
          <a:xfrm>
            <a:off x="2824480" y="2306380"/>
            <a:ext cx="654304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64375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D58C4-BC67-A345-14C7-865E64BA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倍增法實作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492E728-9C5A-39B7-3D14-8B47D0378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79064"/>
              </p:ext>
            </p:extLst>
          </p:nvPr>
        </p:nvGraphicFramePr>
        <p:xfrm>
          <a:off x="1505803" y="155299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19CAA8-BD56-E846-8854-166B92D5C30B}"/>
              </a:ext>
            </a:extLst>
          </p:cNvPr>
          <p:cNvSpPr txBox="1"/>
          <p:nvPr/>
        </p:nvSpPr>
        <p:spPr>
          <a:xfrm>
            <a:off x="1083956" y="1738417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</a:t>
            </a:r>
            <a:endParaRPr lang="zh-TW" altLang="en-US" dirty="0"/>
          </a:p>
        </p:txBody>
      </p:sp>
      <p:graphicFrame>
        <p:nvGraphicFramePr>
          <p:cNvPr id="16" name="表格 3">
            <a:extLst>
              <a:ext uri="{FF2B5EF4-FFF2-40B4-BE49-F238E27FC236}">
                <a16:creationId xmlns:a16="http://schemas.microsoft.com/office/drawing/2014/main" id="{6BC8DF6C-D870-B983-9058-5BB675129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228775"/>
              </p:ext>
            </p:extLst>
          </p:nvPr>
        </p:nvGraphicFramePr>
        <p:xfrm>
          <a:off x="1505803" y="282908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2CE77874-AD20-E86B-2066-09CDB9250C70}"/>
              </a:ext>
            </a:extLst>
          </p:cNvPr>
          <p:cNvSpPr txBox="1"/>
          <p:nvPr/>
        </p:nvSpPr>
        <p:spPr>
          <a:xfrm>
            <a:off x="808433" y="3015261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3011AA3-6774-5F53-FCEE-E772B0E784CC}"/>
                  </a:ext>
                </a:extLst>
              </p:cNvPr>
              <p:cNvSpPr txBox="1"/>
              <p:nvPr/>
            </p:nvSpPr>
            <p:spPr>
              <a:xfrm>
                <a:off x="7277493" y="716437"/>
                <a:ext cx="80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3011AA3-6774-5F53-FCEE-E772B0E78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93" y="716437"/>
                <a:ext cx="8005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3">
            <a:extLst>
              <a:ext uri="{FF2B5EF4-FFF2-40B4-BE49-F238E27FC236}">
                <a16:creationId xmlns:a16="http://schemas.microsoft.com/office/drawing/2014/main" id="{D97E6B13-1C96-335D-2F11-688D9FCA74CA}"/>
              </a:ext>
            </a:extLst>
          </p:cNvPr>
          <p:cNvGraphicFramePr>
            <a:graphicFrameLocks noGrp="1"/>
          </p:cNvGraphicFramePr>
          <p:nvPr/>
        </p:nvGraphicFramePr>
        <p:xfrm>
          <a:off x="1505803" y="410517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‘a’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‘a’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‘b’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‘a’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‘a’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‘a’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‘a’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‘b’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C5BCAB9F-CD63-290E-A7B8-CE62D6429424}"/>
              </a:ext>
            </a:extLst>
          </p:cNvPr>
          <p:cNvSpPr txBox="1"/>
          <p:nvPr/>
        </p:nvSpPr>
        <p:spPr>
          <a:xfrm>
            <a:off x="859472" y="42913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Rank</a:t>
            </a:r>
            <a:endParaRPr lang="zh-TW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048997F-9C69-8474-3B4F-42DC6F485BD1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1552997"/>
          <a:ext cx="47073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76197860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92B0D24-CCCE-D2D5-AEE3-CE2435C5A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367845"/>
              </p:ext>
            </p:extLst>
          </p:nvPr>
        </p:nvGraphicFramePr>
        <p:xfrm>
          <a:off x="6363094" y="4743220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9937470E-72A8-4350-7248-3BF183C42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095755"/>
              </p:ext>
            </p:extLst>
          </p:nvPr>
        </p:nvGraphicFramePr>
        <p:xfrm>
          <a:off x="6363094" y="6019310"/>
          <a:ext cx="3661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1078F66A-9707-D405-8593-AB4AD3BDF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488804"/>
              </p:ext>
            </p:extLst>
          </p:nvPr>
        </p:nvGraphicFramePr>
        <p:xfrm>
          <a:off x="6363094" y="2191040"/>
          <a:ext cx="31382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2D583E81-BA6A-2737-6215-85CB43558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016735"/>
              </p:ext>
            </p:extLst>
          </p:nvPr>
        </p:nvGraphicFramePr>
        <p:xfrm>
          <a:off x="6363094" y="2829085"/>
          <a:ext cx="26152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1885214-70F8-8A70-9611-CEB4D224D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35648"/>
              </p:ext>
            </p:extLst>
          </p:nvPr>
        </p:nvGraphicFramePr>
        <p:xfrm>
          <a:off x="6363094" y="3467130"/>
          <a:ext cx="20921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D581B51B-3EC0-1C86-2974-F93FB9288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94864"/>
              </p:ext>
            </p:extLst>
          </p:nvPr>
        </p:nvGraphicFramePr>
        <p:xfrm>
          <a:off x="6363094" y="4105175"/>
          <a:ext cx="1569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69459EC7-CAF8-7636-4E90-DEC43F00C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064849"/>
              </p:ext>
            </p:extLst>
          </p:nvPr>
        </p:nvGraphicFramePr>
        <p:xfrm>
          <a:off x="6363094" y="5381265"/>
          <a:ext cx="10460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sp>
        <p:nvSpPr>
          <p:cNvPr id="4" name="箭號: 弧形右彎 3">
            <a:extLst>
              <a:ext uri="{FF2B5EF4-FFF2-40B4-BE49-F238E27FC236}">
                <a16:creationId xmlns:a16="http://schemas.microsoft.com/office/drawing/2014/main" id="{D2FD787B-AB8B-7734-0B5A-44D14900F8BF}"/>
              </a:ext>
            </a:extLst>
          </p:cNvPr>
          <p:cNvSpPr/>
          <p:nvPr/>
        </p:nvSpPr>
        <p:spPr>
          <a:xfrm flipV="1">
            <a:off x="304663" y="1874364"/>
            <a:ext cx="503770" cy="132556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FFB5F0-63CC-5434-11AD-5A6CF16554B4}"/>
              </a:ext>
            </a:extLst>
          </p:cNvPr>
          <p:cNvSpPr txBox="1"/>
          <p:nvPr/>
        </p:nvSpPr>
        <p:spPr>
          <a:xfrm>
            <a:off x="304663" y="2375405"/>
            <a:ext cx="131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Sort by rank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8941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D58C4-BC67-A345-14C7-865E64BA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倍增法實作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492E728-9C5A-39B7-3D14-8B47D037819E}"/>
              </a:ext>
            </a:extLst>
          </p:cNvPr>
          <p:cNvGraphicFramePr>
            <a:graphicFrameLocks noGrp="1"/>
          </p:cNvGraphicFramePr>
          <p:nvPr/>
        </p:nvGraphicFramePr>
        <p:xfrm>
          <a:off x="1505803" y="155299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19CAA8-BD56-E846-8854-166B92D5C30B}"/>
              </a:ext>
            </a:extLst>
          </p:cNvPr>
          <p:cNvSpPr txBox="1"/>
          <p:nvPr/>
        </p:nvSpPr>
        <p:spPr>
          <a:xfrm>
            <a:off x="1083956" y="1738417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</a:t>
            </a:r>
            <a:endParaRPr lang="zh-TW" altLang="en-US" dirty="0"/>
          </a:p>
        </p:txBody>
      </p:sp>
      <p:graphicFrame>
        <p:nvGraphicFramePr>
          <p:cNvPr id="16" name="表格 3">
            <a:extLst>
              <a:ext uri="{FF2B5EF4-FFF2-40B4-BE49-F238E27FC236}">
                <a16:creationId xmlns:a16="http://schemas.microsoft.com/office/drawing/2014/main" id="{6BC8DF6C-D870-B983-9058-5BB6751298F4}"/>
              </a:ext>
            </a:extLst>
          </p:cNvPr>
          <p:cNvGraphicFramePr>
            <a:graphicFrameLocks noGrp="1"/>
          </p:cNvGraphicFramePr>
          <p:nvPr/>
        </p:nvGraphicFramePr>
        <p:xfrm>
          <a:off x="1505803" y="282908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2CE77874-AD20-E86B-2066-09CDB9250C70}"/>
              </a:ext>
            </a:extLst>
          </p:cNvPr>
          <p:cNvSpPr txBox="1"/>
          <p:nvPr/>
        </p:nvSpPr>
        <p:spPr>
          <a:xfrm>
            <a:off x="808433" y="3015261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3011AA3-6774-5F53-FCEE-E772B0E784CC}"/>
                  </a:ext>
                </a:extLst>
              </p:cNvPr>
              <p:cNvSpPr txBox="1"/>
              <p:nvPr/>
            </p:nvSpPr>
            <p:spPr>
              <a:xfrm>
                <a:off x="7277493" y="716437"/>
                <a:ext cx="80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3011AA3-6774-5F53-FCEE-E772B0E78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93" y="716437"/>
                <a:ext cx="8005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3">
            <a:extLst>
              <a:ext uri="{FF2B5EF4-FFF2-40B4-BE49-F238E27FC236}">
                <a16:creationId xmlns:a16="http://schemas.microsoft.com/office/drawing/2014/main" id="{D97E6B13-1C96-335D-2F11-688D9FCA7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26927"/>
              </p:ext>
            </p:extLst>
          </p:nvPr>
        </p:nvGraphicFramePr>
        <p:xfrm>
          <a:off x="1505803" y="410517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C5BCAB9F-CD63-290E-A7B8-CE62D6429424}"/>
              </a:ext>
            </a:extLst>
          </p:cNvPr>
          <p:cNvSpPr txBox="1"/>
          <p:nvPr/>
        </p:nvSpPr>
        <p:spPr>
          <a:xfrm>
            <a:off x="859472" y="42913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Rank</a:t>
            </a:r>
            <a:endParaRPr lang="zh-TW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048997F-9C69-8474-3B4F-42DC6F485BD1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1552997"/>
          <a:ext cx="47073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76197860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92B0D24-CCCE-D2D5-AEE3-CE2435C5AF8C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4743220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9937470E-72A8-4350-7248-3BF183C42B59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6019310"/>
          <a:ext cx="3661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1078F66A-9707-D405-8593-AB4AD3BDFB34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2191040"/>
          <a:ext cx="31382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2D583E81-BA6A-2737-6215-85CB43558F83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2829085"/>
          <a:ext cx="26152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1885214-70F8-8A70-9611-CEB4D224D205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3467130"/>
          <a:ext cx="20921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D581B51B-3EC0-1C86-2974-F93FB9288A74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4105175"/>
          <a:ext cx="1569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69459EC7-CAF8-7636-4E90-DEC43F00CF37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5381265"/>
          <a:ext cx="10460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sp>
        <p:nvSpPr>
          <p:cNvPr id="6" name="箭號: 弧形右彎 5">
            <a:extLst>
              <a:ext uri="{FF2B5EF4-FFF2-40B4-BE49-F238E27FC236}">
                <a16:creationId xmlns:a16="http://schemas.microsoft.com/office/drawing/2014/main" id="{811D4A65-4FB2-CFF4-DF61-8EE27EB22991}"/>
              </a:ext>
            </a:extLst>
          </p:cNvPr>
          <p:cNvSpPr/>
          <p:nvPr/>
        </p:nvSpPr>
        <p:spPr>
          <a:xfrm>
            <a:off x="304663" y="1923837"/>
            <a:ext cx="503770" cy="259394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CD7E798-6CB1-2003-F550-777426F71119}"/>
              </a:ext>
            </a:extLst>
          </p:cNvPr>
          <p:cNvSpPr txBox="1"/>
          <p:nvPr/>
        </p:nvSpPr>
        <p:spPr>
          <a:xfrm>
            <a:off x="0" y="4805950"/>
            <a:ext cx="135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update Rank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1338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C94184-66F0-11C8-0FEC-BA3CE0E5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Rank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0CCF3C-0D30-44ED-0DD2-D30D1D74E270}"/>
              </a:ext>
            </a:extLst>
          </p:cNvPr>
          <p:cNvSpPr txBox="1"/>
          <p:nvPr/>
        </p:nvSpPr>
        <p:spPr>
          <a:xfrm>
            <a:off x="1276350" y="2042220"/>
            <a:ext cx="963930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updateRank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NewRank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NewRank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[&amp;](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!=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!=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NewRank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= 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size of Bucket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54D1F03-3460-2212-406A-4FD14F8CA715}"/>
              </a:ext>
            </a:extLst>
          </p:cNvPr>
          <p:cNvSpPr/>
          <p:nvPr/>
        </p:nvSpPr>
        <p:spPr>
          <a:xfrm>
            <a:off x="1584614" y="3467100"/>
            <a:ext cx="2911185" cy="2743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0310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C94184-66F0-11C8-0FEC-BA3CE0E5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Rank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0CCF3C-0D30-44ED-0DD2-D30D1D74E270}"/>
              </a:ext>
            </a:extLst>
          </p:cNvPr>
          <p:cNvSpPr txBox="1"/>
          <p:nvPr/>
        </p:nvSpPr>
        <p:spPr>
          <a:xfrm>
            <a:off x="1276350" y="2042220"/>
            <a:ext cx="96393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updateRank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NewRank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NewRank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[&amp;](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!=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!=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NewRank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= 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size of Bucket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B39C83-EFE7-9914-06AC-7046868DD204}"/>
              </a:ext>
            </a:extLst>
          </p:cNvPr>
          <p:cNvSpPr/>
          <p:nvPr/>
        </p:nvSpPr>
        <p:spPr>
          <a:xfrm>
            <a:off x="5478435" y="3750380"/>
            <a:ext cx="1356706" cy="2743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2420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D58C4-BC67-A345-14C7-865E64BA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倍增法實作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492E728-9C5A-39B7-3D14-8B47D0378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86631"/>
              </p:ext>
            </p:extLst>
          </p:nvPr>
        </p:nvGraphicFramePr>
        <p:xfrm>
          <a:off x="1505803" y="155299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19CAA8-BD56-E846-8854-166B92D5C30B}"/>
              </a:ext>
            </a:extLst>
          </p:cNvPr>
          <p:cNvSpPr txBox="1"/>
          <p:nvPr/>
        </p:nvSpPr>
        <p:spPr>
          <a:xfrm>
            <a:off x="1083956" y="1738417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</a:t>
            </a:r>
            <a:endParaRPr lang="zh-TW" altLang="en-US" dirty="0"/>
          </a:p>
        </p:txBody>
      </p:sp>
      <p:graphicFrame>
        <p:nvGraphicFramePr>
          <p:cNvPr id="16" name="表格 3">
            <a:extLst>
              <a:ext uri="{FF2B5EF4-FFF2-40B4-BE49-F238E27FC236}">
                <a16:creationId xmlns:a16="http://schemas.microsoft.com/office/drawing/2014/main" id="{6BC8DF6C-D870-B983-9058-5BB675129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450990"/>
              </p:ext>
            </p:extLst>
          </p:nvPr>
        </p:nvGraphicFramePr>
        <p:xfrm>
          <a:off x="1505803" y="282908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2CE77874-AD20-E86B-2066-09CDB9250C70}"/>
              </a:ext>
            </a:extLst>
          </p:cNvPr>
          <p:cNvSpPr txBox="1"/>
          <p:nvPr/>
        </p:nvSpPr>
        <p:spPr>
          <a:xfrm>
            <a:off x="808433" y="3015261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3011AA3-6774-5F53-FCEE-E772B0E784CC}"/>
                  </a:ext>
                </a:extLst>
              </p:cNvPr>
              <p:cNvSpPr txBox="1"/>
              <p:nvPr/>
            </p:nvSpPr>
            <p:spPr>
              <a:xfrm>
                <a:off x="7277493" y="716437"/>
                <a:ext cx="80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3011AA3-6774-5F53-FCEE-E772B0E78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93" y="716437"/>
                <a:ext cx="8005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3">
            <a:extLst>
              <a:ext uri="{FF2B5EF4-FFF2-40B4-BE49-F238E27FC236}">
                <a16:creationId xmlns:a16="http://schemas.microsoft.com/office/drawing/2014/main" id="{D97E6B13-1C96-335D-2F11-688D9FCA74CA}"/>
              </a:ext>
            </a:extLst>
          </p:cNvPr>
          <p:cNvGraphicFramePr>
            <a:graphicFrameLocks noGrp="1"/>
          </p:cNvGraphicFramePr>
          <p:nvPr/>
        </p:nvGraphicFramePr>
        <p:xfrm>
          <a:off x="1505803" y="410517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C5BCAB9F-CD63-290E-A7B8-CE62D6429424}"/>
              </a:ext>
            </a:extLst>
          </p:cNvPr>
          <p:cNvSpPr txBox="1"/>
          <p:nvPr/>
        </p:nvSpPr>
        <p:spPr>
          <a:xfrm>
            <a:off x="859472" y="42913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Rank</a:t>
            </a:r>
            <a:endParaRPr lang="zh-TW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048997F-9C69-8474-3B4F-42DC6F485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80572"/>
              </p:ext>
            </p:extLst>
          </p:nvPr>
        </p:nvGraphicFramePr>
        <p:xfrm>
          <a:off x="6363094" y="1552997"/>
          <a:ext cx="47073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76197860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92B0D24-CCCE-D2D5-AEE3-CE2435C5A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696861"/>
              </p:ext>
            </p:extLst>
          </p:nvPr>
        </p:nvGraphicFramePr>
        <p:xfrm>
          <a:off x="6363094" y="4743220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9937470E-72A8-4350-7248-3BF183C42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73973"/>
              </p:ext>
            </p:extLst>
          </p:nvPr>
        </p:nvGraphicFramePr>
        <p:xfrm>
          <a:off x="6363094" y="6019310"/>
          <a:ext cx="3661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1078F66A-9707-D405-8593-AB4AD3BDF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914077"/>
              </p:ext>
            </p:extLst>
          </p:nvPr>
        </p:nvGraphicFramePr>
        <p:xfrm>
          <a:off x="6363094" y="2191040"/>
          <a:ext cx="31382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2D583E81-BA6A-2737-6215-85CB43558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71868"/>
              </p:ext>
            </p:extLst>
          </p:nvPr>
        </p:nvGraphicFramePr>
        <p:xfrm>
          <a:off x="6363094" y="2829085"/>
          <a:ext cx="26152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1885214-70F8-8A70-9611-CEB4D224D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954924"/>
              </p:ext>
            </p:extLst>
          </p:nvPr>
        </p:nvGraphicFramePr>
        <p:xfrm>
          <a:off x="6363094" y="3467130"/>
          <a:ext cx="20921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D581B51B-3EC0-1C86-2974-F93FB9288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895954"/>
              </p:ext>
            </p:extLst>
          </p:nvPr>
        </p:nvGraphicFramePr>
        <p:xfrm>
          <a:off x="6363094" y="4105175"/>
          <a:ext cx="1569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69459EC7-CAF8-7636-4E90-DEC43F00CF37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5381265"/>
          <a:ext cx="10460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sp>
        <p:nvSpPr>
          <p:cNvPr id="4" name="箭號: 弧形右彎 3">
            <a:extLst>
              <a:ext uri="{FF2B5EF4-FFF2-40B4-BE49-F238E27FC236}">
                <a16:creationId xmlns:a16="http://schemas.microsoft.com/office/drawing/2014/main" id="{E987B1AB-A335-78B9-A910-9824607DEB7E}"/>
              </a:ext>
            </a:extLst>
          </p:cNvPr>
          <p:cNvSpPr/>
          <p:nvPr/>
        </p:nvSpPr>
        <p:spPr>
          <a:xfrm>
            <a:off x="304663" y="1874363"/>
            <a:ext cx="503770" cy="13255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1274706-552D-EDD0-8088-54F5A41119D8}"/>
              </a:ext>
            </a:extLst>
          </p:cNvPr>
          <p:cNvSpPr txBox="1"/>
          <p:nvPr/>
        </p:nvSpPr>
        <p:spPr>
          <a:xfrm>
            <a:off x="304663" y="2375405"/>
            <a:ext cx="153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update Index</a:t>
            </a:r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53B996A-3BF8-3E4A-7CC2-4D9199DAE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01417"/>
              </p:ext>
            </p:extLst>
          </p:nvPr>
        </p:nvGraphicFramePr>
        <p:xfrm>
          <a:off x="859472" y="5331158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10982320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53104569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713319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72325718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91914355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87613521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053787544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0883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89184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0F3643E-9E3C-2167-4AB0-4850ED4C1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398876"/>
              </p:ext>
            </p:extLst>
          </p:nvPr>
        </p:nvGraphicFramePr>
        <p:xfrm>
          <a:off x="859472" y="5701998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10982320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53104569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713319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72325718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91914355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87613521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053787544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0883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89184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B42A57A-1B1E-7C4A-27C5-EBCEE7294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834765"/>
              </p:ext>
            </p:extLst>
          </p:nvPr>
        </p:nvGraphicFramePr>
        <p:xfrm>
          <a:off x="859472" y="6390150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10982320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53104569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713319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72325718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91914355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87613521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053787544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0883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1,0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3,0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0,1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1,</a:t>
                      </a: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2,x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891841"/>
                  </a:ext>
                </a:extLst>
              </a:tr>
            </a:tbl>
          </a:graphicData>
        </a:graphic>
      </p:graphicFrame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02808E4-AB40-72AF-3E6F-BA7B21661AFA}"/>
              </a:ext>
            </a:extLst>
          </p:cNvPr>
          <p:cNvCxnSpPr/>
          <p:nvPr/>
        </p:nvCxnSpPr>
        <p:spPr>
          <a:xfrm>
            <a:off x="1124207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9817053-DB96-797F-792B-C7D8CEB346C9}"/>
              </a:ext>
            </a:extLst>
          </p:cNvPr>
          <p:cNvCxnSpPr>
            <a:cxnSpLocks/>
          </p:cNvCxnSpPr>
          <p:nvPr/>
        </p:nvCxnSpPr>
        <p:spPr>
          <a:xfrm>
            <a:off x="1661535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47E9C4F-A009-173C-BDDE-CDC0FBD1D9E0}"/>
              </a:ext>
            </a:extLst>
          </p:cNvPr>
          <p:cNvCxnSpPr/>
          <p:nvPr/>
        </p:nvCxnSpPr>
        <p:spPr>
          <a:xfrm>
            <a:off x="2180009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C264EA2-E45C-54AA-413C-D8D1541B6992}"/>
              </a:ext>
            </a:extLst>
          </p:cNvPr>
          <p:cNvCxnSpPr/>
          <p:nvPr/>
        </p:nvCxnSpPr>
        <p:spPr>
          <a:xfrm>
            <a:off x="2689056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7671383-544D-EBEC-DBD6-59101433F790}"/>
              </a:ext>
            </a:extLst>
          </p:cNvPr>
          <p:cNvCxnSpPr/>
          <p:nvPr/>
        </p:nvCxnSpPr>
        <p:spPr>
          <a:xfrm>
            <a:off x="3226384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2E22C36-14BB-994E-C6FC-C871EDB05917}"/>
              </a:ext>
            </a:extLst>
          </p:cNvPr>
          <p:cNvCxnSpPr/>
          <p:nvPr/>
        </p:nvCxnSpPr>
        <p:spPr>
          <a:xfrm>
            <a:off x="3726005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1C749B1-BF45-49DB-910B-F537EF72EA85}"/>
              </a:ext>
            </a:extLst>
          </p:cNvPr>
          <p:cNvCxnSpPr/>
          <p:nvPr/>
        </p:nvCxnSpPr>
        <p:spPr>
          <a:xfrm>
            <a:off x="4244479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6AB22AB4-132E-7812-5E1F-B9BCFBD385D0}"/>
              </a:ext>
            </a:extLst>
          </p:cNvPr>
          <p:cNvCxnSpPr/>
          <p:nvPr/>
        </p:nvCxnSpPr>
        <p:spPr>
          <a:xfrm>
            <a:off x="4800661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5346D145-9534-EA3F-EABF-07570A29A369}"/>
              </a:ext>
            </a:extLst>
          </p:cNvPr>
          <p:cNvCxnSpPr>
            <a:cxnSpLocks/>
          </p:cNvCxnSpPr>
          <p:nvPr/>
        </p:nvCxnSpPr>
        <p:spPr>
          <a:xfrm flipH="1">
            <a:off x="1124207" y="6072838"/>
            <a:ext cx="1043405" cy="317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933AE8FA-E524-841D-E1EF-C6D0D28E0056}"/>
              </a:ext>
            </a:extLst>
          </p:cNvPr>
          <p:cNvCxnSpPr>
            <a:cxnSpLocks/>
          </p:cNvCxnSpPr>
          <p:nvPr/>
        </p:nvCxnSpPr>
        <p:spPr>
          <a:xfrm flipH="1">
            <a:off x="1663485" y="6072838"/>
            <a:ext cx="1025571" cy="317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F0A9EE9D-7806-180A-BFCC-EE57B2B4DA9C}"/>
              </a:ext>
            </a:extLst>
          </p:cNvPr>
          <p:cNvCxnSpPr>
            <a:cxnSpLocks/>
          </p:cNvCxnSpPr>
          <p:nvPr/>
        </p:nvCxnSpPr>
        <p:spPr>
          <a:xfrm flipH="1">
            <a:off x="2170582" y="6072838"/>
            <a:ext cx="1051089" cy="317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B010E366-102E-0834-66C3-50F8EB6153F7}"/>
              </a:ext>
            </a:extLst>
          </p:cNvPr>
          <p:cNvCxnSpPr>
            <a:cxnSpLocks/>
          </p:cNvCxnSpPr>
          <p:nvPr/>
        </p:nvCxnSpPr>
        <p:spPr>
          <a:xfrm flipH="1">
            <a:off x="2698483" y="6072838"/>
            <a:ext cx="1027522" cy="317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828AC3A-CF3D-2AA4-7F76-4C3120A502F2}"/>
              </a:ext>
            </a:extLst>
          </p:cNvPr>
          <p:cNvSpPr txBox="1"/>
          <p:nvPr/>
        </p:nvSpPr>
        <p:spPr>
          <a:xfrm>
            <a:off x="247679" y="5703506"/>
            <a:ext cx="59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rank</a:t>
            </a:r>
            <a:endParaRPr lang="zh-TW" altLang="en-US" dirty="0"/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1A072D8-124A-E90C-7AE9-733141247619}"/>
              </a:ext>
            </a:extLst>
          </p:cNvPr>
          <p:cNvCxnSpPr>
            <a:cxnSpLocks/>
          </p:cNvCxnSpPr>
          <p:nvPr/>
        </p:nvCxnSpPr>
        <p:spPr>
          <a:xfrm flipH="1">
            <a:off x="3216957" y="6072838"/>
            <a:ext cx="1027522" cy="317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8A7B5C01-5871-41A6-9813-3D5AEB8B05A9}"/>
              </a:ext>
            </a:extLst>
          </p:cNvPr>
          <p:cNvCxnSpPr>
            <a:cxnSpLocks/>
          </p:cNvCxnSpPr>
          <p:nvPr/>
        </p:nvCxnSpPr>
        <p:spPr>
          <a:xfrm flipH="1">
            <a:off x="3735431" y="6072838"/>
            <a:ext cx="1027522" cy="317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4C299AB6-A471-7397-108D-054427E07068}"/>
              </a:ext>
            </a:extLst>
          </p:cNvPr>
          <p:cNvCxnSpPr>
            <a:cxnSpLocks/>
          </p:cNvCxnSpPr>
          <p:nvPr/>
        </p:nvCxnSpPr>
        <p:spPr>
          <a:xfrm>
            <a:off x="2296160" y="2321441"/>
            <a:ext cx="508000" cy="5076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746EAF6-498F-D787-0F27-3A1B66ABA8CE}"/>
              </a:ext>
            </a:extLst>
          </p:cNvPr>
          <p:cNvCxnSpPr>
            <a:cxnSpLocks/>
          </p:cNvCxnSpPr>
          <p:nvPr/>
        </p:nvCxnSpPr>
        <p:spPr>
          <a:xfrm>
            <a:off x="2817954" y="2321441"/>
            <a:ext cx="508000" cy="5076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02D89D92-322D-99AC-7797-9DF31CB12E35}"/>
              </a:ext>
            </a:extLst>
          </p:cNvPr>
          <p:cNvCxnSpPr>
            <a:cxnSpLocks/>
          </p:cNvCxnSpPr>
          <p:nvPr/>
        </p:nvCxnSpPr>
        <p:spPr>
          <a:xfrm>
            <a:off x="3353905" y="2321441"/>
            <a:ext cx="508000" cy="5076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0241C575-D3E7-CC3B-071B-031BAD158616}"/>
              </a:ext>
            </a:extLst>
          </p:cNvPr>
          <p:cNvCxnSpPr>
            <a:cxnSpLocks/>
          </p:cNvCxnSpPr>
          <p:nvPr/>
        </p:nvCxnSpPr>
        <p:spPr>
          <a:xfrm>
            <a:off x="4353624" y="2321441"/>
            <a:ext cx="0" cy="516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237572A5-02B1-C7C0-9B79-990787DEA670}"/>
              </a:ext>
            </a:extLst>
          </p:cNvPr>
          <p:cNvCxnSpPr>
            <a:cxnSpLocks/>
          </p:cNvCxnSpPr>
          <p:nvPr/>
        </p:nvCxnSpPr>
        <p:spPr>
          <a:xfrm>
            <a:off x="4902264" y="2321441"/>
            <a:ext cx="0" cy="516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97D862E5-BF2D-5DEF-E266-FED5D2234FB3}"/>
              </a:ext>
            </a:extLst>
          </p:cNvPr>
          <p:cNvCxnSpPr>
            <a:cxnSpLocks/>
          </p:cNvCxnSpPr>
          <p:nvPr/>
        </p:nvCxnSpPr>
        <p:spPr>
          <a:xfrm>
            <a:off x="5420424" y="2321441"/>
            <a:ext cx="0" cy="516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E9F5731-462F-70AD-D4A5-8C683B138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47338"/>
              </p:ext>
            </p:extLst>
          </p:nvPr>
        </p:nvGraphicFramePr>
        <p:xfrm>
          <a:off x="859472" y="4960318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10982320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53104569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713319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72325718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91914355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87613521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053787544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0883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891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9662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D58C4-BC67-A345-14C7-865E64BA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倍增法實作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492E728-9C5A-39B7-3D14-8B47D037819E}"/>
              </a:ext>
            </a:extLst>
          </p:cNvPr>
          <p:cNvGraphicFramePr>
            <a:graphicFrameLocks noGrp="1"/>
          </p:cNvGraphicFramePr>
          <p:nvPr/>
        </p:nvGraphicFramePr>
        <p:xfrm>
          <a:off x="1505803" y="155299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19CAA8-BD56-E846-8854-166B92D5C30B}"/>
              </a:ext>
            </a:extLst>
          </p:cNvPr>
          <p:cNvSpPr txBox="1"/>
          <p:nvPr/>
        </p:nvSpPr>
        <p:spPr>
          <a:xfrm>
            <a:off x="1083956" y="1738417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</a:t>
            </a:r>
            <a:endParaRPr lang="zh-TW" altLang="en-US" dirty="0"/>
          </a:p>
        </p:txBody>
      </p:sp>
      <p:graphicFrame>
        <p:nvGraphicFramePr>
          <p:cNvPr id="16" name="表格 3">
            <a:extLst>
              <a:ext uri="{FF2B5EF4-FFF2-40B4-BE49-F238E27FC236}">
                <a16:creationId xmlns:a16="http://schemas.microsoft.com/office/drawing/2014/main" id="{6BC8DF6C-D870-B983-9058-5BB6751298F4}"/>
              </a:ext>
            </a:extLst>
          </p:cNvPr>
          <p:cNvGraphicFramePr>
            <a:graphicFrameLocks noGrp="1"/>
          </p:cNvGraphicFramePr>
          <p:nvPr/>
        </p:nvGraphicFramePr>
        <p:xfrm>
          <a:off x="1505803" y="282908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2CE77874-AD20-E86B-2066-09CDB9250C70}"/>
              </a:ext>
            </a:extLst>
          </p:cNvPr>
          <p:cNvSpPr txBox="1"/>
          <p:nvPr/>
        </p:nvSpPr>
        <p:spPr>
          <a:xfrm>
            <a:off x="808433" y="3015261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3011AA3-6774-5F53-FCEE-E772B0E784CC}"/>
                  </a:ext>
                </a:extLst>
              </p:cNvPr>
              <p:cNvSpPr txBox="1"/>
              <p:nvPr/>
            </p:nvSpPr>
            <p:spPr>
              <a:xfrm>
                <a:off x="7277493" y="716437"/>
                <a:ext cx="80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3011AA3-6774-5F53-FCEE-E772B0E78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93" y="716437"/>
                <a:ext cx="8005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3">
            <a:extLst>
              <a:ext uri="{FF2B5EF4-FFF2-40B4-BE49-F238E27FC236}">
                <a16:creationId xmlns:a16="http://schemas.microsoft.com/office/drawing/2014/main" id="{D97E6B13-1C96-335D-2F11-688D9FCA74CA}"/>
              </a:ext>
            </a:extLst>
          </p:cNvPr>
          <p:cNvGraphicFramePr>
            <a:graphicFrameLocks noGrp="1"/>
          </p:cNvGraphicFramePr>
          <p:nvPr/>
        </p:nvGraphicFramePr>
        <p:xfrm>
          <a:off x="1505803" y="410517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C5BCAB9F-CD63-290E-A7B8-CE62D6429424}"/>
              </a:ext>
            </a:extLst>
          </p:cNvPr>
          <p:cNvSpPr txBox="1"/>
          <p:nvPr/>
        </p:nvSpPr>
        <p:spPr>
          <a:xfrm>
            <a:off x="859472" y="42913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Rank</a:t>
            </a:r>
            <a:endParaRPr lang="zh-TW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048997F-9C69-8474-3B4F-42DC6F485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986540"/>
              </p:ext>
            </p:extLst>
          </p:nvPr>
        </p:nvGraphicFramePr>
        <p:xfrm>
          <a:off x="6363094" y="6019310"/>
          <a:ext cx="47073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76197860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92B0D24-CCCE-D2D5-AEE3-CE2435C5A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951143"/>
              </p:ext>
            </p:extLst>
          </p:nvPr>
        </p:nvGraphicFramePr>
        <p:xfrm>
          <a:off x="6363094" y="2829841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9937470E-72A8-4350-7248-3BF183C42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816100"/>
              </p:ext>
            </p:extLst>
          </p:nvPr>
        </p:nvGraphicFramePr>
        <p:xfrm>
          <a:off x="6363094" y="3457964"/>
          <a:ext cx="3661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1078F66A-9707-D405-8593-AB4AD3BDF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49313"/>
              </p:ext>
            </p:extLst>
          </p:nvPr>
        </p:nvGraphicFramePr>
        <p:xfrm>
          <a:off x="6363094" y="4100592"/>
          <a:ext cx="31382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2D583E81-BA6A-2737-6215-85CB43558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19485"/>
              </p:ext>
            </p:extLst>
          </p:nvPr>
        </p:nvGraphicFramePr>
        <p:xfrm>
          <a:off x="6363094" y="4737881"/>
          <a:ext cx="26152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1885214-70F8-8A70-9611-CEB4D224D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819108"/>
              </p:ext>
            </p:extLst>
          </p:nvPr>
        </p:nvGraphicFramePr>
        <p:xfrm>
          <a:off x="6363094" y="5383556"/>
          <a:ext cx="20921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D581B51B-3EC0-1C86-2974-F93FB9288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55659"/>
              </p:ext>
            </p:extLst>
          </p:nvPr>
        </p:nvGraphicFramePr>
        <p:xfrm>
          <a:off x="6363094" y="1552243"/>
          <a:ext cx="1569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69459EC7-CAF8-7636-4E90-DEC43F00C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320228"/>
              </p:ext>
            </p:extLst>
          </p:nvPr>
        </p:nvGraphicFramePr>
        <p:xfrm>
          <a:off x="6363094" y="2189231"/>
          <a:ext cx="10460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sp>
        <p:nvSpPr>
          <p:cNvPr id="4" name="箭號: 弧形右彎 3">
            <a:extLst>
              <a:ext uri="{FF2B5EF4-FFF2-40B4-BE49-F238E27FC236}">
                <a16:creationId xmlns:a16="http://schemas.microsoft.com/office/drawing/2014/main" id="{E987B1AB-A335-78B9-A910-9824607DEB7E}"/>
              </a:ext>
            </a:extLst>
          </p:cNvPr>
          <p:cNvSpPr/>
          <p:nvPr/>
        </p:nvSpPr>
        <p:spPr>
          <a:xfrm>
            <a:off x="304663" y="1874363"/>
            <a:ext cx="503770" cy="13255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1274706-552D-EDD0-8088-54F5A41119D8}"/>
              </a:ext>
            </a:extLst>
          </p:cNvPr>
          <p:cNvSpPr txBox="1"/>
          <p:nvPr/>
        </p:nvSpPr>
        <p:spPr>
          <a:xfrm>
            <a:off x="304663" y="2375405"/>
            <a:ext cx="153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update Index</a:t>
            </a:r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53B996A-3BF8-3E4A-7CC2-4D9199DAE2F5}"/>
              </a:ext>
            </a:extLst>
          </p:cNvPr>
          <p:cNvGraphicFramePr>
            <a:graphicFrameLocks noGrp="1"/>
          </p:cNvGraphicFramePr>
          <p:nvPr/>
        </p:nvGraphicFramePr>
        <p:xfrm>
          <a:off x="859472" y="5331158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10982320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53104569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713319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72325718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91914355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87613521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053787544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0883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89184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0F3643E-9E3C-2167-4AB0-4850ED4C1B0A}"/>
              </a:ext>
            </a:extLst>
          </p:cNvPr>
          <p:cNvGraphicFramePr>
            <a:graphicFrameLocks noGrp="1"/>
          </p:cNvGraphicFramePr>
          <p:nvPr/>
        </p:nvGraphicFramePr>
        <p:xfrm>
          <a:off x="859472" y="5701998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10982320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53104569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713319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72325718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91914355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87613521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053787544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0883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89184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B42A57A-1B1E-7C4A-27C5-EBCEE7294F1E}"/>
              </a:ext>
            </a:extLst>
          </p:cNvPr>
          <p:cNvGraphicFramePr>
            <a:graphicFrameLocks noGrp="1"/>
          </p:cNvGraphicFramePr>
          <p:nvPr/>
        </p:nvGraphicFramePr>
        <p:xfrm>
          <a:off x="859472" y="6390150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10982320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53104569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713319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72325718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91914355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87613521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053787544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0883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1,0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3,0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1,x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2,x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891841"/>
                  </a:ext>
                </a:extLst>
              </a:tr>
            </a:tbl>
          </a:graphicData>
        </a:graphic>
      </p:graphicFrame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02808E4-AB40-72AF-3E6F-BA7B21661AFA}"/>
              </a:ext>
            </a:extLst>
          </p:cNvPr>
          <p:cNvCxnSpPr/>
          <p:nvPr/>
        </p:nvCxnSpPr>
        <p:spPr>
          <a:xfrm>
            <a:off x="1124207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9817053-DB96-797F-792B-C7D8CEB346C9}"/>
              </a:ext>
            </a:extLst>
          </p:cNvPr>
          <p:cNvCxnSpPr>
            <a:cxnSpLocks/>
          </p:cNvCxnSpPr>
          <p:nvPr/>
        </p:nvCxnSpPr>
        <p:spPr>
          <a:xfrm>
            <a:off x="1661535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47E9C4F-A009-173C-BDDE-CDC0FBD1D9E0}"/>
              </a:ext>
            </a:extLst>
          </p:cNvPr>
          <p:cNvCxnSpPr/>
          <p:nvPr/>
        </p:nvCxnSpPr>
        <p:spPr>
          <a:xfrm>
            <a:off x="2180009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C264EA2-E45C-54AA-413C-D8D1541B6992}"/>
              </a:ext>
            </a:extLst>
          </p:cNvPr>
          <p:cNvCxnSpPr/>
          <p:nvPr/>
        </p:nvCxnSpPr>
        <p:spPr>
          <a:xfrm>
            <a:off x="2689056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7671383-544D-EBEC-DBD6-59101433F790}"/>
              </a:ext>
            </a:extLst>
          </p:cNvPr>
          <p:cNvCxnSpPr/>
          <p:nvPr/>
        </p:nvCxnSpPr>
        <p:spPr>
          <a:xfrm>
            <a:off x="3226384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2E22C36-14BB-994E-C6FC-C871EDB05917}"/>
              </a:ext>
            </a:extLst>
          </p:cNvPr>
          <p:cNvCxnSpPr/>
          <p:nvPr/>
        </p:nvCxnSpPr>
        <p:spPr>
          <a:xfrm>
            <a:off x="3726005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1C749B1-BF45-49DB-910B-F537EF72EA85}"/>
              </a:ext>
            </a:extLst>
          </p:cNvPr>
          <p:cNvCxnSpPr/>
          <p:nvPr/>
        </p:nvCxnSpPr>
        <p:spPr>
          <a:xfrm>
            <a:off x="4244479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6AB22AB4-132E-7812-5E1F-B9BCFBD385D0}"/>
              </a:ext>
            </a:extLst>
          </p:cNvPr>
          <p:cNvCxnSpPr/>
          <p:nvPr/>
        </p:nvCxnSpPr>
        <p:spPr>
          <a:xfrm>
            <a:off x="4800661" y="6072838"/>
            <a:ext cx="0" cy="308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5346D145-9534-EA3F-EABF-07570A29A369}"/>
              </a:ext>
            </a:extLst>
          </p:cNvPr>
          <p:cNvCxnSpPr>
            <a:cxnSpLocks/>
          </p:cNvCxnSpPr>
          <p:nvPr/>
        </p:nvCxnSpPr>
        <p:spPr>
          <a:xfrm flipH="1">
            <a:off x="1124207" y="6072838"/>
            <a:ext cx="1043405" cy="317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933AE8FA-E524-841D-E1EF-C6D0D28E0056}"/>
              </a:ext>
            </a:extLst>
          </p:cNvPr>
          <p:cNvCxnSpPr>
            <a:cxnSpLocks/>
          </p:cNvCxnSpPr>
          <p:nvPr/>
        </p:nvCxnSpPr>
        <p:spPr>
          <a:xfrm flipH="1">
            <a:off x="1663485" y="6072838"/>
            <a:ext cx="1025571" cy="317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F0A9EE9D-7806-180A-BFCC-EE57B2B4DA9C}"/>
              </a:ext>
            </a:extLst>
          </p:cNvPr>
          <p:cNvCxnSpPr>
            <a:cxnSpLocks/>
          </p:cNvCxnSpPr>
          <p:nvPr/>
        </p:nvCxnSpPr>
        <p:spPr>
          <a:xfrm flipH="1">
            <a:off x="2170582" y="6072838"/>
            <a:ext cx="1051089" cy="317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B010E366-102E-0834-66C3-50F8EB6153F7}"/>
              </a:ext>
            </a:extLst>
          </p:cNvPr>
          <p:cNvCxnSpPr>
            <a:cxnSpLocks/>
          </p:cNvCxnSpPr>
          <p:nvPr/>
        </p:nvCxnSpPr>
        <p:spPr>
          <a:xfrm flipH="1">
            <a:off x="2698483" y="6072838"/>
            <a:ext cx="1027522" cy="317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828AC3A-CF3D-2AA4-7F76-4C3120A502F2}"/>
              </a:ext>
            </a:extLst>
          </p:cNvPr>
          <p:cNvSpPr txBox="1"/>
          <p:nvPr/>
        </p:nvSpPr>
        <p:spPr>
          <a:xfrm>
            <a:off x="247679" y="5703506"/>
            <a:ext cx="59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rank</a:t>
            </a:r>
            <a:endParaRPr lang="zh-TW" altLang="en-US" dirty="0"/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1A072D8-124A-E90C-7AE9-733141247619}"/>
              </a:ext>
            </a:extLst>
          </p:cNvPr>
          <p:cNvCxnSpPr>
            <a:cxnSpLocks/>
          </p:cNvCxnSpPr>
          <p:nvPr/>
        </p:nvCxnSpPr>
        <p:spPr>
          <a:xfrm flipH="1">
            <a:off x="3216957" y="6072838"/>
            <a:ext cx="1027522" cy="317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8A7B5C01-5871-41A6-9813-3D5AEB8B05A9}"/>
              </a:ext>
            </a:extLst>
          </p:cNvPr>
          <p:cNvCxnSpPr>
            <a:cxnSpLocks/>
          </p:cNvCxnSpPr>
          <p:nvPr/>
        </p:nvCxnSpPr>
        <p:spPr>
          <a:xfrm flipH="1">
            <a:off x="3735431" y="6072838"/>
            <a:ext cx="1027522" cy="317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4C299AB6-A471-7397-108D-054427E07068}"/>
              </a:ext>
            </a:extLst>
          </p:cNvPr>
          <p:cNvCxnSpPr>
            <a:cxnSpLocks/>
          </p:cNvCxnSpPr>
          <p:nvPr/>
        </p:nvCxnSpPr>
        <p:spPr>
          <a:xfrm>
            <a:off x="2296160" y="2321441"/>
            <a:ext cx="508000" cy="5076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746EAF6-498F-D787-0F27-3A1B66ABA8CE}"/>
              </a:ext>
            </a:extLst>
          </p:cNvPr>
          <p:cNvCxnSpPr>
            <a:cxnSpLocks/>
          </p:cNvCxnSpPr>
          <p:nvPr/>
        </p:nvCxnSpPr>
        <p:spPr>
          <a:xfrm>
            <a:off x="2817954" y="2321441"/>
            <a:ext cx="508000" cy="5076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02D89D92-322D-99AC-7797-9DF31CB12E35}"/>
              </a:ext>
            </a:extLst>
          </p:cNvPr>
          <p:cNvCxnSpPr>
            <a:cxnSpLocks/>
          </p:cNvCxnSpPr>
          <p:nvPr/>
        </p:nvCxnSpPr>
        <p:spPr>
          <a:xfrm>
            <a:off x="3353905" y="2321441"/>
            <a:ext cx="508000" cy="5076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0241C575-D3E7-CC3B-071B-031BAD158616}"/>
              </a:ext>
            </a:extLst>
          </p:cNvPr>
          <p:cNvCxnSpPr>
            <a:cxnSpLocks/>
          </p:cNvCxnSpPr>
          <p:nvPr/>
        </p:nvCxnSpPr>
        <p:spPr>
          <a:xfrm>
            <a:off x="4353624" y="2321441"/>
            <a:ext cx="0" cy="516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237572A5-02B1-C7C0-9B79-990787DEA670}"/>
              </a:ext>
            </a:extLst>
          </p:cNvPr>
          <p:cNvCxnSpPr>
            <a:cxnSpLocks/>
          </p:cNvCxnSpPr>
          <p:nvPr/>
        </p:nvCxnSpPr>
        <p:spPr>
          <a:xfrm>
            <a:off x="4902264" y="2321441"/>
            <a:ext cx="0" cy="516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97D862E5-BF2D-5DEF-E266-FED5D2234FB3}"/>
              </a:ext>
            </a:extLst>
          </p:cNvPr>
          <p:cNvCxnSpPr>
            <a:cxnSpLocks/>
          </p:cNvCxnSpPr>
          <p:nvPr/>
        </p:nvCxnSpPr>
        <p:spPr>
          <a:xfrm>
            <a:off x="5420424" y="2321441"/>
            <a:ext cx="0" cy="516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A611CA5E-195B-F173-69ED-60A45FD52B1D}"/>
              </a:ext>
            </a:extLst>
          </p:cNvPr>
          <p:cNvSpPr/>
          <p:nvPr/>
        </p:nvSpPr>
        <p:spPr>
          <a:xfrm>
            <a:off x="7837803" y="2744737"/>
            <a:ext cx="1220854" cy="37338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0BEE170-B674-77EA-CF9A-0EAE19201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22602"/>
              </p:ext>
            </p:extLst>
          </p:nvPr>
        </p:nvGraphicFramePr>
        <p:xfrm>
          <a:off x="859472" y="4960318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10982320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53104569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713319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72325718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91914355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876135215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1053787544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00883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891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1781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D58C4-BC67-A345-14C7-865E64BA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倍增法實作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492E728-9C5A-39B7-3D14-8B47D0378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561041"/>
              </p:ext>
            </p:extLst>
          </p:nvPr>
        </p:nvGraphicFramePr>
        <p:xfrm>
          <a:off x="1505803" y="155299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19CAA8-BD56-E846-8854-166B92D5C30B}"/>
              </a:ext>
            </a:extLst>
          </p:cNvPr>
          <p:cNvSpPr txBox="1"/>
          <p:nvPr/>
        </p:nvSpPr>
        <p:spPr>
          <a:xfrm>
            <a:off x="1083956" y="1738417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</a:t>
            </a:r>
            <a:endParaRPr lang="zh-TW" altLang="en-US" dirty="0"/>
          </a:p>
        </p:txBody>
      </p:sp>
      <p:graphicFrame>
        <p:nvGraphicFramePr>
          <p:cNvPr id="16" name="表格 3">
            <a:extLst>
              <a:ext uri="{FF2B5EF4-FFF2-40B4-BE49-F238E27FC236}">
                <a16:creationId xmlns:a16="http://schemas.microsoft.com/office/drawing/2014/main" id="{6BC8DF6C-D870-B983-9058-5BB675129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63334"/>
              </p:ext>
            </p:extLst>
          </p:nvPr>
        </p:nvGraphicFramePr>
        <p:xfrm>
          <a:off x="1505803" y="282908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2CE77874-AD20-E86B-2066-09CDB9250C70}"/>
              </a:ext>
            </a:extLst>
          </p:cNvPr>
          <p:cNvSpPr txBox="1"/>
          <p:nvPr/>
        </p:nvSpPr>
        <p:spPr>
          <a:xfrm>
            <a:off x="808433" y="3015261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3011AA3-6774-5F53-FCEE-E772B0E784CC}"/>
                  </a:ext>
                </a:extLst>
              </p:cNvPr>
              <p:cNvSpPr txBox="1"/>
              <p:nvPr/>
            </p:nvSpPr>
            <p:spPr>
              <a:xfrm>
                <a:off x="7277493" y="716437"/>
                <a:ext cx="80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3011AA3-6774-5F53-FCEE-E772B0E78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93" y="716437"/>
                <a:ext cx="8005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3">
            <a:extLst>
              <a:ext uri="{FF2B5EF4-FFF2-40B4-BE49-F238E27FC236}">
                <a16:creationId xmlns:a16="http://schemas.microsoft.com/office/drawing/2014/main" id="{D97E6B13-1C96-335D-2F11-688D9FCA74CA}"/>
              </a:ext>
            </a:extLst>
          </p:cNvPr>
          <p:cNvGraphicFramePr>
            <a:graphicFrameLocks noGrp="1"/>
          </p:cNvGraphicFramePr>
          <p:nvPr/>
        </p:nvGraphicFramePr>
        <p:xfrm>
          <a:off x="1505803" y="410517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C5BCAB9F-CD63-290E-A7B8-CE62D6429424}"/>
              </a:ext>
            </a:extLst>
          </p:cNvPr>
          <p:cNvSpPr txBox="1"/>
          <p:nvPr/>
        </p:nvSpPr>
        <p:spPr>
          <a:xfrm>
            <a:off x="859472" y="42913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Rank</a:t>
            </a:r>
            <a:endParaRPr lang="zh-TW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048997F-9C69-8474-3B4F-42DC6F485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990860"/>
              </p:ext>
            </p:extLst>
          </p:nvPr>
        </p:nvGraphicFramePr>
        <p:xfrm>
          <a:off x="6363094" y="3467130"/>
          <a:ext cx="47073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76197860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92B0D24-CCCE-D2D5-AEE3-CE2435C5AF8C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4743220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9937470E-72A8-4350-7248-3BF183C42B59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6019310"/>
          <a:ext cx="3661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1078F66A-9707-D405-8593-AB4AD3BDF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73631"/>
              </p:ext>
            </p:extLst>
          </p:nvPr>
        </p:nvGraphicFramePr>
        <p:xfrm>
          <a:off x="6363094" y="1552997"/>
          <a:ext cx="31382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2D583E81-BA6A-2737-6215-85CB43558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779458"/>
              </p:ext>
            </p:extLst>
          </p:nvPr>
        </p:nvGraphicFramePr>
        <p:xfrm>
          <a:off x="6363094" y="2191042"/>
          <a:ext cx="26152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1885214-70F8-8A70-9611-CEB4D224D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68191"/>
              </p:ext>
            </p:extLst>
          </p:nvPr>
        </p:nvGraphicFramePr>
        <p:xfrm>
          <a:off x="6363094" y="2829087"/>
          <a:ext cx="20921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D581B51B-3EC0-1C86-2974-F93FB9288A74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4105175"/>
          <a:ext cx="1569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69459EC7-CAF8-7636-4E90-DEC43F00CF37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5381265"/>
          <a:ext cx="10460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sp>
        <p:nvSpPr>
          <p:cNvPr id="6" name="箭號: 弧形右彎 5">
            <a:extLst>
              <a:ext uri="{FF2B5EF4-FFF2-40B4-BE49-F238E27FC236}">
                <a16:creationId xmlns:a16="http://schemas.microsoft.com/office/drawing/2014/main" id="{9E063E11-A4A0-96BC-AEC7-1AC0EC8B51B8}"/>
              </a:ext>
            </a:extLst>
          </p:cNvPr>
          <p:cNvSpPr/>
          <p:nvPr/>
        </p:nvSpPr>
        <p:spPr>
          <a:xfrm flipV="1">
            <a:off x="304663" y="1874364"/>
            <a:ext cx="503770" cy="132556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8DF04F9-E9A8-9519-8B5B-3F92F7AD1444}"/>
              </a:ext>
            </a:extLst>
          </p:cNvPr>
          <p:cNvSpPr txBox="1"/>
          <p:nvPr/>
        </p:nvSpPr>
        <p:spPr>
          <a:xfrm>
            <a:off x="304663" y="2375405"/>
            <a:ext cx="131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Sort by rank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48422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D58C4-BC67-A345-14C7-865E64BA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倍增法實作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492E728-9C5A-39B7-3D14-8B47D037819E}"/>
              </a:ext>
            </a:extLst>
          </p:cNvPr>
          <p:cNvGraphicFramePr>
            <a:graphicFrameLocks noGrp="1"/>
          </p:cNvGraphicFramePr>
          <p:nvPr/>
        </p:nvGraphicFramePr>
        <p:xfrm>
          <a:off x="1505803" y="155299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19CAA8-BD56-E846-8854-166B92D5C30B}"/>
              </a:ext>
            </a:extLst>
          </p:cNvPr>
          <p:cNvSpPr txBox="1"/>
          <p:nvPr/>
        </p:nvSpPr>
        <p:spPr>
          <a:xfrm>
            <a:off x="1083956" y="1738417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</a:t>
            </a:r>
            <a:endParaRPr lang="zh-TW" altLang="en-US" dirty="0"/>
          </a:p>
        </p:txBody>
      </p:sp>
      <p:graphicFrame>
        <p:nvGraphicFramePr>
          <p:cNvPr id="16" name="表格 3">
            <a:extLst>
              <a:ext uri="{FF2B5EF4-FFF2-40B4-BE49-F238E27FC236}">
                <a16:creationId xmlns:a16="http://schemas.microsoft.com/office/drawing/2014/main" id="{6BC8DF6C-D870-B983-9058-5BB6751298F4}"/>
              </a:ext>
            </a:extLst>
          </p:cNvPr>
          <p:cNvGraphicFramePr>
            <a:graphicFrameLocks noGrp="1"/>
          </p:cNvGraphicFramePr>
          <p:nvPr/>
        </p:nvGraphicFramePr>
        <p:xfrm>
          <a:off x="1505803" y="282908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2CE77874-AD20-E86B-2066-09CDB9250C70}"/>
              </a:ext>
            </a:extLst>
          </p:cNvPr>
          <p:cNvSpPr txBox="1"/>
          <p:nvPr/>
        </p:nvSpPr>
        <p:spPr>
          <a:xfrm>
            <a:off x="808433" y="3015261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3011AA3-6774-5F53-FCEE-E772B0E784CC}"/>
                  </a:ext>
                </a:extLst>
              </p:cNvPr>
              <p:cNvSpPr txBox="1"/>
              <p:nvPr/>
            </p:nvSpPr>
            <p:spPr>
              <a:xfrm>
                <a:off x="7277493" y="716437"/>
                <a:ext cx="80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3011AA3-6774-5F53-FCEE-E772B0E78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93" y="716437"/>
                <a:ext cx="8005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3">
            <a:extLst>
              <a:ext uri="{FF2B5EF4-FFF2-40B4-BE49-F238E27FC236}">
                <a16:creationId xmlns:a16="http://schemas.microsoft.com/office/drawing/2014/main" id="{D97E6B13-1C96-335D-2F11-688D9FCA7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305161"/>
              </p:ext>
            </p:extLst>
          </p:nvPr>
        </p:nvGraphicFramePr>
        <p:xfrm>
          <a:off x="1505803" y="410517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C5BCAB9F-CD63-290E-A7B8-CE62D6429424}"/>
              </a:ext>
            </a:extLst>
          </p:cNvPr>
          <p:cNvSpPr txBox="1"/>
          <p:nvPr/>
        </p:nvSpPr>
        <p:spPr>
          <a:xfrm>
            <a:off x="859472" y="42913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Rank</a:t>
            </a:r>
            <a:endParaRPr lang="zh-TW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048997F-9C69-8474-3B4F-42DC6F485BD1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3467130"/>
          <a:ext cx="47073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76197860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92B0D24-CCCE-D2D5-AEE3-CE2435C5AF8C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4743220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9937470E-72A8-4350-7248-3BF183C42B59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6019310"/>
          <a:ext cx="3661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1078F66A-9707-D405-8593-AB4AD3BDFB34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1552997"/>
          <a:ext cx="31382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2D583E81-BA6A-2737-6215-85CB43558F83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2191042"/>
          <a:ext cx="26152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1885214-70F8-8A70-9611-CEB4D224D205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2829087"/>
          <a:ext cx="20921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D581B51B-3EC0-1C86-2974-F93FB9288A74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4105175"/>
          <a:ext cx="1569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69459EC7-CAF8-7636-4E90-DEC43F00CF37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5381265"/>
          <a:ext cx="10460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sp>
        <p:nvSpPr>
          <p:cNvPr id="4" name="箭號: 弧形右彎 3">
            <a:extLst>
              <a:ext uri="{FF2B5EF4-FFF2-40B4-BE49-F238E27FC236}">
                <a16:creationId xmlns:a16="http://schemas.microsoft.com/office/drawing/2014/main" id="{6FB88C46-7503-CBC9-F1B4-F8E876903BCF}"/>
              </a:ext>
            </a:extLst>
          </p:cNvPr>
          <p:cNvSpPr/>
          <p:nvPr/>
        </p:nvSpPr>
        <p:spPr>
          <a:xfrm>
            <a:off x="304663" y="1923837"/>
            <a:ext cx="503770" cy="259394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93F35A5-7394-6F38-23ED-5AC7F424345D}"/>
              </a:ext>
            </a:extLst>
          </p:cNvPr>
          <p:cNvSpPr txBox="1"/>
          <p:nvPr/>
        </p:nvSpPr>
        <p:spPr>
          <a:xfrm>
            <a:off x="0" y="4805950"/>
            <a:ext cx="135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update Rank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7ACF4AD-CE64-A9B8-3969-3510BDE740F6}"/>
              </a:ext>
            </a:extLst>
          </p:cNvPr>
          <p:cNvSpPr txBox="1"/>
          <p:nvPr/>
        </p:nvSpPr>
        <p:spPr>
          <a:xfrm>
            <a:off x="1518154" y="5120337"/>
            <a:ext cx="416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每個後綴的 </a:t>
            </a:r>
            <a:r>
              <a:rPr lang="en-US" altLang="zh-TW" dirty="0"/>
              <a:t>rank</a:t>
            </a:r>
            <a:r>
              <a:rPr lang="zh-TW" altLang="en-US" dirty="0"/>
              <a:t> 都不一樣就可以結束了</a:t>
            </a:r>
          </a:p>
        </p:txBody>
      </p:sp>
    </p:spTree>
    <p:extLst>
      <p:ext uri="{BB962C8B-B14F-4D97-AF65-F5344CB8AC3E}">
        <p14:creationId xmlns:p14="http://schemas.microsoft.com/office/powerpoint/2010/main" val="23194960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C158D6-DD9A-3DFD-03D5-05F67BEA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倍增法程式碼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B74AB6-A9ED-7F15-4796-8CF1B14513A8}"/>
              </a:ext>
            </a:extLst>
          </p:cNvPr>
          <p:cNvSpPr txBox="1"/>
          <p:nvPr/>
        </p:nvSpPr>
        <p:spPr>
          <a:xfrm>
            <a:off x="1634682" y="1690688"/>
            <a:ext cx="9175910" cy="452431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buildSuffixArray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(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counting_sort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[&amp;](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counting_sort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[&amp;](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updateRank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ECB158-89BE-0BBB-1403-74980DBF2C27}"/>
              </a:ext>
            </a:extLst>
          </p:cNvPr>
          <p:cNvSpPr/>
          <p:nvPr/>
        </p:nvSpPr>
        <p:spPr>
          <a:xfrm>
            <a:off x="2194560" y="4226560"/>
            <a:ext cx="2184400" cy="2743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1BEBF1-47A6-66C2-E6F8-940CC3D7F2AE}"/>
              </a:ext>
            </a:extLst>
          </p:cNvPr>
          <p:cNvSpPr/>
          <p:nvPr/>
        </p:nvSpPr>
        <p:spPr>
          <a:xfrm>
            <a:off x="5224972" y="4494530"/>
            <a:ext cx="1412048" cy="2743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41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44188-A8C6-6BD5-DA87-CF35CAC7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Counting Sort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E14B8A-1CEA-5C5A-5254-9D6F766ECE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40503"/>
              </a:xfrm>
            </p:spPr>
            <p:txBody>
              <a:bodyPr/>
              <a:lstStyle/>
              <a:p>
                <a:r>
                  <a:rPr lang="zh-TW" altLang="en-US" dirty="0"/>
                  <a:t>輸入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/>
                  <a:t> 個範圍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0~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的數字，將其排序後輸出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E14B8A-1CEA-5C5A-5254-9D6F766EC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40503"/>
              </a:xfrm>
              <a:blipFill>
                <a:blip r:embed="rId2"/>
                <a:stretch>
                  <a:fillRect l="-1043" t="-20225" b="-179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C89CE43-128A-00C1-55C7-38CEDF404A07}"/>
              </a:ext>
            </a:extLst>
          </p:cNvPr>
          <p:cNvGraphicFramePr>
            <a:graphicFrameLocks noGrp="1"/>
          </p:cNvGraphicFramePr>
          <p:nvPr/>
        </p:nvGraphicFramePr>
        <p:xfrm>
          <a:off x="1896882" y="3058160"/>
          <a:ext cx="41991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2669497557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82496787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403765071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2220536189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493793191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156708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3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8666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452ACE5-C2DA-1AB4-5D97-FC26C432E915}"/>
              </a:ext>
            </a:extLst>
          </p:cNvPr>
          <p:cNvGraphicFramePr>
            <a:graphicFrameLocks noGrp="1"/>
          </p:cNvGraphicFramePr>
          <p:nvPr/>
        </p:nvGraphicFramePr>
        <p:xfrm>
          <a:off x="7408682" y="4248313"/>
          <a:ext cx="41991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890">
                  <a:extLst>
                    <a:ext uri="{9D8B030D-6E8A-4147-A177-3AD203B41FA5}">
                      <a16:colId xmlns:a16="http://schemas.microsoft.com/office/drawing/2014/main" val="289681028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302751583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419356401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428365366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1171701756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24687071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683610465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3354982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8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682379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7735CB1F-DC6F-A62F-E56C-97FDF6F794DF}"/>
              </a:ext>
            </a:extLst>
          </p:cNvPr>
          <p:cNvSpPr txBox="1"/>
          <p:nvPr/>
        </p:nvSpPr>
        <p:spPr>
          <a:xfrm>
            <a:off x="6591471" y="4449290"/>
            <a:ext cx="81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Bucket</a:t>
            </a:r>
            <a:endParaRPr lang="zh-TW" altLang="en-US" dirty="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34B93C4E-942E-81FC-5240-E1F78B177509}"/>
              </a:ext>
            </a:extLst>
          </p:cNvPr>
          <p:cNvSpPr/>
          <p:nvPr/>
        </p:nvSpPr>
        <p:spPr>
          <a:xfrm rot="656514">
            <a:off x="6513921" y="3526048"/>
            <a:ext cx="2102177" cy="3866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65D69CFA-F852-17CF-D80D-4B035E37B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357285"/>
              </p:ext>
            </p:extLst>
          </p:nvPr>
        </p:nvGraphicFramePr>
        <p:xfrm>
          <a:off x="1896882" y="5751195"/>
          <a:ext cx="41991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2669497557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82496787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403765071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2220536189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493793191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156708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3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8666"/>
                  </a:ext>
                </a:extLst>
              </a:tr>
            </a:tbl>
          </a:graphicData>
        </a:graphic>
      </p:graphicFrame>
      <p:sp>
        <p:nvSpPr>
          <p:cNvPr id="10" name="箭號: 向右 9">
            <a:extLst>
              <a:ext uri="{FF2B5EF4-FFF2-40B4-BE49-F238E27FC236}">
                <a16:creationId xmlns:a16="http://schemas.microsoft.com/office/drawing/2014/main" id="{D576824A-7874-CE35-E7C9-DFDF551ACA2A}"/>
              </a:ext>
            </a:extLst>
          </p:cNvPr>
          <p:cNvSpPr/>
          <p:nvPr/>
        </p:nvSpPr>
        <p:spPr>
          <a:xfrm rot="9465328">
            <a:off x="6513921" y="5485220"/>
            <a:ext cx="2102177" cy="386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4119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DD42B2-6C9B-15F6-9AEC-81E12103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最常共同前綴 </a:t>
            </a:r>
            <a:r>
              <a:rPr lang="en-US" altLang="zh-TW" dirty="0"/>
              <a:t>(Longest Common Prefix, LCP)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8A595AF-28E4-86DD-A2AA-7E7DBC3016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sty m:val="p"/>
                      </m:rPr>
                      <a:rPr lang="en-US" altLang="zh-TW" i="1" dirty="0" err="1" smtClean="0">
                        <a:latin typeface="Cambria Math" panose="02040503050406030204" pitchFamily="18" charset="0"/>
                      </a:rPr>
                      <m:t>abcdefgh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sty m:val="p"/>
                      </m:rPr>
                      <a:rPr lang="en-US" altLang="zh-TW" i="1" dirty="0" err="1" smtClean="0">
                        <a:latin typeface="Cambria Math" panose="02040503050406030204" pitchFamily="18" charset="0"/>
                      </a:rPr>
                      <m:t>abcefgh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𝑐𝑝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="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abc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8A595AF-28E4-86DD-A2AA-7E7DBC3016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3781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BC2D8-EB01-A9BF-6A09-9ADD4F5F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高度數組 </a:t>
            </a:r>
            <a:r>
              <a:rPr lang="en-US" altLang="zh-TW" dirty="0"/>
              <a:t>(Height)</a:t>
            </a:r>
            <a:endParaRPr lang="zh-TW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6FCFBCF-F4A7-6CEC-BD7B-C47D5F955CFC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3429000"/>
          <a:ext cx="47073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76197860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A4D7FD9C-D61D-0D0C-5B24-DC8A4485FE60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4653271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ADB595B3-93D4-3C03-1831-5502FECA9145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6019474"/>
          <a:ext cx="3661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6189B3E-05D0-36DD-E2F6-C15A20BBA349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1552997"/>
          <a:ext cx="31382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29B47A5-B9C1-CEC8-205D-AD30E40D2F40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2191042"/>
          <a:ext cx="26152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E233FA07-2307-0438-E317-96180D762021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2829087"/>
          <a:ext cx="20921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F52F2E7E-79F2-9212-D353-60209CC392EE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4028913"/>
          <a:ext cx="1569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C251B3AA-3806-E51B-FFB9-5E02A7FC1D6F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5335313"/>
          <a:ext cx="10460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C08C9C6-E557-BB73-3867-207DC5158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202095"/>
              </p:ext>
            </p:extLst>
          </p:nvPr>
        </p:nvGraphicFramePr>
        <p:xfrm>
          <a:off x="1425805" y="155299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40535199-D775-D645-59A9-11DDCC8A9B6A}"/>
              </a:ext>
            </a:extLst>
          </p:cNvPr>
          <p:cNvSpPr txBox="1"/>
          <p:nvPr/>
        </p:nvSpPr>
        <p:spPr>
          <a:xfrm>
            <a:off x="1031938" y="1739171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AE66695-6C47-8B91-7CC6-CBF95A9C6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08521"/>
              </p:ext>
            </p:extLst>
          </p:nvPr>
        </p:nvGraphicFramePr>
        <p:xfrm>
          <a:off x="1425805" y="2771320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42D6487-F0D7-CC6F-9D7C-2053BFE86760}"/>
              </a:ext>
            </a:extLst>
          </p:cNvPr>
          <p:cNvSpPr txBox="1"/>
          <p:nvPr/>
        </p:nvSpPr>
        <p:spPr>
          <a:xfrm>
            <a:off x="596670" y="2957494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Height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A05393A-5B25-460D-BF3D-F9347826ED94}"/>
                  </a:ext>
                </a:extLst>
              </p:cNvPr>
              <p:cNvSpPr txBox="1"/>
              <p:nvPr/>
            </p:nvSpPr>
            <p:spPr>
              <a:xfrm>
                <a:off x="1242861" y="3989643"/>
                <a:ext cx="4206793" cy="647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定義：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𝐻𝑒𝑖𝑔h𝑡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&amp;=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𝑙𝑐𝑝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𝐻𝑒𝑖𝑔h𝑡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&amp;=0</m:t>
                        </m:r>
                      </m:e>
                    </m:eqAr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A05393A-5B25-460D-BF3D-F9347826E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61" y="3989643"/>
                <a:ext cx="4206793" cy="647293"/>
              </a:xfrm>
              <a:prstGeom prst="rect">
                <a:avLst/>
              </a:prstGeom>
              <a:blipFill>
                <a:blip r:embed="rId2"/>
                <a:stretch>
                  <a:fillRect l="-13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6346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BC2D8-EB01-A9BF-6A09-9ADD4F5F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高度數組 </a:t>
            </a:r>
            <a:r>
              <a:rPr lang="en-US" altLang="zh-TW" dirty="0"/>
              <a:t>(Height)</a:t>
            </a:r>
            <a:endParaRPr lang="zh-TW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6FCFBCF-F4A7-6CEC-BD7B-C47D5F955CFC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3429000"/>
          <a:ext cx="47073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76197860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A4D7FD9C-D61D-0D0C-5B24-DC8A4485FE60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4653271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ADB595B3-93D4-3C03-1831-5502FECA9145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6019474"/>
          <a:ext cx="3661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6189B3E-05D0-36DD-E2F6-C15A20BBA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431817"/>
              </p:ext>
            </p:extLst>
          </p:nvPr>
        </p:nvGraphicFramePr>
        <p:xfrm>
          <a:off x="6363094" y="1552997"/>
          <a:ext cx="31382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29B47A5-B9C1-CEC8-205D-AD30E40D2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759613"/>
              </p:ext>
            </p:extLst>
          </p:nvPr>
        </p:nvGraphicFramePr>
        <p:xfrm>
          <a:off x="6363094" y="2191042"/>
          <a:ext cx="26152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E233FA07-2307-0438-E317-96180D762021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2829087"/>
          <a:ext cx="20921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F52F2E7E-79F2-9212-D353-60209CC392EE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4028913"/>
          <a:ext cx="1569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C251B3AA-3806-E51B-FFB9-5E02A7FC1D6F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5335313"/>
          <a:ext cx="10460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C08C9C6-E557-BB73-3867-207DC515823E}"/>
              </a:ext>
            </a:extLst>
          </p:cNvPr>
          <p:cNvGraphicFramePr>
            <a:graphicFrameLocks noGrp="1"/>
          </p:cNvGraphicFramePr>
          <p:nvPr/>
        </p:nvGraphicFramePr>
        <p:xfrm>
          <a:off x="1425805" y="155299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40535199-D775-D645-59A9-11DDCC8A9B6A}"/>
              </a:ext>
            </a:extLst>
          </p:cNvPr>
          <p:cNvSpPr txBox="1"/>
          <p:nvPr/>
        </p:nvSpPr>
        <p:spPr>
          <a:xfrm>
            <a:off x="1031938" y="1739171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AE66695-6C47-8B91-7CC6-CBF95A9C6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41372"/>
              </p:ext>
            </p:extLst>
          </p:nvPr>
        </p:nvGraphicFramePr>
        <p:xfrm>
          <a:off x="1425805" y="2771320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42D6487-F0D7-CC6F-9D7C-2053BFE86760}"/>
              </a:ext>
            </a:extLst>
          </p:cNvPr>
          <p:cNvSpPr txBox="1"/>
          <p:nvPr/>
        </p:nvSpPr>
        <p:spPr>
          <a:xfrm>
            <a:off x="596670" y="2957494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Height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A05393A-5B25-460D-BF3D-F9347826ED94}"/>
                  </a:ext>
                </a:extLst>
              </p:cNvPr>
              <p:cNvSpPr txBox="1"/>
              <p:nvPr/>
            </p:nvSpPr>
            <p:spPr>
              <a:xfrm>
                <a:off x="1242861" y="3989643"/>
                <a:ext cx="4206793" cy="647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定義：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𝐻𝑒𝑖𝑔h𝑡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&amp;=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𝑙𝑐𝑝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𝐻𝑒𝑖𝑔h𝑡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&amp;=0</m:t>
                        </m:r>
                      </m:e>
                    </m:eqAr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A05393A-5B25-460D-BF3D-F9347826E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61" y="3989643"/>
                <a:ext cx="4206793" cy="647293"/>
              </a:xfrm>
              <a:prstGeom prst="rect">
                <a:avLst/>
              </a:prstGeom>
              <a:blipFill>
                <a:blip r:embed="rId2"/>
                <a:stretch>
                  <a:fillRect l="-13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2900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BC2D8-EB01-A9BF-6A09-9ADD4F5F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高度數組 </a:t>
            </a:r>
            <a:r>
              <a:rPr lang="en-US" altLang="zh-TW" dirty="0"/>
              <a:t>(Height)</a:t>
            </a:r>
            <a:endParaRPr lang="zh-TW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6FCFBCF-F4A7-6CEC-BD7B-C47D5F955CFC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3429000"/>
          <a:ext cx="47073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76197860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A4D7FD9C-D61D-0D0C-5B24-DC8A4485FE60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4653271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ADB595B3-93D4-3C03-1831-5502FECA9145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6019474"/>
          <a:ext cx="3661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6189B3E-05D0-36DD-E2F6-C15A20BBA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62117"/>
              </p:ext>
            </p:extLst>
          </p:nvPr>
        </p:nvGraphicFramePr>
        <p:xfrm>
          <a:off x="6363094" y="1552997"/>
          <a:ext cx="31382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29B47A5-B9C1-CEC8-205D-AD30E40D2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54545"/>
              </p:ext>
            </p:extLst>
          </p:nvPr>
        </p:nvGraphicFramePr>
        <p:xfrm>
          <a:off x="6363094" y="2191042"/>
          <a:ext cx="26152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E233FA07-2307-0438-E317-96180D762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15159"/>
              </p:ext>
            </p:extLst>
          </p:nvPr>
        </p:nvGraphicFramePr>
        <p:xfrm>
          <a:off x="6363094" y="2829087"/>
          <a:ext cx="20921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F52F2E7E-79F2-9212-D353-60209CC392EE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4028913"/>
          <a:ext cx="1569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C251B3AA-3806-E51B-FFB9-5E02A7FC1D6F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5335313"/>
          <a:ext cx="10460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C08C9C6-E557-BB73-3867-207DC515823E}"/>
              </a:ext>
            </a:extLst>
          </p:cNvPr>
          <p:cNvGraphicFramePr>
            <a:graphicFrameLocks noGrp="1"/>
          </p:cNvGraphicFramePr>
          <p:nvPr/>
        </p:nvGraphicFramePr>
        <p:xfrm>
          <a:off x="1425805" y="155299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40535199-D775-D645-59A9-11DDCC8A9B6A}"/>
              </a:ext>
            </a:extLst>
          </p:cNvPr>
          <p:cNvSpPr txBox="1"/>
          <p:nvPr/>
        </p:nvSpPr>
        <p:spPr>
          <a:xfrm>
            <a:off x="1031938" y="1739171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AE66695-6C47-8B91-7CC6-CBF95A9C6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041839"/>
              </p:ext>
            </p:extLst>
          </p:nvPr>
        </p:nvGraphicFramePr>
        <p:xfrm>
          <a:off x="1425805" y="2771320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42D6487-F0D7-CC6F-9D7C-2053BFE86760}"/>
              </a:ext>
            </a:extLst>
          </p:cNvPr>
          <p:cNvSpPr txBox="1"/>
          <p:nvPr/>
        </p:nvSpPr>
        <p:spPr>
          <a:xfrm>
            <a:off x="596670" y="2957494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Height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A05393A-5B25-460D-BF3D-F9347826ED94}"/>
                  </a:ext>
                </a:extLst>
              </p:cNvPr>
              <p:cNvSpPr txBox="1"/>
              <p:nvPr/>
            </p:nvSpPr>
            <p:spPr>
              <a:xfrm>
                <a:off x="1242861" y="3989643"/>
                <a:ext cx="4206793" cy="647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定義：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𝐻𝑒𝑖𝑔h𝑡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&amp;=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𝑙𝑐𝑝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𝐻𝑒𝑖𝑔h𝑡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&amp;=0</m:t>
                        </m:r>
                      </m:e>
                    </m:eqAr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A05393A-5B25-460D-BF3D-F9347826E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61" y="3989643"/>
                <a:ext cx="4206793" cy="647293"/>
              </a:xfrm>
              <a:prstGeom prst="rect">
                <a:avLst/>
              </a:prstGeom>
              <a:blipFill>
                <a:blip r:embed="rId2"/>
                <a:stretch>
                  <a:fillRect l="-13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8236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BC2D8-EB01-A9BF-6A09-9ADD4F5F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高度數組 </a:t>
            </a:r>
            <a:r>
              <a:rPr lang="en-US" altLang="zh-TW" dirty="0"/>
              <a:t>(Height)</a:t>
            </a:r>
            <a:endParaRPr lang="zh-TW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6FCFBCF-F4A7-6CEC-BD7B-C47D5F955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678730"/>
              </p:ext>
            </p:extLst>
          </p:nvPr>
        </p:nvGraphicFramePr>
        <p:xfrm>
          <a:off x="6363094" y="3429000"/>
          <a:ext cx="47073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76197860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A4D7FD9C-D61D-0D0C-5B24-DC8A4485FE60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4653271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ADB595B3-93D4-3C03-1831-5502FECA9145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6019474"/>
          <a:ext cx="3661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6189B3E-05D0-36DD-E2F6-C15A20BBA349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1552997"/>
          <a:ext cx="31382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29B47A5-B9C1-CEC8-205D-AD30E40D2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749321"/>
              </p:ext>
            </p:extLst>
          </p:nvPr>
        </p:nvGraphicFramePr>
        <p:xfrm>
          <a:off x="6363094" y="2191042"/>
          <a:ext cx="26152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E233FA07-2307-0438-E317-96180D762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11912"/>
              </p:ext>
            </p:extLst>
          </p:nvPr>
        </p:nvGraphicFramePr>
        <p:xfrm>
          <a:off x="6363094" y="2829087"/>
          <a:ext cx="20921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F52F2E7E-79F2-9212-D353-60209CC392EE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4028913"/>
          <a:ext cx="1569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C251B3AA-3806-E51B-FFB9-5E02A7FC1D6F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5335313"/>
          <a:ext cx="10460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C08C9C6-E557-BB73-3867-207DC515823E}"/>
              </a:ext>
            </a:extLst>
          </p:cNvPr>
          <p:cNvGraphicFramePr>
            <a:graphicFrameLocks noGrp="1"/>
          </p:cNvGraphicFramePr>
          <p:nvPr/>
        </p:nvGraphicFramePr>
        <p:xfrm>
          <a:off x="1425805" y="155299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40535199-D775-D645-59A9-11DDCC8A9B6A}"/>
              </a:ext>
            </a:extLst>
          </p:cNvPr>
          <p:cNvSpPr txBox="1"/>
          <p:nvPr/>
        </p:nvSpPr>
        <p:spPr>
          <a:xfrm>
            <a:off x="1031938" y="1739171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AE66695-6C47-8B91-7CC6-CBF95A9C6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14074"/>
              </p:ext>
            </p:extLst>
          </p:nvPr>
        </p:nvGraphicFramePr>
        <p:xfrm>
          <a:off x="1425805" y="2771320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42D6487-F0D7-CC6F-9D7C-2053BFE86760}"/>
              </a:ext>
            </a:extLst>
          </p:cNvPr>
          <p:cNvSpPr txBox="1"/>
          <p:nvPr/>
        </p:nvSpPr>
        <p:spPr>
          <a:xfrm>
            <a:off x="596670" y="2957494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Height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A05393A-5B25-460D-BF3D-F9347826ED94}"/>
                  </a:ext>
                </a:extLst>
              </p:cNvPr>
              <p:cNvSpPr txBox="1"/>
              <p:nvPr/>
            </p:nvSpPr>
            <p:spPr>
              <a:xfrm>
                <a:off x="1242861" y="3989643"/>
                <a:ext cx="4206793" cy="647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定義：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𝐻𝑒𝑖𝑔h𝑡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&amp;=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𝑙𝑐𝑝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𝐻𝑒𝑖𝑔h𝑡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&amp;=0</m:t>
                        </m:r>
                      </m:e>
                    </m:eqAr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A05393A-5B25-460D-BF3D-F9347826E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61" y="3989643"/>
                <a:ext cx="4206793" cy="647293"/>
              </a:xfrm>
              <a:prstGeom prst="rect">
                <a:avLst/>
              </a:prstGeom>
              <a:blipFill>
                <a:blip r:embed="rId2"/>
                <a:stretch>
                  <a:fillRect l="-13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5297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BC2D8-EB01-A9BF-6A09-9ADD4F5F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高度數組 </a:t>
            </a:r>
            <a:r>
              <a:rPr lang="en-US" altLang="zh-TW" dirty="0"/>
              <a:t>(Height)</a:t>
            </a:r>
            <a:endParaRPr lang="zh-TW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6FCFBCF-F4A7-6CEC-BD7B-C47D5F955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973603"/>
              </p:ext>
            </p:extLst>
          </p:nvPr>
        </p:nvGraphicFramePr>
        <p:xfrm>
          <a:off x="6363094" y="3429000"/>
          <a:ext cx="47073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76197860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A4D7FD9C-D61D-0D0C-5B24-DC8A4485FE60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4653271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ADB595B3-93D4-3C03-1831-5502FECA9145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6019474"/>
          <a:ext cx="3661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6189B3E-05D0-36DD-E2F6-C15A20BBA349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1552997"/>
          <a:ext cx="31382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29B47A5-B9C1-CEC8-205D-AD30E40D2F40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2191042"/>
          <a:ext cx="26152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E233FA07-2307-0438-E317-96180D762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9097"/>
              </p:ext>
            </p:extLst>
          </p:nvPr>
        </p:nvGraphicFramePr>
        <p:xfrm>
          <a:off x="6363094" y="2829087"/>
          <a:ext cx="20921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F52F2E7E-79F2-9212-D353-60209CC39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729976"/>
              </p:ext>
            </p:extLst>
          </p:nvPr>
        </p:nvGraphicFramePr>
        <p:xfrm>
          <a:off x="6363094" y="4028913"/>
          <a:ext cx="1569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C251B3AA-3806-E51B-FFB9-5E02A7FC1D6F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5335313"/>
          <a:ext cx="10460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C08C9C6-E557-BB73-3867-207DC515823E}"/>
              </a:ext>
            </a:extLst>
          </p:cNvPr>
          <p:cNvGraphicFramePr>
            <a:graphicFrameLocks noGrp="1"/>
          </p:cNvGraphicFramePr>
          <p:nvPr/>
        </p:nvGraphicFramePr>
        <p:xfrm>
          <a:off x="1425805" y="155299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40535199-D775-D645-59A9-11DDCC8A9B6A}"/>
              </a:ext>
            </a:extLst>
          </p:cNvPr>
          <p:cNvSpPr txBox="1"/>
          <p:nvPr/>
        </p:nvSpPr>
        <p:spPr>
          <a:xfrm>
            <a:off x="1031938" y="1739171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AE66695-6C47-8B91-7CC6-CBF95A9C6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97642"/>
              </p:ext>
            </p:extLst>
          </p:nvPr>
        </p:nvGraphicFramePr>
        <p:xfrm>
          <a:off x="1425805" y="2771320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42D6487-F0D7-CC6F-9D7C-2053BFE86760}"/>
              </a:ext>
            </a:extLst>
          </p:cNvPr>
          <p:cNvSpPr txBox="1"/>
          <p:nvPr/>
        </p:nvSpPr>
        <p:spPr>
          <a:xfrm>
            <a:off x="596670" y="2957494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Height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A05393A-5B25-460D-BF3D-F9347826ED94}"/>
                  </a:ext>
                </a:extLst>
              </p:cNvPr>
              <p:cNvSpPr txBox="1"/>
              <p:nvPr/>
            </p:nvSpPr>
            <p:spPr>
              <a:xfrm>
                <a:off x="1242861" y="3989643"/>
                <a:ext cx="4206793" cy="647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定義：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𝐻𝑒𝑖𝑔h𝑡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&amp;=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𝑙𝑐𝑝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𝐻𝑒𝑖𝑔h𝑡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&amp;=0</m:t>
                        </m:r>
                      </m:e>
                    </m:eqAr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A05393A-5B25-460D-BF3D-F9347826E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61" y="3989643"/>
                <a:ext cx="4206793" cy="647293"/>
              </a:xfrm>
              <a:prstGeom prst="rect">
                <a:avLst/>
              </a:prstGeom>
              <a:blipFill>
                <a:blip r:embed="rId2"/>
                <a:stretch>
                  <a:fillRect l="-13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6017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BC2D8-EB01-A9BF-6A09-9ADD4F5F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高度數組 </a:t>
            </a:r>
            <a:r>
              <a:rPr lang="en-US" altLang="zh-TW" dirty="0"/>
              <a:t>(Height)</a:t>
            </a:r>
            <a:endParaRPr lang="zh-TW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6FCFBCF-F4A7-6CEC-BD7B-C47D5F955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968912"/>
              </p:ext>
            </p:extLst>
          </p:nvPr>
        </p:nvGraphicFramePr>
        <p:xfrm>
          <a:off x="6363094" y="3429000"/>
          <a:ext cx="47073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76197860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A4D7FD9C-D61D-0D0C-5B24-DC8A4485F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886323"/>
              </p:ext>
            </p:extLst>
          </p:nvPr>
        </p:nvGraphicFramePr>
        <p:xfrm>
          <a:off x="6363094" y="4653271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ADB595B3-93D4-3C03-1831-5502FECA9145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6019474"/>
          <a:ext cx="3661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6189B3E-05D0-36DD-E2F6-C15A20BBA349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1552997"/>
          <a:ext cx="31382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29B47A5-B9C1-CEC8-205D-AD30E40D2F40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2191042"/>
          <a:ext cx="26152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E233FA07-2307-0438-E317-96180D762021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2829087"/>
          <a:ext cx="20921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F52F2E7E-79F2-9212-D353-60209CC39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51539"/>
              </p:ext>
            </p:extLst>
          </p:nvPr>
        </p:nvGraphicFramePr>
        <p:xfrm>
          <a:off x="6363094" y="4028913"/>
          <a:ext cx="1569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C251B3AA-3806-E51B-FFB9-5E02A7FC1D6F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5335313"/>
          <a:ext cx="10460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C08C9C6-E557-BB73-3867-207DC515823E}"/>
              </a:ext>
            </a:extLst>
          </p:cNvPr>
          <p:cNvGraphicFramePr>
            <a:graphicFrameLocks noGrp="1"/>
          </p:cNvGraphicFramePr>
          <p:nvPr/>
        </p:nvGraphicFramePr>
        <p:xfrm>
          <a:off x="1425805" y="155299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40535199-D775-D645-59A9-11DDCC8A9B6A}"/>
              </a:ext>
            </a:extLst>
          </p:cNvPr>
          <p:cNvSpPr txBox="1"/>
          <p:nvPr/>
        </p:nvSpPr>
        <p:spPr>
          <a:xfrm>
            <a:off x="1031938" y="1739171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AE66695-6C47-8B91-7CC6-CBF95A9C6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684336"/>
              </p:ext>
            </p:extLst>
          </p:nvPr>
        </p:nvGraphicFramePr>
        <p:xfrm>
          <a:off x="1425805" y="2771320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42D6487-F0D7-CC6F-9D7C-2053BFE86760}"/>
              </a:ext>
            </a:extLst>
          </p:cNvPr>
          <p:cNvSpPr txBox="1"/>
          <p:nvPr/>
        </p:nvSpPr>
        <p:spPr>
          <a:xfrm>
            <a:off x="596670" y="2957494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Height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A05393A-5B25-460D-BF3D-F9347826ED94}"/>
                  </a:ext>
                </a:extLst>
              </p:cNvPr>
              <p:cNvSpPr txBox="1"/>
              <p:nvPr/>
            </p:nvSpPr>
            <p:spPr>
              <a:xfrm>
                <a:off x="1242861" y="3989643"/>
                <a:ext cx="4206793" cy="647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定義：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𝐻𝑒𝑖𝑔h𝑡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&amp;=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𝑙𝑐𝑝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𝐻𝑒𝑖𝑔h𝑡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&amp;=0</m:t>
                        </m:r>
                      </m:e>
                    </m:eqAr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A05393A-5B25-460D-BF3D-F9347826E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61" y="3989643"/>
                <a:ext cx="4206793" cy="647293"/>
              </a:xfrm>
              <a:prstGeom prst="rect">
                <a:avLst/>
              </a:prstGeom>
              <a:blipFill>
                <a:blip r:embed="rId2"/>
                <a:stretch>
                  <a:fillRect l="-13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0461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BC2D8-EB01-A9BF-6A09-9ADD4F5F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高度數組 </a:t>
            </a:r>
            <a:r>
              <a:rPr lang="en-US" altLang="zh-TW" dirty="0"/>
              <a:t>(Height)</a:t>
            </a:r>
            <a:endParaRPr lang="zh-TW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6FCFBCF-F4A7-6CEC-BD7B-C47D5F955CFC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3429000"/>
          <a:ext cx="47073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76197860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A4D7FD9C-D61D-0D0C-5B24-DC8A4485F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572479"/>
              </p:ext>
            </p:extLst>
          </p:nvPr>
        </p:nvGraphicFramePr>
        <p:xfrm>
          <a:off x="6363094" y="4653271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ADB595B3-93D4-3C03-1831-5502FECA9145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6019474"/>
          <a:ext cx="3661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6189B3E-05D0-36DD-E2F6-C15A20BBA349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1552997"/>
          <a:ext cx="31382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29B47A5-B9C1-CEC8-205D-AD30E40D2F40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2191042"/>
          <a:ext cx="26152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E233FA07-2307-0438-E317-96180D762021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2829087"/>
          <a:ext cx="20921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F52F2E7E-79F2-9212-D353-60209CC39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74555"/>
              </p:ext>
            </p:extLst>
          </p:nvPr>
        </p:nvGraphicFramePr>
        <p:xfrm>
          <a:off x="6363094" y="4028913"/>
          <a:ext cx="1569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C251B3AA-3806-E51B-FFB9-5E02A7FC1D6F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5335313"/>
          <a:ext cx="10460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C08C9C6-E557-BB73-3867-207DC515823E}"/>
              </a:ext>
            </a:extLst>
          </p:cNvPr>
          <p:cNvGraphicFramePr>
            <a:graphicFrameLocks noGrp="1"/>
          </p:cNvGraphicFramePr>
          <p:nvPr/>
        </p:nvGraphicFramePr>
        <p:xfrm>
          <a:off x="1425805" y="155299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40535199-D775-D645-59A9-11DDCC8A9B6A}"/>
              </a:ext>
            </a:extLst>
          </p:cNvPr>
          <p:cNvSpPr txBox="1"/>
          <p:nvPr/>
        </p:nvSpPr>
        <p:spPr>
          <a:xfrm>
            <a:off x="1031938" y="1739171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AE66695-6C47-8B91-7CC6-CBF95A9C6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110908"/>
              </p:ext>
            </p:extLst>
          </p:nvPr>
        </p:nvGraphicFramePr>
        <p:xfrm>
          <a:off x="1425805" y="2771320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42D6487-F0D7-CC6F-9D7C-2053BFE86760}"/>
              </a:ext>
            </a:extLst>
          </p:cNvPr>
          <p:cNvSpPr txBox="1"/>
          <p:nvPr/>
        </p:nvSpPr>
        <p:spPr>
          <a:xfrm>
            <a:off x="596670" y="2957494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Height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A05393A-5B25-460D-BF3D-F9347826ED94}"/>
                  </a:ext>
                </a:extLst>
              </p:cNvPr>
              <p:cNvSpPr txBox="1"/>
              <p:nvPr/>
            </p:nvSpPr>
            <p:spPr>
              <a:xfrm>
                <a:off x="1242861" y="3989643"/>
                <a:ext cx="4206793" cy="647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定義：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𝐻𝑒𝑖𝑔h𝑡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&amp;=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𝑙𝑐𝑝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𝐻𝑒𝑖𝑔h𝑡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&amp;=0</m:t>
                        </m:r>
                      </m:e>
                    </m:eqAr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A05393A-5B25-460D-BF3D-F9347826E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61" y="3989643"/>
                <a:ext cx="4206793" cy="647293"/>
              </a:xfrm>
              <a:prstGeom prst="rect">
                <a:avLst/>
              </a:prstGeom>
              <a:blipFill>
                <a:blip r:embed="rId2"/>
                <a:stretch>
                  <a:fillRect l="-13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6416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BC2D8-EB01-A9BF-6A09-9ADD4F5F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高度數組 </a:t>
            </a:r>
            <a:r>
              <a:rPr lang="en-US" altLang="zh-TW" dirty="0"/>
              <a:t>(Height)</a:t>
            </a:r>
            <a:endParaRPr lang="zh-TW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6FCFBCF-F4A7-6CEC-BD7B-C47D5F955CFC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3429000"/>
          <a:ext cx="47073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76197860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A4D7FD9C-D61D-0D0C-5B24-DC8A4485FE60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4653271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ADB595B3-93D4-3C03-1831-5502FECA9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654720"/>
              </p:ext>
            </p:extLst>
          </p:nvPr>
        </p:nvGraphicFramePr>
        <p:xfrm>
          <a:off x="6363094" y="6019474"/>
          <a:ext cx="3661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6189B3E-05D0-36DD-E2F6-C15A20BBA349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1552997"/>
          <a:ext cx="31382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29B47A5-B9C1-CEC8-205D-AD30E40D2F40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2191042"/>
          <a:ext cx="26152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E233FA07-2307-0438-E317-96180D762021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2829087"/>
          <a:ext cx="20921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F52F2E7E-79F2-9212-D353-60209CC392EE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4028913"/>
          <a:ext cx="1569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C251B3AA-3806-E51B-FFB9-5E02A7FC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28878"/>
              </p:ext>
            </p:extLst>
          </p:nvPr>
        </p:nvGraphicFramePr>
        <p:xfrm>
          <a:off x="6363094" y="5335313"/>
          <a:ext cx="10460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C08C9C6-E557-BB73-3867-207DC515823E}"/>
              </a:ext>
            </a:extLst>
          </p:cNvPr>
          <p:cNvGraphicFramePr>
            <a:graphicFrameLocks noGrp="1"/>
          </p:cNvGraphicFramePr>
          <p:nvPr/>
        </p:nvGraphicFramePr>
        <p:xfrm>
          <a:off x="1425805" y="155299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40535199-D775-D645-59A9-11DDCC8A9B6A}"/>
              </a:ext>
            </a:extLst>
          </p:cNvPr>
          <p:cNvSpPr txBox="1"/>
          <p:nvPr/>
        </p:nvSpPr>
        <p:spPr>
          <a:xfrm>
            <a:off x="1031938" y="1739171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AE66695-6C47-8B91-7CC6-CBF95A9C6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985963"/>
              </p:ext>
            </p:extLst>
          </p:nvPr>
        </p:nvGraphicFramePr>
        <p:xfrm>
          <a:off x="1425805" y="2771320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42D6487-F0D7-CC6F-9D7C-2053BFE86760}"/>
              </a:ext>
            </a:extLst>
          </p:cNvPr>
          <p:cNvSpPr txBox="1"/>
          <p:nvPr/>
        </p:nvSpPr>
        <p:spPr>
          <a:xfrm>
            <a:off x="596670" y="2957494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Height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A05393A-5B25-460D-BF3D-F9347826ED94}"/>
                  </a:ext>
                </a:extLst>
              </p:cNvPr>
              <p:cNvSpPr txBox="1"/>
              <p:nvPr/>
            </p:nvSpPr>
            <p:spPr>
              <a:xfrm>
                <a:off x="1242861" y="3989643"/>
                <a:ext cx="4206793" cy="647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定義：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𝐻𝑒𝑖𝑔h𝑡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&amp;=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𝑙𝑐𝑝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𝐻𝑒𝑖𝑔h𝑡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&amp;=0</m:t>
                        </m:r>
                      </m:e>
                    </m:eqAr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A05393A-5B25-460D-BF3D-F9347826E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61" y="3989643"/>
                <a:ext cx="4206793" cy="647293"/>
              </a:xfrm>
              <a:prstGeom prst="rect">
                <a:avLst/>
              </a:prstGeom>
              <a:blipFill>
                <a:blip r:embed="rId2"/>
                <a:stretch>
                  <a:fillRect l="-13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3441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BC2D8-EB01-A9BF-6A09-9ADD4F5F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高度數組 </a:t>
            </a:r>
            <a:r>
              <a:rPr lang="en-US" altLang="zh-TW" dirty="0"/>
              <a:t>(Height)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性質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6FCFBCF-F4A7-6CEC-BD7B-C47D5F955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31777"/>
              </p:ext>
            </p:extLst>
          </p:nvPr>
        </p:nvGraphicFramePr>
        <p:xfrm>
          <a:off x="6363094" y="3429000"/>
          <a:ext cx="47073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76197860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A4D7FD9C-D61D-0D0C-5B24-DC8A4485F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181277"/>
              </p:ext>
            </p:extLst>
          </p:nvPr>
        </p:nvGraphicFramePr>
        <p:xfrm>
          <a:off x="6363094" y="4653271"/>
          <a:ext cx="4184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55838885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ADB595B3-93D4-3C03-1831-5502FECA9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086311"/>
              </p:ext>
            </p:extLst>
          </p:nvPr>
        </p:nvGraphicFramePr>
        <p:xfrm>
          <a:off x="6363094" y="6019474"/>
          <a:ext cx="3661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30570437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6189B3E-05D0-36DD-E2F6-C15A20BBA349}"/>
              </a:ext>
            </a:extLst>
          </p:cNvPr>
          <p:cNvGraphicFramePr>
            <a:graphicFrameLocks noGrp="1"/>
          </p:cNvGraphicFramePr>
          <p:nvPr/>
        </p:nvGraphicFramePr>
        <p:xfrm>
          <a:off x="6363094" y="1552997"/>
          <a:ext cx="31382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8712561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29B47A5-B9C1-CEC8-205D-AD30E40D2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806042"/>
              </p:ext>
            </p:extLst>
          </p:nvPr>
        </p:nvGraphicFramePr>
        <p:xfrm>
          <a:off x="6363094" y="2191042"/>
          <a:ext cx="26152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5134878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E233FA07-2307-0438-E317-96180D762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285110"/>
              </p:ext>
            </p:extLst>
          </p:nvPr>
        </p:nvGraphicFramePr>
        <p:xfrm>
          <a:off x="6363094" y="2829087"/>
          <a:ext cx="20921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2725326421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F52F2E7E-79F2-9212-D353-60209CC39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34968"/>
              </p:ext>
            </p:extLst>
          </p:nvPr>
        </p:nvGraphicFramePr>
        <p:xfrm>
          <a:off x="6363094" y="4028913"/>
          <a:ext cx="1569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494107346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C251B3AA-3806-E51B-FFB9-5E02A7FC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337711"/>
              </p:ext>
            </p:extLst>
          </p:nvPr>
        </p:nvGraphicFramePr>
        <p:xfrm>
          <a:off x="6363094" y="5335313"/>
          <a:ext cx="10460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2">
                  <a:extLst>
                    <a:ext uri="{9D8B030D-6E8A-4147-A177-3AD203B41FA5}">
                      <a16:colId xmlns:a16="http://schemas.microsoft.com/office/drawing/2014/main" val="4290549223"/>
                    </a:ext>
                  </a:extLst>
                </a:gridCol>
                <a:gridCol w="523042">
                  <a:extLst>
                    <a:ext uri="{9D8B030D-6E8A-4147-A177-3AD203B41FA5}">
                      <a16:colId xmlns:a16="http://schemas.microsoft.com/office/drawing/2014/main" val="3638556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129353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C08C9C6-E557-BB73-3867-207DC515823E}"/>
              </a:ext>
            </a:extLst>
          </p:cNvPr>
          <p:cNvGraphicFramePr>
            <a:graphicFrameLocks noGrp="1"/>
          </p:cNvGraphicFramePr>
          <p:nvPr/>
        </p:nvGraphicFramePr>
        <p:xfrm>
          <a:off x="1425805" y="1552997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40535199-D775-D645-59A9-11DDCC8A9B6A}"/>
              </a:ext>
            </a:extLst>
          </p:cNvPr>
          <p:cNvSpPr txBox="1"/>
          <p:nvPr/>
        </p:nvSpPr>
        <p:spPr>
          <a:xfrm>
            <a:off x="1031938" y="1739171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AE66695-6C47-8B91-7CC6-CBF95A9C6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880864"/>
              </p:ext>
            </p:extLst>
          </p:nvPr>
        </p:nvGraphicFramePr>
        <p:xfrm>
          <a:off x="1425805" y="2771320"/>
          <a:ext cx="41896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11">
                  <a:extLst>
                    <a:ext uri="{9D8B030D-6E8A-4147-A177-3AD203B41FA5}">
                      <a16:colId xmlns:a16="http://schemas.microsoft.com/office/drawing/2014/main" val="1708297252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677996399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462570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356868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98647629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3917151868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2830402516"/>
                    </a:ext>
                  </a:extLst>
                </a:gridCol>
                <a:gridCol w="523711">
                  <a:extLst>
                    <a:ext uri="{9D8B030D-6E8A-4147-A177-3AD203B41FA5}">
                      <a16:colId xmlns:a16="http://schemas.microsoft.com/office/drawing/2014/main" val="11791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12075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42D6487-F0D7-CC6F-9D7C-2053BFE86760}"/>
              </a:ext>
            </a:extLst>
          </p:cNvPr>
          <p:cNvSpPr txBox="1"/>
          <p:nvPr/>
        </p:nvSpPr>
        <p:spPr>
          <a:xfrm>
            <a:off x="596670" y="2957494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Height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A05393A-5B25-460D-BF3D-F9347826ED94}"/>
                  </a:ext>
                </a:extLst>
              </p:cNvPr>
              <p:cNvSpPr txBox="1"/>
              <p:nvPr/>
            </p:nvSpPr>
            <p:spPr>
              <a:xfrm>
                <a:off x="464779" y="4628215"/>
                <a:ext cx="5036059" cy="1353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𝑙𝑐𝑝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𝐻𝑒𝑖𝑔h𝑡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2400" dirty="0"/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RMQ</a:t>
                </a:r>
                <a:r>
                  <a:rPr lang="zh-TW" altLang="en-US" sz="2400" dirty="0"/>
                  <a:t> 有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TW" altLang="en-US" sz="2400" dirty="0"/>
                  <a:t> 作法</a:t>
                </a: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A05393A-5B25-460D-BF3D-F9347826E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79" y="4628215"/>
                <a:ext cx="5036059" cy="1353576"/>
              </a:xfrm>
              <a:prstGeom prst="rect">
                <a:avLst/>
              </a:prstGeom>
              <a:blipFill>
                <a:blip r:embed="rId2"/>
                <a:stretch>
                  <a:fillRect l="-1816" b="-94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0A7D929F-3AC1-9A0D-9108-C12432A427B8}"/>
              </a:ext>
            </a:extLst>
          </p:cNvPr>
          <p:cNvSpPr txBox="1"/>
          <p:nvPr/>
        </p:nvSpPr>
        <p:spPr>
          <a:xfrm>
            <a:off x="5838450" y="2539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C365CA-C0F0-B75F-3BE9-6EF9C46649DF}"/>
              </a:ext>
            </a:extLst>
          </p:cNvPr>
          <p:cNvSpPr txBox="1"/>
          <p:nvPr/>
        </p:nvSpPr>
        <p:spPr>
          <a:xfrm>
            <a:off x="5838450" y="3129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2DF99B2-2A7F-3989-2582-46ED9DED65EC}"/>
              </a:ext>
            </a:extLst>
          </p:cNvPr>
          <p:cNvSpPr txBox="1"/>
          <p:nvPr/>
        </p:nvSpPr>
        <p:spPr>
          <a:xfrm>
            <a:off x="5838450" y="3719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CAB59EF-7088-E31E-06C5-9FDC68F2DC53}"/>
              </a:ext>
            </a:extLst>
          </p:cNvPr>
          <p:cNvSpPr txBox="1"/>
          <p:nvPr/>
        </p:nvSpPr>
        <p:spPr>
          <a:xfrm>
            <a:off x="5838450" y="4325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3FA805DF-F453-D51C-48C9-A731E2196B96}"/>
              </a:ext>
            </a:extLst>
          </p:cNvPr>
          <p:cNvCxnSpPr>
            <a:stCxn id="3" idx="3"/>
            <a:endCxn id="22" idx="1"/>
          </p:cNvCxnSpPr>
          <p:nvPr/>
        </p:nvCxnSpPr>
        <p:spPr>
          <a:xfrm flipV="1">
            <a:off x="6140136" y="2376462"/>
            <a:ext cx="222958" cy="34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291EB94-56A7-C9AF-7F8E-AF1C638A6F12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>
            <a:off x="6140136" y="2724452"/>
            <a:ext cx="222958" cy="290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C2A0170E-A30D-B72F-108A-000AFE29BAA0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 flipV="1">
            <a:off x="6140136" y="3014507"/>
            <a:ext cx="222958" cy="299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A884F38F-C28B-146E-BAEE-290F84FC5DB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140136" y="3314464"/>
            <a:ext cx="222958" cy="299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7233678-175F-0F96-8A7D-A5B0347E2BEA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6140136" y="3614420"/>
            <a:ext cx="222958" cy="290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ACCB9809-AACD-5D77-E292-5526E8B9DEC0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>
            <a:off x="6140136" y="3904481"/>
            <a:ext cx="222958" cy="309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4A6E6A8-BA81-88B9-E222-86F3E52ECAF8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 flipV="1">
            <a:off x="6140136" y="4214333"/>
            <a:ext cx="222958" cy="295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EACCBAB-9603-4893-44B0-8998A8E9A619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6140136" y="4510220"/>
            <a:ext cx="222958" cy="328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24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28986-8008-F8BB-715C-6697E2E5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Counting Sort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29CAB89-B1BD-F7DB-E4B5-116D477C07AE}"/>
              </a:ext>
            </a:extLst>
          </p:cNvPr>
          <p:cNvSpPr txBox="1"/>
          <p:nvPr/>
        </p:nvSpPr>
        <p:spPr>
          <a:xfrm>
            <a:off x="1374546" y="2603510"/>
            <a:ext cx="9442908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counting_sort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++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2705EDD-D21A-8398-B96A-0736E3D9DD95}"/>
              </a:ext>
            </a:extLst>
          </p:cNvPr>
          <p:cNvGrpSpPr/>
          <p:nvPr/>
        </p:nvGrpSpPr>
        <p:grpSpPr>
          <a:xfrm>
            <a:off x="2413264" y="4270343"/>
            <a:ext cx="6964889" cy="716437"/>
            <a:chOff x="2413264" y="4270343"/>
            <a:chExt cx="6964889" cy="716437"/>
          </a:xfrm>
        </p:grpSpPr>
        <p:sp>
          <p:nvSpPr>
            <p:cNvPr id="5" name="乘號 4">
              <a:extLst>
                <a:ext uri="{FF2B5EF4-FFF2-40B4-BE49-F238E27FC236}">
                  <a16:creationId xmlns:a16="http://schemas.microsoft.com/office/drawing/2014/main" id="{9717EC16-00B8-D4D3-6673-26805A2A3644}"/>
                </a:ext>
              </a:extLst>
            </p:cNvPr>
            <p:cNvSpPr/>
            <p:nvPr/>
          </p:nvSpPr>
          <p:spPr>
            <a:xfrm>
              <a:off x="2413264" y="4270343"/>
              <a:ext cx="2686639" cy="716437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B1A1D52-E03E-FCF4-B72B-B13A6BB45B5E}"/>
                </a:ext>
              </a:extLst>
            </p:cNvPr>
            <p:cNvSpPr txBox="1"/>
            <p:nvPr/>
          </p:nvSpPr>
          <p:spPr>
            <a:xfrm>
              <a:off x="4807671" y="4443895"/>
              <a:ext cx="4570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</a:rPr>
                <a:t>不喜歡這樣的寫法，基本上只能用在數字上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193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2F7BC-0B9E-A85A-274B-B6201043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D7CD20-A12F-B29B-C25F-895045ABB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𝑅𝑎𝑛𝑘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𝐻𝑒𝑖𝑔h𝑡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𝑅𝑎𝑛𝑘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證明很複雜</a:t>
                </a:r>
                <a:br>
                  <a:rPr lang="en-US" altLang="zh-TW" dirty="0"/>
                </a:br>
                <a:r>
                  <a:rPr lang="en-US" altLang="zh-TW" dirty="0">
                    <a:hlinkClick r:id="rId2"/>
                  </a:rPr>
                  <a:t>https://oi-wiki.org/string/sa/#on-%E6%B1%82-height-%E6%95%B0%E7%BB%84%E9%9C%80%E8%A6%81%E7%9A%84%E4%B8%80%E4%B8%AA%E5%BC%95%E7%90%86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D7CD20-A12F-B29B-C25F-895045ABB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7699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B6B1001-BFF5-17A2-F5F2-1A5B4B43DF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構造高度數組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B6B1001-BFF5-17A2-F5F2-1A5B4B43DF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2DFD2B14-109F-90C0-DD42-F1805FF12A7A}"/>
              </a:ext>
            </a:extLst>
          </p:cNvPr>
          <p:cNvSpPr txBox="1"/>
          <p:nvPr/>
        </p:nvSpPr>
        <p:spPr>
          <a:xfrm>
            <a:off x="1254770" y="2149312"/>
            <a:ext cx="9682459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buildHeight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--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-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++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9E90CF8-0AA9-D78E-1B70-3CEE24BAB232}"/>
                  </a:ext>
                </a:extLst>
              </p:cNvPr>
              <p:cNvSpPr txBox="1"/>
              <p:nvPr/>
            </p:nvSpPr>
            <p:spPr>
              <a:xfrm>
                <a:off x="7825223" y="1690688"/>
                <a:ext cx="3112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dirty="0"/>
                  <a:t> 不會超過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/>
                  <a:t>，最多被減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/>
                  <a:t> 次</a:t>
                </a: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9E90CF8-0AA9-D78E-1B70-3CEE24BA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223" y="1690688"/>
                <a:ext cx="3112006" cy="369332"/>
              </a:xfrm>
              <a:prstGeom prst="rect">
                <a:avLst/>
              </a:prstGeom>
              <a:blipFill>
                <a:blip r:embed="rId3"/>
                <a:stretch>
                  <a:fillRect t="-8197" r="-784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2696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EBE8ED-B9DD-A9C2-2618-206F2D1E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高度數組好處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7E3BA94-1611-0691-F6EB-47EDD091E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b="0" dirty="0"/>
                  <a:t>原本的字串匹配複雜度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𝑝𝑎𝑡𝑡𝑒𝑟𝑛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𝑡𝑒𝑥𝑡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透過高度數組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𝑝𝑎𝑡𝑡𝑒𝑟𝑛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𝑡𝑒𝑥𝑡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Udi Manber*. Gene Myers# (1990).</a:t>
                </a:r>
                <a:br>
                  <a:rPr lang="en-US" altLang="zh-TW" dirty="0"/>
                </a:br>
                <a:r>
                  <a:rPr lang="en-US" altLang="zh-TW" dirty="0"/>
                  <a:t>Suffix arrays: a new method for on-line string searches.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7E3BA94-1611-0691-F6EB-47EDD091E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BDCE57E9-1ADA-A5EF-E74A-B9DD7CC0544B}"/>
              </a:ext>
            </a:extLst>
          </p:cNvPr>
          <p:cNvSpPr txBox="1"/>
          <p:nvPr/>
        </p:nvSpPr>
        <p:spPr>
          <a:xfrm>
            <a:off x="8655625" y="2474893"/>
            <a:ext cx="2698175" cy="95410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/>
              <a:t>乘法變加法</a:t>
            </a:r>
            <a:endParaRPr lang="en-US" altLang="zh-TW" sz="2800" dirty="0"/>
          </a:p>
          <a:p>
            <a:r>
              <a:rPr lang="zh-TW" altLang="en-US" sz="2800" dirty="0"/>
              <a:t>自己試試看實作</a:t>
            </a:r>
          </a:p>
        </p:txBody>
      </p:sp>
    </p:spTree>
    <p:extLst>
      <p:ext uri="{BB962C8B-B14F-4D97-AF65-F5344CB8AC3E}">
        <p14:creationId xmlns:p14="http://schemas.microsoft.com/office/powerpoint/2010/main" val="23070086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F30E7B-10BF-1F8A-28F3-8B179D6E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最長共同子字串</a:t>
            </a:r>
            <a:r>
              <a:rPr lang="en-US" altLang="zh-TW" dirty="0"/>
              <a:t>(Longest Common Substring)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02C23C-C1A6-B618-A9FC-970DE7DFD6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aaaba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abaa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TW" altLang="en-US" dirty="0"/>
                  <a:t> 的最長共同子字串是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aba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02C23C-C1A6-B618-A9FC-970DE7DFD6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8137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6CA70-17DA-2341-DF37-CBA3B961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利用後綴數組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8A239F9-A3B1-5E07-319B-B1F9F4847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78534"/>
              </p:ext>
            </p:extLst>
          </p:nvPr>
        </p:nvGraphicFramePr>
        <p:xfrm>
          <a:off x="6410505" y="509143"/>
          <a:ext cx="23075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517">
                  <a:extLst>
                    <a:ext uri="{9D8B030D-6E8A-4147-A177-3AD203B41FA5}">
                      <a16:colId xmlns:a16="http://schemas.microsoft.com/office/drawing/2014/main" val="907118670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2436053636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3187657451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858459524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2706213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615617"/>
                  </a:ext>
                </a:extLst>
              </a:tr>
            </a:tbl>
          </a:graphicData>
        </a:graphic>
      </p:graphicFrame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537E959-2B45-D062-1CD3-E71A848C61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64297" y="879983"/>
            <a:ext cx="528929" cy="108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2987D2F-7C30-5D89-CD62-C0E8A14DD67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0544195" y="879983"/>
            <a:ext cx="278805" cy="108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E94F25C-6605-DDA9-7C6F-E1FC728CB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052309"/>
              </p:ext>
            </p:extLst>
          </p:nvPr>
        </p:nvGraphicFramePr>
        <p:xfrm>
          <a:off x="6949440" y="1964651"/>
          <a:ext cx="46151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517">
                  <a:extLst>
                    <a:ext uri="{9D8B030D-6E8A-4147-A177-3AD203B41FA5}">
                      <a16:colId xmlns:a16="http://schemas.microsoft.com/office/drawing/2014/main" val="907118670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2436053636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3187657451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858459524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2706213214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3190385273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2171642792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3635535904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3043901359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3726198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72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$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615617"/>
                  </a:ext>
                </a:extLst>
              </a:tr>
            </a:tbl>
          </a:graphicData>
        </a:graphic>
      </p:graphicFrame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85198C7-5C4E-AB7C-C125-BA07A5B585AC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9526100" y="2727493"/>
            <a:ext cx="315287" cy="70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14784F7-6C3D-278E-D20C-9A1972CAE7CE}"/>
              </a:ext>
            </a:extLst>
          </p:cNvPr>
          <p:cNvSpPr txBox="1"/>
          <p:nvPr/>
        </p:nvSpPr>
        <p:spPr>
          <a:xfrm>
            <a:off x="9841387" y="324433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某個沒出現過的符號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84A01FC-A81E-A196-BE2A-5C6948DFF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016198"/>
              </p:ext>
            </p:extLst>
          </p:nvPr>
        </p:nvGraphicFramePr>
        <p:xfrm>
          <a:off x="9669208" y="509143"/>
          <a:ext cx="23075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517">
                  <a:extLst>
                    <a:ext uri="{9D8B030D-6E8A-4147-A177-3AD203B41FA5}">
                      <a16:colId xmlns:a16="http://schemas.microsoft.com/office/drawing/2014/main" val="907118670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2436053636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3187657451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858459524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2706213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615617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FC82F30C-1BB6-B1F1-FD76-B564EBDA8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872088"/>
              </p:ext>
            </p:extLst>
          </p:nvPr>
        </p:nvGraphicFramePr>
        <p:xfrm>
          <a:off x="1373145" y="1503497"/>
          <a:ext cx="27691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517">
                  <a:extLst>
                    <a:ext uri="{9D8B030D-6E8A-4147-A177-3AD203B41FA5}">
                      <a16:colId xmlns:a16="http://schemas.microsoft.com/office/drawing/2014/main" val="2594676476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1564366430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213822109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3328487866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1960739685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1296040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$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93222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387C0C19-AC30-4AF7-7375-D9570FFED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801590"/>
              </p:ext>
            </p:extLst>
          </p:nvPr>
        </p:nvGraphicFramePr>
        <p:xfrm>
          <a:off x="1373145" y="2037270"/>
          <a:ext cx="92303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517">
                  <a:extLst>
                    <a:ext uri="{9D8B030D-6E8A-4147-A177-3AD203B41FA5}">
                      <a16:colId xmlns:a16="http://schemas.microsoft.com/office/drawing/2014/main" val="2594676476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1296040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93222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45B81130-451C-2483-0700-05C787A99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033300"/>
              </p:ext>
            </p:extLst>
          </p:nvPr>
        </p:nvGraphicFramePr>
        <p:xfrm>
          <a:off x="1373145" y="2571043"/>
          <a:ext cx="3230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517">
                  <a:extLst>
                    <a:ext uri="{9D8B030D-6E8A-4147-A177-3AD203B41FA5}">
                      <a16:colId xmlns:a16="http://schemas.microsoft.com/office/drawing/2014/main" val="2594676476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3957581433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1564366430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213822109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3328487866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1960739685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1296040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$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93222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27420ECE-4FE2-7606-49EE-94B416D97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270741"/>
              </p:ext>
            </p:extLst>
          </p:nvPr>
        </p:nvGraphicFramePr>
        <p:xfrm>
          <a:off x="1373145" y="3104816"/>
          <a:ext cx="13845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517">
                  <a:extLst>
                    <a:ext uri="{9D8B030D-6E8A-4147-A177-3AD203B41FA5}">
                      <a16:colId xmlns:a16="http://schemas.microsoft.com/office/drawing/2014/main" val="2594676476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1960739685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1296040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93222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CED6EC7B-72E4-FF95-BDE1-709DA1B28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97709"/>
              </p:ext>
            </p:extLst>
          </p:nvPr>
        </p:nvGraphicFramePr>
        <p:xfrm>
          <a:off x="1373145" y="3638589"/>
          <a:ext cx="507668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517">
                  <a:extLst>
                    <a:ext uri="{9D8B030D-6E8A-4147-A177-3AD203B41FA5}">
                      <a16:colId xmlns:a16="http://schemas.microsoft.com/office/drawing/2014/main" val="2594676476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3593226388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2791843934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127582067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804406939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3957581433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1564366430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213822109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3328487866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1960739685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1296040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$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93222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0851ECA9-3B33-44DC-889C-F7D88EECF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90075"/>
              </p:ext>
            </p:extLst>
          </p:nvPr>
        </p:nvGraphicFramePr>
        <p:xfrm>
          <a:off x="1373145" y="4172362"/>
          <a:ext cx="46151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517">
                  <a:extLst>
                    <a:ext uri="{9D8B030D-6E8A-4147-A177-3AD203B41FA5}">
                      <a16:colId xmlns:a16="http://schemas.microsoft.com/office/drawing/2014/main" val="2594676476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2791843934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127582067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804406939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3957581433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1564366430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213822109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3328487866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1960739685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1296040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$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93222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A83BB75C-0769-B1FB-8340-AB12116CA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709260"/>
              </p:ext>
            </p:extLst>
          </p:nvPr>
        </p:nvGraphicFramePr>
        <p:xfrm>
          <a:off x="1373145" y="4706135"/>
          <a:ext cx="415365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517">
                  <a:extLst>
                    <a:ext uri="{9D8B030D-6E8A-4147-A177-3AD203B41FA5}">
                      <a16:colId xmlns:a16="http://schemas.microsoft.com/office/drawing/2014/main" val="2594676476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127582067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804406939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3957581433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1564366430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213822109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3328487866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1960739685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1296040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$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93222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362F909-1E8C-A325-6B95-E9A68F44B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682001"/>
              </p:ext>
            </p:extLst>
          </p:nvPr>
        </p:nvGraphicFramePr>
        <p:xfrm>
          <a:off x="1373145" y="5239908"/>
          <a:ext cx="23075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517">
                  <a:extLst>
                    <a:ext uri="{9D8B030D-6E8A-4147-A177-3AD203B41FA5}">
                      <a16:colId xmlns:a16="http://schemas.microsoft.com/office/drawing/2014/main" val="2594676476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213822109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3328487866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1960739685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1296040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93222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C0340A9-6C7A-5591-C751-BB9E41B00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489421"/>
              </p:ext>
            </p:extLst>
          </p:nvPr>
        </p:nvGraphicFramePr>
        <p:xfrm>
          <a:off x="1373145" y="5773681"/>
          <a:ext cx="36921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517">
                  <a:extLst>
                    <a:ext uri="{9D8B030D-6E8A-4147-A177-3AD203B41FA5}">
                      <a16:colId xmlns:a16="http://schemas.microsoft.com/office/drawing/2014/main" val="2594676476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804406939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3957581433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1564366430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213822109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3328487866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1960739685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1296040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$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93222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5EB10253-D15B-1647-1EC3-A01721410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521120"/>
              </p:ext>
            </p:extLst>
          </p:nvPr>
        </p:nvGraphicFramePr>
        <p:xfrm>
          <a:off x="1373145" y="6307455"/>
          <a:ext cx="1846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517">
                  <a:extLst>
                    <a:ext uri="{9D8B030D-6E8A-4147-A177-3AD203B41FA5}">
                      <a16:colId xmlns:a16="http://schemas.microsoft.com/office/drawing/2014/main" val="2594676476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3328487866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1960739685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1296040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93222"/>
                  </a:ext>
                </a:extLst>
              </a:tr>
            </a:tbl>
          </a:graphicData>
        </a:graphic>
      </p:graphicFrame>
      <p:sp>
        <p:nvSpPr>
          <p:cNvPr id="36" name="文字方塊 35">
            <a:extLst>
              <a:ext uri="{FF2B5EF4-FFF2-40B4-BE49-F238E27FC236}">
                <a16:creationId xmlns:a16="http://schemas.microsoft.com/office/drawing/2014/main" id="{45CF55F2-0444-A496-9189-6DF90F6BF266}"/>
              </a:ext>
            </a:extLst>
          </p:cNvPr>
          <p:cNvSpPr txBox="1"/>
          <p:nvPr/>
        </p:nvSpPr>
        <p:spPr>
          <a:xfrm>
            <a:off x="838200" y="2823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D15372D-A50C-20C9-3D86-1D7A980B6859}"/>
              </a:ext>
            </a:extLst>
          </p:cNvPr>
          <p:cNvSpPr txBox="1"/>
          <p:nvPr/>
        </p:nvSpPr>
        <p:spPr>
          <a:xfrm>
            <a:off x="838200" y="22953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E12DF50-5142-0254-DCC1-0DC264FE2EF4}"/>
              </a:ext>
            </a:extLst>
          </p:cNvPr>
          <p:cNvSpPr txBox="1"/>
          <p:nvPr/>
        </p:nvSpPr>
        <p:spPr>
          <a:xfrm>
            <a:off x="838200" y="3376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5BE64B4-4057-641C-4A9D-B58B73EF64A5}"/>
              </a:ext>
            </a:extLst>
          </p:cNvPr>
          <p:cNvSpPr txBox="1"/>
          <p:nvPr/>
        </p:nvSpPr>
        <p:spPr>
          <a:xfrm>
            <a:off x="838200" y="49684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37F63C1-1235-E30C-A741-933E8D139E94}"/>
              </a:ext>
            </a:extLst>
          </p:cNvPr>
          <p:cNvSpPr txBox="1"/>
          <p:nvPr/>
        </p:nvSpPr>
        <p:spPr>
          <a:xfrm>
            <a:off x="838200" y="5497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37AE78C-F42B-98EA-68A2-4D9B3FF3CA88}"/>
              </a:ext>
            </a:extLst>
          </p:cNvPr>
          <p:cNvSpPr txBox="1"/>
          <p:nvPr/>
        </p:nvSpPr>
        <p:spPr>
          <a:xfrm>
            <a:off x="838200" y="60510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4DDC464-3008-D17F-89E5-F688EC047FB0}"/>
              </a:ext>
            </a:extLst>
          </p:cNvPr>
          <p:cNvCxnSpPr>
            <a:cxnSpLocks/>
            <a:stCxn id="37" idx="3"/>
            <a:endCxn id="27" idx="1"/>
          </p:cNvCxnSpPr>
          <p:nvPr/>
        </p:nvCxnSpPr>
        <p:spPr>
          <a:xfrm flipV="1">
            <a:off x="1139886" y="2222690"/>
            <a:ext cx="233259" cy="257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97EB7CF-1F90-72E3-4DE0-AF853BC1D9B0}"/>
              </a:ext>
            </a:extLst>
          </p:cNvPr>
          <p:cNvCxnSpPr>
            <a:cxnSpLocks/>
            <a:stCxn id="37" idx="3"/>
            <a:endCxn id="28" idx="1"/>
          </p:cNvCxnSpPr>
          <p:nvPr/>
        </p:nvCxnSpPr>
        <p:spPr>
          <a:xfrm>
            <a:off x="1139886" y="2479972"/>
            <a:ext cx="233259" cy="276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C5E8FB57-3563-9978-D05B-5166283165ED}"/>
              </a:ext>
            </a:extLst>
          </p:cNvPr>
          <p:cNvCxnSpPr>
            <a:cxnSpLocks/>
            <a:stCxn id="36" idx="3"/>
            <a:endCxn id="28" idx="1"/>
          </p:cNvCxnSpPr>
          <p:nvPr/>
        </p:nvCxnSpPr>
        <p:spPr>
          <a:xfrm flipV="1">
            <a:off x="1139886" y="2756463"/>
            <a:ext cx="233259" cy="252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BE98141-E51B-A0B1-15B9-CC7308BC5916}"/>
              </a:ext>
            </a:extLst>
          </p:cNvPr>
          <p:cNvCxnSpPr>
            <a:cxnSpLocks/>
            <a:stCxn id="36" idx="3"/>
            <a:endCxn id="29" idx="1"/>
          </p:cNvCxnSpPr>
          <p:nvPr/>
        </p:nvCxnSpPr>
        <p:spPr>
          <a:xfrm>
            <a:off x="1139886" y="3008573"/>
            <a:ext cx="233259" cy="281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801E655C-BB63-D03D-206E-B5B0127713F2}"/>
              </a:ext>
            </a:extLst>
          </p:cNvPr>
          <p:cNvCxnSpPr>
            <a:cxnSpLocks/>
            <a:stCxn id="38" idx="3"/>
            <a:endCxn id="29" idx="1"/>
          </p:cNvCxnSpPr>
          <p:nvPr/>
        </p:nvCxnSpPr>
        <p:spPr>
          <a:xfrm flipV="1">
            <a:off x="1139886" y="3290236"/>
            <a:ext cx="233259" cy="271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6C40A27B-9E76-CFC9-6B20-228FE0B3DB2D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>
            <a:off x="1139886" y="3561534"/>
            <a:ext cx="233259" cy="262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95965306-00A0-BA93-6563-3B1A7E39D512}"/>
              </a:ext>
            </a:extLst>
          </p:cNvPr>
          <p:cNvCxnSpPr>
            <a:cxnSpLocks/>
            <a:stCxn id="39" idx="3"/>
            <a:endCxn id="32" idx="1"/>
          </p:cNvCxnSpPr>
          <p:nvPr/>
        </p:nvCxnSpPr>
        <p:spPr>
          <a:xfrm flipV="1">
            <a:off x="1139886" y="4891555"/>
            <a:ext cx="233259" cy="261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35C779A5-0A0C-8102-A6A6-413F2C056B90}"/>
              </a:ext>
            </a:extLst>
          </p:cNvPr>
          <p:cNvCxnSpPr>
            <a:cxnSpLocks/>
            <a:stCxn id="39" idx="3"/>
            <a:endCxn id="33" idx="1"/>
          </p:cNvCxnSpPr>
          <p:nvPr/>
        </p:nvCxnSpPr>
        <p:spPr>
          <a:xfrm>
            <a:off x="1139886" y="5153124"/>
            <a:ext cx="233259" cy="27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A8BCFD2-16C3-0447-966B-A61740873F88}"/>
              </a:ext>
            </a:extLst>
          </p:cNvPr>
          <p:cNvCxnSpPr>
            <a:cxnSpLocks/>
            <a:stCxn id="40" idx="3"/>
            <a:endCxn id="33" idx="1"/>
          </p:cNvCxnSpPr>
          <p:nvPr/>
        </p:nvCxnSpPr>
        <p:spPr>
          <a:xfrm flipV="1">
            <a:off x="1139886" y="5425328"/>
            <a:ext cx="233259" cy="25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9EED5B6C-136F-DCE2-4660-D76B3B6222E8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>
            <a:off x="1139886" y="5681725"/>
            <a:ext cx="233259" cy="27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A349D28-CAA7-88DA-C5B2-12808CCFD051}"/>
              </a:ext>
            </a:extLst>
          </p:cNvPr>
          <p:cNvCxnSpPr>
            <a:cxnSpLocks/>
            <a:stCxn id="41" idx="3"/>
            <a:endCxn id="34" idx="1"/>
          </p:cNvCxnSpPr>
          <p:nvPr/>
        </p:nvCxnSpPr>
        <p:spPr>
          <a:xfrm flipV="1">
            <a:off x="1139886" y="5959101"/>
            <a:ext cx="233259" cy="276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75CCDF71-002B-8E9E-7114-9D75F356DF68}"/>
              </a:ext>
            </a:extLst>
          </p:cNvPr>
          <p:cNvCxnSpPr>
            <a:cxnSpLocks/>
            <a:stCxn id="41" idx="3"/>
            <a:endCxn id="35" idx="1"/>
          </p:cNvCxnSpPr>
          <p:nvPr/>
        </p:nvCxnSpPr>
        <p:spPr>
          <a:xfrm>
            <a:off x="1139886" y="6235723"/>
            <a:ext cx="233259" cy="257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864B263D-518D-926E-451C-1F911BBD3FE1}"/>
              </a:ext>
            </a:extLst>
          </p:cNvPr>
          <p:cNvSpPr txBox="1"/>
          <p:nvPr/>
        </p:nvSpPr>
        <p:spPr>
          <a:xfrm>
            <a:off x="5785277" y="5081684"/>
            <a:ext cx="405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LCS </a:t>
            </a:r>
            <a:r>
              <a:rPr lang="zh-TW" altLang="en-US" dirty="0"/>
              <a:t>會相鄰，直接在 </a:t>
            </a:r>
            <a:r>
              <a:rPr lang="en-US" altLang="zh-TW" dirty="0"/>
              <a:t>Height</a:t>
            </a:r>
            <a:r>
              <a:rPr lang="zh-TW" altLang="en-US" dirty="0"/>
              <a:t> 上面找就行</a:t>
            </a:r>
          </a:p>
        </p:txBody>
      </p:sp>
    </p:spTree>
    <p:extLst>
      <p:ext uri="{BB962C8B-B14F-4D97-AF65-F5344CB8AC3E}">
        <p14:creationId xmlns:p14="http://schemas.microsoft.com/office/powerpoint/2010/main" val="33100602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78BE3-395E-33AB-13F0-F45802CC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Longest Common Substring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8D97EB9-8202-1C17-B4C4-2ECEB1085585}"/>
              </a:ext>
            </a:extLst>
          </p:cNvPr>
          <p:cNvSpPr txBox="1"/>
          <p:nvPr/>
        </p:nvSpPr>
        <p:spPr>
          <a:xfrm>
            <a:off x="1254770" y="2140852"/>
            <a:ext cx="9682459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getLongestCommonSubstring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[SA, Rank] =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buildSuffixArray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buildHeight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SA, Rank);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++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&amp;&amp;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|| 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&amp;&amp;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-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74192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F30E7B-10BF-1F8A-28F3-8B179D6E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最小表示法 </a:t>
            </a:r>
            <a:r>
              <a:rPr lang="en-US" altLang="zh-TW" dirty="0"/>
              <a:t>(Minimal String Rotation)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02C23C-C1A6-B618-A9FC-970DE7DFD6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bacd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Rotation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bacd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acdb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</a:rPr>
                      <m:t>dba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dbac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02C23C-C1A6-B618-A9FC-970DE7DFD6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號: 向左 3">
            <a:extLst>
              <a:ext uri="{FF2B5EF4-FFF2-40B4-BE49-F238E27FC236}">
                <a16:creationId xmlns:a16="http://schemas.microsoft.com/office/drawing/2014/main" id="{5C2CB0AE-DADB-68B5-7707-8B336E20A7D4}"/>
              </a:ext>
            </a:extLst>
          </p:cNvPr>
          <p:cNvSpPr/>
          <p:nvPr/>
        </p:nvSpPr>
        <p:spPr>
          <a:xfrm>
            <a:off x="3098157" y="3501212"/>
            <a:ext cx="2997843" cy="79865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Minimal String Rotation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03888B-72D3-2FB6-D219-A20388E85681}"/>
              </a:ext>
            </a:extLst>
          </p:cNvPr>
          <p:cNvSpPr/>
          <p:nvPr/>
        </p:nvSpPr>
        <p:spPr>
          <a:xfrm>
            <a:off x="1565906" y="3737610"/>
            <a:ext cx="714379" cy="3000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6962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6CA70-17DA-2341-DF37-CBA3B961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利用後綴數組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8355C9A-F068-F363-011D-D9EAD0915E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𝑆𝑆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求出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dirty="0"/>
                  <a:t> 的後綴數組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𝑆𝐴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找出最小的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TW" altLang="en-US" dirty="0"/>
                  <a:t> 使得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𝑆𝐴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TW" altLang="en-US" dirty="0"/>
                  <a:t> 就是答案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8355C9A-F068-F363-011D-D9EAD0915E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B07EEA29-E3EF-8D7F-E73E-367416B44A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7630970"/>
                  </p:ext>
                </p:extLst>
              </p:nvPr>
            </p:nvGraphicFramePr>
            <p:xfrm>
              <a:off x="7101840" y="1176498"/>
              <a:ext cx="4153653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517">
                      <a:extLst>
                        <a:ext uri="{9D8B030D-6E8A-4147-A177-3AD203B41FA5}">
                          <a16:colId xmlns:a16="http://schemas.microsoft.com/office/drawing/2014/main" val="3200890723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428743772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919011643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877734426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3469183888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4164040429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1099515430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1057416140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2086618863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TW" b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46384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TW" b="1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b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a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c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d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b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a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c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d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72173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B07EEA29-E3EF-8D7F-E73E-367416B44A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7630970"/>
                  </p:ext>
                </p:extLst>
              </p:nvPr>
            </p:nvGraphicFramePr>
            <p:xfrm>
              <a:off x="7101840" y="1176498"/>
              <a:ext cx="4153653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517">
                      <a:extLst>
                        <a:ext uri="{9D8B030D-6E8A-4147-A177-3AD203B41FA5}">
                          <a16:colId xmlns:a16="http://schemas.microsoft.com/office/drawing/2014/main" val="3200890723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428743772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919011643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877734426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3469183888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4164040429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1099515430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1057416140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2086618863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252" r="-800000" b="-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46384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TW" b="1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b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a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c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d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b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a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c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d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72173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72CF1F91-8FAE-7217-283A-E4CBAFD625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9639649"/>
                  </p:ext>
                </p:extLst>
              </p:nvPr>
            </p:nvGraphicFramePr>
            <p:xfrm>
              <a:off x="7101840" y="2358711"/>
              <a:ext cx="41536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517">
                      <a:extLst>
                        <a:ext uri="{9D8B030D-6E8A-4147-A177-3AD203B41FA5}">
                          <a16:colId xmlns:a16="http://schemas.microsoft.com/office/drawing/2014/main" val="3200890723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428743772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919011643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877734426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3469183888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4164040429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1099515430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1057416140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20866188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𝑆𝐴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7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72173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72CF1F91-8FAE-7217-283A-E4CBAFD625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9639649"/>
                  </p:ext>
                </p:extLst>
              </p:nvPr>
            </p:nvGraphicFramePr>
            <p:xfrm>
              <a:off x="7101840" y="2358711"/>
              <a:ext cx="41536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517">
                      <a:extLst>
                        <a:ext uri="{9D8B030D-6E8A-4147-A177-3AD203B41FA5}">
                          <a16:colId xmlns:a16="http://schemas.microsoft.com/office/drawing/2014/main" val="3200890723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428743772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919011643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877734426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3469183888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4164040429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1099515430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1057416140"/>
                        </a:ext>
                      </a:extLst>
                    </a:gridCol>
                    <a:gridCol w="461517">
                      <a:extLst>
                        <a:ext uri="{9D8B030D-6E8A-4147-A177-3AD203B41FA5}">
                          <a16:colId xmlns:a16="http://schemas.microsoft.com/office/drawing/2014/main" val="20866188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452" r="-800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7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72173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411695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F30E7B-10BF-1F8A-28F3-8B179D6E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最長迴文子字串</a:t>
            </a:r>
            <a:br>
              <a:rPr lang="en-US" altLang="zh-TW" dirty="0"/>
            </a:br>
            <a:r>
              <a:rPr lang="en-US" altLang="zh-TW" dirty="0"/>
              <a:t>(Longest Palindromic Substring)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02C23C-C1A6-B618-A9FC-970DE7DFD6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aabaaaab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dirty="0"/>
                  <a:t> 的最長迴文子字串是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</a:rPr>
                      <m:t>baaaab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02C23C-C1A6-B618-A9FC-970DE7DFD6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56B6BE86-0954-C0C4-6CF2-570D596E2BCB}"/>
              </a:ext>
            </a:extLst>
          </p:cNvPr>
          <p:cNvSpPr txBox="1"/>
          <p:nvPr/>
        </p:nvSpPr>
        <p:spPr>
          <a:xfrm>
            <a:off x="2457824" y="4422637"/>
            <a:ext cx="727635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getLongestPalindromicSubstring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getLongestCommonSubstring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42162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標題 2">
                <a:extLst>
                  <a:ext uri="{FF2B5EF4-FFF2-40B4-BE49-F238E27FC236}">
                    <a16:creationId xmlns:a16="http://schemas.microsoft.com/office/drawing/2014/main" id="{C028B231-63E4-8872-0B2E-84EC00460F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專門的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/>
                  <a:t> 演算法</a:t>
                </a:r>
              </a:p>
            </p:txBody>
          </p:sp>
        </mc:Choice>
        <mc:Fallback xmlns="">
          <p:sp>
            <p:nvSpPr>
              <p:cNvPr id="3" name="標題 2">
                <a:extLst>
                  <a:ext uri="{FF2B5EF4-FFF2-40B4-BE49-F238E27FC236}">
                    <a16:creationId xmlns:a16="http://schemas.microsoft.com/office/drawing/2014/main" id="{C028B231-63E4-8872-0B2E-84EC00460F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0712F8-339F-749D-E014-A98D39EE0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最小表示法：</a:t>
            </a:r>
            <a:endParaRPr lang="en-US" altLang="zh-TW" dirty="0"/>
          </a:p>
          <a:p>
            <a:pPr lvl="1"/>
            <a:r>
              <a:rPr lang="en-US" altLang="zh-TW" dirty="0"/>
              <a:t>String Booth's Algorithm</a:t>
            </a:r>
          </a:p>
          <a:p>
            <a:endParaRPr lang="en-US" altLang="zh-TW" dirty="0"/>
          </a:p>
          <a:p>
            <a:r>
              <a:rPr lang="zh-TW" altLang="en-US" dirty="0"/>
              <a:t>最長迴文子字串</a:t>
            </a:r>
            <a:endParaRPr lang="en-US" altLang="zh-TW" dirty="0"/>
          </a:p>
          <a:p>
            <a:pPr lvl="1"/>
            <a:r>
              <a:rPr lang="en-US" altLang="zh-TW" dirty="0" err="1"/>
              <a:t>Manacher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685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28986-8008-F8BB-715C-6697E2E5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標準的 </a:t>
            </a:r>
            <a:r>
              <a:rPr lang="en-US" altLang="zh-TW" dirty="0"/>
              <a:t>Counting Sort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CB2ABD4-45AA-B174-6C75-4C9B8DFF013E}"/>
              </a:ext>
            </a:extLst>
          </p:cNvPr>
          <p:cNvSpPr txBox="1"/>
          <p:nvPr/>
        </p:nvSpPr>
        <p:spPr>
          <a:xfrm>
            <a:off x="1381408" y="2507530"/>
            <a:ext cx="9429184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counting_sort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++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partial_sum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rbegin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[*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04608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ew of the Mississippi River in the US">
            <a:extLst>
              <a:ext uri="{FF2B5EF4-FFF2-40B4-BE49-F238E27FC236}">
                <a16:creationId xmlns:a16="http://schemas.microsoft.com/office/drawing/2014/main" id="{85882FDE-3608-08F3-2A38-47DBC9E4D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" t="9091" r="15256" b="-1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94C3BE5-8A7C-8BF4-D46A-4511251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6600"/>
              <a:t>KMP </a:t>
            </a:r>
            <a:r>
              <a:rPr lang="zh-TW" altLang="en-US" sz="6600"/>
              <a:t>演算法</a:t>
            </a:r>
          </a:p>
        </p:txBody>
      </p:sp>
      <p:sp>
        <p:nvSpPr>
          <p:cNvPr id="1035" name="Rectangle: Rounded Corners 103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DA17A3-B1B3-1BC5-89D6-6CF8B332C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0" i="0">
                <a:solidFill>
                  <a:schemeClr val="tx1"/>
                </a:solidFill>
                <a:effectLst/>
              </a:rPr>
              <a:t>Knuth-Morris-Pratt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077A15A-9AEA-7AAF-E31A-313308936B37}"/>
              </a:ext>
            </a:extLst>
          </p:cNvPr>
          <p:cNvSpPr txBox="1"/>
          <p:nvPr/>
        </p:nvSpPr>
        <p:spPr>
          <a:xfrm>
            <a:off x="10350793" y="6260839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0" dirty="0">
                <a:effectLst/>
                <a:latin typeface="-apple-system"/>
              </a:rPr>
              <a:t>Mississippi </a:t>
            </a:r>
          </a:p>
        </p:txBody>
      </p:sp>
    </p:spTree>
    <p:extLst>
      <p:ext uri="{BB962C8B-B14F-4D97-AF65-F5344CB8AC3E}">
        <p14:creationId xmlns:p14="http://schemas.microsoft.com/office/powerpoint/2010/main" val="2240351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0C366F2-E6C1-9802-744A-669C5720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基本概念：共同前後綴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662E20F-DD7C-0550-29D9-D6378F05B47B}"/>
                  </a:ext>
                </a:extLst>
              </p:cNvPr>
              <p:cNvSpPr txBox="1"/>
              <p:nvPr/>
            </p:nvSpPr>
            <p:spPr>
              <a:xfrm>
                <a:off x="2562468" y="1694785"/>
                <a:ext cx="69168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/>
                  <a:t>在 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2000" dirty="0"/>
                  <a:t> </a:t>
                </a:r>
                <a:r>
                  <a:rPr lang="zh-TW" altLang="en-US" sz="2000" dirty="0"/>
                  <a:t>中尋找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TW" sz="2000" dirty="0"/>
                  <a:t> </a:t>
                </a:r>
                <a:r>
                  <a:rPr lang="zh-TW" altLang="en-US" sz="2000" dirty="0"/>
                  <a:t>，兩字串已知共同前綴部分為 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TW" sz="2000" dirty="0"/>
                  <a:t> (</a:t>
                </a:r>
                <a:r>
                  <a:rPr lang="zh-TW" altLang="en-US" sz="2000" dirty="0"/>
                  <a:t>橘色部分</a:t>
                </a:r>
                <a:r>
                  <a:rPr lang="en-US" altLang="zh-TW" sz="2000" dirty="0"/>
                  <a:t>)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662E20F-DD7C-0550-29D9-D6378F05B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468" y="1694785"/>
                <a:ext cx="6916812" cy="400110"/>
              </a:xfrm>
              <a:prstGeom prst="rect">
                <a:avLst/>
              </a:prstGeom>
              <a:blipFill>
                <a:blip r:embed="rId2"/>
                <a:stretch>
                  <a:fillRect l="-881" t="-9091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4B6B8BE7-74AA-5E54-55E8-DF6B2EE34F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7412160"/>
                  </p:ext>
                </p:extLst>
              </p:nvPr>
            </p:nvGraphicFramePr>
            <p:xfrm>
              <a:off x="2920092" y="2362200"/>
              <a:ext cx="5939427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6879">
                      <a:extLst>
                        <a:ext uri="{9D8B030D-6E8A-4147-A177-3AD203B41FA5}">
                          <a16:colId xmlns:a16="http://schemas.microsoft.com/office/drawing/2014/main" val="1292987535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786937014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3918549022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2160780674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1737310319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4230652554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2280184747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3942004283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3076083894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280912681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870250090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645923207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5961618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a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.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.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.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.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.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.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22364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c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6479748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4B6B8BE7-74AA-5E54-55E8-DF6B2EE34F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7412160"/>
                  </p:ext>
                </p:extLst>
              </p:nvPr>
            </p:nvGraphicFramePr>
            <p:xfrm>
              <a:off x="2920092" y="2362200"/>
              <a:ext cx="5939427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6879">
                      <a:extLst>
                        <a:ext uri="{9D8B030D-6E8A-4147-A177-3AD203B41FA5}">
                          <a16:colId xmlns:a16="http://schemas.microsoft.com/office/drawing/2014/main" val="1292987535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786937014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3918549022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2160780674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1737310319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4230652554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2280184747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3942004283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3076083894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280912681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870250090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645923207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5961618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8065" r="-1202667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a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.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.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.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.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.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.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22364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9836" r="-120266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c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6479748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D3348847-C2F7-B5A8-23C3-EBDD6B3646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1219627"/>
                  </p:ext>
                </p:extLst>
              </p:nvPr>
            </p:nvGraphicFramePr>
            <p:xfrm>
              <a:off x="2920092" y="4963160"/>
              <a:ext cx="5939427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6879">
                      <a:extLst>
                        <a:ext uri="{9D8B030D-6E8A-4147-A177-3AD203B41FA5}">
                          <a16:colId xmlns:a16="http://schemas.microsoft.com/office/drawing/2014/main" val="1292987535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786937014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3918549022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2160780674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1737310319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4230652554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2280184747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3942004283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3076083894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280912681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870250090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645923207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5961618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22364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6479748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D3348847-C2F7-B5A8-23C3-EBDD6B3646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1219627"/>
                  </p:ext>
                </p:extLst>
              </p:nvPr>
            </p:nvGraphicFramePr>
            <p:xfrm>
              <a:off x="2920092" y="4963160"/>
              <a:ext cx="5939427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6879">
                      <a:extLst>
                        <a:ext uri="{9D8B030D-6E8A-4147-A177-3AD203B41FA5}">
                          <a16:colId xmlns:a16="http://schemas.microsoft.com/office/drawing/2014/main" val="1292987535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786937014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3918549022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2160780674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1737310319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4230652554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2280184747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3942004283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3076083894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280912681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870250090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645923207"/>
                        </a:ext>
                      </a:extLst>
                    </a:gridCol>
                    <a:gridCol w="456879">
                      <a:extLst>
                        <a:ext uri="{9D8B030D-6E8A-4147-A177-3AD203B41FA5}">
                          <a16:colId xmlns:a16="http://schemas.microsoft.com/office/drawing/2014/main" val="5961618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197" r="-120266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22364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8197" r="-120266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64797483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35430C2-AE77-BBE0-D3B5-50365D666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10155"/>
              </p:ext>
            </p:extLst>
          </p:nvPr>
        </p:nvGraphicFramePr>
        <p:xfrm>
          <a:off x="4747607" y="4103688"/>
          <a:ext cx="22843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879">
                  <a:extLst>
                    <a:ext uri="{9D8B030D-6E8A-4147-A177-3AD203B41FA5}">
                      <a16:colId xmlns:a16="http://schemas.microsoft.com/office/drawing/2014/main" val="3865090182"/>
                    </a:ext>
                  </a:extLst>
                </a:gridCol>
                <a:gridCol w="456879">
                  <a:extLst>
                    <a:ext uri="{9D8B030D-6E8A-4147-A177-3AD203B41FA5}">
                      <a16:colId xmlns:a16="http://schemas.microsoft.com/office/drawing/2014/main" val="1465637748"/>
                    </a:ext>
                  </a:extLst>
                </a:gridCol>
                <a:gridCol w="456879">
                  <a:extLst>
                    <a:ext uri="{9D8B030D-6E8A-4147-A177-3AD203B41FA5}">
                      <a16:colId xmlns:a16="http://schemas.microsoft.com/office/drawing/2014/main" val="2383761668"/>
                    </a:ext>
                  </a:extLst>
                </a:gridCol>
                <a:gridCol w="456879">
                  <a:extLst>
                    <a:ext uri="{9D8B030D-6E8A-4147-A177-3AD203B41FA5}">
                      <a16:colId xmlns:a16="http://schemas.microsoft.com/office/drawing/2014/main" val="1727270808"/>
                    </a:ext>
                  </a:extLst>
                </a:gridCol>
                <a:gridCol w="456879">
                  <a:extLst>
                    <a:ext uri="{9D8B030D-6E8A-4147-A177-3AD203B41FA5}">
                      <a16:colId xmlns:a16="http://schemas.microsoft.com/office/drawing/2014/main" val="1074689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1161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651B744-C499-28D8-8B5B-10F1436B1B2A}"/>
                  </a:ext>
                </a:extLst>
              </p:cNvPr>
              <p:cNvSpPr txBox="1"/>
              <p:nvPr/>
            </p:nvSpPr>
            <p:spPr>
              <a:xfrm>
                <a:off x="2858118" y="3549968"/>
                <a:ext cx="63671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/>
                  <a:t>若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TW" altLang="en-US" sz="2000" dirty="0"/>
                  <a:t> 中存在一個不等於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TW" altLang="en-US" sz="2000" dirty="0"/>
                  <a:t> 的前綴等於後綴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(</a:t>
                </a:r>
                <a:r>
                  <a:rPr lang="zh-TW" altLang="en-US" sz="2000" dirty="0"/>
                  <a:t>綠色部分</a:t>
                </a:r>
                <a:r>
                  <a:rPr lang="en-US" altLang="zh-TW" sz="2000" dirty="0"/>
                  <a:t>)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651B744-C499-28D8-8B5B-10F1436B1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118" y="3549968"/>
                <a:ext cx="6367162" cy="400110"/>
              </a:xfrm>
              <a:prstGeom prst="rect">
                <a:avLst/>
              </a:prstGeom>
              <a:blipFill>
                <a:blip r:embed="rId5"/>
                <a:stretch>
                  <a:fillRect l="-1054" t="-9091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DC1A950-D4A0-0147-B0E6-BF86F33F68AE}"/>
                  </a:ext>
                </a:extLst>
              </p:cNvPr>
              <p:cNvSpPr txBox="1"/>
              <p:nvPr/>
            </p:nvSpPr>
            <p:spPr>
              <a:xfrm>
                <a:off x="3147425" y="6092765"/>
                <a:ext cx="57885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/>
                  <a:t>把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TW" altLang="en-US" sz="2000" dirty="0"/>
                  <a:t> 往後移動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zh-TW" altLang="en-US" sz="2000" dirty="0"/>
                  <a:t> 的距離也有機會產生匹配</a:t>
                </a: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DC1A950-D4A0-0147-B0E6-BF86F33F6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425" y="6092765"/>
                <a:ext cx="5788547" cy="400110"/>
              </a:xfrm>
              <a:prstGeom prst="rect">
                <a:avLst/>
              </a:prstGeom>
              <a:blipFill>
                <a:blip r:embed="rId6"/>
                <a:stretch>
                  <a:fillRect l="-1053" t="-9091" b="-242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8360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1AACB3-422F-DDA4-0BA7-A1E60F49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次長共同前後綴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1F98C10-E1EA-1550-C884-C606A80CC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共同前後綴有非常多個，我們要找盡量長的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字串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dirty="0"/>
                  <a:t> 的最長共同前後綴等同於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dirty="0"/>
                  <a:t>，所以沒有討論意義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所以要找次長的那個做為移動依據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1F98C10-E1EA-1550-C884-C606A80CC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451D118-5F07-5BC6-E30F-533991916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52220"/>
              </p:ext>
            </p:extLst>
          </p:nvPr>
        </p:nvGraphicFramePr>
        <p:xfrm>
          <a:off x="8183880" y="4096385"/>
          <a:ext cx="27412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879">
                  <a:extLst>
                    <a:ext uri="{9D8B030D-6E8A-4147-A177-3AD203B41FA5}">
                      <a16:colId xmlns:a16="http://schemas.microsoft.com/office/drawing/2014/main" val="136357893"/>
                    </a:ext>
                  </a:extLst>
                </a:gridCol>
                <a:gridCol w="456879">
                  <a:extLst>
                    <a:ext uri="{9D8B030D-6E8A-4147-A177-3AD203B41FA5}">
                      <a16:colId xmlns:a16="http://schemas.microsoft.com/office/drawing/2014/main" val="3699120917"/>
                    </a:ext>
                  </a:extLst>
                </a:gridCol>
                <a:gridCol w="456879">
                  <a:extLst>
                    <a:ext uri="{9D8B030D-6E8A-4147-A177-3AD203B41FA5}">
                      <a16:colId xmlns:a16="http://schemas.microsoft.com/office/drawing/2014/main" val="665445737"/>
                    </a:ext>
                  </a:extLst>
                </a:gridCol>
                <a:gridCol w="456879">
                  <a:extLst>
                    <a:ext uri="{9D8B030D-6E8A-4147-A177-3AD203B41FA5}">
                      <a16:colId xmlns:a16="http://schemas.microsoft.com/office/drawing/2014/main" val="1948269802"/>
                    </a:ext>
                  </a:extLst>
                </a:gridCol>
                <a:gridCol w="456879">
                  <a:extLst>
                    <a:ext uri="{9D8B030D-6E8A-4147-A177-3AD203B41FA5}">
                      <a16:colId xmlns:a16="http://schemas.microsoft.com/office/drawing/2014/main" val="292707665"/>
                    </a:ext>
                  </a:extLst>
                </a:gridCol>
                <a:gridCol w="456879">
                  <a:extLst>
                    <a:ext uri="{9D8B030D-6E8A-4147-A177-3AD203B41FA5}">
                      <a16:colId xmlns:a16="http://schemas.microsoft.com/office/drawing/2014/main" val="183942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14491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CBFCF89-1C8E-5BF8-0982-E15698A52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52682"/>
              </p:ext>
            </p:extLst>
          </p:nvPr>
        </p:nvGraphicFramePr>
        <p:xfrm>
          <a:off x="8183880" y="4951254"/>
          <a:ext cx="27412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879">
                  <a:extLst>
                    <a:ext uri="{9D8B030D-6E8A-4147-A177-3AD203B41FA5}">
                      <a16:colId xmlns:a16="http://schemas.microsoft.com/office/drawing/2014/main" val="136357893"/>
                    </a:ext>
                  </a:extLst>
                </a:gridCol>
                <a:gridCol w="456879">
                  <a:extLst>
                    <a:ext uri="{9D8B030D-6E8A-4147-A177-3AD203B41FA5}">
                      <a16:colId xmlns:a16="http://schemas.microsoft.com/office/drawing/2014/main" val="3699120917"/>
                    </a:ext>
                  </a:extLst>
                </a:gridCol>
                <a:gridCol w="456879">
                  <a:extLst>
                    <a:ext uri="{9D8B030D-6E8A-4147-A177-3AD203B41FA5}">
                      <a16:colId xmlns:a16="http://schemas.microsoft.com/office/drawing/2014/main" val="665445737"/>
                    </a:ext>
                  </a:extLst>
                </a:gridCol>
                <a:gridCol w="456879">
                  <a:extLst>
                    <a:ext uri="{9D8B030D-6E8A-4147-A177-3AD203B41FA5}">
                      <a16:colId xmlns:a16="http://schemas.microsoft.com/office/drawing/2014/main" val="1948269802"/>
                    </a:ext>
                  </a:extLst>
                </a:gridCol>
                <a:gridCol w="456879">
                  <a:extLst>
                    <a:ext uri="{9D8B030D-6E8A-4147-A177-3AD203B41FA5}">
                      <a16:colId xmlns:a16="http://schemas.microsoft.com/office/drawing/2014/main" val="292707665"/>
                    </a:ext>
                  </a:extLst>
                </a:gridCol>
                <a:gridCol w="456879">
                  <a:extLst>
                    <a:ext uri="{9D8B030D-6E8A-4147-A177-3AD203B41FA5}">
                      <a16:colId xmlns:a16="http://schemas.microsoft.com/office/drawing/2014/main" val="183942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14491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A6A937D-1D05-B023-9AF1-E76D5BCD6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920450"/>
              </p:ext>
            </p:extLst>
          </p:nvPr>
        </p:nvGraphicFramePr>
        <p:xfrm>
          <a:off x="8183880" y="5806123"/>
          <a:ext cx="27412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879">
                  <a:extLst>
                    <a:ext uri="{9D8B030D-6E8A-4147-A177-3AD203B41FA5}">
                      <a16:colId xmlns:a16="http://schemas.microsoft.com/office/drawing/2014/main" val="136357893"/>
                    </a:ext>
                  </a:extLst>
                </a:gridCol>
                <a:gridCol w="456879">
                  <a:extLst>
                    <a:ext uri="{9D8B030D-6E8A-4147-A177-3AD203B41FA5}">
                      <a16:colId xmlns:a16="http://schemas.microsoft.com/office/drawing/2014/main" val="3699120917"/>
                    </a:ext>
                  </a:extLst>
                </a:gridCol>
                <a:gridCol w="456879">
                  <a:extLst>
                    <a:ext uri="{9D8B030D-6E8A-4147-A177-3AD203B41FA5}">
                      <a16:colId xmlns:a16="http://schemas.microsoft.com/office/drawing/2014/main" val="665445737"/>
                    </a:ext>
                  </a:extLst>
                </a:gridCol>
                <a:gridCol w="456879">
                  <a:extLst>
                    <a:ext uri="{9D8B030D-6E8A-4147-A177-3AD203B41FA5}">
                      <a16:colId xmlns:a16="http://schemas.microsoft.com/office/drawing/2014/main" val="1948269802"/>
                    </a:ext>
                  </a:extLst>
                </a:gridCol>
                <a:gridCol w="456879">
                  <a:extLst>
                    <a:ext uri="{9D8B030D-6E8A-4147-A177-3AD203B41FA5}">
                      <a16:colId xmlns:a16="http://schemas.microsoft.com/office/drawing/2014/main" val="292707665"/>
                    </a:ext>
                  </a:extLst>
                </a:gridCol>
                <a:gridCol w="456879">
                  <a:extLst>
                    <a:ext uri="{9D8B030D-6E8A-4147-A177-3AD203B41FA5}">
                      <a16:colId xmlns:a16="http://schemas.microsoft.com/office/drawing/2014/main" val="183942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144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72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2105D-FCCB-D855-1065-5C72BE94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前缀函数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40E4ED3-C3E3-7107-5111-40DFAC6C3A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給定字串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dirty="0"/>
                  <a:t>，定義前缀函数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TW" b="0" dirty="0"/>
              </a:p>
              <a:p>
                <a:pPr marL="0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&amp;=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TW" altLang="en-US">
                                  <a:latin typeface="Cambria Math" panose="02040503050406030204" pitchFamily="18" charset="0"/>
                                </a:rPr>
                                <m:t>的次長共同前後綴</m:t>
                              </m:r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終點位置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&amp;=−1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40E4ED3-C3E3-7107-5111-40DFAC6C3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D3A5F11-2623-78BD-A307-6C4967E5FF07}"/>
                  </a:ext>
                </a:extLst>
              </p:cNvPr>
              <p:cNvSpPr txBox="1"/>
              <p:nvPr/>
            </p:nvSpPr>
            <p:spPr>
              <a:xfrm>
                <a:off x="4289762" y="4810234"/>
                <a:ext cx="378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D3A5F11-2623-78BD-A307-6C4967E5F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62" y="4810234"/>
                <a:ext cx="378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66F5DBB-C3C9-2104-CC3F-6F683C01D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031501"/>
              </p:ext>
            </p:extLst>
          </p:nvPr>
        </p:nvGraphicFramePr>
        <p:xfrm>
          <a:off x="4668520" y="4068554"/>
          <a:ext cx="32895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191">
                  <a:extLst>
                    <a:ext uri="{9D8B030D-6E8A-4147-A177-3AD203B41FA5}">
                      <a16:colId xmlns:a16="http://schemas.microsoft.com/office/drawing/2014/main" val="1996524944"/>
                    </a:ext>
                  </a:extLst>
                </a:gridCol>
                <a:gridCol w="411191">
                  <a:extLst>
                    <a:ext uri="{9D8B030D-6E8A-4147-A177-3AD203B41FA5}">
                      <a16:colId xmlns:a16="http://schemas.microsoft.com/office/drawing/2014/main" val="2273485145"/>
                    </a:ext>
                  </a:extLst>
                </a:gridCol>
                <a:gridCol w="411191">
                  <a:extLst>
                    <a:ext uri="{9D8B030D-6E8A-4147-A177-3AD203B41FA5}">
                      <a16:colId xmlns:a16="http://schemas.microsoft.com/office/drawing/2014/main" val="990465057"/>
                    </a:ext>
                  </a:extLst>
                </a:gridCol>
                <a:gridCol w="411191">
                  <a:extLst>
                    <a:ext uri="{9D8B030D-6E8A-4147-A177-3AD203B41FA5}">
                      <a16:colId xmlns:a16="http://schemas.microsoft.com/office/drawing/2014/main" val="3178140133"/>
                    </a:ext>
                  </a:extLst>
                </a:gridCol>
                <a:gridCol w="411191">
                  <a:extLst>
                    <a:ext uri="{9D8B030D-6E8A-4147-A177-3AD203B41FA5}">
                      <a16:colId xmlns:a16="http://schemas.microsoft.com/office/drawing/2014/main" val="3216753270"/>
                    </a:ext>
                  </a:extLst>
                </a:gridCol>
                <a:gridCol w="411191">
                  <a:extLst>
                    <a:ext uri="{9D8B030D-6E8A-4147-A177-3AD203B41FA5}">
                      <a16:colId xmlns:a16="http://schemas.microsoft.com/office/drawing/2014/main" val="3421040991"/>
                    </a:ext>
                  </a:extLst>
                </a:gridCol>
                <a:gridCol w="411191">
                  <a:extLst>
                    <a:ext uri="{9D8B030D-6E8A-4147-A177-3AD203B41FA5}">
                      <a16:colId xmlns:a16="http://schemas.microsoft.com/office/drawing/2014/main" val="1097327916"/>
                    </a:ext>
                  </a:extLst>
                </a:gridCol>
                <a:gridCol w="411191">
                  <a:extLst>
                    <a:ext uri="{9D8B030D-6E8A-4147-A177-3AD203B41FA5}">
                      <a16:colId xmlns:a16="http://schemas.microsoft.com/office/drawing/2014/main" val="3612229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54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54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791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7429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2105D-FCCB-D855-1065-5C72BE94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前缀函数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40E4ED3-C3E3-7107-5111-40DFAC6C3A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給定字串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dirty="0"/>
                  <a:t>，定義前缀函数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TW" b="0" dirty="0"/>
              </a:p>
              <a:p>
                <a:pPr marL="0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&amp;=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TW" altLang="en-US">
                                  <a:latin typeface="Cambria Math" panose="02040503050406030204" pitchFamily="18" charset="0"/>
                                </a:rPr>
                                <m:t>的次長共同前後綴</m:t>
                              </m:r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終點位置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&amp;=−1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40E4ED3-C3E3-7107-5111-40DFAC6C3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D3A5F11-2623-78BD-A307-6C4967E5FF07}"/>
                  </a:ext>
                </a:extLst>
              </p:cNvPr>
              <p:cNvSpPr txBox="1"/>
              <p:nvPr/>
            </p:nvSpPr>
            <p:spPr>
              <a:xfrm>
                <a:off x="4289762" y="4810234"/>
                <a:ext cx="378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D3A5F11-2623-78BD-A307-6C4967E5F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62" y="4810234"/>
                <a:ext cx="378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66F5DBB-C3C9-2104-CC3F-6F683C01D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07567"/>
              </p:ext>
            </p:extLst>
          </p:nvPr>
        </p:nvGraphicFramePr>
        <p:xfrm>
          <a:off x="4668520" y="4068554"/>
          <a:ext cx="32895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191">
                  <a:extLst>
                    <a:ext uri="{9D8B030D-6E8A-4147-A177-3AD203B41FA5}">
                      <a16:colId xmlns:a16="http://schemas.microsoft.com/office/drawing/2014/main" val="1996524944"/>
                    </a:ext>
                  </a:extLst>
                </a:gridCol>
                <a:gridCol w="411191">
                  <a:extLst>
                    <a:ext uri="{9D8B030D-6E8A-4147-A177-3AD203B41FA5}">
                      <a16:colId xmlns:a16="http://schemas.microsoft.com/office/drawing/2014/main" val="2273485145"/>
                    </a:ext>
                  </a:extLst>
                </a:gridCol>
                <a:gridCol w="411191">
                  <a:extLst>
                    <a:ext uri="{9D8B030D-6E8A-4147-A177-3AD203B41FA5}">
                      <a16:colId xmlns:a16="http://schemas.microsoft.com/office/drawing/2014/main" val="990465057"/>
                    </a:ext>
                  </a:extLst>
                </a:gridCol>
                <a:gridCol w="411191">
                  <a:extLst>
                    <a:ext uri="{9D8B030D-6E8A-4147-A177-3AD203B41FA5}">
                      <a16:colId xmlns:a16="http://schemas.microsoft.com/office/drawing/2014/main" val="3178140133"/>
                    </a:ext>
                  </a:extLst>
                </a:gridCol>
                <a:gridCol w="411191">
                  <a:extLst>
                    <a:ext uri="{9D8B030D-6E8A-4147-A177-3AD203B41FA5}">
                      <a16:colId xmlns:a16="http://schemas.microsoft.com/office/drawing/2014/main" val="3216753270"/>
                    </a:ext>
                  </a:extLst>
                </a:gridCol>
                <a:gridCol w="411191">
                  <a:extLst>
                    <a:ext uri="{9D8B030D-6E8A-4147-A177-3AD203B41FA5}">
                      <a16:colId xmlns:a16="http://schemas.microsoft.com/office/drawing/2014/main" val="3421040991"/>
                    </a:ext>
                  </a:extLst>
                </a:gridCol>
                <a:gridCol w="411191">
                  <a:extLst>
                    <a:ext uri="{9D8B030D-6E8A-4147-A177-3AD203B41FA5}">
                      <a16:colId xmlns:a16="http://schemas.microsoft.com/office/drawing/2014/main" val="1097327916"/>
                    </a:ext>
                  </a:extLst>
                </a:gridCol>
                <a:gridCol w="411191">
                  <a:extLst>
                    <a:ext uri="{9D8B030D-6E8A-4147-A177-3AD203B41FA5}">
                      <a16:colId xmlns:a16="http://schemas.microsoft.com/office/drawing/2014/main" val="3612229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54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54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791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9167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2105D-FCCB-D855-1065-5C72BE94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前缀函数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40E4ED3-C3E3-7107-5111-40DFAC6C3A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給定字串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dirty="0"/>
                  <a:t>，定義前缀函数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TW" b="0" dirty="0"/>
              </a:p>
              <a:p>
                <a:pPr marL="0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&amp;=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TW" altLang="en-US">
                                  <a:latin typeface="Cambria Math" panose="02040503050406030204" pitchFamily="18" charset="0"/>
                                </a:rPr>
                                <m:t>的次長共同前後綴</m:t>
                              </m:r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終點位置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&amp;=−1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40E4ED3-C3E3-7107-5111-40DFAC6C3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D3A5F11-2623-78BD-A307-6C4967E5FF07}"/>
                  </a:ext>
                </a:extLst>
              </p:cNvPr>
              <p:cNvSpPr txBox="1"/>
              <p:nvPr/>
            </p:nvSpPr>
            <p:spPr>
              <a:xfrm>
                <a:off x="4289762" y="4810234"/>
                <a:ext cx="378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D3A5F11-2623-78BD-A307-6C4967E5F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62" y="4810234"/>
                <a:ext cx="378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66F5DBB-C3C9-2104-CC3F-6F683C01D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83831"/>
              </p:ext>
            </p:extLst>
          </p:nvPr>
        </p:nvGraphicFramePr>
        <p:xfrm>
          <a:off x="4668520" y="4068554"/>
          <a:ext cx="32895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191">
                  <a:extLst>
                    <a:ext uri="{9D8B030D-6E8A-4147-A177-3AD203B41FA5}">
                      <a16:colId xmlns:a16="http://schemas.microsoft.com/office/drawing/2014/main" val="1996524944"/>
                    </a:ext>
                  </a:extLst>
                </a:gridCol>
                <a:gridCol w="411191">
                  <a:extLst>
                    <a:ext uri="{9D8B030D-6E8A-4147-A177-3AD203B41FA5}">
                      <a16:colId xmlns:a16="http://schemas.microsoft.com/office/drawing/2014/main" val="2273485145"/>
                    </a:ext>
                  </a:extLst>
                </a:gridCol>
                <a:gridCol w="411191">
                  <a:extLst>
                    <a:ext uri="{9D8B030D-6E8A-4147-A177-3AD203B41FA5}">
                      <a16:colId xmlns:a16="http://schemas.microsoft.com/office/drawing/2014/main" val="990465057"/>
                    </a:ext>
                  </a:extLst>
                </a:gridCol>
                <a:gridCol w="411191">
                  <a:extLst>
                    <a:ext uri="{9D8B030D-6E8A-4147-A177-3AD203B41FA5}">
                      <a16:colId xmlns:a16="http://schemas.microsoft.com/office/drawing/2014/main" val="3178140133"/>
                    </a:ext>
                  </a:extLst>
                </a:gridCol>
                <a:gridCol w="411191">
                  <a:extLst>
                    <a:ext uri="{9D8B030D-6E8A-4147-A177-3AD203B41FA5}">
                      <a16:colId xmlns:a16="http://schemas.microsoft.com/office/drawing/2014/main" val="3216753270"/>
                    </a:ext>
                  </a:extLst>
                </a:gridCol>
                <a:gridCol w="411191">
                  <a:extLst>
                    <a:ext uri="{9D8B030D-6E8A-4147-A177-3AD203B41FA5}">
                      <a16:colId xmlns:a16="http://schemas.microsoft.com/office/drawing/2014/main" val="3421040991"/>
                    </a:ext>
                  </a:extLst>
                </a:gridCol>
                <a:gridCol w="411191">
                  <a:extLst>
                    <a:ext uri="{9D8B030D-6E8A-4147-A177-3AD203B41FA5}">
                      <a16:colId xmlns:a16="http://schemas.microsoft.com/office/drawing/2014/main" val="1097327916"/>
                    </a:ext>
                  </a:extLst>
                </a:gridCol>
                <a:gridCol w="411191">
                  <a:extLst>
                    <a:ext uri="{9D8B030D-6E8A-4147-A177-3AD203B41FA5}">
                      <a16:colId xmlns:a16="http://schemas.microsoft.com/office/drawing/2014/main" val="3612229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54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54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791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1618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2105D-FCCB-D855-1065-5C72BE94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前缀函数 </a:t>
            </a:r>
            <a:r>
              <a:rPr lang="en-US" altLang="zh-TW" dirty="0"/>
              <a:t>–</a:t>
            </a:r>
            <a:r>
              <a:rPr lang="zh-TW" altLang="en-US" dirty="0"/>
              <a:t> 動態規劃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40E4ED3-C3E3-7107-5111-40DFAC6C3A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Case 1: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zh-TW" altLang="en-US" dirty="0"/>
                  <a:t>直接比較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40E4ED3-C3E3-7107-5111-40DFAC6C3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351C450-C57F-ED96-E5F4-B650F1D75F2D}"/>
                  </a:ext>
                </a:extLst>
              </p:cNvPr>
              <p:cNvSpPr txBox="1"/>
              <p:nvPr/>
            </p:nvSpPr>
            <p:spPr>
              <a:xfrm>
                <a:off x="3192482" y="5480794"/>
                <a:ext cx="378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351C450-C57F-ED96-E5F4-B650F1D75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482" y="5480794"/>
                <a:ext cx="378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AC4E12E-948C-F53C-57D4-E0C250FFC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87747"/>
              </p:ext>
            </p:extLst>
          </p:nvPr>
        </p:nvGraphicFramePr>
        <p:xfrm>
          <a:off x="3571240" y="4739114"/>
          <a:ext cx="48717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172">
                  <a:extLst>
                    <a:ext uri="{9D8B030D-6E8A-4147-A177-3AD203B41FA5}">
                      <a16:colId xmlns:a16="http://schemas.microsoft.com/office/drawing/2014/main" val="1996524944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2273485145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990465057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3178140133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3216753270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3421040991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1097327916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3612229341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902088921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2117311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54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Z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54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7910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BCB83F8-59BF-9455-2487-98EF54F1E0B4}"/>
                  </a:ext>
                </a:extLst>
              </p:cNvPr>
              <p:cNvSpPr txBox="1"/>
              <p:nvPr/>
            </p:nvSpPr>
            <p:spPr>
              <a:xfrm>
                <a:off x="4805680" y="3671669"/>
                <a:ext cx="31261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由於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lang="zh-TW" altLang="en-US" dirty="0"/>
                  <a:t> 要用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[9]</m:t>
                    </m:r>
                  </m:oMath>
                </a14:m>
                <a:r>
                  <a:rPr lang="zh-TW" altLang="en-US" dirty="0"/>
                  <a:t> 跟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TW" altLang="en-US" dirty="0"/>
                  <a:t> 做比較</a:t>
                </a: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BCB83F8-59BF-9455-2487-98EF54F1E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680" y="3671669"/>
                <a:ext cx="3126177" cy="646331"/>
              </a:xfrm>
              <a:prstGeom prst="rect">
                <a:avLst/>
              </a:prstGeom>
              <a:blipFill>
                <a:blip r:embed="rId4"/>
                <a:stretch>
                  <a:fillRect l="-1559" t="-4717" r="-117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5635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2105D-FCCB-D855-1065-5C72BE94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前缀函数 </a:t>
            </a:r>
            <a:r>
              <a:rPr lang="en-US" altLang="zh-TW" dirty="0"/>
              <a:t>–</a:t>
            </a:r>
            <a:r>
              <a:rPr lang="zh-TW" altLang="en-US" dirty="0"/>
              <a:t> 動態規劃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40E4ED3-C3E3-7107-5111-40DFAC6C3A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Case 1: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zh-TW" altLang="en-US" dirty="0"/>
                  <a:t>直接比較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40E4ED3-C3E3-7107-5111-40DFAC6C3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351C450-C57F-ED96-E5F4-B650F1D75F2D}"/>
                  </a:ext>
                </a:extLst>
              </p:cNvPr>
              <p:cNvSpPr txBox="1"/>
              <p:nvPr/>
            </p:nvSpPr>
            <p:spPr>
              <a:xfrm>
                <a:off x="3192482" y="5480794"/>
                <a:ext cx="378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351C450-C57F-ED96-E5F4-B650F1D75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482" y="5480794"/>
                <a:ext cx="378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AC4E12E-948C-F53C-57D4-E0C250FFC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293692"/>
              </p:ext>
            </p:extLst>
          </p:nvPr>
        </p:nvGraphicFramePr>
        <p:xfrm>
          <a:off x="3571240" y="4739114"/>
          <a:ext cx="48717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172">
                  <a:extLst>
                    <a:ext uri="{9D8B030D-6E8A-4147-A177-3AD203B41FA5}">
                      <a16:colId xmlns:a16="http://schemas.microsoft.com/office/drawing/2014/main" val="1996524944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2273485145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990465057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3178140133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3216753270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3421040991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1097327916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3612229341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902088921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2117311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54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Z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54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7910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BCB83F8-59BF-9455-2487-98EF54F1E0B4}"/>
                  </a:ext>
                </a:extLst>
              </p:cNvPr>
              <p:cNvSpPr txBox="1"/>
              <p:nvPr/>
            </p:nvSpPr>
            <p:spPr>
              <a:xfrm>
                <a:off x="4805680" y="3671669"/>
                <a:ext cx="31261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由於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lang="zh-TW" altLang="en-US" dirty="0"/>
                  <a:t> 要用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[9]</m:t>
                    </m:r>
                  </m:oMath>
                </a14:m>
                <a:r>
                  <a:rPr lang="zh-TW" altLang="en-US" dirty="0"/>
                  <a:t> 跟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TW" altLang="en-US" dirty="0"/>
                  <a:t> 做比較</a:t>
                </a: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BCB83F8-59BF-9455-2487-98EF54F1E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680" y="3671669"/>
                <a:ext cx="3126177" cy="646331"/>
              </a:xfrm>
              <a:prstGeom prst="rect">
                <a:avLst/>
              </a:prstGeom>
              <a:blipFill>
                <a:blip r:embed="rId4"/>
                <a:stretch>
                  <a:fillRect l="-1559" t="-4717" r="-117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6024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2105D-FCCB-D855-1065-5C72BE94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前缀函数 </a:t>
            </a:r>
            <a:r>
              <a:rPr lang="en-US" altLang="zh-TW" dirty="0"/>
              <a:t>–</a:t>
            </a:r>
            <a:r>
              <a:rPr lang="zh-TW" altLang="en-US" dirty="0"/>
              <a:t> 動態規劃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40E4ED3-C3E3-7107-5111-40DFAC6C3A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Case 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40E4ED3-C3E3-7107-5111-40DFAC6C3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351C450-C57F-ED96-E5F4-B650F1D75F2D}"/>
                  </a:ext>
                </a:extLst>
              </p:cNvPr>
              <p:cNvSpPr txBox="1"/>
              <p:nvPr/>
            </p:nvSpPr>
            <p:spPr>
              <a:xfrm>
                <a:off x="3192482" y="5480794"/>
                <a:ext cx="378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351C450-C57F-ED96-E5F4-B650F1D75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482" y="5480794"/>
                <a:ext cx="378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AC4E12E-948C-F53C-57D4-E0C250FFC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55023"/>
              </p:ext>
            </p:extLst>
          </p:nvPr>
        </p:nvGraphicFramePr>
        <p:xfrm>
          <a:off x="3571240" y="4739114"/>
          <a:ext cx="48717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172">
                  <a:extLst>
                    <a:ext uri="{9D8B030D-6E8A-4147-A177-3AD203B41FA5}">
                      <a16:colId xmlns:a16="http://schemas.microsoft.com/office/drawing/2014/main" val="1996524944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2273485145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990465057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3178140133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3216753270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3421040991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1097327916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3612229341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902088921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2117311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54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54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791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8244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2105D-FCCB-D855-1065-5C72BE94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前缀函数 </a:t>
            </a:r>
            <a:r>
              <a:rPr lang="en-US" altLang="zh-TW" dirty="0"/>
              <a:t>–</a:t>
            </a:r>
            <a:r>
              <a:rPr lang="zh-TW" altLang="en-US" dirty="0"/>
              <a:t> 動態規劃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40E4ED3-C3E3-7107-5111-40DFAC6C3A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Case 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40E4ED3-C3E3-7107-5111-40DFAC6C3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351C450-C57F-ED96-E5F4-B650F1D75F2D}"/>
                  </a:ext>
                </a:extLst>
              </p:cNvPr>
              <p:cNvSpPr txBox="1"/>
              <p:nvPr/>
            </p:nvSpPr>
            <p:spPr>
              <a:xfrm>
                <a:off x="3192482" y="5480794"/>
                <a:ext cx="378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351C450-C57F-ED96-E5F4-B650F1D75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482" y="5480794"/>
                <a:ext cx="378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AC4E12E-948C-F53C-57D4-E0C250FFC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557056"/>
              </p:ext>
            </p:extLst>
          </p:nvPr>
        </p:nvGraphicFramePr>
        <p:xfrm>
          <a:off x="3571240" y="4739114"/>
          <a:ext cx="48717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172">
                  <a:extLst>
                    <a:ext uri="{9D8B030D-6E8A-4147-A177-3AD203B41FA5}">
                      <a16:colId xmlns:a16="http://schemas.microsoft.com/office/drawing/2014/main" val="1996524944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2273485145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990465057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3178140133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3216753270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3421040991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1097327916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3612229341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902088921"/>
                    </a:ext>
                  </a:extLst>
                </a:gridCol>
                <a:gridCol w="487172">
                  <a:extLst>
                    <a:ext uri="{9D8B030D-6E8A-4147-A177-3AD203B41FA5}">
                      <a16:colId xmlns:a16="http://schemas.microsoft.com/office/drawing/2014/main" val="2117311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54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54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791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65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28986-8008-F8BB-715C-6697E2E5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標準的 </a:t>
            </a:r>
            <a:r>
              <a:rPr lang="en-US" altLang="zh-TW" dirty="0"/>
              <a:t>Counting Sort</a:t>
            </a:r>
            <a:endParaRPr lang="zh-TW" altLang="en-US"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5406FD35-46AE-194A-8C9D-A26379E6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88591"/>
              </p:ext>
            </p:extLst>
          </p:nvPr>
        </p:nvGraphicFramePr>
        <p:xfrm>
          <a:off x="838200" y="2238847"/>
          <a:ext cx="41991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2669497557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82496787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403765071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2220536189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493793191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156708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3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866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6DB9049-AD44-891B-1DF6-1D77338F8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343793"/>
              </p:ext>
            </p:extLst>
          </p:nvPr>
        </p:nvGraphicFramePr>
        <p:xfrm>
          <a:off x="7547204" y="2238847"/>
          <a:ext cx="41991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890">
                  <a:extLst>
                    <a:ext uri="{9D8B030D-6E8A-4147-A177-3AD203B41FA5}">
                      <a16:colId xmlns:a16="http://schemas.microsoft.com/office/drawing/2014/main" val="289681028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302751583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419356401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428365366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1171701756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24687071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683610465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3354982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8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68237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3E83AF3C-7584-51BC-6C32-93E6438E8DEB}"/>
              </a:ext>
            </a:extLst>
          </p:cNvPr>
          <p:cNvSpPr txBox="1"/>
          <p:nvPr/>
        </p:nvSpPr>
        <p:spPr>
          <a:xfrm>
            <a:off x="6729993" y="2439824"/>
            <a:ext cx="81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Bucket</a:t>
            </a:r>
            <a:endParaRPr lang="zh-TW" altLang="en-US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6D5D596-DEBA-18A6-42E7-CF34BB3EFD98}"/>
              </a:ext>
            </a:extLst>
          </p:cNvPr>
          <p:cNvSpPr/>
          <p:nvPr/>
        </p:nvSpPr>
        <p:spPr>
          <a:xfrm>
            <a:off x="5687394" y="2431183"/>
            <a:ext cx="817212" cy="3866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5953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2105D-FCCB-D855-1065-5C72BE94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前缀函数 </a:t>
            </a:r>
            <a:r>
              <a:rPr lang="en-US" altLang="zh-TW" dirty="0"/>
              <a:t>–</a:t>
            </a:r>
            <a:r>
              <a:rPr lang="zh-TW" altLang="en-US" dirty="0"/>
              <a:t> 動態規劃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40E4ED3-C3E3-7107-5111-40DFAC6C3A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Case 3: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r>
                  <a:rPr lang="zh-TW" altLang="en-US" dirty="0"/>
                  <a:t>透過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0~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dirty="0"/>
                  <a:t> 的次長共同前後綴繼續檢查</a:t>
                </a:r>
                <a:br>
                  <a:rPr lang="en-US" altLang="zh-TW" dirty="0"/>
                </a:br>
                <a:r>
                  <a:rPr lang="zh-TW" altLang="en-US" dirty="0"/>
                  <a:t>直到產生 </a:t>
                </a:r>
                <a:r>
                  <a:rPr lang="en-US" altLang="zh-TW" dirty="0"/>
                  <a:t>case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或 </a:t>
                </a:r>
                <a:r>
                  <a:rPr lang="en-US" altLang="zh-TW" dirty="0"/>
                  <a:t>case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 為止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40E4ED3-C3E3-7107-5111-40DFAC6C3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351C450-C57F-ED96-E5F4-B650F1D75F2D}"/>
                  </a:ext>
                </a:extLst>
              </p:cNvPr>
              <p:cNvSpPr txBox="1"/>
              <p:nvPr/>
            </p:nvSpPr>
            <p:spPr>
              <a:xfrm>
                <a:off x="3192482" y="5480794"/>
                <a:ext cx="378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351C450-C57F-ED96-E5F4-B650F1D75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482" y="5480794"/>
                <a:ext cx="378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AC4E12E-948C-F53C-57D4-E0C250FFC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831726"/>
              </p:ext>
            </p:extLst>
          </p:nvPr>
        </p:nvGraphicFramePr>
        <p:xfrm>
          <a:off x="3571240" y="4739114"/>
          <a:ext cx="58674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199652494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273485145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990465057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17814013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21675327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42104099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1097327916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61222934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90208892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11731171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192416614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765234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54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54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791066"/>
                  </a:ext>
                </a:extLst>
              </a:tr>
            </a:tbl>
          </a:graphicData>
        </a:graphic>
      </p:graphicFrame>
      <p:sp>
        <p:nvSpPr>
          <p:cNvPr id="6" name="箭號: 向下 5">
            <a:extLst>
              <a:ext uri="{FF2B5EF4-FFF2-40B4-BE49-F238E27FC236}">
                <a16:creationId xmlns:a16="http://schemas.microsoft.com/office/drawing/2014/main" id="{8BC719F2-7942-D7C5-5793-903FB0CB6447}"/>
              </a:ext>
            </a:extLst>
          </p:cNvPr>
          <p:cNvSpPr/>
          <p:nvPr/>
        </p:nvSpPr>
        <p:spPr>
          <a:xfrm>
            <a:off x="5598159" y="3995737"/>
            <a:ext cx="368215" cy="74337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0220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2105D-FCCB-D855-1065-5C72BE94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前缀函数 </a:t>
            </a:r>
            <a:r>
              <a:rPr lang="en-US" altLang="zh-TW" dirty="0"/>
              <a:t>–</a:t>
            </a:r>
            <a:r>
              <a:rPr lang="zh-TW" altLang="en-US" dirty="0"/>
              <a:t> 動態規劃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40E4ED3-C3E3-7107-5111-40DFAC6C3A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Case 3: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r>
                  <a:rPr lang="zh-TW" altLang="en-US" dirty="0"/>
                  <a:t>透過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0~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dirty="0"/>
                  <a:t> 的次長共同前後綴繼續檢查</a:t>
                </a:r>
                <a:br>
                  <a:rPr lang="en-US" altLang="zh-TW" dirty="0"/>
                </a:br>
                <a:r>
                  <a:rPr lang="zh-TW" altLang="en-US" dirty="0"/>
                  <a:t>直到產生 </a:t>
                </a:r>
                <a:r>
                  <a:rPr lang="en-US" altLang="zh-TW" dirty="0"/>
                  <a:t>case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或 </a:t>
                </a:r>
                <a:r>
                  <a:rPr lang="en-US" altLang="zh-TW" dirty="0"/>
                  <a:t>case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 為止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40E4ED3-C3E3-7107-5111-40DFAC6C3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351C450-C57F-ED96-E5F4-B650F1D75F2D}"/>
                  </a:ext>
                </a:extLst>
              </p:cNvPr>
              <p:cNvSpPr txBox="1"/>
              <p:nvPr/>
            </p:nvSpPr>
            <p:spPr>
              <a:xfrm>
                <a:off x="3192482" y="5480794"/>
                <a:ext cx="378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351C450-C57F-ED96-E5F4-B650F1D75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482" y="5480794"/>
                <a:ext cx="378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AC4E12E-948C-F53C-57D4-E0C250FFC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29179"/>
              </p:ext>
            </p:extLst>
          </p:nvPr>
        </p:nvGraphicFramePr>
        <p:xfrm>
          <a:off x="3571240" y="4739114"/>
          <a:ext cx="58674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199652494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273485145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990465057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17814013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21675327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42104099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1097327916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61222934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90208892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11731171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192416614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765234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54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54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791066"/>
                  </a:ext>
                </a:extLst>
              </a:tr>
            </a:tbl>
          </a:graphicData>
        </a:graphic>
      </p:graphicFrame>
      <p:sp>
        <p:nvSpPr>
          <p:cNvPr id="4" name="箭號: 向下 3">
            <a:extLst>
              <a:ext uri="{FF2B5EF4-FFF2-40B4-BE49-F238E27FC236}">
                <a16:creationId xmlns:a16="http://schemas.microsoft.com/office/drawing/2014/main" id="{AB4B3D03-8485-CA54-3534-2B442C957F6A}"/>
              </a:ext>
            </a:extLst>
          </p:cNvPr>
          <p:cNvSpPr/>
          <p:nvPr/>
        </p:nvSpPr>
        <p:spPr>
          <a:xfrm>
            <a:off x="5598159" y="3995737"/>
            <a:ext cx="368215" cy="74337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31836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2105D-FCCB-D855-1065-5C72BE94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前缀函数 </a:t>
            </a:r>
            <a:r>
              <a:rPr lang="en-US" altLang="zh-TW" dirty="0"/>
              <a:t>–</a:t>
            </a:r>
            <a:r>
              <a:rPr lang="zh-TW" altLang="en-US" dirty="0"/>
              <a:t> 動態規劃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40E4ED3-C3E3-7107-5111-40DFAC6C3A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Case 3: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r>
                  <a:rPr lang="zh-TW" altLang="en-US" dirty="0"/>
                  <a:t>透過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0~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dirty="0"/>
                  <a:t> 的次長共同前後綴繼續檢查</a:t>
                </a:r>
                <a:br>
                  <a:rPr lang="en-US" altLang="zh-TW" dirty="0"/>
                </a:br>
                <a:r>
                  <a:rPr lang="zh-TW" altLang="en-US" dirty="0"/>
                  <a:t>直到產生 </a:t>
                </a:r>
                <a:r>
                  <a:rPr lang="en-US" altLang="zh-TW" dirty="0"/>
                  <a:t>case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或 </a:t>
                </a:r>
                <a:r>
                  <a:rPr lang="en-US" altLang="zh-TW" dirty="0"/>
                  <a:t>case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 為止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40E4ED3-C3E3-7107-5111-40DFAC6C3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351C450-C57F-ED96-E5F4-B650F1D75F2D}"/>
                  </a:ext>
                </a:extLst>
              </p:cNvPr>
              <p:cNvSpPr txBox="1"/>
              <p:nvPr/>
            </p:nvSpPr>
            <p:spPr>
              <a:xfrm>
                <a:off x="3192482" y="5480794"/>
                <a:ext cx="378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351C450-C57F-ED96-E5F4-B650F1D75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482" y="5480794"/>
                <a:ext cx="378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AC4E12E-948C-F53C-57D4-E0C250FFC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589333"/>
              </p:ext>
            </p:extLst>
          </p:nvPr>
        </p:nvGraphicFramePr>
        <p:xfrm>
          <a:off x="3571240" y="4739114"/>
          <a:ext cx="58674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199652494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273485145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990465057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17814013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21675327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42104099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1097327916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61222934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90208892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11731171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192416614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765234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54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54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791066"/>
                  </a:ext>
                </a:extLst>
              </a:tr>
            </a:tbl>
          </a:graphicData>
        </a:graphic>
      </p:graphicFrame>
      <p:sp>
        <p:nvSpPr>
          <p:cNvPr id="4" name="箭號: 向下 3">
            <a:extLst>
              <a:ext uri="{FF2B5EF4-FFF2-40B4-BE49-F238E27FC236}">
                <a16:creationId xmlns:a16="http://schemas.microsoft.com/office/drawing/2014/main" id="{AB4B3D03-8485-CA54-3534-2B442C957F6A}"/>
              </a:ext>
            </a:extLst>
          </p:cNvPr>
          <p:cNvSpPr/>
          <p:nvPr/>
        </p:nvSpPr>
        <p:spPr>
          <a:xfrm>
            <a:off x="4135119" y="3995737"/>
            <a:ext cx="368215" cy="74337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14467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2105D-FCCB-D855-1065-5C72BE94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前缀函数 </a:t>
            </a:r>
            <a:r>
              <a:rPr lang="en-US" altLang="zh-TW" dirty="0"/>
              <a:t>–</a:t>
            </a:r>
            <a:r>
              <a:rPr lang="zh-TW" altLang="en-US" dirty="0"/>
              <a:t> 動態規劃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40E4ED3-C3E3-7107-5111-40DFAC6C3A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Case 3: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r>
                  <a:rPr lang="zh-TW" altLang="en-US" dirty="0"/>
                  <a:t>透過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0~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dirty="0"/>
                  <a:t> 的次長共同前後綴繼續檢查</a:t>
                </a:r>
                <a:br>
                  <a:rPr lang="en-US" altLang="zh-TW" dirty="0"/>
                </a:br>
                <a:r>
                  <a:rPr lang="zh-TW" altLang="en-US" dirty="0"/>
                  <a:t>直到產生 </a:t>
                </a:r>
                <a:r>
                  <a:rPr lang="en-US" altLang="zh-TW" dirty="0"/>
                  <a:t>case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或 </a:t>
                </a:r>
                <a:r>
                  <a:rPr lang="en-US" altLang="zh-TW" dirty="0"/>
                  <a:t>case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 為止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40E4ED3-C3E3-7107-5111-40DFAC6C3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351C450-C57F-ED96-E5F4-B650F1D75F2D}"/>
                  </a:ext>
                </a:extLst>
              </p:cNvPr>
              <p:cNvSpPr txBox="1"/>
              <p:nvPr/>
            </p:nvSpPr>
            <p:spPr>
              <a:xfrm>
                <a:off x="3192482" y="5480794"/>
                <a:ext cx="378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351C450-C57F-ED96-E5F4-B650F1D75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482" y="5480794"/>
                <a:ext cx="378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AC4E12E-948C-F53C-57D4-E0C250FFC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3648"/>
              </p:ext>
            </p:extLst>
          </p:nvPr>
        </p:nvGraphicFramePr>
        <p:xfrm>
          <a:off x="3571240" y="4739114"/>
          <a:ext cx="58674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199652494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273485145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990465057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17814013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21675327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42104099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1097327916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61222934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90208892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11731171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192416614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765234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54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54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791066"/>
                  </a:ext>
                </a:extLst>
              </a:tr>
            </a:tbl>
          </a:graphicData>
        </a:graphic>
      </p:graphicFrame>
      <p:sp>
        <p:nvSpPr>
          <p:cNvPr id="4" name="箭號: 向下 3">
            <a:extLst>
              <a:ext uri="{FF2B5EF4-FFF2-40B4-BE49-F238E27FC236}">
                <a16:creationId xmlns:a16="http://schemas.microsoft.com/office/drawing/2014/main" id="{AB4B3D03-8485-CA54-3534-2B442C957F6A}"/>
              </a:ext>
            </a:extLst>
          </p:cNvPr>
          <p:cNvSpPr/>
          <p:nvPr/>
        </p:nvSpPr>
        <p:spPr>
          <a:xfrm>
            <a:off x="3192482" y="3995737"/>
            <a:ext cx="368215" cy="74337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07295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2105D-FCCB-D855-1065-5C72BE94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前缀函数 </a:t>
            </a:r>
            <a:r>
              <a:rPr lang="en-US" altLang="zh-TW" dirty="0"/>
              <a:t>–</a:t>
            </a:r>
            <a:r>
              <a:rPr lang="zh-TW" altLang="en-US" dirty="0"/>
              <a:t> 動態規劃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40E4ED3-C3E3-7107-5111-40DFAC6C3A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Case 3: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r>
                  <a:rPr lang="zh-TW" altLang="en-US" dirty="0"/>
                  <a:t>透過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0~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dirty="0"/>
                  <a:t> 的次長共同前後綴繼續檢查</a:t>
                </a:r>
                <a:br>
                  <a:rPr lang="en-US" altLang="zh-TW" dirty="0"/>
                </a:br>
                <a:r>
                  <a:rPr lang="zh-TW" altLang="en-US" dirty="0"/>
                  <a:t>直到產生 </a:t>
                </a:r>
                <a:r>
                  <a:rPr lang="en-US" altLang="zh-TW" dirty="0"/>
                  <a:t>case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或 </a:t>
                </a:r>
                <a:r>
                  <a:rPr lang="en-US" altLang="zh-TW" dirty="0"/>
                  <a:t>case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 為止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40E4ED3-C3E3-7107-5111-40DFAC6C3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351C450-C57F-ED96-E5F4-B650F1D75F2D}"/>
                  </a:ext>
                </a:extLst>
              </p:cNvPr>
              <p:cNvSpPr txBox="1"/>
              <p:nvPr/>
            </p:nvSpPr>
            <p:spPr>
              <a:xfrm>
                <a:off x="3192482" y="5480794"/>
                <a:ext cx="378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351C450-C57F-ED96-E5F4-B650F1D75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482" y="5480794"/>
                <a:ext cx="378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AC4E12E-948C-F53C-57D4-E0C250FFC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96740"/>
              </p:ext>
            </p:extLst>
          </p:nvPr>
        </p:nvGraphicFramePr>
        <p:xfrm>
          <a:off x="3571240" y="4739114"/>
          <a:ext cx="58674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199652494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273485145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990465057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17814013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21675327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42104099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1097327916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61222934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90208892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11731171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192416614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765234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54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54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791066"/>
                  </a:ext>
                </a:extLst>
              </a:tr>
            </a:tbl>
          </a:graphicData>
        </a:graphic>
      </p:graphicFrame>
      <p:sp>
        <p:nvSpPr>
          <p:cNvPr id="4" name="箭號: 向下 3">
            <a:extLst>
              <a:ext uri="{FF2B5EF4-FFF2-40B4-BE49-F238E27FC236}">
                <a16:creationId xmlns:a16="http://schemas.microsoft.com/office/drawing/2014/main" id="{AB4B3D03-8485-CA54-3534-2B442C957F6A}"/>
              </a:ext>
            </a:extLst>
          </p:cNvPr>
          <p:cNvSpPr/>
          <p:nvPr/>
        </p:nvSpPr>
        <p:spPr>
          <a:xfrm>
            <a:off x="3192482" y="3995737"/>
            <a:ext cx="368215" cy="74337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96172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5423B-4331-9B82-8C06-5B51FF32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前綴函數 </a:t>
            </a:r>
            <a:r>
              <a:rPr lang="en-US" altLang="zh-TW" dirty="0"/>
              <a:t>–</a:t>
            </a:r>
            <a:r>
              <a:rPr lang="zh-TW" altLang="en-US" dirty="0"/>
              <a:t> 程式碼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3ECE7F0-A9C8-F06F-5FBE-CBA449533EFB}"/>
              </a:ext>
            </a:extLst>
          </p:cNvPr>
          <p:cNvSpPr txBox="1"/>
          <p:nvPr/>
        </p:nvSpPr>
        <p:spPr>
          <a:xfrm>
            <a:off x="838200" y="2458720"/>
            <a:ext cx="651652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buildPi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++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-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case 3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case 2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case 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2831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BBB5423B-4331-9B82-8C06-5B51FF32ED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前綴函數 </a:t>
                </a:r>
                <a:r>
                  <a:rPr lang="en-US" altLang="zh-TW" dirty="0"/>
                  <a:t>–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BBB5423B-4331-9B82-8C06-5B51FF32ED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603EAF9C-4120-7E61-2897-97F5FD82C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08240" y="2382212"/>
                <a:ext cx="3845560" cy="356933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while </a:t>
                </a:r>
                <a:r>
                  <a:rPr lang="zh-TW" altLang="en-US" sz="2400" dirty="0"/>
                  <a:t>最多執行 </a:t>
                </a:r>
                <a:r>
                  <a:rPr lang="en-US" altLang="zh-TW" sz="2400" dirty="0"/>
                  <a:t>j</a:t>
                </a:r>
                <a:r>
                  <a:rPr lang="zh-TW" altLang="en-US" sz="2400" dirty="0"/>
                  <a:t> 次</a:t>
                </a:r>
                <a:endParaRPr lang="en-US" altLang="zh-TW" sz="2400" dirty="0"/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while</a:t>
                </a:r>
                <a:r>
                  <a:rPr lang="zh-TW" altLang="en-US" sz="2400" dirty="0"/>
                  <a:t> 每次執行 </a:t>
                </a:r>
                <a:r>
                  <a:rPr lang="en-US" altLang="zh-TW" sz="2400" dirty="0"/>
                  <a:t>j</a:t>
                </a:r>
                <a:r>
                  <a:rPr lang="zh-TW" altLang="en-US" sz="2400" dirty="0"/>
                  <a:t> 都會變小</a:t>
                </a:r>
                <a:endParaRPr lang="en-US" altLang="zh-TW" sz="2400" dirty="0"/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j</a:t>
                </a:r>
                <a:r>
                  <a:rPr lang="zh-TW" altLang="en-US" sz="2400" dirty="0"/>
                  <a:t> 只會在 </a:t>
                </a:r>
                <a:r>
                  <a:rPr lang="en-US" altLang="zh-TW" sz="2400" dirty="0"/>
                  <a:t>case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2</a:t>
                </a:r>
                <a:r>
                  <a:rPr lang="zh-TW" altLang="en-US" sz="2400" dirty="0"/>
                  <a:t> 那行增加</a:t>
                </a:r>
                <a:endParaRPr lang="en-US" altLang="zh-TW" sz="2400" dirty="0"/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j </a:t>
                </a:r>
                <a:r>
                  <a:rPr lang="zh-TW" altLang="en-US" sz="2400" dirty="0"/>
                  <a:t>只會被操作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sz="2400" dirty="0"/>
                  <a:t> 次</a:t>
                </a:r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603EAF9C-4120-7E61-2897-97F5FD82C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8240" y="2382212"/>
                <a:ext cx="3845560" cy="3569335"/>
              </a:xfrm>
              <a:blipFill>
                <a:blip r:embed="rId3"/>
                <a:stretch>
                  <a:fillRect l="-2219" t="-2564" r="-11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F3ECE7F0-A9C8-F06F-5FBE-CBA449533EFB}"/>
              </a:ext>
            </a:extLst>
          </p:cNvPr>
          <p:cNvSpPr txBox="1"/>
          <p:nvPr/>
        </p:nvSpPr>
        <p:spPr>
          <a:xfrm>
            <a:off x="838200" y="2458720"/>
            <a:ext cx="6643165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buildPi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++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-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case 3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case 2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case 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A4233E-E0D1-5642-1362-BBDAD7FDB470}"/>
              </a:ext>
            </a:extLst>
          </p:cNvPr>
          <p:cNvSpPr txBox="1"/>
          <p:nvPr/>
        </p:nvSpPr>
        <p:spPr>
          <a:xfrm>
            <a:off x="838200" y="1890038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另一種把 </a:t>
            </a:r>
            <a:r>
              <a:rPr lang="en-US" altLang="zh-TW" dirty="0"/>
              <a:t>j</a:t>
            </a:r>
            <a:r>
              <a:rPr lang="zh-TW" altLang="en-US" dirty="0"/>
              <a:t> 放外面的寫法</a:t>
            </a:r>
          </a:p>
        </p:txBody>
      </p:sp>
    </p:spTree>
    <p:extLst>
      <p:ext uri="{BB962C8B-B14F-4D97-AF65-F5344CB8AC3E}">
        <p14:creationId xmlns:p14="http://schemas.microsoft.com/office/powerpoint/2010/main" val="37880200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BBB5423B-4331-9B82-8C06-5B51FF32ED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找出所有匹配的位置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BBB5423B-4331-9B82-8C06-5B51FF32ED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FBBEF9A-F602-51C8-2B30-9761E5571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57212"/>
              </p:ext>
            </p:extLst>
          </p:nvPr>
        </p:nvGraphicFramePr>
        <p:xfrm>
          <a:off x="3249479" y="2876423"/>
          <a:ext cx="1846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517">
                  <a:extLst>
                    <a:ext uri="{9D8B030D-6E8A-4147-A177-3AD203B41FA5}">
                      <a16:colId xmlns:a16="http://schemas.microsoft.com/office/drawing/2014/main" val="907118670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2436053636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3187657451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858459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615617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09C28BC-6BEB-6338-40B8-197D6AB6FBD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172513" y="3247263"/>
            <a:ext cx="759687" cy="108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82941F4-21B7-295F-75A2-A63D38A0427E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383169" y="3248017"/>
            <a:ext cx="307565" cy="111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ABA3840-0CB2-403B-D8B7-4FA3C0313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96724"/>
              </p:ext>
            </p:extLst>
          </p:nvPr>
        </p:nvGraphicFramePr>
        <p:xfrm>
          <a:off x="3788414" y="4331931"/>
          <a:ext cx="461517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561">
                  <a:extLst>
                    <a:ext uri="{9D8B030D-6E8A-4147-A177-3AD203B41FA5}">
                      <a16:colId xmlns:a16="http://schemas.microsoft.com/office/drawing/2014/main" val="907118670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2436053636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187657451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858459524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2706213214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190385273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2171642792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635535904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043901359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726198104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1671960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72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$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61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415034"/>
                  </a:ext>
                </a:extLst>
              </a:tr>
            </a:tbl>
          </a:graphicData>
        </a:graphic>
      </p:graphicFrame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C079C86-01C4-8675-A3C8-79C4FC0A8C2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747199" y="3945542"/>
            <a:ext cx="568129" cy="38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C72A345-A781-DB1C-83E5-516A014D15F6}"/>
              </a:ext>
            </a:extLst>
          </p:cNvPr>
          <p:cNvSpPr txBox="1"/>
          <p:nvPr/>
        </p:nvSpPr>
        <p:spPr>
          <a:xfrm>
            <a:off x="5184249" y="357621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某個沒出現過的符號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B207860-99CB-98CA-0EE8-74B679D83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07869"/>
              </p:ext>
            </p:extLst>
          </p:nvPr>
        </p:nvGraphicFramePr>
        <p:xfrm>
          <a:off x="6432051" y="2877177"/>
          <a:ext cx="251736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561">
                  <a:extLst>
                    <a:ext uri="{9D8B030D-6E8A-4147-A177-3AD203B41FA5}">
                      <a16:colId xmlns:a16="http://schemas.microsoft.com/office/drawing/2014/main" val="881572436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925369605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635416363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2145597063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421402853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023900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8972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544FD19-AD02-00BE-0918-90B54A512BA5}"/>
                  </a:ext>
                </a:extLst>
              </p:cNvPr>
              <p:cNvSpPr txBox="1"/>
              <p:nvPr/>
            </p:nvSpPr>
            <p:spPr>
              <a:xfrm>
                <a:off x="3409656" y="5075119"/>
                <a:ext cx="378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544FD19-AD02-00BE-0918-90B54A512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656" y="5075119"/>
                <a:ext cx="378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98816F49-C1A3-B194-7976-8D9B2EFD1D99}"/>
              </a:ext>
            </a:extLst>
          </p:cNvPr>
          <p:cNvSpPr txBox="1"/>
          <p:nvPr/>
        </p:nvSpPr>
        <p:spPr>
          <a:xfrm>
            <a:off x="7639646" y="2407920"/>
            <a:ext cx="5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text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ED383E8-2881-7116-E4CD-1AC7CD6165D7}"/>
              </a:ext>
            </a:extLst>
          </p:cNvPr>
          <p:cNvSpPr txBox="1"/>
          <p:nvPr/>
        </p:nvSpPr>
        <p:spPr>
          <a:xfrm>
            <a:off x="3671859" y="2407920"/>
            <a:ext cx="88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pattern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33781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BBB5423B-4331-9B82-8C06-5B51FF32ED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找出所有匹配的位置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BBB5423B-4331-9B82-8C06-5B51FF32ED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FBBEF9A-F602-51C8-2B30-9761E5571DF7}"/>
              </a:ext>
            </a:extLst>
          </p:cNvPr>
          <p:cNvGraphicFramePr>
            <a:graphicFrameLocks noGrp="1"/>
          </p:cNvGraphicFramePr>
          <p:nvPr/>
        </p:nvGraphicFramePr>
        <p:xfrm>
          <a:off x="3249479" y="2876423"/>
          <a:ext cx="1846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517">
                  <a:extLst>
                    <a:ext uri="{9D8B030D-6E8A-4147-A177-3AD203B41FA5}">
                      <a16:colId xmlns:a16="http://schemas.microsoft.com/office/drawing/2014/main" val="907118670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2436053636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3187657451"/>
                    </a:ext>
                  </a:extLst>
                </a:gridCol>
                <a:gridCol w="461517">
                  <a:extLst>
                    <a:ext uri="{9D8B030D-6E8A-4147-A177-3AD203B41FA5}">
                      <a16:colId xmlns:a16="http://schemas.microsoft.com/office/drawing/2014/main" val="858459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615617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09C28BC-6BEB-6338-40B8-197D6AB6FBD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172513" y="3247263"/>
            <a:ext cx="759687" cy="108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82941F4-21B7-295F-75A2-A63D38A0427E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383169" y="3248017"/>
            <a:ext cx="307565" cy="111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ABA3840-0CB2-403B-D8B7-4FA3C0313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63116"/>
              </p:ext>
            </p:extLst>
          </p:nvPr>
        </p:nvGraphicFramePr>
        <p:xfrm>
          <a:off x="3788414" y="4331931"/>
          <a:ext cx="461517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561">
                  <a:extLst>
                    <a:ext uri="{9D8B030D-6E8A-4147-A177-3AD203B41FA5}">
                      <a16:colId xmlns:a16="http://schemas.microsoft.com/office/drawing/2014/main" val="907118670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2436053636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187657451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858459524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2706213214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190385273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2171642792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635535904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043901359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726198104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1671960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72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$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61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415034"/>
                  </a:ext>
                </a:extLst>
              </a:tr>
            </a:tbl>
          </a:graphicData>
        </a:graphic>
      </p:graphicFrame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C079C86-01C4-8675-A3C8-79C4FC0A8C2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747199" y="3945542"/>
            <a:ext cx="568129" cy="38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C72A345-A781-DB1C-83E5-516A014D15F6}"/>
              </a:ext>
            </a:extLst>
          </p:cNvPr>
          <p:cNvSpPr txBox="1"/>
          <p:nvPr/>
        </p:nvSpPr>
        <p:spPr>
          <a:xfrm>
            <a:off x="5184249" y="357621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某個沒出現過的符號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B207860-99CB-98CA-0EE8-74B679D83A3D}"/>
              </a:ext>
            </a:extLst>
          </p:cNvPr>
          <p:cNvGraphicFramePr>
            <a:graphicFrameLocks noGrp="1"/>
          </p:cNvGraphicFramePr>
          <p:nvPr/>
        </p:nvGraphicFramePr>
        <p:xfrm>
          <a:off x="6432051" y="2877177"/>
          <a:ext cx="251736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561">
                  <a:extLst>
                    <a:ext uri="{9D8B030D-6E8A-4147-A177-3AD203B41FA5}">
                      <a16:colId xmlns:a16="http://schemas.microsoft.com/office/drawing/2014/main" val="881572436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925369605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635416363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2145597063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421402853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023900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8972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A7C7A84-0EFC-BC4F-C013-B00982E5B1F2}"/>
                  </a:ext>
                </a:extLst>
              </p:cNvPr>
              <p:cNvSpPr txBox="1"/>
              <p:nvPr/>
            </p:nvSpPr>
            <p:spPr>
              <a:xfrm>
                <a:off x="3409656" y="5075119"/>
                <a:ext cx="378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A7C7A84-0EFC-BC4F-C013-B00982E5B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656" y="5075119"/>
                <a:ext cx="378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A4E2A458-F8E3-2B43-D726-770385ADF5D0}"/>
              </a:ext>
            </a:extLst>
          </p:cNvPr>
          <p:cNvSpPr txBox="1"/>
          <p:nvPr/>
        </p:nvSpPr>
        <p:spPr>
          <a:xfrm>
            <a:off x="7639646" y="2407920"/>
            <a:ext cx="5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text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8C683D6-684B-2E1D-CCE3-2CCA17E005CB}"/>
              </a:ext>
            </a:extLst>
          </p:cNvPr>
          <p:cNvSpPr txBox="1"/>
          <p:nvPr/>
        </p:nvSpPr>
        <p:spPr>
          <a:xfrm>
            <a:off x="3671859" y="2407920"/>
            <a:ext cx="88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pattern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1200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BBB5423B-4331-9B82-8C06-5B51FF32ED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找出所有匹配的位置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BBB5423B-4331-9B82-8C06-5B51FF32ED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F3ECE7F0-A9C8-F06F-5FBE-CBA449533EFB}"/>
              </a:ext>
            </a:extLst>
          </p:cNvPr>
          <p:cNvSpPr txBox="1"/>
          <p:nvPr/>
        </p:nvSpPr>
        <p:spPr>
          <a:xfrm>
            <a:off x="1444726" y="2458720"/>
            <a:ext cx="9302547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matching_all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buildPi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664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28986-8008-F8BB-715C-6697E2E5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標準的 </a:t>
            </a:r>
            <a:r>
              <a:rPr lang="en-US" altLang="zh-TW" dirty="0"/>
              <a:t>Counting Sort</a:t>
            </a:r>
            <a:endParaRPr lang="zh-TW" altLang="en-US"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5406FD35-46AE-194A-8C9D-A26379E6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123051"/>
              </p:ext>
            </p:extLst>
          </p:nvPr>
        </p:nvGraphicFramePr>
        <p:xfrm>
          <a:off x="838200" y="2238847"/>
          <a:ext cx="41991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2669497557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82496787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403765071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2220536189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493793191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156708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3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866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6DB9049-AD44-891B-1DF6-1D77338F8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248860"/>
              </p:ext>
            </p:extLst>
          </p:nvPr>
        </p:nvGraphicFramePr>
        <p:xfrm>
          <a:off x="7547204" y="2238847"/>
          <a:ext cx="41991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890">
                  <a:extLst>
                    <a:ext uri="{9D8B030D-6E8A-4147-A177-3AD203B41FA5}">
                      <a16:colId xmlns:a16="http://schemas.microsoft.com/office/drawing/2014/main" val="289681028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302751583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419356401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428365366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1171701756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246870719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683610465"/>
                    </a:ext>
                  </a:extLst>
                </a:gridCol>
                <a:gridCol w="524890">
                  <a:extLst>
                    <a:ext uri="{9D8B030D-6E8A-4147-A177-3AD203B41FA5}">
                      <a16:colId xmlns:a16="http://schemas.microsoft.com/office/drawing/2014/main" val="3354982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8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68237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3E83AF3C-7584-51BC-6C32-93E6438E8DEB}"/>
              </a:ext>
            </a:extLst>
          </p:cNvPr>
          <p:cNvSpPr txBox="1"/>
          <p:nvPr/>
        </p:nvSpPr>
        <p:spPr>
          <a:xfrm>
            <a:off x="6729993" y="2439824"/>
            <a:ext cx="81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Bucket</a:t>
            </a:r>
            <a:endParaRPr lang="zh-TW" altLang="en-US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6D5D596-DEBA-18A6-42E7-CF34BB3EFD98}"/>
              </a:ext>
            </a:extLst>
          </p:cNvPr>
          <p:cNvSpPr/>
          <p:nvPr/>
        </p:nvSpPr>
        <p:spPr>
          <a:xfrm>
            <a:off x="5687394" y="2431183"/>
            <a:ext cx="817212" cy="3866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C4DCC3A-3E51-EF7F-EB96-695C360F30FA}"/>
              </a:ext>
            </a:extLst>
          </p:cNvPr>
          <p:cNvSpPr txBox="1"/>
          <p:nvPr/>
        </p:nvSpPr>
        <p:spPr>
          <a:xfrm>
            <a:off x="8791561" y="1780101"/>
            <a:ext cx="17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std::</a:t>
            </a:r>
            <a:r>
              <a:rPr lang="en-US" altLang="zh-TW" dirty="0" err="1"/>
              <a:t>partial_sum</a:t>
            </a:r>
            <a:endParaRPr lang="zh-TW" altLang="en-US" dirty="0"/>
          </a:p>
        </p:txBody>
      </p:sp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38CA323E-1640-3136-642B-2948561AE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51028"/>
              </p:ext>
            </p:extLst>
          </p:nvPr>
        </p:nvGraphicFramePr>
        <p:xfrm>
          <a:off x="3996441" y="5019755"/>
          <a:ext cx="41991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2669497557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82496787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4037650715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2220536189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493793191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3156708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3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8666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CDAB3004-7785-DBC6-BDAE-ECD4377A181B}"/>
              </a:ext>
            </a:extLst>
          </p:cNvPr>
          <p:cNvSpPr txBox="1"/>
          <p:nvPr/>
        </p:nvSpPr>
        <p:spPr>
          <a:xfrm>
            <a:off x="3467129" y="520592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20820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5423B-4331-9B82-8C06-5B51FF32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空間更少的做法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3ECE7F0-A9C8-F06F-5FBE-CBA449533EFB}"/>
              </a:ext>
            </a:extLst>
          </p:cNvPr>
          <p:cNvSpPr txBox="1"/>
          <p:nvPr/>
        </p:nvSpPr>
        <p:spPr>
          <a:xfrm>
            <a:off x="1444726" y="2062480"/>
            <a:ext cx="9302547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matching_all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buildPi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++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-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++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58686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E6A85-1187-E22B-0DB1-2E944041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UVa 11475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D59DBF9-9755-D34C-81BB-E08075C755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給你一個字串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問這要在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“</a:t>
                </a:r>
                <a:r>
                  <a:rPr lang="zh-TW" altLang="en-US" dirty="0"/>
                  <a:t>結尾</a:t>
                </a:r>
                <a:r>
                  <a:rPr lang="en-US" altLang="zh-TW" dirty="0"/>
                  <a:t>”</a:t>
                </a:r>
                <a:r>
                  <a:rPr lang="zh-TW" altLang="en-US" dirty="0"/>
                  <a:t>最少增加幾個字，才能使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dirty="0"/>
                  <a:t> 變成迴文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b="0" i="0" dirty="0">
                    <a:solidFill>
                      <a:srgbClr val="444444"/>
                    </a:solidFill>
                    <a:effectLst/>
                    <a:latin typeface="Lato" panose="020F0502020204030203" pitchFamily="34" charset="0"/>
                  </a:rPr>
                  <a:t>Ex: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444444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dirty="0" smtClean="0">
                        <a:solidFill>
                          <a:srgbClr val="444444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b="0" i="0" dirty="0" err="1" smtClean="0">
                        <a:solidFill>
                          <a:srgbClr val="444444"/>
                        </a:solidFill>
                        <a:effectLst/>
                        <a:latin typeface="Cambria Math" panose="02040503050406030204" pitchFamily="18" charset="0"/>
                      </a:rPr>
                      <m:t>cabaa</m:t>
                    </m:r>
                  </m:oMath>
                </a14:m>
                <a:br>
                  <a:rPr lang="en-US" altLang="zh-TW" dirty="0"/>
                </a:br>
                <a:r>
                  <a:rPr lang="zh-TW" altLang="en-US" dirty="0"/>
                  <a:t>加入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bac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>
                    <a:sym typeface="Wingdings" panose="05000000000000000000" pitchFamily="2" charset="2"/>
                  </a:rPr>
                  <a:t></a:t>
                </a:r>
                <a:r>
                  <a:rPr lang="en-US" altLang="zh-TW" dirty="0">
                    <a:solidFill>
                      <a:srgbClr val="444444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 err="1">
                        <a:solidFill>
                          <a:srgbClr val="444444"/>
                        </a:solidFill>
                        <a:latin typeface="Cambria Math" panose="02040503050406030204" pitchFamily="18" charset="0"/>
                      </a:rPr>
                      <m:t>cabaa</m:t>
                    </m:r>
                    <m:r>
                      <m:rPr>
                        <m:nor/>
                      </m:rPr>
                      <a:rPr lang="en-US" altLang="zh-TW" b="0" i="0" dirty="0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</a:rPr>
                      <m:t>bac</m:t>
                    </m:r>
                  </m:oMath>
                </a14:m>
                <a:r>
                  <a:rPr lang="zh-TW" altLang="en-US" dirty="0"/>
                  <a:t> 變成迴文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D59DBF9-9755-D34C-81BB-E08075C755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9806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5423B-4331-9B82-8C06-5B51FF32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想法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09C28BC-6BEB-6338-40B8-197D6AB6FBDB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374767" y="2775356"/>
            <a:ext cx="1858384" cy="143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82941F4-21B7-295F-75A2-A63D38A0427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233151" y="2775356"/>
            <a:ext cx="1762769" cy="143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ABA3840-0CB2-403B-D8B7-4FA3C0313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80831"/>
              </p:ext>
            </p:extLst>
          </p:nvPr>
        </p:nvGraphicFramePr>
        <p:xfrm>
          <a:off x="3788414" y="4331931"/>
          <a:ext cx="461517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561">
                  <a:extLst>
                    <a:ext uri="{9D8B030D-6E8A-4147-A177-3AD203B41FA5}">
                      <a16:colId xmlns:a16="http://schemas.microsoft.com/office/drawing/2014/main" val="907118670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2436053636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187657451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858459524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2706213214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190385273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2171642792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635535904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043901359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726198104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1671960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72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$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61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415034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B207860-99CB-98CA-0EE8-74B679D83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640884"/>
              </p:ext>
            </p:extLst>
          </p:nvPr>
        </p:nvGraphicFramePr>
        <p:xfrm>
          <a:off x="5184249" y="2404516"/>
          <a:ext cx="209780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561">
                  <a:extLst>
                    <a:ext uri="{9D8B030D-6E8A-4147-A177-3AD203B41FA5}">
                      <a16:colId xmlns:a16="http://schemas.microsoft.com/office/drawing/2014/main" val="881572436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925369605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635416363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2145597063"/>
                    </a:ext>
                  </a:extLst>
                </a:gridCol>
                <a:gridCol w="419561">
                  <a:extLst>
                    <a:ext uri="{9D8B030D-6E8A-4147-A177-3AD203B41FA5}">
                      <a16:colId xmlns:a16="http://schemas.microsoft.com/office/drawing/2014/main" val="342140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897266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276F3AAD-8FFD-B9F1-ADB9-03FE762DBD6C}"/>
              </a:ext>
            </a:extLst>
          </p:cNvPr>
          <p:cNvSpPr txBox="1"/>
          <p:nvPr/>
        </p:nvSpPr>
        <p:spPr>
          <a:xfrm>
            <a:off x="7731760" y="333248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normal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9F99704-A430-9928-E93D-1140A9C18955}"/>
              </a:ext>
            </a:extLst>
          </p:cNvPr>
          <p:cNvSpPr txBox="1"/>
          <p:nvPr/>
        </p:nvSpPr>
        <p:spPr>
          <a:xfrm>
            <a:off x="4170144" y="3332480"/>
            <a:ext cx="87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reverse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A35D40A2-6922-DA19-DE8A-09E71ADC9F84}"/>
                  </a:ext>
                </a:extLst>
              </p:cNvPr>
              <p:cNvSpPr txBox="1"/>
              <p:nvPr/>
            </p:nvSpPr>
            <p:spPr>
              <a:xfrm>
                <a:off x="3409656" y="5075119"/>
                <a:ext cx="378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A35D40A2-6922-DA19-DE8A-09E71ADC9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656" y="5075119"/>
                <a:ext cx="37875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5479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0AECD-1E1B-1DA5-C71C-33F76D62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字串最小週期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DB5C38-1D28-276A-66D2-0C91CB6A08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若存在某個字串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TW" altLang="en-US" dirty="0"/>
                  <a:t> 使得字串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𝑅𝑅𝑅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𝑅𝑅</m:t>
                    </m:r>
                  </m:oMath>
                </a14:m>
                <a:br>
                  <a:rPr lang="en-US" altLang="zh-TW" dirty="0"/>
                </a:br>
                <a:r>
                  <a:rPr lang="zh-TW" altLang="en-US" dirty="0"/>
                  <a:t>則稱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TW" altLang="en-US" dirty="0"/>
                  <a:t> 為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dirty="0"/>
                  <a:t> 的週期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輸入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dirty="0"/>
                  <a:t> ，請找出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dirty="0"/>
                  <a:t> 長度最小的週期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DB5C38-1D28-276A-66D2-0C91CB6A0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60046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5423B-4331-9B82-8C06-5B51FF32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想法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ABA3840-0CB2-403B-D8B7-4FA3C0313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055965"/>
              </p:ext>
            </p:extLst>
          </p:nvPr>
        </p:nvGraphicFramePr>
        <p:xfrm>
          <a:off x="3423288" y="1690688"/>
          <a:ext cx="534542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452">
                  <a:extLst>
                    <a:ext uri="{9D8B030D-6E8A-4147-A177-3AD203B41FA5}">
                      <a16:colId xmlns:a16="http://schemas.microsoft.com/office/drawing/2014/main" val="907118670"/>
                    </a:ext>
                  </a:extLst>
                </a:gridCol>
                <a:gridCol w="445452">
                  <a:extLst>
                    <a:ext uri="{9D8B030D-6E8A-4147-A177-3AD203B41FA5}">
                      <a16:colId xmlns:a16="http://schemas.microsoft.com/office/drawing/2014/main" val="2436053636"/>
                    </a:ext>
                  </a:extLst>
                </a:gridCol>
                <a:gridCol w="445452">
                  <a:extLst>
                    <a:ext uri="{9D8B030D-6E8A-4147-A177-3AD203B41FA5}">
                      <a16:colId xmlns:a16="http://schemas.microsoft.com/office/drawing/2014/main" val="3187657451"/>
                    </a:ext>
                  </a:extLst>
                </a:gridCol>
                <a:gridCol w="445452">
                  <a:extLst>
                    <a:ext uri="{9D8B030D-6E8A-4147-A177-3AD203B41FA5}">
                      <a16:colId xmlns:a16="http://schemas.microsoft.com/office/drawing/2014/main" val="858459524"/>
                    </a:ext>
                  </a:extLst>
                </a:gridCol>
                <a:gridCol w="445452">
                  <a:extLst>
                    <a:ext uri="{9D8B030D-6E8A-4147-A177-3AD203B41FA5}">
                      <a16:colId xmlns:a16="http://schemas.microsoft.com/office/drawing/2014/main" val="2706213214"/>
                    </a:ext>
                  </a:extLst>
                </a:gridCol>
                <a:gridCol w="445452">
                  <a:extLst>
                    <a:ext uri="{9D8B030D-6E8A-4147-A177-3AD203B41FA5}">
                      <a16:colId xmlns:a16="http://schemas.microsoft.com/office/drawing/2014/main" val="3190385273"/>
                    </a:ext>
                  </a:extLst>
                </a:gridCol>
                <a:gridCol w="445452">
                  <a:extLst>
                    <a:ext uri="{9D8B030D-6E8A-4147-A177-3AD203B41FA5}">
                      <a16:colId xmlns:a16="http://schemas.microsoft.com/office/drawing/2014/main" val="2171642792"/>
                    </a:ext>
                  </a:extLst>
                </a:gridCol>
                <a:gridCol w="445452">
                  <a:extLst>
                    <a:ext uri="{9D8B030D-6E8A-4147-A177-3AD203B41FA5}">
                      <a16:colId xmlns:a16="http://schemas.microsoft.com/office/drawing/2014/main" val="3635535904"/>
                    </a:ext>
                  </a:extLst>
                </a:gridCol>
                <a:gridCol w="445452">
                  <a:extLst>
                    <a:ext uri="{9D8B030D-6E8A-4147-A177-3AD203B41FA5}">
                      <a16:colId xmlns:a16="http://schemas.microsoft.com/office/drawing/2014/main" val="3043901359"/>
                    </a:ext>
                  </a:extLst>
                </a:gridCol>
                <a:gridCol w="445452">
                  <a:extLst>
                    <a:ext uri="{9D8B030D-6E8A-4147-A177-3AD203B41FA5}">
                      <a16:colId xmlns:a16="http://schemas.microsoft.com/office/drawing/2014/main" val="3726198104"/>
                    </a:ext>
                  </a:extLst>
                </a:gridCol>
                <a:gridCol w="445452">
                  <a:extLst>
                    <a:ext uri="{9D8B030D-6E8A-4147-A177-3AD203B41FA5}">
                      <a16:colId xmlns:a16="http://schemas.microsoft.com/office/drawing/2014/main" val="1671960306"/>
                    </a:ext>
                  </a:extLst>
                </a:gridCol>
                <a:gridCol w="445452">
                  <a:extLst>
                    <a:ext uri="{9D8B030D-6E8A-4147-A177-3AD203B41FA5}">
                      <a16:colId xmlns:a16="http://schemas.microsoft.com/office/drawing/2014/main" val="1651694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72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61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4150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A35D40A2-6922-DA19-DE8A-09E71ADC9F84}"/>
                  </a:ext>
                </a:extLst>
              </p:cNvPr>
              <p:cNvSpPr txBox="1"/>
              <p:nvPr/>
            </p:nvSpPr>
            <p:spPr>
              <a:xfrm>
                <a:off x="3044530" y="2433876"/>
                <a:ext cx="378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A35D40A2-6922-DA19-DE8A-09E71ADC9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530" y="2433876"/>
                <a:ext cx="37875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D116978D-A1F0-1CCF-077F-F25EA13B6366}"/>
              </a:ext>
            </a:extLst>
          </p:cNvPr>
          <p:cNvSpPr txBox="1"/>
          <p:nvPr/>
        </p:nvSpPr>
        <p:spPr>
          <a:xfrm>
            <a:off x="3044530" y="3784938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getMinPeriod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buildPi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PeriodLen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%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PeriodLen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PeriodLen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14779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unch of bananas">
            <a:extLst>
              <a:ext uri="{FF2B5EF4-FFF2-40B4-BE49-F238E27FC236}">
                <a16:creationId xmlns:a16="http://schemas.microsoft.com/office/drawing/2014/main" id="{DFBB5A36-4488-503D-A645-1E559950C0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" t="23391" r="6716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6A2252C-3779-087E-2962-419788FA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6600" dirty="0"/>
              <a:t>Z Algorithm</a:t>
            </a:r>
          </a:p>
        </p:txBody>
      </p:sp>
      <p:sp>
        <p:nvSpPr>
          <p:cNvPr id="2059" name="Rectangle: Rounded Corners 205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661E47-CD74-BEE9-54A3-D54E3FD43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err="1">
                <a:solidFill>
                  <a:schemeClr val="tx1"/>
                </a:solidFill>
              </a:rPr>
              <a:t>Gusfield’s</a:t>
            </a:r>
            <a:r>
              <a:rPr lang="en-US" altLang="zh-TW" dirty="0">
                <a:solidFill>
                  <a:schemeClr val="tx1"/>
                </a:solidFill>
              </a:rPr>
              <a:t> Algorithm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E67CC68-D906-3783-C485-205F394E2E62}"/>
              </a:ext>
            </a:extLst>
          </p:cNvPr>
          <p:cNvSpPr txBox="1"/>
          <p:nvPr/>
        </p:nvSpPr>
        <p:spPr>
          <a:xfrm>
            <a:off x="10869041" y="626083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banana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5288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38BB9-5AE0-2957-25E8-5ED5D39C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拓展 </a:t>
            </a:r>
            <a:r>
              <a:rPr lang="en-US" altLang="zh-TW" dirty="0"/>
              <a:t>KMP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F0A08A-8D99-600B-6C3F-F729F6074C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與 </a:t>
                </a:r>
                <a:r>
                  <a:rPr lang="en-US" altLang="zh-TW" dirty="0"/>
                  <a:t>KMP</a:t>
                </a:r>
                <a:r>
                  <a:rPr lang="zh-TW" altLang="en-US" dirty="0"/>
                  <a:t> 的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TW" altLang="en-US" dirty="0"/>
                  <a:t> 定義很像，但不一樣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給定字串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TW" dirty="0"/>
              </a:p>
              <a:p>
                <a:r>
                  <a:rPr lang="zh-TW" altLang="en-US" dirty="0"/>
                  <a:t>定義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𝑙𝑐𝑝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F0A08A-8D99-600B-6C3F-F729F6074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FE9C210-AB7B-7782-38E7-07E318072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111134"/>
              </p:ext>
            </p:extLst>
          </p:nvPr>
        </p:nvGraphicFramePr>
        <p:xfrm>
          <a:off x="7587826" y="1041277"/>
          <a:ext cx="4500881" cy="1051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2983">
                  <a:extLst>
                    <a:ext uri="{9D8B030D-6E8A-4147-A177-3AD203B41FA5}">
                      <a16:colId xmlns:a16="http://schemas.microsoft.com/office/drawing/2014/main" val="2442467566"/>
                    </a:ext>
                  </a:extLst>
                </a:gridCol>
                <a:gridCol w="642983">
                  <a:extLst>
                    <a:ext uri="{9D8B030D-6E8A-4147-A177-3AD203B41FA5}">
                      <a16:colId xmlns:a16="http://schemas.microsoft.com/office/drawing/2014/main" val="2582499339"/>
                    </a:ext>
                  </a:extLst>
                </a:gridCol>
                <a:gridCol w="642983">
                  <a:extLst>
                    <a:ext uri="{9D8B030D-6E8A-4147-A177-3AD203B41FA5}">
                      <a16:colId xmlns:a16="http://schemas.microsoft.com/office/drawing/2014/main" val="2997218295"/>
                    </a:ext>
                  </a:extLst>
                </a:gridCol>
                <a:gridCol w="642983">
                  <a:extLst>
                    <a:ext uri="{9D8B030D-6E8A-4147-A177-3AD203B41FA5}">
                      <a16:colId xmlns:a16="http://schemas.microsoft.com/office/drawing/2014/main" val="2227700085"/>
                    </a:ext>
                  </a:extLst>
                </a:gridCol>
                <a:gridCol w="642983">
                  <a:extLst>
                    <a:ext uri="{9D8B030D-6E8A-4147-A177-3AD203B41FA5}">
                      <a16:colId xmlns:a16="http://schemas.microsoft.com/office/drawing/2014/main" val="3544407184"/>
                    </a:ext>
                  </a:extLst>
                </a:gridCol>
                <a:gridCol w="642983">
                  <a:extLst>
                    <a:ext uri="{9D8B030D-6E8A-4147-A177-3AD203B41FA5}">
                      <a16:colId xmlns:a16="http://schemas.microsoft.com/office/drawing/2014/main" val="1879184213"/>
                    </a:ext>
                  </a:extLst>
                </a:gridCol>
                <a:gridCol w="642983">
                  <a:extLst>
                    <a:ext uri="{9D8B030D-6E8A-4147-A177-3AD203B41FA5}">
                      <a16:colId xmlns:a16="http://schemas.microsoft.com/office/drawing/2014/main" val="8356110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8100" marR="38100" marT="38100" marB="381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8100" marR="38100" marT="38100" marB="381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8100" marR="38100" marT="38100" marB="381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8100" marR="38100" marT="38100" marB="381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8100" marR="38100" marT="38100" marB="381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38100" marR="38100" marT="38100" marB="381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38100" marR="38100" marT="38100" marB="3810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857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66512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b="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b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b="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b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b="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b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b="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3563292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ED7818E-2DA7-FE26-E3F4-12C009EE690B}"/>
                  </a:ext>
                </a:extLst>
              </p:cNvPr>
              <p:cNvSpPr txBox="1"/>
              <p:nvPr/>
            </p:nvSpPr>
            <p:spPr>
              <a:xfrm>
                <a:off x="7208363" y="172350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ED7818E-2DA7-FE26-E3F4-12C009EE6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363" y="1723505"/>
                <a:ext cx="37946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B3ED48B-907F-2892-AC46-914A8DDAA118}"/>
                  </a:ext>
                </a:extLst>
              </p:cNvPr>
              <p:cNvSpPr txBox="1"/>
              <p:nvPr/>
            </p:nvSpPr>
            <p:spPr>
              <a:xfrm>
                <a:off x="6096000" y="5448086"/>
                <a:ext cx="551503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r>
                  <a:rPr lang="zh-TW" altLang="en-US" sz="2400" dirty="0"/>
                  <a:t>，因為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  <m:t>2~6</m:t>
                        </m:r>
                      </m:e>
                    </m:d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ABA</m:t>
                    </m:r>
                    <m:r>
                      <m:rPr>
                        <m:nor/>
                      </m:rPr>
                      <a:rPr lang="en-US" altLang="zh-TW" sz="2400" i="0" dirty="0" smtClean="0">
                        <a:latin typeface="Cambria Math" panose="02040503050406030204" pitchFamily="18" charset="0"/>
                      </a:rPr>
                      <m:t>AB</m:t>
                    </m:r>
                  </m:oMath>
                </a14:m>
                <a:endParaRPr lang="en-US" altLang="zh-TW" sz="2400" dirty="0"/>
              </a:p>
              <a:p>
                <a:r>
                  <a:rPr lang="zh-TW" altLang="en-US" sz="2400" dirty="0"/>
                  <a:t>與整個字串的開頭 </a:t>
                </a:r>
                <a:r>
                  <a:rPr lang="en-US" altLang="zh-TW" sz="2400" dirty="0"/>
                  <a:t>3</a:t>
                </a:r>
                <a:r>
                  <a:rPr lang="zh-TW" altLang="en-US" sz="2400" dirty="0"/>
                  <a:t> 個字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ABA</a:t>
                </a:r>
                <a:r>
                  <a:rPr lang="en-US" altLang="zh-TW" sz="2400" dirty="0"/>
                  <a:t>BAAB</a:t>
                </a:r>
                <a:r>
                  <a:rPr lang="zh-TW" altLang="en-US" sz="2400" dirty="0"/>
                  <a:t> 一樣</a:t>
                </a:r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B3ED48B-907F-2892-AC46-914A8DDAA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448086"/>
                <a:ext cx="5515036" cy="830997"/>
              </a:xfrm>
              <a:prstGeom prst="rect">
                <a:avLst/>
              </a:prstGeom>
              <a:blipFill>
                <a:blip r:embed="rId4"/>
                <a:stretch>
                  <a:fillRect l="-1657" t="-6618" r="-663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03679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38BB9-5AE0-2957-25E8-5ED5D39C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 Algorithm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F0A08A-8D99-600B-6C3F-F729F6074C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為了快速計算 </a:t>
                </a:r>
                <a:r>
                  <a:rPr lang="en-US" altLang="zh-TW" dirty="0"/>
                  <a:t>Z</a:t>
                </a:r>
                <a:r>
                  <a:rPr lang="zh-TW" altLang="en-US" dirty="0"/>
                  <a:t> ，我們維護一個範圍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該範圍滿足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[0: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F0A08A-8D99-600B-6C3F-F729F6074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FE9C210-AB7B-7782-38E7-07E318072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906825"/>
              </p:ext>
            </p:extLst>
          </p:nvPr>
        </p:nvGraphicFramePr>
        <p:xfrm>
          <a:off x="3760543" y="5106636"/>
          <a:ext cx="4500881" cy="1051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2983">
                  <a:extLst>
                    <a:ext uri="{9D8B030D-6E8A-4147-A177-3AD203B41FA5}">
                      <a16:colId xmlns:a16="http://schemas.microsoft.com/office/drawing/2014/main" val="2442467566"/>
                    </a:ext>
                  </a:extLst>
                </a:gridCol>
                <a:gridCol w="642983">
                  <a:extLst>
                    <a:ext uri="{9D8B030D-6E8A-4147-A177-3AD203B41FA5}">
                      <a16:colId xmlns:a16="http://schemas.microsoft.com/office/drawing/2014/main" val="2582499339"/>
                    </a:ext>
                  </a:extLst>
                </a:gridCol>
                <a:gridCol w="642983">
                  <a:extLst>
                    <a:ext uri="{9D8B030D-6E8A-4147-A177-3AD203B41FA5}">
                      <a16:colId xmlns:a16="http://schemas.microsoft.com/office/drawing/2014/main" val="2997218295"/>
                    </a:ext>
                  </a:extLst>
                </a:gridCol>
                <a:gridCol w="642983">
                  <a:extLst>
                    <a:ext uri="{9D8B030D-6E8A-4147-A177-3AD203B41FA5}">
                      <a16:colId xmlns:a16="http://schemas.microsoft.com/office/drawing/2014/main" val="2227700085"/>
                    </a:ext>
                  </a:extLst>
                </a:gridCol>
                <a:gridCol w="642983">
                  <a:extLst>
                    <a:ext uri="{9D8B030D-6E8A-4147-A177-3AD203B41FA5}">
                      <a16:colId xmlns:a16="http://schemas.microsoft.com/office/drawing/2014/main" val="3544407184"/>
                    </a:ext>
                  </a:extLst>
                </a:gridCol>
                <a:gridCol w="642983">
                  <a:extLst>
                    <a:ext uri="{9D8B030D-6E8A-4147-A177-3AD203B41FA5}">
                      <a16:colId xmlns:a16="http://schemas.microsoft.com/office/drawing/2014/main" val="1879184213"/>
                    </a:ext>
                  </a:extLst>
                </a:gridCol>
                <a:gridCol w="642983">
                  <a:extLst>
                    <a:ext uri="{9D8B030D-6E8A-4147-A177-3AD203B41FA5}">
                      <a16:colId xmlns:a16="http://schemas.microsoft.com/office/drawing/2014/main" val="8356110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8100" marR="38100" marT="38100" marB="381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8100" marR="38100" marT="38100" marB="381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8100" marR="38100" marT="38100" marB="381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8100" marR="38100" marT="38100" marB="381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8100" marR="38100" marT="38100" marB="381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38100" marR="38100" marT="38100" marB="381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38100" marR="38100" marT="38100" marB="3810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857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38100" marR="38100" marT="38100" marB="3810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38100" marR="38100" marT="38100" marB="3810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38100" marR="38100" marT="38100" marB="381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38100" marR="38100" marT="38100" marB="381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38100" marR="38100" marT="38100" marB="381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66512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b="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b="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b="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b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b="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b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b="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35632927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ED7818E-2DA7-FE26-E3F4-12C009EE690B}"/>
                  </a:ext>
                </a:extLst>
              </p:cNvPr>
              <p:cNvSpPr txBox="1"/>
              <p:nvPr/>
            </p:nvSpPr>
            <p:spPr>
              <a:xfrm>
                <a:off x="3381080" y="5788864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ED7818E-2DA7-FE26-E3F4-12C009EE6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080" y="5788864"/>
                <a:ext cx="37946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號: 向下 6">
            <a:extLst>
              <a:ext uri="{FF2B5EF4-FFF2-40B4-BE49-F238E27FC236}">
                <a16:creationId xmlns:a16="http://schemas.microsoft.com/office/drawing/2014/main" id="{6DFC4793-8437-FB18-9AB2-A81C013F030F}"/>
              </a:ext>
            </a:extLst>
          </p:cNvPr>
          <p:cNvSpPr/>
          <p:nvPr/>
        </p:nvSpPr>
        <p:spPr>
          <a:xfrm>
            <a:off x="5128181" y="4423577"/>
            <a:ext cx="443060" cy="5481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</a:t>
            </a:r>
            <a:endParaRPr lang="zh-TW" altLang="en-US" dirty="0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B0356FAE-6171-78BD-13CC-4D83F7B3641E}"/>
              </a:ext>
            </a:extLst>
          </p:cNvPr>
          <p:cNvSpPr/>
          <p:nvPr/>
        </p:nvSpPr>
        <p:spPr>
          <a:xfrm>
            <a:off x="6466787" y="4423577"/>
            <a:ext cx="443060" cy="5481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51582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38BB9-5AE0-2957-25E8-5ED5D39C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 Algorithm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F0A08A-8D99-600B-6C3F-F729F6074C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為了快速計算 </a:t>
                </a:r>
                <a:r>
                  <a:rPr lang="en-US" altLang="zh-TW" dirty="0"/>
                  <a:t>Z</a:t>
                </a:r>
                <a:r>
                  <a:rPr lang="zh-TW" altLang="en-US" dirty="0"/>
                  <a:t> ，我們維護一個範圍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該範圍滿足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[0: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F0A08A-8D99-600B-6C3F-F729F6074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FE9C210-AB7B-7782-38E7-07E318072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880925"/>
              </p:ext>
            </p:extLst>
          </p:nvPr>
        </p:nvGraphicFramePr>
        <p:xfrm>
          <a:off x="3760543" y="5106636"/>
          <a:ext cx="4500881" cy="1051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2983">
                  <a:extLst>
                    <a:ext uri="{9D8B030D-6E8A-4147-A177-3AD203B41FA5}">
                      <a16:colId xmlns:a16="http://schemas.microsoft.com/office/drawing/2014/main" val="2442467566"/>
                    </a:ext>
                  </a:extLst>
                </a:gridCol>
                <a:gridCol w="642983">
                  <a:extLst>
                    <a:ext uri="{9D8B030D-6E8A-4147-A177-3AD203B41FA5}">
                      <a16:colId xmlns:a16="http://schemas.microsoft.com/office/drawing/2014/main" val="2582499339"/>
                    </a:ext>
                  </a:extLst>
                </a:gridCol>
                <a:gridCol w="642983">
                  <a:extLst>
                    <a:ext uri="{9D8B030D-6E8A-4147-A177-3AD203B41FA5}">
                      <a16:colId xmlns:a16="http://schemas.microsoft.com/office/drawing/2014/main" val="2997218295"/>
                    </a:ext>
                  </a:extLst>
                </a:gridCol>
                <a:gridCol w="642983">
                  <a:extLst>
                    <a:ext uri="{9D8B030D-6E8A-4147-A177-3AD203B41FA5}">
                      <a16:colId xmlns:a16="http://schemas.microsoft.com/office/drawing/2014/main" val="2227700085"/>
                    </a:ext>
                  </a:extLst>
                </a:gridCol>
                <a:gridCol w="642983">
                  <a:extLst>
                    <a:ext uri="{9D8B030D-6E8A-4147-A177-3AD203B41FA5}">
                      <a16:colId xmlns:a16="http://schemas.microsoft.com/office/drawing/2014/main" val="3544407184"/>
                    </a:ext>
                  </a:extLst>
                </a:gridCol>
                <a:gridCol w="642983">
                  <a:extLst>
                    <a:ext uri="{9D8B030D-6E8A-4147-A177-3AD203B41FA5}">
                      <a16:colId xmlns:a16="http://schemas.microsoft.com/office/drawing/2014/main" val="1879184213"/>
                    </a:ext>
                  </a:extLst>
                </a:gridCol>
                <a:gridCol w="642983">
                  <a:extLst>
                    <a:ext uri="{9D8B030D-6E8A-4147-A177-3AD203B41FA5}">
                      <a16:colId xmlns:a16="http://schemas.microsoft.com/office/drawing/2014/main" val="8356110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8100" marR="38100" marT="38100" marB="381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8100" marR="38100" marT="38100" marB="381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8100" marR="38100" marT="38100" marB="381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8100" marR="38100" marT="38100" marB="381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8100" marR="38100" marT="38100" marB="381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38100" marR="38100" marT="38100" marB="381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38100" marR="38100" marT="38100" marB="3810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857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38100" marR="38100" marT="38100" marB="381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38100" marR="38100" marT="38100" marB="381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38100" marR="38100" marT="38100" marB="381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66512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b="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b="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b="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b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b="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b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b="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35632927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ED7818E-2DA7-FE26-E3F4-12C009EE690B}"/>
                  </a:ext>
                </a:extLst>
              </p:cNvPr>
              <p:cNvSpPr txBox="1"/>
              <p:nvPr/>
            </p:nvSpPr>
            <p:spPr>
              <a:xfrm>
                <a:off x="3381080" y="5788864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ED7818E-2DA7-FE26-E3F4-12C009EE6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080" y="5788864"/>
                <a:ext cx="37946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號: 向下 6">
            <a:extLst>
              <a:ext uri="{FF2B5EF4-FFF2-40B4-BE49-F238E27FC236}">
                <a16:creationId xmlns:a16="http://schemas.microsoft.com/office/drawing/2014/main" id="{6DFC4793-8437-FB18-9AB2-A81C013F030F}"/>
              </a:ext>
            </a:extLst>
          </p:cNvPr>
          <p:cNvSpPr/>
          <p:nvPr/>
        </p:nvSpPr>
        <p:spPr>
          <a:xfrm>
            <a:off x="5128181" y="4423577"/>
            <a:ext cx="443060" cy="5481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</a:t>
            </a:r>
            <a:endParaRPr lang="zh-TW" altLang="en-US" dirty="0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B0356FAE-6171-78BD-13CC-4D83F7B3641E}"/>
              </a:ext>
            </a:extLst>
          </p:cNvPr>
          <p:cNvSpPr/>
          <p:nvPr/>
        </p:nvSpPr>
        <p:spPr>
          <a:xfrm>
            <a:off x="6466787" y="4423577"/>
            <a:ext cx="443060" cy="5481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96662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7EDE704D-94E3-6C3F-2FF2-42CB8BEE5E7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Case 1: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不再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zh-TW" altLang="en-US" dirty="0"/>
                  <a:t> 範圍內</a:t>
                </a:r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7EDE704D-94E3-6C3F-2FF2-42CB8BEE5E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5CE3F3-3BE3-DC49-16A2-B66D5A02A2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當前的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TW" altLang="en-US" dirty="0"/>
                  <a:t> 完全沒有用，直接暴力求答案</a:t>
                </a:r>
                <a:endParaRPr lang="en-US" altLang="zh-TW" dirty="0"/>
              </a:p>
              <a:p>
                <a:r>
                  <a:rPr lang="zh-TW" altLang="en-US" dirty="0"/>
                  <a:t>並把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TW" altLang="en-US" dirty="0"/>
                  <a:t> 更新成找到的範圍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5CE3F3-3BE3-DC49-16A2-B66D5A02A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5EB575F0-F7AE-8A3A-655F-D00791ACC1B9}"/>
              </a:ext>
            </a:extLst>
          </p:cNvPr>
          <p:cNvSpPr txBox="1"/>
          <p:nvPr/>
        </p:nvSpPr>
        <p:spPr>
          <a:xfrm>
            <a:off x="6096000" y="2670747"/>
            <a:ext cx="4870244" cy="397031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buildZ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Case 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++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// TODO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646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3339</TotalTime>
  <Words>10019</Words>
  <Application>Microsoft Office PowerPoint</Application>
  <PresentationFormat>寬螢幕</PresentationFormat>
  <Paragraphs>4226</Paragraphs>
  <Slides>129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129</vt:i4>
      </vt:variant>
    </vt:vector>
  </HeadingPairs>
  <TitlesOfParts>
    <vt:vector size="138" baseType="lpstr">
      <vt:lpstr>-apple-system</vt:lpstr>
      <vt:lpstr>Arial</vt:lpstr>
      <vt:lpstr>Calibri</vt:lpstr>
      <vt:lpstr>Calibri Light</vt:lpstr>
      <vt:lpstr>Cambria Math</vt:lpstr>
      <vt:lpstr>Consolas</vt:lpstr>
      <vt:lpstr>Lato</vt:lpstr>
      <vt:lpstr>Segoe UI Historic</vt:lpstr>
      <vt:lpstr>Office 佈景主題</vt:lpstr>
      <vt:lpstr>String</vt:lpstr>
      <vt:lpstr>Radix Sort</vt:lpstr>
      <vt:lpstr>Counting Sort</vt:lpstr>
      <vt:lpstr>Counting Sort</vt:lpstr>
      <vt:lpstr>Counting Sort</vt:lpstr>
      <vt:lpstr>Counting Sort</vt:lpstr>
      <vt:lpstr>標準的 Counting Sort</vt:lpstr>
      <vt:lpstr>標準的 Counting Sort</vt:lpstr>
      <vt:lpstr>標準的 Counting Sort</vt:lpstr>
      <vt:lpstr>標準的 Counting Sort</vt:lpstr>
      <vt:lpstr>標準的 Counting Sort</vt:lpstr>
      <vt:lpstr>標準的 Counting Sort</vt:lpstr>
      <vt:lpstr>標準的 Counting Sort</vt:lpstr>
      <vt:lpstr>標準的 Counting Sort</vt:lpstr>
      <vt:lpstr>標準的 Counting Sort</vt:lpstr>
      <vt:lpstr>標準的 Counting Sort – 性質</vt:lpstr>
      <vt:lpstr>Radix Sort</vt:lpstr>
      <vt:lpstr>Radix Sort</vt:lpstr>
      <vt:lpstr>Radix Sort</vt:lpstr>
      <vt:lpstr>2 位數 - Radix Sort</vt:lpstr>
      <vt:lpstr>將 counting-sort 的部分拆開來</vt:lpstr>
      <vt:lpstr>unsigned - Radix Sort</vt:lpstr>
      <vt:lpstr>字串匹配問題</vt:lpstr>
      <vt:lpstr>最簡單的暴力法</vt:lpstr>
      <vt:lpstr>最簡單的暴力法 – C++ string 內建 O(n^2 )</vt:lpstr>
      <vt:lpstr>暴力法會變成 O(n^2 ) 的例子</vt:lpstr>
      <vt:lpstr>小祕密 – GCC 實作的 strstr 是 O(n) 的</vt:lpstr>
      <vt:lpstr>Suffix Array</vt:lpstr>
      <vt:lpstr>後綴 (Suffix)</vt:lpstr>
      <vt:lpstr>後綴數組 (Suffix Array, SA)</vt:lpstr>
      <vt:lpstr>後綴數組上二分搜</vt:lpstr>
      <vt:lpstr>複習：模板化的二分搜</vt:lpstr>
      <vt:lpstr>後綴數組上二分搜 O(|pattern|  log⁡|text| )</vt:lpstr>
      <vt:lpstr>構造後綴數組常見方法</vt:lpstr>
      <vt:lpstr>倍增法基本概念</vt:lpstr>
      <vt:lpstr>倍增法實作</vt:lpstr>
      <vt:lpstr>倍增法實作</vt:lpstr>
      <vt:lpstr>倍增法實作</vt:lpstr>
      <vt:lpstr>倍增法實作</vt:lpstr>
      <vt:lpstr>Update Index</vt:lpstr>
      <vt:lpstr>倍增法實作</vt:lpstr>
      <vt:lpstr>倍增法實作</vt:lpstr>
      <vt:lpstr>Update Rank</vt:lpstr>
      <vt:lpstr>Update Rank</vt:lpstr>
      <vt:lpstr>倍增法實作</vt:lpstr>
      <vt:lpstr>倍增法實作</vt:lpstr>
      <vt:lpstr>倍增法實作</vt:lpstr>
      <vt:lpstr>倍增法實作</vt:lpstr>
      <vt:lpstr>倍增法程式碼</vt:lpstr>
      <vt:lpstr>最常共同前綴 (Longest Common Prefix, LCP)</vt:lpstr>
      <vt:lpstr>高度數組 (Height)</vt:lpstr>
      <vt:lpstr>高度數組 (Height)</vt:lpstr>
      <vt:lpstr>高度數組 (Height)</vt:lpstr>
      <vt:lpstr>高度數組 (Height)</vt:lpstr>
      <vt:lpstr>高度數組 (Height)</vt:lpstr>
      <vt:lpstr>高度數組 (Height)</vt:lpstr>
      <vt:lpstr>高度數組 (Height)</vt:lpstr>
      <vt:lpstr>高度數組 (Height)</vt:lpstr>
      <vt:lpstr>高度數組 (Height) – 性質</vt:lpstr>
      <vt:lpstr>定理</vt:lpstr>
      <vt:lpstr>構造高度數組 O(n)</vt:lpstr>
      <vt:lpstr>高度數組好處</vt:lpstr>
      <vt:lpstr>最長共同子字串(Longest Common Substring)</vt:lpstr>
      <vt:lpstr>利用後綴數組</vt:lpstr>
      <vt:lpstr>Longest Common Substring</vt:lpstr>
      <vt:lpstr>最小表示法 (Minimal String Rotation)</vt:lpstr>
      <vt:lpstr>利用後綴數組</vt:lpstr>
      <vt:lpstr>最長迴文子字串 (Longest Palindromic Substring)</vt:lpstr>
      <vt:lpstr>專門的 O(n) 演算法</vt:lpstr>
      <vt:lpstr>KMP 演算法</vt:lpstr>
      <vt:lpstr>基本概念：共同前後綴</vt:lpstr>
      <vt:lpstr>次長共同前後綴</vt:lpstr>
      <vt:lpstr>前缀函数</vt:lpstr>
      <vt:lpstr>前缀函数</vt:lpstr>
      <vt:lpstr>前缀函数</vt:lpstr>
      <vt:lpstr>前缀函数 – 動態規劃</vt:lpstr>
      <vt:lpstr>前缀函数 – 動態規劃</vt:lpstr>
      <vt:lpstr>前缀函数 – 動態規劃</vt:lpstr>
      <vt:lpstr>前缀函数 – 動態規劃</vt:lpstr>
      <vt:lpstr>前缀函数 – 動態規劃</vt:lpstr>
      <vt:lpstr>前缀函数 – 動態規劃</vt:lpstr>
      <vt:lpstr>前缀函数 – 動態規劃</vt:lpstr>
      <vt:lpstr>前缀函数 – 動態規劃</vt:lpstr>
      <vt:lpstr>前缀函数 – 動態規劃</vt:lpstr>
      <vt:lpstr>前綴函數 – 程式碼</vt:lpstr>
      <vt:lpstr>前綴函數 – O(n)</vt:lpstr>
      <vt:lpstr>找出所有匹配的位置 O(n)</vt:lpstr>
      <vt:lpstr>找出所有匹配的位置 O(n)</vt:lpstr>
      <vt:lpstr>找出所有匹配的位置 O(n)</vt:lpstr>
      <vt:lpstr>空間更少的做法</vt:lpstr>
      <vt:lpstr>UVa 11475</vt:lpstr>
      <vt:lpstr>想法</vt:lpstr>
      <vt:lpstr>字串最小週期</vt:lpstr>
      <vt:lpstr>想法</vt:lpstr>
      <vt:lpstr>Z Algorithm</vt:lpstr>
      <vt:lpstr>拓展 KMP</vt:lpstr>
      <vt:lpstr>Z Algorithm</vt:lpstr>
      <vt:lpstr>Z Algorithm</vt:lpstr>
      <vt:lpstr>Case 1: i 不再 [L,R] 範圍內</vt:lpstr>
      <vt:lpstr>Case 2: L≤i≤R 且 i+Z[i-L]-1&lt;R</vt:lpstr>
      <vt:lpstr>Case 2: L≤i≤R 且 i+Z[i-L]-1&lt;R</vt:lpstr>
      <vt:lpstr>Case 2: L≤i≤R 且 i+Z[i-L]-1&lt;R</vt:lpstr>
      <vt:lpstr>Case 3: L≤i≤R 且 i+Z[i-L]-1≥R</vt:lpstr>
      <vt:lpstr>Case 3: L≤i≤R 且 i+Z[i-L]-1≥R</vt:lpstr>
      <vt:lpstr>Z Algorithm</vt:lpstr>
      <vt:lpstr>Z Algorithm</vt:lpstr>
      <vt:lpstr>Z Algorithm – 時間複雜度</vt:lpstr>
      <vt:lpstr>找出所有匹配的位置 O(n)</vt:lpstr>
      <vt:lpstr>CSES - Finding Periods</vt:lpstr>
      <vt:lpstr>觀察</vt:lpstr>
      <vt:lpstr>CSES - Finding Periods</vt:lpstr>
      <vt:lpstr>Rabin-Karp Rolling Hash</vt:lpstr>
      <vt:lpstr>滾動雜湊</vt:lpstr>
      <vt:lpstr>滾動雜湊</vt:lpstr>
      <vt:lpstr>程式碼</vt:lpstr>
      <vt:lpstr>子字串的 hash</vt:lpstr>
      <vt:lpstr>子字串的 hash</vt:lpstr>
      <vt:lpstr>取得子字串的 hash O(1)</vt:lpstr>
      <vt:lpstr>唬爛法</vt:lpstr>
      <vt:lpstr>碰撞問題</vt:lpstr>
      <vt:lpstr>碰撞問題</vt:lpstr>
      <vt:lpstr>特殊質數</vt:lpstr>
      <vt:lpstr>Trie</vt:lpstr>
      <vt:lpstr>儲存、查找字串</vt:lpstr>
      <vt:lpstr>Trie (讀做 Try)</vt:lpstr>
      <vt:lpstr>加入資料很簡單 O(|S|)</vt:lpstr>
      <vt:lpstr>Trie 的好處</vt:lpstr>
      <vt:lpstr>注意 Trie 的空間</vt:lpstr>
      <vt:lpstr>特殊題型 0-1 Trie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</dc:title>
  <dc:creator>Jinkela Huang</dc:creator>
  <cp:lastModifiedBy>Jinkela Huang</cp:lastModifiedBy>
  <cp:revision>263</cp:revision>
  <dcterms:created xsi:type="dcterms:W3CDTF">2023-03-13T14:38:40Z</dcterms:created>
  <dcterms:modified xsi:type="dcterms:W3CDTF">2023-03-19T08:07:07Z</dcterms:modified>
</cp:coreProperties>
</file>