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3747b7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3747b7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03747b7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03747b7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3747b7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3747b7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03747b7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03747b7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03747b7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03747b7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9289fa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9289fa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38" y="1298150"/>
            <a:ext cx="7807927" cy="30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		Sample Input:						Sample Output: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240025" y="1744675"/>
            <a:ext cx="2361600" cy="2232000"/>
          </a:xfrm>
          <a:prstGeom prst="roundRect">
            <a:avLst>
              <a:gd fmla="val 954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Courier New"/>
                <a:ea typeface="Courier New"/>
                <a:cs typeface="Courier New"/>
                <a:sym typeface="Courier New"/>
              </a:rPr>
              <a:t>5 5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Courier New"/>
                <a:ea typeface="Courier New"/>
                <a:cs typeface="Courier New"/>
                <a:sym typeface="Courier New"/>
              </a:rPr>
              <a:t>TT.C.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Courier New"/>
                <a:ea typeface="Courier New"/>
                <a:cs typeface="Courier New"/>
                <a:sym typeface="Courier New"/>
              </a:rPr>
              <a:t>C.C.T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Courier New"/>
                <a:ea typeface="Courier New"/>
                <a:cs typeface="Courier New"/>
                <a:sym typeface="Courier New"/>
              </a:rPr>
              <a:t>CICC.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Courier New"/>
                <a:ea typeface="Courier New"/>
                <a:cs typeface="Courier New"/>
                <a:sym typeface="Courier New"/>
              </a:rPr>
              <a:t>TTTC.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Courier New"/>
                <a:ea typeface="Courier New"/>
                <a:cs typeface="Courier New"/>
                <a:sym typeface="Courier New"/>
              </a:rPr>
              <a:t>CC..T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317450" y="1744675"/>
            <a:ext cx="2361600" cy="2232000"/>
          </a:xfrm>
          <a:prstGeom prst="roundRect">
            <a:avLst>
              <a:gd fmla="val 954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Requirments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25" y="1539275"/>
            <a:ext cx="7605551" cy="20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Breadth-first Search (BFS)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50" y="2059550"/>
            <a:ext cx="3288874" cy="2509326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/>
        </p:nvSpPr>
        <p:spPr>
          <a:xfrm>
            <a:off x="1966988" y="1597850"/>
            <a:ext cx="7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BFS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499" y="2104087"/>
            <a:ext cx="3288874" cy="2420247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7"/>
          <p:cNvSpPr txBox="1"/>
          <p:nvPr/>
        </p:nvSpPr>
        <p:spPr>
          <a:xfrm>
            <a:off x="6364938" y="1597850"/>
            <a:ext cx="7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D</a:t>
            </a:r>
            <a:r>
              <a:rPr lang="zh-TW" sz="1800">
                <a:solidFill>
                  <a:schemeClr val="dk2"/>
                </a:solidFill>
              </a:rPr>
              <a:t>FS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Prepare a queue, each element of the queue will contain 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(cur_x, cur_y, step)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Find the position 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b="1" lang="zh-TW" sz="1400"/>
              <a:t> </a:t>
            </a:r>
            <a:r>
              <a:rPr lang="zh-TW" sz="1400"/>
              <a:t>of 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 sz="1400"/>
              <a:t>, which is the starting point.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Push 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(x, y, 0)</a:t>
            </a:r>
            <a:r>
              <a:rPr lang="zh-TW" sz="1400"/>
              <a:t> into the queue.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While the queue is not empty, pop the front element 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zh-TW" sz="1400"/>
              <a:t> of the queue in each round. For every unvisited neighbor of 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zh-TW" sz="1400"/>
              <a:t>, if type == 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‘T’</a:t>
            </a:r>
            <a:r>
              <a:rPr lang="zh-TW" sz="1400"/>
              <a:t> or type == 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‘.’</a:t>
            </a:r>
            <a:r>
              <a:rPr lang="zh-TW" sz="1400"/>
              <a:t>, push the neighbor into the queue. Remember to increase the value of </a:t>
            </a:r>
            <a:r>
              <a:rPr b="1" lang="zh-TW" sz="1400"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b="1" lang="zh-TW" sz="1400"/>
              <a:t>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Remember to update </a:t>
            </a:r>
            <a:r>
              <a:rPr lang="zh-TW" sz="1400" u="sng"/>
              <a:t>current max step</a:t>
            </a:r>
            <a:r>
              <a:rPr lang="zh-TW" sz="1400"/>
              <a:t> and </a:t>
            </a:r>
            <a:r>
              <a:rPr lang="zh-TW" sz="1400" u="sng"/>
              <a:t>the number of </a:t>
            </a:r>
            <a:r>
              <a:rPr b="1" lang="zh-TW" sz="1400" u="sng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 sz="1400" u="sng"/>
              <a:t> that has been visited</a:t>
            </a:r>
            <a:r>
              <a:rPr lang="zh-TW" sz="1400"/>
              <a:t> along the way.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88554" t="28088"/>
          <a:stretch/>
        </p:blipFill>
        <p:spPr>
          <a:xfrm>
            <a:off x="753750" y="1701575"/>
            <a:ext cx="870499" cy="14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2219825" y="2306850"/>
            <a:ext cx="12840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(3, 2, 0)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111400" y="1662925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Queue: (cur_x, cur_y, step)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3841800" y="2306850"/>
            <a:ext cx="12840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(2, 2, 1)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533400" y="2306850"/>
            <a:ext cx="12840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(4, 2, 1)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219825" y="2306850"/>
            <a:ext cx="1284000" cy="529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(3, 2, 0)</a:t>
            </a:r>
            <a:endParaRPr/>
          </a:p>
        </p:txBody>
      </p:sp>
      <p:cxnSp>
        <p:nvCxnSpPr>
          <p:cNvPr id="106" name="Google Shape;106;p19"/>
          <p:cNvCxnSpPr>
            <a:stCxn id="105" idx="6"/>
            <a:endCxn id="103" idx="2"/>
          </p:cNvCxnSpPr>
          <p:nvPr/>
        </p:nvCxnSpPr>
        <p:spPr>
          <a:xfrm>
            <a:off x="3503825" y="2571750"/>
            <a:ext cx="33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3" idx="6"/>
            <a:endCxn id="104" idx="2"/>
          </p:cNvCxnSpPr>
          <p:nvPr/>
        </p:nvCxnSpPr>
        <p:spPr>
          <a:xfrm>
            <a:off x="5125800" y="2571750"/>
            <a:ext cx="4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/>
          <p:nvPr/>
        </p:nvSpPr>
        <p:spPr>
          <a:xfrm>
            <a:off x="3841800" y="2306850"/>
            <a:ext cx="1284000" cy="529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(2, 2, 1)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155475" y="2306850"/>
            <a:ext cx="12840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(1, 2, 2)</a:t>
            </a:r>
            <a:endParaRPr/>
          </a:p>
        </p:txBody>
      </p:sp>
      <p:cxnSp>
        <p:nvCxnSpPr>
          <p:cNvPr id="110" name="Google Shape;110;p19"/>
          <p:cNvCxnSpPr>
            <a:stCxn id="104" idx="6"/>
            <a:endCxn id="109" idx="2"/>
          </p:cNvCxnSpPr>
          <p:nvPr/>
        </p:nvCxnSpPr>
        <p:spPr>
          <a:xfrm>
            <a:off x="6817400" y="2571750"/>
            <a:ext cx="33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/>
          <p:nvPr/>
        </p:nvSpPr>
        <p:spPr>
          <a:xfrm>
            <a:off x="5533400" y="2306850"/>
            <a:ext cx="1284000" cy="529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(4, 2, 1)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155475" y="3132150"/>
            <a:ext cx="12840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(4, 1, 2)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155475" y="3957450"/>
            <a:ext cx="12840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(4, 3, 2)</a:t>
            </a:r>
            <a:endParaRPr/>
          </a:p>
        </p:txBody>
      </p:sp>
      <p:cxnSp>
        <p:nvCxnSpPr>
          <p:cNvPr id="114" name="Google Shape;114;p19"/>
          <p:cNvCxnSpPr>
            <a:stCxn id="109" idx="4"/>
            <a:endCxn id="112" idx="0"/>
          </p:cNvCxnSpPr>
          <p:nvPr/>
        </p:nvCxnSpPr>
        <p:spPr>
          <a:xfrm>
            <a:off x="7797475" y="28366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7797475" y="36619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13" idx="2"/>
          </p:cNvCxnSpPr>
          <p:nvPr/>
        </p:nvCxnSpPr>
        <p:spPr>
          <a:xfrm flipH="1">
            <a:off x="5978875" y="4222350"/>
            <a:ext cx="1176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/>
          <p:nvPr/>
        </p:nvSpPr>
        <p:spPr>
          <a:xfrm>
            <a:off x="4687650" y="3957750"/>
            <a:ext cx="12840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