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13793B-34CF-47D7-B87F-D8F782519BB4}">
  <a:tblStyle styleId="{F213793B-34CF-47D7-B87F-D8F782519B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fddd6b69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fddd6b69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fddd6b69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fddd6b69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fddd6b69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fddd6b69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統整一下剛剛的做法，其實只需要一個 大小為 y 最大值的一維陣列，就可以重建剛剛的陣列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遍歷每個 x，對於每個 x 來說，只關注發生變化的地方，也就是 X+B 的位置是第一組出現的 x y配對，於是我們把這個陣列中 X+B 對應到的位置加一，X+C是最後一組，把後一個位置 -1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fddd6b69a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fddd6b69a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fddd6b69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fddd6b69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最後得到的陣列就代表在 i = 某個數字時，x y 組數和前一個 i 比起來的變化量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fddd6b69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9fddd6b69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換句話說，對這個變化量的陣列做前綴和，我們就可以得到滿足這幾個條件的 x y 總共有多少組，然後就可以直接拿 i 和 z 去比大小算組合了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fddd6b69a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9fddd6b69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因為z &gt;= 9，所以在 i = 9 之前的這些 i 不會構成合法的三角形邊長條件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當 i = 10 時，總共有 5 組可能的 x y 組合，這時候 z 只有一種可能就是等於 9，所以有 5*1 組可能的 xyz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fddd6b69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9fddd6b69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當 i = 11 時，比 i 小的 z 可能是 9 和 10 兩種可能，這時候有 4 組 x y 組合，配上兩種可能的 z，總共有 4 *2 = 8 組可能的 xyz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9fddd6b69a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9fddd6b69a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我們可以依據 i 的範圍來判斷有多少 z 符合條件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9fddd6b69a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9fddd6b69a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fddd6b69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fddd6b69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fddd6b69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fddd6b69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fddd6b69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fddd6b69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列舉所有符合ABCD範圍的組合，逐一檢查是否符合條件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fddd6b69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fddd6b69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暴力解的做法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fddd6b69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fddd6b69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fddd6b69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fddd6b69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因為遍歷所有的 x y z 會讓時間爆掉，所以我們先思考有沒有機會把 x y 合併在一起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fddd6b69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fddd6b69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fddd6b69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fddd6b69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幾個結論：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y 有幾種可能，每個 row 就有多少個連續的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 x 每加一，這些連續的 1 會往右shift一格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 觀察垂直方向，從 A+B 開始，每往右一格增加一組，到 A+C 之後，每往右一格減少一組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根據這種趨勢，我們可以不用建構整個二維陣列來記錄這些資訊，因為重要的資訊只有在哪些時候需要遞增，哪些時候需要遞減而已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Unlimited Triangle Work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 9 - pC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Solution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2751600" y="961525"/>
            <a:ext cx="36444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1400">
                <a:solidFill>
                  <a:schemeClr val="dk1"/>
                </a:solidFill>
              </a:rPr>
              <a:t>Ex : A = 1, B = 5, C = 9, D = 16		</a:t>
            </a:r>
            <a:endParaRPr b="1" sz="1400"/>
          </a:p>
        </p:txBody>
      </p:sp>
      <p:graphicFrame>
        <p:nvGraphicFramePr>
          <p:cNvPr id="159" name="Google Shape;159;p22"/>
          <p:cNvGraphicFramePr/>
          <p:nvPr/>
        </p:nvGraphicFramePr>
        <p:xfrm>
          <a:off x="952500" y="257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{F213793B-34CF-47D7-B87F-D8F782519BB4}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12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13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14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15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x=1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PRE</a:t>
                      </a:r>
                      <a:endParaRPr b="1"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60" name="Google Shape;160;p22"/>
          <p:cNvSpPr txBox="1"/>
          <p:nvPr/>
        </p:nvSpPr>
        <p:spPr>
          <a:xfrm>
            <a:off x="2159000" y="2192725"/>
            <a:ext cx="60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A+B</a:t>
            </a:r>
            <a:endParaRPr b="1"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6985000" y="2192725"/>
            <a:ext cx="60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B+C</a:t>
            </a:r>
            <a:endParaRPr b="1"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3647250" y="1992625"/>
            <a:ext cx="18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從 0 -&gt; 1 ：標</a:t>
            </a:r>
            <a:r>
              <a:rPr b="1" lang="zh-TW"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註</a:t>
            </a:r>
            <a:r>
              <a:rPr b="1" lang="zh-TW"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1</a:t>
            </a:r>
            <a:endParaRPr b="1" sz="13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從 1 -&gt; 0 ：標註-1</a:t>
            </a:r>
            <a:endParaRPr b="1" sz="13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Solution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2751600" y="961525"/>
            <a:ext cx="36444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1400">
                <a:solidFill>
                  <a:schemeClr val="dk1"/>
                </a:solidFill>
              </a:rPr>
              <a:t>Ex : A = 1, B = 5, C = 9, D = 16		</a:t>
            </a:r>
            <a:endParaRPr b="1" sz="1400"/>
          </a:p>
        </p:txBody>
      </p:sp>
      <p:graphicFrame>
        <p:nvGraphicFramePr>
          <p:cNvPr id="169" name="Google Shape;169;p23"/>
          <p:cNvGraphicFramePr/>
          <p:nvPr/>
        </p:nvGraphicFramePr>
        <p:xfrm>
          <a:off x="954300" y="190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{F213793B-34CF-47D7-B87F-D8F782519BB4}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12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13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14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15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x=1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x=2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x=3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x=4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x=5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SUM</a:t>
                      </a:r>
                      <a:endParaRPr b="1"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PRE</a:t>
                      </a:r>
                      <a:endParaRPr b="1"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b="1"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b="1"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b="1"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b="1"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b="1"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b="1"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b="1"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b="1"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b="1"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b="1"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b="1"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p23"/>
          <p:cNvSpPr txBox="1"/>
          <p:nvPr/>
        </p:nvSpPr>
        <p:spPr>
          <a:xfrm>
            <a:off x="2160800" y="1518750"/>
            <a:ext cx="60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A+B</a:t>
            </a:r>
            <a:endParaRPr b="1"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6986800" y="1518750"/>
            <a:ext cx="60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B+C</a:t>
            </a:r>
            <a:endParaRPr b="1"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4573800" y="1518750"/>
            <a:ext cx="60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="1" lang="zh-TW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+C</a:t>
            </a:r>
            <a:endParaRPr b="1"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Solution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對每個 x 來說，(x + B) 到 (x + C) 的區間會是 1（在原本的二維陣列裡）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zh-TW"/>
              <a:t>(x + B)</a:t>
            </a:r>
            <a:r>
              <a:rPr lang="zh-TW"/>
              <a:t> 的位置 +1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zh-TW"/>
              <a:t>(x + C + 1)</a:t>
            </a:r>
            <a:r>
              <a:rPr lang="zh-TW"/>
              <a:t> 的位置 -1</a:t>
            </a:r>
            <a:endParaRPr b="1"/>
          </a:p>
        </p:txBody>
      </p:sp>
      <p:graphicFrame>
        <p:nvGraphicFramePr>
          <p:cNvPr id="179" name="Google Shape;179;p24"/>
          <p:cNvGraphicFramePr/>
          <p:nvPr/>
        </p:nvGraphicFramePr>
        <p:xfrm>
          <a:off x="954300" y="32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{F213793B-34CF-47D7-B87F-D8F782519BB4}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12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13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14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15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x=1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b="1">
                        <a:solidFill>
                          <a:schemeClr val="accen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 b="1">
                        <a:solidFill>
                          <a:schemeClr val="accen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2749800" y="2738125"/>
            <a:ext cx="36444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1400">
                <a:solidFill>
                  <a:schemeClr val="dk1"/>
                </a:solidFill>
              </a:rPr>
              <a:t>Ex : A = 1, B = 5, C = 9, D = 16		</a:t>
            </a:r>
            <a:endParaRPr b="1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Solution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對每個 x 來說，(x + B) 到 (x + C) 的區間會是 1（在原本的二維陣列裡）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zh-TW"/>
              <a:t>(x + B)</a:t>
            </a:r>
            <a:r>
              <a:rPr lang="zh-TW"/>
              <a:t> 的位置 +1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zh-TW"/>
              <a:t>(x + C + 1)</a:t>
            </a:r>
            <a:r>
              <a:rPr lang="zh-TW"/>
              <a:t> 的位置 -1</a:t>
            </a:r>
            <a:endParaRPr b="1"/>
          </a:p>
        </p:txBody>
      </p:sp>
      <p:graphicFrame>
        <p:nvGraphicFramePr>
          <p:cNvPr id="187" name="Google Shape;187;p25"/>
          <p:cNvGraphicFramePr/>
          <p:nvPr/>
        </p:nvGraphicFramePr>
        <p:xfrm>
          <a:off x="954300" y="32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{F213793B-34CF-47D7-B87F-D8F782519BB4}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12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13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14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15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x=1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x=2</a:t>
                      </a:r>
                      <a:endParaRPr b="1">
                        <a:solidFill>
                          <a:schemeClr val="accen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b="1">
                        <a:solidFill>
                          <a:schemeClr val="accen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 b="1">
                        <a:solidFill>
                          <a:schemeClr val="accen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2749800" y="2738125"/>
            <a:ext cx="36444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1400">
                <a:solidFill>
                  <a:schemeClr val="dk1"/>
                </a:solidFill>
              </a:rPr>
              <a:t>Ex : A = 1, B = 5, C = 9, D = 16		</a:t>
            </a:r>
            <a:endParaRPr b="1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Solution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對每個 x 來說，(x + B) 到 (x + C) 的區間會是 1（在原本的二維陣列裡）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zh-TW"/>
              <a:t>(x + B)</a:t>
            </a:r>
            <a:r>
              <a:rPr lang="zh-TW"/>
              <a:t> 的位置 +1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zh-TW"/>
              <a:t>(x + C + 1)</a:t>
            </a:r>
            <a:r>
              <a:rPr lang="zh-TW"/>
              <a:t> 的位置 -1</a:t>
            </a:r>
            <a:endParaRPr b="1"/>
          </a:p>
        </p:txBody>
      </p:sp>
      <p:graphicFrame>
        <p:nvGraphicFramePr>
          <p:cNvPr id="195" name="Google Shape;195;p26"/>
          <p:cNvGraphicFramePr/>
          <p:nvPr/>
        </p:nvGraphicFramePr>
        <p:xfrm>
          <a:off x="954300" y="32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{F213793B-34CF-47D7-B87F-D8F782519BB4}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12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13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14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15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x=1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x=2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x=3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x=4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x=5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2749800" y="2738125"/>
            <a:ext cx="36444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1400">
                <a:solidFill>
                  <a:schemeClr val="dk1"/>
                </a:solidFill>
              </a:rPr>
              <a:t>Ex : A = 1, B = 5, C = 9, D = 16		</a:t>
            </a:r>
            <a:endParaRPr b="1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Solution</a:t>
            </a:r>
            <a:endParaRPr/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2751600" y="2450763"/>
            <a:ext cx="36444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1400">
                <a:solidFill>
                  <a:schemeClr val="dk1"/>
                </a:solidFill>
              </a:rPr>
              <a:t>Ex : A = 1, B = 5, C = 9, D = 16		</a:t>
            </a:r>
            <a:endParaRPr b="1" sz="1400"/>
          </a:p>
        </p:txBody>
      </p:sp>
      <p:graphicFrame>
        <p:nvGraphicFramePr>
          <p:cNvPr id="203" name="Google Shape;203;p27"/>
          <p:cNvGraphicFramePr/>
          <p:nvPr/>
        </p:nvGraphicFramePr>
        <p:xfrm>
          <a:off x="952500" y="351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{F213793B-34CF-47D7-B87F-D8F782519BB4}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12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13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14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15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SUM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PRE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p27"/>
          <p:cNvSpPr txBox="1"/>
          <p:nvPr/>
        </p:nvSpPr>
        <p:spPr>
          <a:xfrm>
            <a:off x="2159000" y="3128975"/>
            <a:ext cx="60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A+B</a:t>
            </a:r>
            <a:endParaRPr b="1"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6985000" y="3128975"/>
            <a:ext cx="60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B+C</a:t>
            </a:r>
            <a:endParaRPr b="1"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729450" y="207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針對每個 i，判斷有多少可能的 z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Solution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2749800" y="2450763"/>
            <a:ext cx="36444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1400">
                <a:solidFill>
                  <a:schemeClr val="dk1"/>
                </a:solidFill>
              </a:rPr>
              <a:t>Ex : A = 1, B = 5, C = 9, D = 16		</a:t>
            </a:r>
            <a:endParaRPr b="1" sz="1400"/>
          </a:p>
        </p:txBody>
      </p:sp>
      <p:graphicFrame>
        <p:nvGraphicFramePr>
          <p:cNvPr id="213" name="Google Shape;213;p28"/>
          <p:cNvGraphicFramePr/>
          <p:nvPr/>
        </p:nvGraphicFramePr>
        <p:xfrm>
          <a:off x="952500" y="351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{F213793B-34CF-47D7-B87F-D8F782519BB4}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12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13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14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15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SUM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PRE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4" name="Google Shape;214;p28"/>
          <p:cNvSpPr txBox="1"/>
          <p:nvPr/>
        </p:nvSpPr>
        <p:spPr>
          <a:xfrm>
            <a:off x="2159000" y="3128975"/>
            <a:ext cx="60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A+B</a:t>
            </a:r>
            <a:endParaRPr b="1"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6985000" y="3128975"/>
            <a:ext cx="60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B+C</a:t>
            </a:r>
            <a:endParaRPr b="1"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729450" y="207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針對每個 i，判斷有多少可能的 z</a:t>
            </a: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4761900" y="3230075"/>
            <a:ext cx="223500" cy="283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4572000" y="2871525"/>
            <a:ext cx="60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z = 9</a:t>
            </a:r>
            <a:endParaRPr b="1" sz="13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Solution</a:t>
            </a:r>
            <a:endParaRPr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2749800" y="2450763"/>
            <a:ext cx="36444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1400">
                <a:solidFill>
                  <a:schemeClr val="dk1"/>
                </a:solidFill>
              </a:rPr>
              <a:t>Ex : A = 1, B = 5, C = 9, D = 16		</a:t>
            </a:r>
            <a:endParaRPr b="1" sz="1400"/>
          </a:p>
        </p:txBody>
      </p:sp>
      <p:graphicFrame>
        <p:nvGraphicFramePr>
          <p:cNvPr id="225" name="Google Shape;225;p29"/>
          <p:cNvGraphicFramePr/>
          <p:nvPr/>
        </p:nvGraphicFramePr>
        <p:xfrm>
          <a:off x="952500" y="351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{F213793B-34CF-47D7-B87F-D8F782519BB4}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12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13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14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15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SUM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PRE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6" name="Google Shape;226;p29"/>
          <p:cNvSpPr txBox="1"/>
          <p:nvPr/>
        </p:nvSpPr>
        <p:spPr>
          <a:xfrm>
            <a:off x="2159000" y="3128975"/>
            <a:ext cx="60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A+B</a:t>
            </a:r>
            <a:endParaRPr b="1"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6985000" y="3128975"/>
            <a:ext cx="60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B+C</a:t>
            </a:r>
            <a:endParaRPr b="1"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729450" y="207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針對每個 i，判斷有多少可能的 z</a:t>
            </a: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5353100" y="3256425"/>
            <a:ext cx="223500" cy="283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5035550" y="2871525"/>
            <a:ext cx="858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z = 9, 10</a:t>
            </a:r>
            <a:endParaRPr b="1" sz="13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729450" y="2078875"/>
            <a:ext cx="7688700" cy="1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針對每個 i，判斷有多少可能的 z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lphaLcPeriod"/>
            </a:pPr>
            <a:r>
              <a:rPr b="1" lang="zh-TW">
                <a:solidFill>
                  <a:schemeClr val="accent2"/>
                </a:solidFill>
              </a:rPr>
              <a:t>若 i &lt;= C：0 個</a:t>
            </a:r>
            <a:endParaRPr b="1">
              <a:solidFill>
                <a:schemeClr val="accent2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lphaLcPeriod"/>
            </a:pPr>
            <a:r>
              <a:rPr b="1" lang="zh-TW">
                <a:solidFill>
                  <a:schemeClr val="accent2"/>
                </a:solidFill>
              </a:rPr>
              <a:t>若 C &lt; i &lt; D：i - C 個（</a:t>
            </a:r>
            <a:r>
              <a:rPr b="1" lang="zh-TW">
                <a:solidFill>
                  <a:schemeClr val="accent2"/>
                </a:solidFill>
              </a:rPr>
              <a:t>不包含 i）</a:t>
            </a:r>
            <a:endParaRPr b="1">
              <a:solidFill>
                <a:schemeClr val="accent2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lphaLcPeriod"/>
            </a:pPr>
            <a:r>
              <a:rPr b="1" lang="zh-TW">
                <a:solidFill>
                  <a:schemeClr val="accent2"/>
                </a:solidFill>
              </a:rPr>
              <a:t>若 i &gt;= D：D - C + 1 個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36" name="Google Shape;23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Solution</a:t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5035550" y="2450750"/>
            <a:ext cx="36444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1400">
                <a:solidFill>
                  <a:schemeClr val="dk1"/>
                </a:solidFill>
              </a:rPr>
              <a:t>Ex : A = 1, B = 5, C = 9, D = 16		</a:t>
            </a:r>
            <a:endParaRPr b="1" sz="1400"/>
          </a:p>
        </p:txBody>
      </p:sp>
      <p:graphicFrame>
        <p:nvGraphicFramePr>
          <p:cNvPr id="238" name="Google Shape;238;p30"/>
          <p:cNvGraphicFramePr/>
          <p:nvPr/>
        </p:nvGraphicFramePr>
        <p:xfrm>
          <a:off x="952500" y="351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{F213793B-34CF-47D7-B87F-D8F782519BB4}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12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13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14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15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SUM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PRE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9" name="Google Shape;239;p30"/>
          <p:cNvSpPr txBox="1"/>
          <p:nvPr/>
        </p:nvSpPr>
        <p:spPr>
          <a:xfrm>
            <a:off x="2159000" y="3128975"/>
            <a:ext cx="60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A+B</a:t>
            </a:r>
            <a:endParaRPr b="1"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6985000" y="3128975"/>
            <a:ext cx="60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B+C</a:t>
            </a:r>
            <a:endParaRPr b="1"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30"/>
          <p:cNvSpPr/>
          <p:nvPr/>
        </p:nvSpPr>
        <p:spPr>
          <a:xfrm>
            <a:off x="5353100" y="3256425"/>
            <a:ext cx="223500" cy="283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5035550" y="2871525"/>
            <a:ext cx="858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z = 9, 10</a:t>
            </a:r>
            <a:endParaRPr b="1" sz="13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Solution</a:t>
            </a:r>
            <a:endParaRPr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針對每個 i，判斷有多少可能的 z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lphaLcPeriod"/>
            </a:pPr>
            <a:r>
              <a:rPr b="1" lang="zh-TW">
                <a:solidFill>
                  <a:schemeClr val="accent2"/>
                </a:solidFill>
              </a:rPr>
              <a:t>若 i &lt;= C：0 個</a:t>
            </a:r>
            <a:endParaRPr b="1">
              <a:solidFill>
                <a:schemeClr val="accent2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lphaLcPeriod"/>
            </a:pPr>
            <a:r>
              <a:rPr b="1" lang="zh-TW">
                <a:solidFill>
                  <a:schemeClr val="accent2"/>
                </a:solidFill>
              </a:rPr>
              <a:t>若 C &lt; i &lt; D：i - C 個（不包含 i）</a:t>
            </a:r>
            <a:endParaRPr b="1">
              <a:solidFill>
                <a:schemeClr val="accent2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lphaLcPeriod"/>
            </a:pPr>
            <a:r>
              <a:rPr b="1" lang="zh-TW">
                <a:solidFill>
                  <a:schemeClr val="accent2"/>
                </a:solidFill>
              </a:rPr>
              <a:t>若 i &gt;= D：D - C + 1 個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遍歷 i，把 index i 對應到的數值（x, y 組合數），乘上可能的 z 數量，加總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Description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>
                <a:latin typeface="Raleway"/>
                <a:ea typeface="Raleway"/>
                <a:cs typeface="Raleway"/>
                <a:sym typeface="Raleway"/>
              </a:rPr>
              <a:t>給定 A、B、C、D 四個數字，代表 x、y、z 三個數的範圍（</a:t>
            </a:r>
            <a:r>
              <a:rPr i="1" lang="zh-TW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 </a:t>
            </a:r>
            <a:r>
              <a:rPr lang="zh-TW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≤ </a:t>
            </a:r>
            <a:r>
              <a:rPr i="1" lang="zh-TW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x </a:t>
            </a:r>
            <a:r>
              <a:rPr lang="zh-TW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≤ </a:t>
            </a:r>
            <a:r>
              <a:rPr i="1" lang="zh-TW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zh-TW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i="1" lang="zh-TW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B </a:t>
            </a:r>
            <a:r>
              <a:rPr lang="zh-TW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≤ </a:t>
            </a:r>
            <a:r>
              <a:rPr i="1" lang="zh-TW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y </a:t>
            </a:r>
            <a:r>
              <a:rPr lang="zh-TW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≤ </a:t>
            </a:r>
            <a:r>
              <a:rPr i="1" lang="zh-TW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zh-TW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i="1" lang="zh-TW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 </a:t>
            </a:r>
            <a:r>
              <a:rPr lang="zh-TW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≤ </a:t>
            </a:r>
            <a:r>
              <a:rPr i="1" lang="zh-TW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z </a:t>
            </a:r>
            <a:r>
              <a:rPr lang="zh-TW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≤ </a:t>
            </a:r>
            <a:r>
              <a:rPr i="1" lang="zh-TW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D）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>
                <a:latin typeface="Raleway"/>
                <a:ea typeface="Raleway"/>
                <a:cs typeface="Raleway"/>
                <a:sym typeface="Raleway"/>
              </a:rPr>
              <a:t>找出所有可組成三角形的 (x, y, z) 的數量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○"/>
            </a:pPr>
            <a:r>
              <a:rPr lang="zh-TW" sz="1300">
                <a:latin typeface="Raleway"/>
                <a:ea typeface="Raleway"/>
                <a:cs typeface="Raleway"/>
                <a:sym typeface="Raleway"/>
              </a:rPr>
              <a:t>因為 </a:t>
            </a:r>
            <a:r>
              <a:rPr lang="zh-TW" sz="13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x ≤ y ≤ z，符合 x + y &gt;</a:t>
            </a:r>
            <a:r>
              <a:rPr lang="zh-TW" sz="13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zh-TW" sz="13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z 就會是合法的邊長組合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Sample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3" cy="2105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6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zh-TW" sz="1400">
                <a:solidFill>
                  <a:schemeClr val="dk1"/>
                </a:solidFill>
              </a:rPr>
              <a:t>A = 1, B = 2, C = 3, D = 4  </a:t>
            </a:r>
            <a:r>
              <a:rPr b="1" lang="zh-TW" sz="1400"/>
              <a:t>→</a:t>
            </a:r>
            <a:r>
              <a:rPr b="1" lang="zh-TW" sz="1400">
                <a:solidFill>
                  <a:schemeClr val="dk1"/>
                </a:solidFill>
              </a:rPr>
              <a:t>  </a:t>
            </a:r>
            <a:r>
              <a:rPr b="1" lang="zh-TW" sz="1400">
                <a:solidFill>
                  <a:schemeClr val="accent2"/>
                </a:solidFill>
              </a:rPr>
              <a:t>1 ≤ x ≤ 2, </a:t>
            </a:r>
            <a:r>
              <a:rPr b="1" lang="zh-TW" sz="1400">
                <a:solidFill>
                  <a:schemeClr val="accent2"/>
                </a:solidFill>
              </a:rPr>
              <a:t> 2 ≤ y ≤ 3,  3 ≤ z ≤ 4</a:t>
            </a:r>
            <a:endParaRPr b="1"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zh-TW" sz="1400"/>
              <a:t>All possible (x, y, z) combinations</a:t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(1, 2, 3)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(1, 2, 4)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accent3"/>
                </a:solidFill>
              </a:rPr>
              <a:t>(1, 3, 3)</a:t>
            </a:r>
            <a:endParaRPr sz="14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(1, 3, 4)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accent3"/>
                </a:solidFill>
              </a:rPr>
              <a:t>(2, 2, 3)</a:t>
            </a:r>
            <a:endParaRPr sz="14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(2, 2, 4)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accent3"/>
                </a:solidFill>
              </a:rPr>
              <a:t>(2, 3, 3)</a:t>
            </a:r>
            <a:endParaRPr sz="14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accent3"/>
                </a:solidFill>
              </a:rPr>
              <a:t>(2, 3, 4)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Brute Force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00">
                <a:solidFill>
                  <a:schemeClr val="accent2"/>
                </a:solidFill>
              </a:rPr>
              <a:t>for x in [A, B]</a:t>
            </a:r>
            <a:endParaRPr b="1" sz="1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	</a:t>
            </a:r>
            <a:r>
              <a:rPr b="1" lang="zh-TW" sz="1400">
                <a:solidFill>
                  <a:schemeClr val="accent3"/>
                </a:solidFill>
              </a:rPr>
              <a:t>for y in [B, C]</a:t>
            </a:r>
            <a:endParaRPr b="1" sz="14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		</a:t>
            </a:r>
            <a:r>
              <a:rPr b="1" lang="zh-TW" sz="1400">
                <a:solidFill>
                  <a:schemeClr val="dk1"/>
                </a:solidFill>
              </a:rPr>
              <a:t>for z in [C, D]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			check(x, y, z)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Brute Force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00">
                <a:solidFill>
                  <a:schemeClr val="accent2"/>
                </a:solidFill>
              </a:rPr>
              <a:t>for x in [A, B]</a:t>
            </a:r>
            <a:endParaRPr b="1" sz="1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	</a:t>
            </a:r>
            <a:r>
              <a:rPr b="1" lang="zh-TW" sz="1400">
                <a:solidFill>
                  <a:schemeClr val="accent3"/>
                </a:solidFill>
              </a:rPr>
              <a:t>for y in [B, C]</a:t>
            </a:r>
            <a:endParaRPr b="1" sz="14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		</a:t>
            </a:r>
            <a:r>
              <a:rPr b="1" lang="zh-TW" sz="1400">
                <a:solidFill>
                  <a:schemeClr val="dk1"/>
                </a:solidFill>
              </a:rPr>
              <a:t>for z in [C, D]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			check(x, y, z)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050" y="3926525"/>
            <a:ext cx="3771900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5395100" y="3926525"/>
            <a:ext cx="979200" cy="6237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Solution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5226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對於所有可能的 (x, y) 組合，找到其中符合 </a:t>
            </a:r>
            <a:r>
              <a:rPr b="1" lang="zh-TW">
                <a:solidFill>
                  <a:schemeClr val="dk1"/>
                </a:solidFill>
              </a:rPr>
              <a:t>x + y &gt; z</a:t>
            </a:r>
            <a:r>
              <a:rPr lang="zh-TW"/>
              <a:t> 條件的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如果我們能夠知道</a:t>
            </a:r>
            <a:r>
              <a:rPr b="1" lang="zh-TW">
                <a:solidFill>
                  <a:schemeClr val="accent3"/>
                </a:solidFill>
              </a:rPr>
              <a:t>滿足  x + y = i 的 (x, y) 有多少組合</a:t>
            </a:r>
            <a:r>
              <a:rPr lang="zh-TW"/>
              <a:t>，就只需要判斷 i 是否大於 z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例：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zh-TW"/>
              <a:t>當 i = 3，(x, y) = {(1, 2)}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zh-TW"/>
              <a:t>當 i = 4，(x, y) = {(1, 3), (2, 2)}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zh-TW"/>
              <a:t>當 i = 5，(x, y) = {(2, 3)}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6086875" y="2078875"/>
            <a:ext cx="1031400" cy="21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(1, 2, 3)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(1, 2, 4)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(1, 3, 3)</a:t>
            </a:r>
            <a:endParaRPr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(1, 3, 4)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(2, 2, 3)</a:t>
            </a:r>
            <a:endParaRPr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(2, 2, 4)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(2, 3, 3)</a:t>
            </a:r>
            <a:endParaRPr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(2, 3, 4)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7627425" y="2078875"/>
            <a:ext cx="1031400" cy="21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(3, 3)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(3, 4)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(4, 3)</a:t>
            </a:r>
            <a:endParaRPr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(4, 4)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(4, 3)</a:t>
            </a:r>
            <a:endParaRPr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(4, 4)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(5, 3)</a:t>
            </a:r>
            <a:endParaRPr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(5, 4)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8" name="Google Shape;128;p19"/>
          <p:cNvCxnSpPr>
            <a:stCxn id="126" idx="3"/>
            <a:endCxn id="127" idx="1"/>
          </p:cNvCxnSpPr>
          <p:nvPr/>
        </p:nvCxnSpPr>
        <p:spPr>
          <a:xfrm>
            <a:off x="7118275" y="3175525"/>
            <a:ext cx="50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Solution</a:t>
            </a:r>
            <a:endParaRPr/>
          </a:p>
        </p:txBody>
      </p:sp>
      <p:graphicFrame>
        <p:nvGraphicFramePr>
          <p:cNvPr id="134" name="Google Shape;134;p20"/>
          <p:cNvGraphicFramePr/>
          <p:nvPr/>
        </p:nvGraphicFramePr>
        <p:xfrm>
          <a:off x="952500" y="316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{F213793B-34CF-47D7-B87F-D8F782519BB4}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…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14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15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x+y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…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…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…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5" name="Google Shape;135;p20"/>
          <p:cNvSpPr txBox="1"/>
          <p:nvPr/>
        </p:nvSpPr>
        <p:spPr>
          <a:xfrm>
            <a:off x="2400300" y="3962225"/>
            <a:ext cx="72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(1, 5)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3124200" y="3962225"/>
            <a:ext cx="723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(1, 6)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(2, 5)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3848100" y="3962225"/>
            <a:ext cx="72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(1, 7)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(2, 6)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(3, 5)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2400300" y="2784925"/>
            <a:ext cx="72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A+B</a:t>
            </a:r>
            <a:endParaRPr b="1"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6743700" y="2784925"/>
            <a:ext cx="72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B+C</a:t>
            </a:r>
            <a:endParaRPr b="1"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2749800" y="1318650"/>
            <a:ext cx="36444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1400">
                <a:solidFill>
                  <a:schemeClr val="dk1"/>
                </a:solidFill>
              </a:rPr>
              <a:t>Ex : A = 1, B = 5, C = 9, D = 16		</a:t>
            </a:r>
            <a:endParaRPr b="1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Solution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2749800" y="1318650"/>
            <a:ext cx="36444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1400">
                <a:solidFill>
                  <a:schemeClr val="dk1"/>
                </a:solidFill>
              </a:rPr>
              <a:t>Ex : A = 1, B = 5, C = 9, D = 16		</a:t>
            </a:r>
            <a:endParaRPr b="1" sz="1400"/>
          </a:p>
        </p:txBody>
      </p:sp>
      <p:graphicFrame>
        <p:nvGraphicFramePr>
          <p:cNvPr id="147" name="Google Shape;147;p21"/>
          <p:cNvGraphicFramePr/>
          <p:nvPr/>
        </p:nvGraphicFramePr>
        <p:xfrm>
          <a:off x="954300" y="230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{F213793B-34CF-47D7-B87F-D8F782519BB4}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12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13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14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15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x=1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x=2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x=3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x=4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x=5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SUM</a:t>
                      </a:r>
                      <a:endParaRPr b="1"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48" name="Google Shape;148;p21"/>
          <p:cNvSpPr txBox="1"/>
          <p:nvPr/>
        </p:nvSpPr>
        <p:spPr>
          <a:xfrm>
            <a:off x="2160800" y="1919525"/>
            <a:ext cx="60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A+B</a:t>
            </a:r>
            <a:endParaRPr b="1"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6986800" y="1919525"/>
            <a:ext cx="60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B+C</a:t>
            </a:r>
            <a:endParaRPr b="1"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4573800" y="2700625"/>
            <a:ext cx="600600" cy="4179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3167025" y="1853850"/>
            <a:ext cx="388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當 x=1 時，x + y = 10 的組合有 1 種</a:t>
            </a:r>
            <a:endParaRPr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2" name="Google Shape;152;p21"/>
          <p:cNvCxnSpPr>
            <a:stCxn id="150" idx="0"/>
          </p:cNvCxnSpPr>
          <p:nvPr/>
        </p:nvCxnSpPr>
        <p:spPr>
          <a:xfrm flipH="1" rot="10800000">
            <a:off x="4874100" y="2234425"/>
            <a:ext cx="300900" cy="4662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