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57" r:id="rId5"/>
    <p:sldId id="269" r:id="rId6"/>
    <p:sldId id="270" r:id="rId7"/>
    <p:sldId id="266" r:id="rId8"/>
    <p:sldId id="26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1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1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9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5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0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1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8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AC7B0B6-DACE-4B1C-A683-92C4BA8DAC5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FE92137-FB0C-41EB-AF80-F644E4C7E4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055F-2896-425C-BB57-EACE44D95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Earlier the cheaper? Houston rockets tickets analysis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ABF55-4CE5-4974-B964-212711CFD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Frank Li</a:t>
            </a:r>
          </a:p>
          <a:p>
            <a:r>
              <a:rPr lang="en-US" altLang="zh-CN" dirty="0"/>
              <a:t>SMGT 490</a:t>
            </a:r>
          </a:p>
          <a:p>
            <a:r>
              <a:rPr lang="en-US" altLang="zh-CN" dirty="0"/>
              <a:t>April 17</a:t>
            </a:r>
            <a:r>
              <a:rPr lang="en-US" altLang="zh-CN" baseline="30000" dirty="0"/>
              <a:t>th</a:t>
            </a:r>
            <a:r>
              <a:rPr lang="en-US" altLang="zh-CN" dirty="0"/>
              <a:t>,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58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B2FD-A879-4506-BB69-80324909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Upper Endzone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CA994-9662-43DC-B5A2-9AA186E59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A07B4-A3AF-42B1-99A2-CD8ED4BEB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1914C9-7A60-4B6C-B8BF-866393F27F3A}"/>
              </a:ext>
            </a:extLst>
          </p:cNvPr>
          <p:cNvSpPr txBox="1"/>
          <p:nvPr/>
        </p:nvSpPr>
        <p:spPr>
          <a:xfrm>
            <a:off x="1024128" y="5359399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= -0.046x + 38.68</a:t>
            </a:r>
          </a:p>
          <a:p>
            <a:r>
              <a:rPr lang="en-US" altLang="zh-CN" dirty="0"/>
              <a:t>Prediction score = -0.521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56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88F1-EDB1-4142-8849-08498AA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Premium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7C0A7-635F-4D57-B057-3F5ADC5C8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E5CE2-466D-499B-BA72-CB5862770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3335B-FFA7-4733-9759-F9EC637BA7CD}"/>
              </a:ext>
            </a:extLst>
          </p:cNvPr>
          <p:cNvSpPr txBox="1"/>
          <p:nvPr/>
        </p:nvSpPr>
        <p:spPr>
          <a:xfrm>
            <a:off x="1024128" y="5359399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= 0.021x+ 731.4</a:t>
            </a:r>
          </a:p>
          <a:p>
            <a:r>
              <a:rPr lang="en-US" altLang="zh-CN" dirty="0"/>
              <a:t>Prediction score = -0.002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64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36D7-3859-4165-97EC-371F0507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CLUB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F1DD6-5FA8-46C5-B356-B7630ACA9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217B3-A1A3-47AD-A15C-F58A7F35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130F9-BA84-4FFE-8D33-FE661E122F70}"/>
              </a:ext>
            </a:extLst>
          </p:cNvPr>
          <p:cNvSpPr txBox="1"/>
          <p:nvPr/>
        </p:nvSpPr>
        <p:spPr>
          <a:xfrm>
            <a:off x="1024128" y="5359399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= -0.039x + 262.4</a:t>
            </a:r>
          </a:p>
          <a:p>
            <a:r>
              <a:rPr lang="en-US" altLang="zh-CN" dirty="0"/>
              <a:t>Prediction score = -0.003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73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22DF-DE13-47B9-9E91-3C6E662E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Lower Corner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D7665-3820-4F52-B302-731C05044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5487650" cy="36584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F405B-4BF0-4DD7-822E-9D4678E36359}"/>
              </a:ext>
            </a:extLst>
          </p:cNvPr>
          <p:cNvSpPr txBox="1"/>
          <p:nvPr/>
        </p:nvSpPr>
        <p:spPr>
          <a:xfrm>
            <a:off x="1024128" y="5359399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= -0.047x + 119.15</a:t>
            </a:r>
          </a:p>
          <a:p>
            <a:r>
              <a:rPr lang="en-US" altLang="zh-CN" dirty="0"/>
              <a:t>Prediction score = 0.028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261721-DEF4-46DB-BE0A-120B0C8F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835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4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E9F-910D-41B0-9B48-90765D04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Lower Endzone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2238B-9FE2-48F0-A4EC-7A99DE4F4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9" y="1599783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160E7-36E9-4F79-A30D-ACB5AEBC2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2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FDC29-9DB0-47A1-95F1-232714D4033A}"/>
              </a:ext>
            </a:extLst>
          </p:cNvPr>
          <p:cNvSpPr txBox="1"/>
          <p:nvPr/>
        </p:nvSpPr>
        <p:spPr>
          <a:xfrm>
            <a:off x="1024128" y="5359399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= -0.058x + 96.7</a:t>
            </a:r>
          </a:p>
          <a:p>
            <a:r>
              <a:rPr lang="en-US" altLang="zh-CN" dirty="0"/>
              <a:t>Prediction score = 0.067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34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F912-36CB-43BC-99B3-0CDEA8B9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Coefficient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87C9-8B29-4CB5-8FE8-4BEB13DD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From high to low in terms of absolute values: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Lower Endzone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Upper Sideline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Lower Corner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Upper Endzone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Club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Premium (positive)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Generally not hugely significant alone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16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19F7-9E69-4095-95BE-20AF85D8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Score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E2FD-B783-478C-9A76-7E48F5CC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Upper Sideline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Lower Endzone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Lower Corner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Club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Upper Endzone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6E55A-D5E8-4014-B68C-0AFA08B79662}"/>
              </a:ext>
            </a:extLst>
          </p:cNvPr>
          <p:cNvCxnSpPr/>
          <p:nvPr/>
        </p:nvCxnSpPr>
        <p:spPr>
          <a:xfrm>
            <a:off x="1024128" y="4191000"/>
            <a:ext cx="55957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5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10A6-BFD3-4415-B1B9-011B7B45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08DA-4842-4890-AFBA-B4F054F6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Weak relationship standing alone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Proves assumption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Take other factors into regression would make the model much more accurate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Difficulty: how to quantify seat location advantage, how to rank opponent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Ideal outcome: given Days to Event, Section and Opponent, output “standard” prize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4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59D-8313-4891-B386-F8B8B786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Mentor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F891F-EF6F-49B5-AB0D-907844805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365125"/>
            <a:ext cx="2847975" cy="284797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24F3AA-4235-45B8-9729-D65BCA5E0A49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Winston 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Director of Business Strategy &amp; Analytics, Houston Rockets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50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E28B-CCB0-46EC-9607-E95423CB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92A-228C-42E6-A568-B23CB79C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16-17 to 18-19 transaction records (~5 million records)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Both primary market and secondary market (Flash Seats)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9BCB9-4BC8-45FE-960D-F6ED9D5C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06" y="1152525"/>
            <a:ext cx="433614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B78B-2F4C-4770-8801-935D248B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that Influence Ticket Price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6D96-35B9-40A3-9CA5-63ED7E9A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Seat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Opponent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Match Time (Month, Day/Night, Holidays)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When to buy tickets (Days to Event)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Team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Peer Event (Texans, Astros)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9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3CF0-228A-4510-8008-934E099A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Assumptions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A159-68D7-41DD-8FF0-062EBC6C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Similar with airplane tickets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Days to event -- </a:t>
            </a:r>
            <a:r>
              <a:rPr lang="en-US" altLang="zh-CN" dirty="0">
                <a:sym typeface="Wingdings" panose="05000000000000000000" pitchFamily="2" charset="2"/>
              </a:rPr>
              <a:t> Price ++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9D0EE-9C72-467E-B614-C3A944DE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3" y="1524000"/>
            <a:ext cx="622948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2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8D9E-C359-4231-B3C7-1BBAF3C5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8A9C4-5C66-4030-9280-EAF6D2EE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Jupyter</a:t>
            </a:r>
            <a:r>
              <a:rPr lang="en-US" altLang="zh-CN" dirty="0"/>
              <a:t> Notebook (Python)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/>
              <a:t>Numpy</a:t>
            </a:r>
            <a:r>
              <a:rPr lang="en-US" altLang="zh-CN" dirty="0"/>
              <a:t>, Pandas, Matplotlib, 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Controlled variable: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Independent variable: days to event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Dependent variable: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Compute avg. price for each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Create a nested map:</a:t>
            </a:r>
            <a:r>
              <a:rPr lang="zh-CN" altLang="en-US" dirty="0"/>
              <a:t> </a:t>
            </a:r>
            <a:r>
              <a:rPr lang="en-US" altLang="zh-CN" dirty="0"/>
              <a:t>{section:</a:t>
            </a:r>
            <a:r>
              <a:rPr lang="zh-CN" altLang="en-US" dirty="0"/>
              <a:t> </a:t>
            </a:r>
            <a:r>
              <a:rPr lang="en-US" altLang="zh-CN" dirty="0"/>
              <a:t>{days to event: price}}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Regression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214405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FFF0E-1522-49BE-98FB-C07D72B0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85" y="372620"/>
            <a:ext cx="7910629" cy="611275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BA32CB-227A-44D9-A4BD-0D61AF01CFE4}"/>
              </a:ext>
            </a:extLst>
          </p:cNvPr>
          <p:cNvSpPr/>
          <p:nvPr/>
        </p:nvSpPr>
        <p:spPr>
          <a:xfrm>
            <a:off x="3509961" y="4943475"/>
            <a:ext cx="5172075" cy="1053657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390AC8-71CA-4334-87B4-2CFDC052115D}"/>
              </a:ext>
            </a:extLst>
          </p:cNvPr>
          <p:cNvSpPr/>
          <p:nvPr/>
        </p:nvSpPr>
        <p:spPr>
          <a:xfrm>
            <a:off x="3509960" y="854961"/>
            <a:ext cx="5172075" cy="105365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6BF5F-474A-4372-913F-102962098488}"/>
              </a:ext>
            </a:extLst>
          </p:cNvPr>
          <p:cNvSpPr txBox="1"/>
          <p:nvPr/>
        </p:nvSpPr>
        <p:spPr>
          <a:xfrm>
            <a:off x="3571872" y="366714"/>
            <a:ext cx="5048250" cy="37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Upper Sideline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42675-FD27-47A2-B579-F96686C49DD5}"/>
              </a:ext>
            </a:extLst>
          </p:cNvPr>
          <p:cNvSpPr txBox="1"/>
          <p:nvPr/>
        </p:nvSpPr>
        <p:spPr>
          <a:xfrm>
            <a:off x="3571872" y="6125719"/>
            <a:ext cx="5048250" cy="37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Upper Sideline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0653D-FC5C-4F77-98D3-7B62A161DD04}"/>
              </a:ext>
            </a:extLst>
          </p:cNvPr>
          <p:cNvSpPr txBox="1"/>
          <p:nvPr/>
        </p:nvSpPr>
        <p:spPr>
          <a:xfrm>
            <a:off x="3509960" y="4265300"/>
            <a:ext cx="5048250" cy="37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99BCD-88C1-4378-BE21-A6EBFBEE4AC1}"/>
              </a:ext>
            </a:extLst>
          </p:cNvPr>
          <p:cNvSpPr txBox="1"/>
          <p:nvPr/>
        </p:nvSpPr>
        <p:spPr>
          <a:xfrm>
            <a:off x="3509960" y="1962813"/>
            <a:ext cx="5048250" cy="37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EBE9B2-BEE6-481F-9341-F632D1EE4FC5}"/>
              </a:ext>
            </a:extLst>
          </p:cNvPr>
          <p:cNvSpPr/>
          <p:nvPr/>
        </p:nvSpPr>
        <p:spPr>
          <a:xfrm rot="5683718">
            <a:off x="1233094" y="2715151"/>
            <a:ext cx="3951812" cy="105365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C31E2C-166A-496F-8396-BC70E1A5185E}"/>
              </a:ext>
            </a:extLst>
          </p:cNvPr>
          <p:cNvSpPr/>
          <p:nvPr/>
        </p:nvSpPr>
        <p:spPr>
          <a:xfrm rot="5400000">
            <a:off x="6989236" y="2715152"/>
            <a:ext cx="3951812" cy="105365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C1B46-BB45-4718-ACAA-0A4C2FDC2216}"/>
              </a:ext>
            </a:extLst>
          </p:cNvPr>
          <p:cNvSpPr txBox="1"/>
          <p:nvPr/>
        </p:nvSpPr>
        <p:spPr>
          <a:xfrm rot="16200000">
            <a:off x="1462739" y="2075385"/>
            <a:ext cx="461665" cy="2245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Upper Endzone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7C06E-1FBC-4BB6-9514-7471E7F53790}"/>
              </a:ext>
            </a:extLst>
          </p:cNvPr>
          <p:cNvSpPr txBox="1"/>
          <p:nvPr/>
        </p:nvSpPr>
        <p:spPr>
          <a:xfrm rot="16200000">
            <a:off x="10383919" y="2119197"/>
            <a:ext cx="461665" cy="2245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Upper Endzone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ACD3D0-DFA6-4D5D-82FA-D9F156539FB7}"/>
              </a:ext>
            </a:extLst>
          </p:cNvPr>
          <p:cNvCxnSpPr>
            <a:cxnSpLocks/>
          </p:cNvCxnSpPr>
          <p:nvPr/>
        </p:nvCxnSpPr>
        <p:spPr>
          <a:xfrm flipH="1" flipV="1">
            <a:off x="7391400" y="4547144"/>
            <a:ext cx="2466975" cy="106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6729CC-99A3-4B7B-B5A6-283FCE491A86}"/>
              </a:ext>
            </a:extLst>
          </p:cNvPr>
          <p:cNvSpPr txBox="1"/>
          <p:nvPr/>
        </p:nvSpPr>
        <p:spPr>
          <a:xfrm>
            <a:off x="10051312" y="5377526"/>
            <a:ext cx="184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Lower Corner</a:t>
            </a:r>
            <a:endParaRPr lang="zh-CN" alt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6251C6-1480-42E2-BDD9-F48606DD1CB1}"/>
              </a:ext>
            </a:extLst>
          </p:cNvPr>
          <p:cNvCxnSpPr>
            <a:cxnSpLocks/>
          </p:cNvCxnSpPr>
          <p:nvPr/>
        </p:nvCxnSpPr>
        <p:spPr>
          <a:xfrm flipV="1">
            <a:off x="2154673" y="3782821"/>
            <a:ext cx="3893698" cy="195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502967-411C-47D1-AE8C-A4BD493C8143}"/>
              </a:ext>
            </a:extLst>
          </p:cNvPr>
          <p:cNvSpPr txBox="1"/>
          <p:nvPr/>
        </p:nvSpPr>
        <p:spPr>
          <a:xfrm>
            <a:off x="454466" y="5780486"/>
            <a:ext cx="210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Premium (courtside, ledge dining, VIP)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ACD127-2028-4FC2-99F9-C61E6E191764}"/>
              </a:ext>
            </a:extLst>
          </p:cNvPr>
          <p:cNvCxnSpPr>
            <a:cxnSpLocks/>
          </p:cNvCxnSpPr>
          <p:nvPr/>
        </p:nvCxnSpPr>
        <p:spPr>
          <a:xfrm flipH="1">
            <a:off x="7673725" y="2091501"/>
            <a:ext cx="2537075" cy="94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18BD33-B511-441B-89C4-323B6CDB9F45}"/>
              </a:ext>
            </a:extLst>
          </p:cNvPr>
          <p:cNvSpPr txBox="1"/>
          <p:nvPr/>
        </p:nvSpPr>
        <p:spPr>
          <a:xfrm>
            <a:off x="10285843" y="1901666"/>
            <a:ext cx="184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Lower Endzone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27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2F74E7-A0EB-464D-8AF5-FB1B3B655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5" y="3531036"/>
            <a:ext cx="4752940" cy="3168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F6BF68-4255-4B20-A80A-519AFAF2D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11" y="-3988"/>
            <a:ext cx="5302536" cy="3535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E4ABB-2211-4791-B672-10120782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look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F1E5E-5AA7-44D5-9861-CB18E80BF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" y="1952625"/>
            <a:ext cx="5302536" cy="3535024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F5B6664-5CA0-402A-8C4F-061653173674}"/>
              </a:ext>
            </a:extLst>
          </p:cNvPr>
          <p:cNvSpPr/>
          <p:nvPr/>
        </p:nvSpPr>
        <p:spPr>
          <a:xfrm>
            <a:off x="866775" y="2286000"/>
            <a:ext cx="933450" cy="9810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3FE88-E532-4940-818A-D233C73F79CD}"/>
              </a:ext>
            </a:extLst>
          </p:cNvPr>
          <p:cNvSpPr/>
          <p:nvPr/>
        </p:nvSpPr>
        <p:spPr>
          <a:xfrm>
            <a:off x="6790040" y="344472"/>
            <a:ext cx="1190625" cy="195974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E4FC47-48CD-4EFB-8664-FA0AB6402D9D}"/>
              </a:ext>
            </a:extLst>
          </p:cNvPr>
          <p:cNvSpPr/>
          <p:nvPr/>
        </p:nvSpPr>
        <p:spPr>
          <a:xfrm>
            <a:off x="6852594" y="3935859"/>
            <a:ext cx="1065515" cy="20827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AB6-1F66-451E-9B90-9E204CAA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Upper Sideline</a:t>
            </a:r>
            <a:endParaRPr lang="zh-CN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B561EE-E3BB-4483-BF9F-01BF8AFAC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11C79C-CAFC-408D-9FE8-624A917A3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5487650" cy="36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2457B7-CEFE-42C6-8A71-67D69E613D66}"/>
              </a:ext>
            </a:extLst>
          </p:cNvPr>
          <p:cNvSpPr txBox="1"/>
          <p:nvPr/>
        </p:nvSpPr>
        <p:spPr>
          <a:xfrm>
            <a:off x="1024128" y="5359399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= -0.054x + 53.82</a:t>
            </a:r>
          </a:p>
          <a:p>
            <a:r>
              <a:rPr lang="en-US" altLang="zh-CN" dirty="0"/>
              <a:t>Prediction score = 0.172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13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1101</TotalTime>
  <Words>338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Tw Cen MT</vt:lpstr>
      <vt:lpstr>Tw Cen MT Condensed</vt:lpstr>
      <vt:lpstr>Wingdings 3</vt:lpstr>
      <vt:lpstr>Integral</vt:lpstr>
      <vt:lpstr>The Earlier the cheaper? Houston rockets tickets analysis</vt:lpstr>
      <vt:lpstr>Mentor</vt:lpstr>
      <vt:lpstr>Data</vt:lpstr>
      <vt:lpstr>Factors that Influence Ticket Price</vt:lpstr>
      <vt:lpstr>Assumptions</vt:lpstr>
      <vt:lpstr>method</vt:lpstr>
      <vt:lpstr>PowerPoint Presentation</vt:lpstr>
      <vt:lpstr>First look</vt:lpstr>
      <vt:lpstr>Upper Sideline</vt:lpstr>
      <vt:lpstr>Upper Endzone</vt:lpstr>
      <vt:lpstr>Premium</vt:lpstr>
      <vt:lpstr>CLUB</vt:lpstr>
      <vt:lpstr>Lower Corner</vt:lpstr>
      <vt:lpstr>Lower Endzone</vt:lpstr>
      <vt:lpstr>Coefficient</vt:lpstr>
      <vt:lpstr>Modeling Score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Li</dc:creator>
  <cp:lastModifiedBy>Frank Li</cp:lastModifiedBy>
  <cp:revision>14</cp:revision>
  <dcterms:created xsi:type="dcterms:W3CDTF">2019-04-17T06:53:45Z</dcterms:created>
  <dcterms:modified xsi:type="dcterms:W3CDTF">2019-04-18T04:53:36Z</dcterms:modified>
</cp:coreProperties>
</file>