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30cba22376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30cba22376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30cba22376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30cba22376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30cba22376_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30cba22376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As we can see here that PG has a higher mean for salary than the rest of the positions (Positions except PG have similar means for salary).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spcBef>
                <a:spcPts val="1000"/>
              </a:spcBef>
              <a:spcAft>
                <a:spcPts val="0"/>
              </a:spcAft>
              <a:buClr>
                <a:schemeClr val="dk1"/>
              </a:buClr>
              <a:buSzPts val="1100"/>
              <a:buFont typeface="Arial"/>
              <a:buNone/>
            </a:pPr>
            <a:r>
              <a:rPr b="1" lang="en">
                <a:solidFill>
                  <a:schemeClr val="dk1"/>
                </a:solidFill>
              </a:rPr>
              <a:t>Null hypothesis: Being point guards do not have any impact on a player's salary. We reject the hypothesis with p&lt;0.05.</a:t>
            </a:r>
            <a:endParaRPr b="1">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After our test, we received a P-value lower than 0.05, rejecting the null hypothesis and kept the positions for each player.</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30cba22376_0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30cba22376_0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30cba22376_0_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30cba22376_0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For our first model, we did a linear regression model, with parameters Standard Scaler and Select K best. Below is the CV score after grid searching.</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The four most important features: PTS, VORP, FGA, FT.</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30cba22376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30cba22376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30cba22376_0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30cba22376_0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30cba22376_0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30cba22376_0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30cba22376_0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30cba22376_0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30cba22376_0_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30cba22376_0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30cba22376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30cba22376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As the world’s most elite basketball athletes, NBA players in general receive high income as a result of their talent and hard work. Most of the time, NBA players who are under the final year of their contracts have to have good performances along with good looking statistics (points, rebounds, etc.) for them to receive big contracts the next year. Certain players could have received a long term big contract (4 years is deemed to be a long term contract), but they might not perform well after they got paid. The purpose of this project is to create a model that will help us predict a player’s salary in the 2021-2022 season with their respective stats from 2020-2021 season. Moreover, as some of the players have received their contracts from years back, this model could also serve as a yardstick to evaluate a player’s performance to see whether he is being overpaid or underpaid.</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30cba22376_0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30cba22376_0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200"/>
              </a:spcAft>
              <a:buClr>
                <a:schemeClr val="dk1"/>
              </a:buClr>
              <a:buSzPts val="1100"/>
              <a:buFont typeface="Arial"/>
              <a:buNone/>
            </a:pPr>
            <a:r>
              <a:rPr b="1" lang="en" sz="1200">
                <a:solidFill>
                  <a:schemeClr val="dk1"/>
                </a:solidFill>
              </a:rPr>
              <a:t>From the metrics we have chosen, it seems like Random Forest Regressor with its respective best parameters would outperform the other two models. It has the lowest mean and std for mean absolute error of the training set, and the mean absolute of the prediction from the testing data is the lowest among the three models as well. Moreover, random forest regressor happens to perform well on the test set compared to gradient boosting regressor, which has a lower value for the RMSE when it comes to training data, indicating that gradient boosting regressor could be overfitting.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30cba22376_0_2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30cba22376_0_2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30cba22376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30cba22376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30cba22376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30cba22376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ince the datasets are collected from the same website, I simply merged the three datasets with the player’s unique ID. One of the problems I encountered in merging these datasets is that certain players were traded during the season, as a result, they have different stats for different teams. I decided to keep players’ stats for each team, since maybe a player might start performing well after getting traded, resulting in receiving a bigger contract.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30cba22376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30cba22376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Moreover, I dropped the players that have missing values for FG% (field goal percentage), since those players might have never shot a ball once on their respective team. After dropping those players, I kept the players with a missing 3 point FG%, since those players might have received that result from not shooting a 3 the whole season, but they still played a good amount of time that season.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30cba22376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30cba22376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rPr>
              <a:t>I wanted to keep as many observations as possible, since there are generally not a lot of players in the league. Consequently, the shape of our dataset has been reduced from 1221 rows x 58 columns to 454 rows * 51 columns (After deleting duplicate rows and players that did not play much).</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30cba22376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30cba22376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30cba22376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30cba22376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30cba22376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30cba22376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chemeClr val="dk1"/>
              </a:buClr>
              <a:buSzPts val="1200"/>
              <a:buChar char="●"/>
            </a:pPr>
            <a:r>
              <a:rPr lang="en" sz="1200">
                <a:solidFill>
                  <a:schemeClr val="dk1"/>
                </a:solidFill>
              </a:rPr>
              <a:t>Points, FG makes, FG attempts, and VORP (Value over replacement players) have the highest correlations with salary</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Clr>
                <a:schemeClr val="dk1"/>
              </a:buClr>
              <a:buSzPts val="1800"/>
              <a:buChar char="●"/>
              <a:defRPr>
                <a:solidFill>
                  <a:schemeClr val="dk1"/>
                </a:solidFill>
              </a:defRPr>
            </a:lvl1pPr>
            <a:lvl2pPr indent="-317500" lvl="1" marL="914400" rtl="0">
              <a:spcBef>
                <a:spcPts val="0"/>
              </a:spcBef>
              <a:spcAft>
                <a:spcPts val="0"/>
              </a:spcAft>
              <a:buClr>
                <a:schemeClr val="dk1"/>
              </a:buClr>
              <a:buSzPts val="1400"/>
              <a:buChar char="○"/>
              <a:defRPr>
                <a:solidFill>
                  <a:schemeClr val="dk1"/>
                </a:solidFill>
              </a:defRPr>
            </a:lvl2pPr>
            <a:lvl3pPr indent="-317500" lvl="2" marL="1371600" rtl="0">
              <a:spcBef>
                <a:spcPts val="0"/>
              </a:spcBef>
              <a:spcAft>
                <a:spcPts val="0"/>
              </a:spcAft>
              <a:buClr>
                <a:schemeClr val="dk1"/>
              </a:buClr>
              <a:buSzPts val="1400"/>
              <a:buChar char="■"/>
              <a:defRPr>
                <a:solidFill>
                  <a:schemeClr val="dk1"/>
                </a:solidFill>
              </a:defRPr>
            </a:lvl3pPr>
            <a:lvl4pPr indent="-317500" lvl="3" marL="1828800" rtl="0">
              <a:spcBef>
                <a:spcPts val="0"/>
              </a:spcBef>
              <a:spcAft>
                <a:spcPts val="0"/>
              </a:spcAft>
              <a:buClr>
                <a:schemeClr val="dk1"/>
              </a:buClr>
              <a:buSzPts val="1400"/>
              <a:buChar char="●"/>
              <a:defRPr>
                <a:solidFill>
                  <a:schemeClr val="dk1"/>
                </a:solidFill>
              </a:defRPr>
            </a:lvl4pPr>
            <a:lvl5pPr indent="-317500" lvl="4" marL="2286000" rtl="0">
              <a:spcBef>
                <a:spcPts val="0"/>
              </a:spcBef>
              <a:spcAft>
                <a:spcPts val="0"/>
              </a:spcAft>
              <a:buClr>
                <a:schemeClr val="dk1"/>
              </a:buClr>
              <a:buSzPts val="1400"/>
              <a:buChar char="○"/>
              <a:defRPr>
                <a:solidFill>
                  <a:schemeClr val="dk1"/>
                </a:solidFill>
              </a:defRPr>
            </a:lvl5pPr>
            <a:lvl6pPr indent="-317500" lvl="5" marL="2743200" rtl="0">
              <a:spcBef>
                <a:spcPts val="0"/>
              </a:spcBef>
              <a:spcAft>
                <a:spcPts val="0"/>
              </a:spcAft>
              <a:buClr>
                <a:schemeClr val="dk1"/>
              </a:buClr>
              <a:buSzPts val="1400"/>
              <a:buChar char="■"/>
              <a:defRPr>
                <a:solidFill>
                  <a:schemeClr val="dk1"/>
                </a:solidFill>
              </a:defRPr>
            </a:lvl6pPr>
            <a:lvl7pPr indent="-317500" lvl="6" marL="3200400" rtl="0">
              <a:spcBef>
                <a:spcPts val="0"/>
              </a:spcBef>
              <a:spcAft>
                <a:spcPts val="0"/>
              </a:spcAft>
              <a:buClr>
                <a:schemeClr val="dk1"/>
              </a:buClr>
              <a:buSzPts val="1400"/>
              <a:buChar char="●"/>
              <a:defRPr>
                <a:solidFill>
                  <a:schemeClr val="dk1"/>
                </a:solidFill>
              </a:defRPr>
            </a:lvl7pPr>
            <a:lvl8pPr indent="-317500" lvl="7" marL="3657600" rtl="0">
              <a:spcBef>
                <a:spcPts val="0"/>
              </a:spcBef>
              <a:spcAft>
                <a:spcPts val="0"/>
              </a:spcAft>
              <a:buClr>
                <a:schemeClr val="dk1"/>
              </a:buClr>
              <a:buSzPts val="1400"/>
              <a:buChar char="○"/>
              <a:defRPr>
                <a:solidFill>
                  <a:schemeClr val="dk1"/>
                </a:solidFill>
              </a:defRPr>
            </a:lvl8pPr>
            <a:lvl9pPr indent="-317500" lvl="8" marL="4114800" rtl="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lt2"/>
              </a:buClr>
              <a:buSzPts val="1800"/>
              <a:buChar char="●"/>
              <a:defRPr sz="1800">
                <a:solidFill>
                  <a:schemeClr val="lt2"/>
                </a:solidFill>
              </a:defRPr>
            </a:lvl1pPr>
            <a:lvl2pPr indent="-317500" lvl="1" marL="914400" rtl="0">
              <a:lnSpc>
                <a:spcPct val="115000"/>
              </a:lnSpc>
              <a:spcBef>
                <a:spcPts val="0"/>
              </a:spcBef>
              <a:spcAft>
                <a:spcPts val="0"/>
              </a:spcAft>
              <a:buClr>
                <a:schemeClr val="lt2"/>
              </a:buClr>
              <a:buSzPts val="1400"/>
              <a:buChar char="○"/>
              <a:defRPr>
                <a:solidFill>
                  <a:schemeClr val="lt2"/>
                </a:solidFill>
              </a:defRPr>
            </a:lvl2pPr>
            <a:lvl3pPr indent="-317500" lvl="2" marL="1371600" rtl="0">
              <a:lnSpc>
                <a:spcPct val="115000"/>
              </a:lnSpc>
              <a:spcBef>
                <a:spcPts val="0"/>
              </a:spcBef>
              <a:spcAft>
                <a:spcPts val="0"/>
              </a:spcAft>
              <a:buClr>
                <a:schemeClr val="lt2"/>
              </a:buClr>
              <a:buSzPts val="1400"/>
              <a:buChar char="■"/>
              <a:defRPr>
                <a:solidFill>
                  <a:schemeClr val="lt2"/>
                </a:solidFill>
              </a:defRPr>
            </a:lvl3pPr>
            <a:lvl4pPr indent="-317500" lvl="3" marL="1828800" rtl="0">
              <a:lnSpc>
                <a:spcPct val="115000"/>
              </a:lnSpc>
              <a:spcBef>
                <a:spcPts val="0"/>
              </a:spcBef>
              <a:spcAft>
                <a:spcPts val="0"/>
              </a:spcAft>
              <a:buClr>
                <a:schemeClr val="lt2"/>
              </a:buClr>
              <a:buSzPts val="1400"/>
              <a:buChar char="●"/>
              <a:defRPr>
                <a:solidFill>
                  <a:schemeClr val="lt2"/>
                </a:solidFill>
              </a:defRPr>
            </a:lvl4pPr>
            <a:lvl5pPr indent="-317500" lvl="4" marL="2286000" rtl="0">
              <a:lnSpc>
                <a:spcPct val="115000"/>
              </a:lnSpc>
              <a:spcBef>
                <a:spcPts val="0"/>
              </a:spcBef>
              <a:spcAft>
                <a:spcPts val="0"/>
              </a:spcAft>
              <a:buClr>
                <a:schemeClr val="lt2"/>
              </a:buClr>
              <a:buSzPts val="1400"/>
              <a:buChar char="○"/>
              <a:defRPr>
                <a:solidFill>
                  <a:schemeClr val="lt2"/>
                </a:solidFill>
              </a:defRPr>
            </a:lvl5pPr>
            <a:lvl6pPr indent="-317500" lvl="5" marL="2743200" rtl="0">
              <a:lnSpc>
                <a:spcPct val="115000"/>
              </a:lnSpc>
              <a:spcBef>
                <a:spcPts val="0"/>
              </a:spcBef>
              <a:spcAft>
                <a:spcPts val="0"/>
              </a:spcAft>
              <a:buClr>
                <a:schemeClr val="lt2"/>
              </a:buClr>
              <a:buSzPts val="1400"/>
              <a:buChar char="■"/>
              <a:defRPr>
                <a:solidFill>
                  <a:schemeClr val="lt2"/>
                </a:solidFill>
              </a:defRPr>
            </a:lvl6pPr>
            <a:lvl7pPr indent="-317500" lvl="6" marL="3200400" rtl="0">
              <a:lnSpc>
                <a:spcPct val="115000"/>
              </a:lnSpc>
              <a:spcBef>
                <a:spcPts val="0"/>
              </a:spcBef>
              <a:spcAft>
                <a:spcPts val="0"/>
              </a:spcAft>
              <a:buClr>
                <a:schemeClr val="lt2"/>
              </a:buClr>
              <a:buSzPts val="1400"/>
              <a:buChar char="●"/>
              <a:defRPr>
                <a:solidFill>
                  <a:schemeClr val="lt2"/>
                </a:solidFill>
              </a:defRPr>
            </a:lvl7pPr>
            <a:lvl8pPr indent="-317500" lvl="7" marL="3657600" rtl="0">
              <a:lnSpc>
                <a:spcPct val="115000"/>
              </a:lnSpc>
              <a:spcBef>
                <a:spcPts val="0"/>
              </a:spcBef>
              <a:spcAft>
                <a:spcPts val="0"/>
              </a:spcAft>
              <a:buClr>
                <a:schemeClr val="lt2"/>
              </a:buClr>
              <a:buSzPts val="1400"/>
              <a:buChar char="○"/>
              <a:defRPr>
                <a:solidFill>
                  <a:schemeClr val="lt2"/>
                </a:solidFill>
              </a:defRPr>
            </a:lvl8pPr>
            <a:lvl9pPr indent="-317500" lvl="8" marL="4114800" rtl="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lt2"/>
                </a:solidFill>
              </a:defRPr>
            </a:lvl1pPr>
            <a:lvl2pPr lvl="1" rtl="0" algn="r">
              <a:buNone/>
              <a:defRPr sz="1000">
                <a:solidFill>
                  <a:schemeClr val="lt2"/>
                </a:solidFill>
              </a:defRPr>
            </a:lvl2pPr>
            <a:lvl3pPr lvl="2" rtl="0" algn="r">
              <a:buNone/>
              <a:defRPr sz="1000">
                <a:solidFill>
                  <a:schemeClr val="lt2"/>
                </a:solidFill>
              </a:defRPr>
            </a:lvl3pPr>
            <a:lvl4pPr lvl="3" rtl="0" algn="r">
              <a:buNone/>
              <a:defRPr sz="1000">
                <a:solidFill>
                  <a:schemeClr val="lt2"/>
                </a:solidFill>
              </a:defRPr>
            </a:lvl4pPr>
            <a:lvl5pPr lvl="4" rtl="0" algn="r">
              <a:buNone/>
              <a:defRPr sz="1000">
                <a:solidFill>
                  <a:schemeClr val="lt2"/>
                </a:solidFill>
              </a:defRPr>
            </a:lvl5pPr>
            <a:lvl6pPr lvl="5" rtl="0" algn="r">
              <a:buNone/>
              <a:defRPr sz="1000">
                <a:solidFill>
                  <a:schemeClr val="lt2"/>
                </a:solidFill>
              </a:defRPr>
            </a:lvl6pPr>
            <a:lvl7pPr lvl="6" rtl="0" algn="r">
              <a:buNone/>
              <a:defRPr sz="1000">
                <a:solidFill>
                  <a:schemeClr val="lt2"/>
                </a:solidFill>
              </a:defRPr>
            </a:lvl7pPr>
            <a:lvl8pPr lvl="7" rtl="0" algn="r">
              <a:buNone/>
              <a:defRPr sz="1000">
                <a:solidFill>
                  <a:schemeClr val="lt2"/>
                </a:solidFill>
              </a:defRPr>
            </a:lvl8pPr>
            <a:lvl9pPr lvl="8" rtl="0"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basketball-reference.com/leagues/NBA_2021_per_game.html" TargetMode="External"/><Relationship Id="rId4" Type="http://schemas.openxmlformats.org/officeDocument/2006/relationships/hyperlink" Target="https://www.basketball-reference.com/leagues/NBA_2021_advanced.html" TargetMode="External"/><Relationship Id="rId5" Type="http://schemas.openxmlformats.org/officeDocument/2006/relationships/hyperlink" Target="https://www.basketball-reference.com/contract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Capstone Presentation</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lnSpc>
                <a:spcPct val="115000"/>
              </a:lnSpc>
              <a:spcBef>
                <a:spcPts val="0"/>
              </a:spcBef>
              <a:spcAft>
                <a:spcPts val="300"/>
              </a:spcAft>
              <a:buNone/>
            </a:pPr>
            <a:r>
              <a:rPr lang="en" sz="2600">
                <a:solidFill>
                  <a:schemeClr val="dk1"/>
                </a:solidFill>
              </a:rPr>
              <a:t>NBA Salary Prediction and Assessment</a:t>
            </a:r>
            <a:endParaRPr>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rgbClr val="000000"/>
              </a:buClr>
              <a:buSzPct val="51562"/>
              <a:buFont typeface="Arial"/>
              <a:buNone/>
            </a:pPr>
            <a:r>
              <a:rPr lang="en" sz="1920"/>
              <a:t>Exploratory Data Analysis</a:t>
            </a:r>
            <a:endParaRPr sz="1920"/>
          </a:p>
          <a:p>
            <a:pPr indent="0" lvl="0" marL="0" rtl="0" algn="l">
              <a:spcBef>
                <a:spcPts val="0"/>
              </a:spcBef>
              <a:spcAft>
                <a:spcPts val="0"/>
              </a:spcAft>
              <a:buNone/>
            </a:pPr>
            <a:r>
              <a:t/>
            </a:r>
            <a:endParaRPr/>
          </a:p>
        </p:txBody>
      </p:sp>
      <p:sp>
        <p:nvSpPr>
          <p:cNvPr id="111" name="Google Shape;111;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2" name="Google Shape;112;p22"/>
          <p:cNvPicPr preferRelativeResize="0"/>
          <p:nvPr/>
        </p:nvPicPr>
        <p:blipFill>
          <a:blip r:embed="rId3">
            <a:alphaModFix/>
          </a:blip>
          <a:stretch>
            <a:fillRect/>
          </a:stretch>
        </p:blipFill>
        <p:spPr>
          <a:xfrm>
            <a:off x="1553250" y="887175"/>
            <a:ext cx="5943600" cy="40290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3"/>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1920"/>
              <a:t>Categorical Data Treatment</a:t>
            </a:r>
            <a:endParaRPr sz="1920"/>
          </a:p>
        </p:txBody>
      </p:sp>
      <p:sp>
        <p:nvSpPr>
          <p:cNvPr id="118" name="Google Shape;118;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55600" lvl="0" marL="4114800" rtl="0" algn="l">
              <a:spcBef>
                <a:spcPts val="0"/>
              </a:spcBef>
              <a:spcAft>
                <a:spcPts val="0"/>
              </a:spcAft>
              <a:buClr>
                <a:schemeClr val="dk1"/>
              </a:buClr>
              <a:buSzPts val="2000"/>
              <a:buChar char="-"/>
            </a:pPr>
            <a:r>
              <a:rPr lang="en" sz="2000">
                <a:solidFill>
                  <a:schemeClr val="dk1"/>
                </a:solidFill>
              </a:rPr>
              <a:t>Keeping Positions as a Variable</a:t>
            </a:r>
            <a:endParaRPr sz="2000">
              <a:solidFill>
                <a:schemeClr val="dk1"/>
              </a:solidFill>
            </a:endParaRPr>
          </a:p>
        </p:txBody>
      </p:sp>
      <p:pic>
        <p:nvPicPr>
          <p:cNvPr id="119" name="Google Shape;119;p23"/>
          <p:cNvPicPr preferRelativeResize="0"/>
          <p:nvPr/>
        </p:nvPicPr>
        <p:blipFill>
          <a:blip r:embed="rId3">
            <a:alphaModFix/>
          </a:blip>
          <a:stretch>
            <a:fillRect/>
          </a:stretch>
        </p:blipFill>
        <p:spPr>
          <a:xfrm>
            <a:off x="311700" y="1152475"/>
            <a:ext cx="3629025" cy="24003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1920"/>
              <a:t>Categorical Data Treatment</a:t>
            </a:r>
            <a:endParaRPr sz="1920"/>
          </a:p>
        </p:txBody>
      </p:sp>
      <p:sp>
        <p:nvSpPr>
          <p:cNvPr id="125" name="Google Shape;125;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55600" lvl="0" marL="4114800" rtl="0" algn="l">
              <a:spcBef>
                <a:spcPts val="0"/>
              </a:spcBef>
              <a:spcAft>
                <a:spcPts val="0"/>
              </a:spcAft>
              <a:buClr>
                <a:schemeClr val="dk1"/>
              </a:buClr>
              <a:buSzPts val="2000"/>
              <a:buChar char="-"/>
            </a:pPr>
            <a:r>
              <a:rPr lang="en" sz="2000">
                <a:solidFill>
                  <a:schemeClr val="dk1"/>
                </a:solidFill>
              </a:rPr>
              <a:t>Keeping Positions as a Variable</a:t>
            </a:r>
            <a:endParaRPr sz="2000">
              <a:solidFill>
                <a:schemeClr val="dk1"/>
              </a:solidFill>
            </a:endParaRPr>
          </a:p>
          <a:p>
            <a:pPr indent="0" lvl="0" marL="4114800" rtl="0" algn="l">
              <a:spcBef>
                <a:spcPts val="1200"/>
              </a:spcBef>
              <a:spcAft>
                <a:spcPts val="0"/>
              </a:spcAft>
              <a:buNone/>
            </a:pPr>
            <a:r>
              <a:t/>
            </a:r>
            <a:endParaRPr sz="2000">
              <a:solidFill>
                <a:schemeClr val="dk1"/>
              </a:solidFill>
            </a:endParaRPr>
          </a:p>
          <a:p>
            <a:pPr indent="-387350" lvl="0" marL="4114800" rtl="0" algn="l">
              <a:lnSpc>
                <a:spcPct val="100000"/>
              </a:lnSpc>
              <a:spcBef>
                <a:spcPts val="1200"/>
              </a:spcBef>
              <a:spcAft>
                <a:spcPts val="0"/>
              </a:spcAft>
              <a:buClr>
                <a:schemeClr val="dk1"/>
              </a:buClr>
              <a:buSzPts val="2500"/>
              <a:buChar char="-"/>
            </a:pPr>
            <a:r>
              <a:rPr b="1" lang="en" sz="1600">
                <a:solidFill>
                  <a:schemeClr val="dk1"/>
                </a:solidFill>
              </a:rPr>
              <a:t>Null hypothesis: Being point guards do not have any impact on a player's salary. We reject the hypothesis with p&lt;0.05.</a:t>
            </a:r>
            <a:endParaRPr b="1" sz="1600">
              <a:solidFill>
                <a:schemeClr val="dk1"/>
              </a:solidFill>
            </a:endParaRPr>
          </a:p>
          <a:p>
            <a:pPr indent="0" lvl="0" marL="4114800" rtl="0" algn="l">
              <a:spcBef>
                <a:spcPts val="0"/>
              </a:spcBef>
              <a:spcAft>
                <a:spcPts val="1200"/>
              </a:spcAft>
              <a:buNone/>
            </a:pPr>
            <a:r>
              <a:t/>
            </a:r>
            <a:endParaRPr sz="2000">
              <a:solidFill>
                <a:schemeClr val="dk1"/>
              </a:solidFill>
            </a:endParaRPr>
          </a:p>
        </p:txBody>
      </p:sp>
      <p:pic>
        <p:nvPicPr>
          <p:cNvPr id="126" name="Google Shape;126;p24"/>
          <p:cNvPicPr preferRelativeResize="0"/>
          <p:nvPr/>
        </p:nvPicPr>
        <p:blipFill>
          <a:blip r:embed="rId3">
            <a:alphaModFix/>
          </a:blip>
          <a:stretch>
            <a:fillRect/>
          </a:stretch>
        </p:blipFill>
        <p:spPr>
          <a:xfrm>
            <a:off x="311700" y="1152475"/>
            <a:ext cx="3629025" cy="24003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1920"/>
              <a:t>Modeling	</a:t>
            </a:r>
            <a:endParaRPr sz="1920"/>
          </a:p>
        </p:txBody>
      </p:sp>
      <p:sp>
        <p:nvSpPr>
          <p:cNvPr id="132" name="Google Shape;132;p25"/>
          <p:cNvSpPr txBox="1"/>
          <p:nvPr>
            <p:ph idx="1" type="body"/>
          </p:nvPr>
        </p:nvSpPr>
        <p:spPr>
          <a:xfrm>
            <a:off x="387900" y="1152475"/>
            <a:ext cx="8520600" cy="3416400"/>
          </a:xfrm>
          <a:prstGeom prst="rect">
            <a:avLst/>
          </a:prstGeom>
        </p:spPr>
        <p:txBody>
          <a:bodyPr anchorCtr="0" anchor="t" bIns="91425" lIns="91425" spcFirstLastPara="1" rIns="91425" wrap="square" tIns="91425">
            <a:normAutofit/>
          </a:bodyPr>
          <a:lstStyle/>
          <a:p>
            <a:pPr indent="-361950" lvl="0" marL="457200" rtl="0" algn="l">
              <a:spcBef>
                <a:spcPts val="0"/>
              </a:spcBef>
              <a:spcAft>
                <a:spcPts val="0"/>
              </a:spcAft>
              <a:buClr>
                <a:schemeClr val="dk1"/>
              </a:buClr>
              <a:buSzPts val="2100"/>
              <a:buChar char="●"/>
            </a:pPr>
            <a:r>
              <a:rPr lang="en" sz="2100">
                <a:solidFill>
                  <a:schemeClr val="dk1"/>
                </a:solidFill>
              </a:rPr>
              <a:t>Linear Regression</a:t>
            </a:r>
            <a:endParaRPr sz="2100">
              <a:solidFill>
                <a:schemeClr val="dk1"/>
              </a:solidFill>
            </a:endParaRPr>
          </a:p>
          <a:p>
            <a:pPr indent="0" lvl="0" marL="457200" rtl="0" algn="l">
              <a:spcBef>
                <a:spcPts val="0"/>
              </a:spcBef>
              <a:spcAft>
                <a:spcPts val="0"/>
              </a:spcAft>
              <a:buNone/>
            </a:pPr>
            <a:r>
              <a:t/>
            </a:r>
            <a:endParaRPr sz="2100">
              <a:solidFill>
                <a:schemeClr val="dk1"/>
              </a:solidFill>
            </a:endParaRPr>
          </a:p>
          <a:p>
            <a:pPr indent="-361950" lvl="0" marL="457200" rtl="0" algn="l">
              <a:spcBef>
                <a:spcPts val="0"/>
              </a:spcBef>
              <a:spcAft>
                <a:spcPts val="0"/>
              </a:spcAft>
              <a:buClr>
                <a:schemeClr val="dk1"/>
              </a:buClr>
              <a:buSzPts val="2100"/>
              <a:buChar char="●"/>
            </a:pPr>
            <a:r>
              <a:rPr lang="en" sz="2100">
                <a:solidFill>
                  <a:schemeClr val="dk1"/>
                </a:solidFill>
              </a:rPr>
              <a:t>Random Forest Regression</a:t>
            </a:r>
            <a:endParaRPr sz="2100">
              <a:solidFill>
                <a:schemeClr val="dk1"/>
              </a:solidFill>
            </a:endParaRPr>
          </a:p>
          <a:p>
            <a:pPr indent="0" lvl="0" marL="457200" rtl="0" algn="l">
              <a:spcBef>
                <a:spcPts val="0"/>
              </a:spcBef>
              <a:spcAft>
                <a:spcPts val="0"/>
              </a:spcAft>
              <a:buNone/>
            </a:pPr>
            <a:r>
              <a:t/>
            </a:r>
            <a:endParaRPr sz="2100">
              <a:solidFill>
                <a:schemeClr val="dk1"/>
              </a:solidFill>
            </a:endParaRPr>
          </a:p>
          <a:p>
            <a:pPr indent="-361950" lvl="0" marL="457200" rtl="0" algn="l">
              <a:spcBef>
                <a:spcPts val="0"/>
              </a:spcBef>
              <a:spcAft>
                <a:spcPts val="0"/>
              </a:spcAft>
              <a:buClr>
                <a:schemeClr val="dk1"/>
              </a:buClr>
              <a:buSzPts val="2100"/>
              <a:buChar char="●"/>
            </a:pPr>
            <a:r>
              <a:rPr lang="en" sz="2100">
                <a:solidFill>
                  <a:schemeClr val="dk1"/>
                </a:solidFill>
              </a:rPr>
              <a:t>Gradient Boosting Regression</a:t>
            </a:r>
            <a:endParaRPr sz="21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900"/>
              <a:t>Linear Regression</a:t>
            </a:r>
            <a:endParaRPr sz="1900"/>
          </a:p>
        </p:txBody>
      </p:sp>
      <p:sp>
        <p:nvSpPr>
          <p:cNvPr id="138" name="Google Shape;138;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Select </a:t>
            </a:r>
            <a:r>
              <a:rPr lang="en">
                <a:solidFill>
                  <a:schemeClr val="dk1"/>
                </a:solidFill>
              </a:rPr>
              <a:t>K-Best</a:t>
            </a:r>
            <a:endParaRPr>
              <a:solidFill>
                <a:schemeClr val="dk1"/>
              </a:solidFill>
            </a:endParaRPr>
          </a:p>
        </p:txBody>
      </p:sp>
      <p:pic>
        <p:nvPicPr>
          <p:cNvPr id="139" name="Google Shape;139;p26"/>
          <p:cNvPicPr preferRelativeResize="0"/>
          <p:nvPr/>
        </p:nvPicPr>
        <p:blipFill>
          <a:blip r:embed="rId3">
            <a:alphaModFix/>
          </a:blip>
          <a:stretch>
            <a:fillRect/>
          </a:stretch>
        </p:blipFill>
        <p:spPr>
          <a:xfrm>
            <a:off x="3005925" y="1152475"/>
            <a:ext cx="5943600" cy="31908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900"/>
              <a:t>Random Forest</a:t>
            </a:r>
            <a:endParaRPr sz="1900"/>
          </a:p>
        </p:txBody>
      </p:sp>
      <p:sp>
        <p:nvSpPr>
          <p:cNvPr id="145" name="Google Shape;145;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100">
                <a:solidFill>
                  <a:schemeClr val="dk1"/>
                </a:solidFill>
                <a:highlight>
                  <a:schemeClr val="lt1"/>
                </a:highlight>
              </a:rPr>
              <a:t>‘bootstrap': True</a:t>
            </a:r>
            <a:endParaRPr sz="2100">
              <a:solidFill>
                <a:schemeClr val="dk1"/>
              </a:solidFill>
              <a:highlight>
                <a:schemeClr val="lt1"/>
              </a:highlight>
            </a:endParaRPr>
          </a:p>
          <a:p>
            <a:pPr indent="0" lvl="0" marL="0" rtl="0" algn="l">
              <a:spcBef>
                <a:spcPts val="0"/>
              </a:spcBef>
              <a:spcAft>
                <a:spcPts val="0"/>
              </a:spcAft>
              <a:buNone/>
            </a:pPr>
            <a:r>
              <a:rPr lang="en" sz="2100">
                <a:solidFill>
                  <a:schemeClr val="dk1"/>
                </a:solidFill>
                <a:highlight>
                  <a:schemeClr val="lt1"/>
                </a:highlight>
              </a:rPr>
              <a:t> ‘max_depth': 80,</a:t>
            </a:r>
            <a:endParaRPr sz="2100">
              <a:solidFill>
                <a:schemeClr val="dk1"/>
              </a:solidFill>
              <a:highlight>
                <a:schemeClr val="lt1"/>
              </a:highlight>
            </a:endParaRPr>
          </a:p>
          <a:p>
            <a:pPr indent="0" lvl="0" marL="0" rtl="0" algn="l">
              <a:spcBef>
                <a:spcPts val="0"/>
              </a:spcBef>
              <a:spcAft>
                <a:spcPts val="0"/>
              </a:spcAft>
              <a:buNone/>
            </a:pPr>
            <a:r>
              <a:rPr lang="en" sz="2100">
                <a:solidFill>
                  <a:schemeClr val="dk1"/>
                </a:solidFill>
                <a:highlight>
                  <a:schemeClr val="lt1"/>
                </a:highlight>
              </a:rPr>
              <a:t> ‘min_samples_leaf': 3,</a:t>
            </a:r>
            <a:endParaRPr sz="2100">
              <a:solidFill>
                <a:schemeClr val="dk1"/>
              </a:solidFill>
              <a:highlight>
                <a:schemeClr val="lt1"/>
              </a:highlight>
            </a:endParaRPr>
          </a:p>
          <a:p>
            <a:pPr indent="0" lvl="0" marL="0" rtl="0" algn="l">
              <a:spcBef>
                <a:spcPts val="0"/>
              </a:spcBef>
              <a:spcAft>
                <a:spcPts val="0"/>
              </a:spcAft>
              <a:buNone/>
            </a:pPr>
            <a:r>
              <a:rPr lang="en" sz="2100">
                <a:solidFill>
                  <a:schemeClr val="dk1"/>
                </a:solidFill>
                <a:highlight>
                  <a:schemeClr val="lt1"/>
                </a:highlight>
              </a:rPr>
              <a:t> ‘n_estimators': 33,</a:t>
            </a:r>
            <a:endParaRPr sz="2100">
              <a:solidFill>
                <a:schemeClr val="dk1"/>
              </a:solidFill>
              <a:highlight>
                <a:schemeClr val="lt1"/>
              </a:highlight>
            </a:endParaRPr>
          </a:p>
          <a:p>
            <a:pPr indent="0" lvl="0" marL="0" rtl="0" algn="l">
              <a:spcBef>
                <a:spcPts val="0"/>
              </a:spcBef>
              <a:spcAft>
                <a:spcPts val="0"/>
              </a:spcAft>
              <a:buNone/>
            </a:pPr>
            <a:r>
              <a:rPr lang="en" sz="2100">
                <a:solidFill>
                  <a:schemeClr val="dk1"/>
                </a:solidFill>
                <a:highlight>
                  <a:schemeClr val="lt1"/>
                </a:highlight>
              </a:rPr>
              <a:t> StandardScaler()</a:t>
            </a:r>
            <a:endParaRPr sz="2100">
              <a:solidFill>
                <a:schemeClr val="dk1"/>
              </a:solidFill>
              <a:highlight>
                <a:schemeClr val="lt1"/>
              </a:highlight>
            </a:endParaRPr>
          </a:p>
        </p:txBody>
      </p:sp>
      <p:pic>
        <p:nvPicPr>
          <p:cNvPr id="146" name="Google Shape;146;p27"/>
          <p:cNvPicPr preferRelativeResize="0"/>
          <p:nvPr/>
        </p:nvPicPr>
        <p:blipFill>
          <a:blip r:embed="rId3">
            <a:alphaModFix/>
          </a:blip>
          <a:stretch>
            <a:fillRect/>
          </a:stretch>
        </p:blipFill>
        <p:spPr>
          <a:xfrm>
            <a:off x="3733425" y="1258800"/>
            <a:ext cx="4591050" cy="2476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900"/>
              <a:t>Gradient Boosting Regression</a:t>
            </a:r>
            <a:endParaRPr sz="1900"/>
          </a:p>
        </p:txBody>
      </p:sp>
      <p:sp>
        <p:nvSpPr>
          <p:cNvPr id="152" name="Google Shape;152;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5943600" rtl="0" algn="l">
              <a:spcBef>
                <a:spcPts val="0"/>
              </a:spcBef>
              <a:spcAft>
                <a:spcPts val="1200"/>
              </a:spcAft>
              <a:buNone/>
            </a:pPr>
            <a:r>
              <a:rPr lang="en" sz="2100">
                <a:solidFill>
                  <a:schemeClr val="dk1"/>
                </a:solidFill>
              </a:rPr>
              <a:t>-</a:t>
            </a:r>
            <a:endParaRPr sz="2100">
              <a:solidFill>
                <a:schemeClr val="dk1"/>
              </a:solidFill>
            </a:endParaRPr>
          </a:p>
        </p:txBody>
      </p:sp>
      <p:pic>
        <p:nvPicPr>
          <p:cNvPr id="153" name="Google Shape;153;p28"/>
          <p:cNvPicPr preferRelativeResize="0"/>
          <p:nvPr/>
        </p:nvPicPr>
        <p:blipFill>
          <a:blip r:embed="rId3">
            <a:alphaModFix/>
          </a:blip>
          <a:stretch>
            <a:fillRect/>
          </a:stretch>
        </p:blipFill>
        <p:spPr>
          <a:xfrm>
            <a:off x="186200" y="1191250"/>
            <a:ext cx="5943600" cy="31908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900"/>
              <a:t>Final Assessment with 5 fold cross validation</a:t>
            </a:r>
            <a:endParaRPr sz="1900"/>
          </a:p>
        </p:txBody>
      </p:sp>
      <p:sp>
        <p:nvSpPr>
          <p:cNvPr id="159" name="Google Shape;159;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Clr>
                <a:schemeClr val="dk1"/>
              </a:buClr>
              <a:buSzPts val="2200"/>
              <a:buChar char="-"/>
            </a:pPr>
            <a:r>
              <a:rPr lang="en" sz="2200">
                <a:solidFill>
                  <a:schemeClr val="dk1"/>
                </a:solidFill>
              </a:rPr>
              <a:t>R Squared</a:t>
            </a:r>
            <a:endParaRPr sz="2200">
              <a:solidFill>
                <a:schemeClr val="dk1"/>
              </a:solidFill>
            </a:endParaRPr>
          </a:p>
        </p:txBody>
      </p:sp>
      <p:pic>
        <p:nvPicPr>
          <p:cNvPr id="160" name="Google Shape;160;p29"/>
          <p:cNvPicPr preferRelativeResize="0"/>
          <p:nvPr/>
        </p:nvPicPr>
        <p:blipFill>
          <a:blip r:embed="rId3">
            <a:alphaModFix/>
          </a:blip>
          <a:stretch>
            <a:fillRect/>
          </a:stretch>
        </p:blipFill>
        <p:spPr>
          <a:xfrm>
            <a:off x="3226700" y="1284125"/>
            <a:ext cx="3886200" cy="27622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900"/>
              <a:t>Final Assessment with 5 fold cross validation</a:t>
            </a:r>
            <a:endParaRPr sz="1900"/>
          </a:p>
        </p:txBody>
      </p:sp>
      <p:sp>
        <p:nvSpPr>
          <p:cNvPr id="166" name="Google Shape;166;p30"/>
          <p:cNvSpPr txBox="1"/>
          <p:nvPr>
            <p:ph idx="1" type="body"/>
          </p:nvPr>
        </p:nvSpPr>
        <p:spPr>
          <a:xfrm>
            <a:off x="227250" y="916000"/>
            <a:ext cx="8520600" cy="34164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Clr>
                <a:schemeClr val="dk1"/>
              </a:buClr>
              <a:buSzPts val="2200"/>
              <a:buChar char="-"/>
            </a:pPr>
            <a:r>
              <a:rPr lang="en" sz="2200">
                <a:solidFill>
                  <a:schemeClr val="dk1"/>
                </a:solidFill>
              </a:rPr>
              <a:t>Mean Absolute Error</a:t>
            </a:r>
            <a:endParaRPr sz="2200">
              <a:solidFill>
                <a:schemeClr val="dk1"/>
              </a:solidFill>
            </a:endParaRPr>
          </a:p>
        </p:txBody>
      </p:sp>
      <p:pic>
        <p:nvPicPr>
          <p:cNvPr id="167" name="Google Shape;167;p30"/>
          <p:cNvPicPr preferRelativeResize="0"/>
          <p:nvPr/>
        </p:nvPicPr>
        <p:blipFill>
          <a:blip r:embed="rId3">
            <a:alphaModFix/>
          </a:blip>
          <a:stretch>
            <a:fillRect/>
          </a:stretch>
        </p:blipFill>
        <p:spPr>
          <a:xfrm>
            <a:off x="556625" y="1605100"/>
            <a:ext cx="5943600" cy="31908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1"/>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900"/>
              <a:t>Final Assessment with 5 fold cross validation</a:t>
            </a:r>
            <a:endParaRPr sz="1900"/>
          </a:p>
        </p:txBody>
      </p:sp>
      <p:sp>
        <p:nvSpPr>
          <p:cNvPr id="173" name="Google Shape;173;p31"/>
          <p:cNvSpPr txBox="1"/>
          <p:nvPr>
            <p:ph idx="1" type="body"/>
          </p:nvPr>
        </p:nvSpPr>
        <p:spPr>
          <a:xfrm>
            <a:off x="227250" y="916000"/>
            <a:ext cx="8520600" cy="34164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Clr>
                <a:schemeClr val="dk1"/>
              </a:buClr>
              <a:buSzPts val="2200"/>
              <a:buChar char="-"/>
            </a:pPr>
            <a:r>
              <a:rPr lang="en" sz="2200">
                <a:solidFill>
                  <a:schemeClr val="dk1"/>
                </a:solidFill>
              </a:rPr>
              <a:t>Root Mean Squared Error</a:t>
            </a:r>
            <a:endParaRPr sz="2200">
              <a:solidFill>
                <a:schemeClr val="dk1"/>
              </a:solidFill>
            </a:endParaRPr>
          </a:p>
        </p:txBody>
      </p:sp>
      <p:pic>
        <p:nvPicPr>
          <p:cNvPr id="174" name="Google Shape;174;p31"/>
          <p:cNvPicPr preferRelativeResize="0"/>
          <p:nvPr/>
        </p:nvPicPr>
        <p:blipFill>
          <a:blip r:embed="rId3">
            <a:alphaModFix/>
          </a:blip>
          <a:stretch>
            <a:fillRect/>
          </a:stretch>
        </p:blipFill>
        <p:spPr>
          <a:xfrm>
            <a:off x="490225" y="1588200"/>
            <a:ext cx="5943600" cy="32861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idx="1" type="body"/>
          </p:nvPr>
        </p:nvSpPr>
        <p:spPr>
          <a:xfrm>
            <a:off x="311700" y="451475"/>
            <a:ext cx="8520600" cy="3416400"/>
          </a:xfrm>
          <a:prstGeom prst="rect">
            <a:avLst/>
          </a:prstGeom>
        </p:spPr>
        <p:txBody>
          <a:bodyPr anchorCtr="0" anchor="t" bIns="91425" lIns="91425" spcFirstLastPara="1" rIns="91425" wrap="square" tIns="91425">
            <a:normAutofit/>
          </a:bodyPr>
          <a:lstStyle/>
          <a:p>
            <a:pPr indent="0" lvl="0" marL="0" rtl="0" algn="l">
              <a:spcBef>
                <a:spcPts val="2000"/>
              </a:spcBef>
              <a:spcAft>
                <a:spcPts val="0"/>
              </a:spcAft>
              <a:buNone/>
            </a:pPr>
            <a:r>
              <a:rPr lang="en" sz="2000">
                <a:solidFill>
                  <a:schemeClr val="dk1"/>
                </a:solidFill>
              </a:rPr>
              <a:t>Problem Statement</a:t>
            </a:r>
            <a:endParaRPr sz="2000">
              <a:solidFill>
                <a:schemeClr val="dk1"/>
              </a:solidFill>
            </a:endParaRPr>
          </a:p>
          <a:p>
            <a:pPr indent="0" lvl="0" marL="457200" rtl="0" algn="l">
              <a:spcBef>
                <a:spcPts val="2000"/>
              </a:spcBef>
              <a:spcAft>
                <a:spcPts val="600"/>
              </a:spcAft>
              <a:buNone/>
            </a:pPr>
            <a:r>
              <a:t/>
            </a:r>
            <a:endParaRPr sz="2000">
              <a:solidFill>
                <a:schemeClr val="dk1"/>
              </a:solidFill>
            </a:endParaRPr>
          </a:p>
        </p:txBody>
      </p:sp>
      <p:pic>
        <p:nvPicPr>
          <p:cNvPr id="61" name="Google Shape;61;p14"/>
          <p:cNvPicPr preferRelativeResize="0"/>
          <p:nvPr/>
        </p:nvPicPr>
        <p:blipFill>
          <a:blip r:embed="rId3">
            <a:alphaModFix/>
          </a:blip>
          <a:stretch>
            <a:fillRect/>
          </a:stretch>
        </p:blipFill>
        <p:spPr>
          <a:xfrm>
            <a:off x="1709225" y="1080800"/>
            <a:ext cx="4946151" cy="3709624"/>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200"/>
              </a:spcAft>
              <a:buNone/>
            </a:pPr>
            <a:r>
              <a:rPr lang="en" sz="2000"/>
              <a:t>Final Model Selection and Reasoning</a:t>
            </a:r>
            <a:endParaRPr/>
          </a:p>
        </p:txBody>
      </p:sp>
      <p:sp>
        <p:nvSpPr>
          <p:cNvPr id="180" name="Google Shape;180;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Random Forest Regression</a:t>
            </a:r>
            <a:endParaRPr>
              <a:solidFill>
                <a:schemeClr val="dk1"/>
              </a:solidFill>
            </a:endParaRPr>
          </a:p>
          <a:p>
            <a:pPr indent="0" lvl="0" marL="0" rtl="0" algn="l">
              <a:spcBef>
                <a:spcPts val="1200"/>
              </a:spcBef>
              <a:spcAft>
                <a:spcPts val="0"/>
              </a:spcAft>
              <a:buNone/>
            </a:pPr>
            <a:r>
              <a:t/>
            </a:r>
            <a:endParaRPr>
              <a:solidFill>
                <a:schemeClr val="dk1"/>
              </a:solidFill>
            </a:endParaRPr>
          </a:p>
          <a:p>
            <a:pPr indent="-342900" lvl="0" marL="457200" rtl="0" algn="l">
              <a:spcBef>
                <a:spcPts val="1200"/>
              </a:spcBef>
              <a:spcAft>
                <a:spcPts val="0"/>
              </a:spcAft>
              <a:buClr>
                <a:schemeClr val="dk1"/>
              </a:buClr>
              <a:buSzPts val="1800"/>
              <a:buChar char="-"/>
            </a:pPr>
            <a:r>
              <a:rPr lang="en">
                <a:solidFill>
                  <a:schemeClr val="dk1"/>
                </a:solidFill>
              </a:rPr>
              <a:t>Performance on testing data</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Not overfitting</a:t>
            </a:r>
            <a:endParaRPr>
              <a:solidFill>
                <a:schemeClr val="dk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3"/>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900"/>
              <a:t>Lime Interpretation</a:t>
            </a:r>
            <a:endParaRPr sz="1900"/>
          </a:p>
        </p:txBody>
      </p:sp>
      <p:sp>
        <p:nvSpPr>
          <p:cNvPr id="186" name="Google Shape;186;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dk1"/>
                </a:solidFill>
              </a:rPr>
              <a:t>Kristaps </a:t>
            </a:r>
            <a:r>
              <a:rPr lang="en">
                <a:solidFill>
                  <a:schemeClr val="dk1"/>
                </a:solidFill>
              </a:rPr>
              <a:t>Porzingas</a:t>
            </a:r>
            <a:endParaRPr>
              <a:solidFill>
                <a:schemeClr val="dk1"/>
              </a:solidFill>
            </a:endParaRPr>
          </a:p>
        </p:txBody>
      </p:sp>
      <p:pic>
        <p:nvPicPr>
          <p:cNvPr id="187" name="Google Shape;187;p33"/>
          <p:cNvPicPr preferRelativeResize="0"/>
          <p:nvPr/>
        </p:nvPicPr>
        <p:blipFill>
          <a:blip r:embed="rId3">
            <a:alphaModFix/>
          </a:blip>
          <a:stretch>
            <a:fillRect/>
          </a:stretch>
        </p:blipFill>
        <p:spPr>
          <a:xfrm>
            <a:off x="3142200" y="1110250"/>
            <a:ext cx="5619750" cy="24574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1920"/>
              <a:t>Data Collection	</a:t>
            </a:r>
            <a:endParaRPr sz="1920"/>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61950" lvl="0" marL="457200" rtl="0" algn="l">
              <a:spcBef>
                <a:spcPts val="0"/>
              </a:spcBef>
              <a:spcAft>
                <a:spcPts val="0"/>
              </a:spcAft>
              <a:buClr>
                <a:schemeClr val="dk1"/>
              </a:buClr>
              <a:buSzPts val="2100"/>
              <a:buChar char="●"/>
            </a:pPr>
            <a:r>
              <a:rPr lang="en" sz="2100" u="sng">
                <a:solidFill>
                  <a:schemeClr val="dk1"/>
                </a:solidFill>
                <a:hlinkClick r:id="rId3">
                  <a:extLst>
                    <a:ext uri="{A12FA001-AC4F-418D-AE19-62706E023703}">
                      <ahyp:hlinkClr val="tx"/>
                    </a:ext>
                  </a:extLst>
                </a:hlinkClick>
              </a:rPr>
              <a:t>2020-2021 NBA Player Stats: Per Game</a:t>
            </a:r>
            <a:endParaRPr sz="2100">
              <a:solidFill>
                <a:schemeClr val="dk1"/>
              </a:solidFill>
            </a:endParaRPr>
          </a:p>
          <a:p>
            <a:pPr indent="-361950" lvl="0" marL="457200" rtl="0" algn="l">
              <a:spcBef>
                <a:spcPts val="0"/>
              </a:spcBef>
              <a:spcAft>
                <a:spcPts val="0"/>
              </a:spcAft>
              <a:buClr>
                <a:schemeClr val="dk1"/>
              </a:buClr>
              <a:buSzPts val="2100"/>
              <a:buChar char="●"/>
            </a:pPr>
            <a:r>
              <a:rPr lang="en" sz="2100" u="sng">
                <a:solidFill>
                  <a:schemeClr val="dk1"/>
                </a:solidFill>
                <a:hlinkClick r:id="rId4">
                  <a:extLst>
                    <a:ext uri="{A12FA001-AC4F-418D-AE19-62706E023703}">
                      <ahyp:hlinkClr val="tx"/>
                    </a:ext>
                  </a:extLst>
                </a:hlinkClick>
              </a:rPr>
              <a:t>2020-2021 NBA Player Stats: Advanced</a:t>
            </a:r>
            <a:endParaRPr sz="2100">
              <a:solidFill>
                <a:schemeClr val="dk1"/>
              </a:solidFill>
            </a:endParaRPr>
          </a:p>
          <a:p>
            <a:pPr indent="-361950" lvl="0" marL="457200" rtl="0" algn="l">
              <a:spcBef>
                <a:spcPts val="0"/>
              </a:spcBef>
              <a:spcAft>
                <a:spcPts val="0"/>
              </a:spcAft>
              <a:buClr>
                <a:schemeClr val="dk1"/>
              </a:buClr>
              <a:buSzPts val="2100"/>
              <a:buChar char="●"/>
            </a:pPr>
            <a:r>
              <a:rPr lang="en" sz="2100" u="sng">
                <a:solidFill>
                  <a:schemeClr val="dk1"/>
                </a:solidFill>
                <a:hlinkClick r:id="rId5">
                  <a:extLst>
                    <a:ext uri="{A12FA001-AC4F-418D-AE19-62706E023703}">
                      <ahyp:hlinkClr val="tx"/>
                    </a:ext>
                  </a:extLst>
                </a:hlinkClick>
              </a:rPr>
              <a:t>NBA Contracts Summary</a:t>
            </a:r>
            <a:endParaRPr sz="27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1920"/>
              <a:t>Data Wrangling</a:t>
            </a:r>
            <a:endParaRPr sz="1920"/>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Clr>
                <a:schemeClr val="dk1"/>
              </a:buClr>
              <a:buSzPts val="2000"/>
              <a:buChar char="●"/>
            </a:pPr>
            <a:r>
              <a:rPr lang="en" sz="2000">
                <a:solidFill>
                  <a:schemeClr val="dk1"/>
                </a:solidFill>
              </a:rPr>
              <a:t>Merged data via player’s name</a:t>
            </a:r>
            <a:endParaRPr sz="2000">
              <a:solidFill>
                <a:schemeClr val="dk1"/>
              </a:solidFill>
            </a:endParaRPr>
          </a:p>
          <a:p>
            <a:pPr indent="0" lvl="0" marL="457200" rtl="0" algn="l">
              <a:spcBef>
                <a:spcPts val="0"/>
              </a:spcBef>
              <a:spcAft>
                <a:spcPts val="0"/>
              </a:spcAft>
              <a:buNone/>
            </a:pPr>
            <a:r>
              <a:t/>
            </a:r>
            <a:endParaRPr sz="20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5347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1920"/>
              <a:t>Data Wrangling</a:t>
            </a:r>
            <a:endParaRPr sz="1920"/>
          </a:p>
        </p:txBody>
      </p:sp>
      <p:sp>
        <p:nvSpPr>
          <p:cNvPr id="79" name="Google Shape;79;p17"/>
          <p:cNvSpPr txBox="1"/>
          <p:nvPr>
            <p:ph idx="1" type="body"/>
          </p:nvPr>
        </p:nvSpPr>
        <p:spPr>
          <a:xfrm>
            <a:off x="311700" y="1160925"/>
            <a:ext cx="8520600" cy="34164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Clr>
                <a:schemeClr val="dk1"/>
              </a:buClr>
              <a:buSzPts val="2000"/>
              <a:buChar char="●"/>
            </a:pPr>
            <a:r>
              <a:rPr lang="en" sz="2000">
                <a:solidFill>
                  <a:schemeClr val="dk1"/>
                </a:solidFill>
              </a:rPr>
              <a:t>Merged data via player’s name</a:t>
            </a:r>
            <a:endParaRPr sz="2000">
              <a:solidFill>
                <a:schemeClr val="dk1"/>
              </a:solidFill>
            </a:endParaRPr>
          </a:p>
          <a:p>
            <a:pPr indent="0" lvl="0" marL="0" rtl="0" algn="l">
              <a:spcBef>
                <a:spcPts val="0"/>
              </a:spcBef>
              <a:spcAft>
                <a:spcPts val="0"/>
              </a:spcAft>
              <a:buNone/>
            </a:pPr>
            <a:r>
              <a:t/>
            </a:r>
            <a:endParaRPr sz="2000">
              <a:solidFill>
                <a:schemeClr val="dk1"/>
              </a:solidFill>
            </a:endParaRPr>
          </a:p>
          <a:p>
            <a:pPr indent="-355600" lvl="0" marL="457200" rtl="0" algn="l">
              <a:spcBef>
                <a:spcPts val="0"/>
              </a:spcBef>
              <a:spcAft>
                <a:spcPts val="0"/>
              </a:spcAft>
              <a:buClr>
                <a:schemeClr val="dk1"/>
              </a:buClr>
              <a:buSzPts val="2000"/>
              <a:buChar char="●"/>
            </a:pPr>
            <a:r>
              <a:rPr lang="en" sz="2000">
                <a:solidFill>
                  <a:schemeClr val="dk1"/>
                </a:solidFill>
              </a:rPr>
              <a:t>Dropped players with missing FG% variables.</a:t>
            </a:r>
            <a:endParaRPr sz="20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1920"/>
              <a:t>Data Wrangling</a:t>
            </a:r>
            <a:endParaRPr sz="1920"/>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Clr>
                <a:schemeClr val="dk1"/>
              </a:buClr>
              <a:buSzPts val="2000"/>
              <a:buChar char="●"/>
            </a:pPr>
            <a:r>
              <a:rPr lang="en" sz="2000">
                <a:solidFill>
                  <a:schemeClr val="dk1"/>
                </a:solidFill>
              </a:rPr>
              <a:t>Merged data via player’s name</a:t>
            </a:r>
            <a:endParaRPr sz="2000">
              <a:solidFill>
                <a:schemeClr val="dk1"/>
              </a:solidFill>
            </a:endParaRPr>
          </a:p>
          <a:p>
            <a:pPr indent="0" lvl="0" marL="0" rtl="0" algn="l">
              <a:spcBef>
                <a:spcPts val="0"/>
              </a:spcBef>
              <a:spcAft>
                <a:spcPts val="0"/>
              </a:spcAft>
              <a:buNone/>
            </a:pPr>
            <a:r>
              <a:t/>
            </a:r>
            <a:endParaRPr sz="2000">
              <a:solidFill>
                <a:schemeClr val="dk1"/>
              </a:solidFill>
            </a:endParaRPr>
          </a:p>
          <a:p>
            <a:pPr indent="-355600" lvl="0" marL="457200" rtl="0" algn="l">
              <a:spcBef>
                <a:spcPts val="0"/>
              </a:spcBef>
              <a:spcAft>
                <a:spcPts val="0"/>
              </a:spcAft>
              <a:buClr>
                <a:schemeClr val="dk1"/>
              </a:buClr>
              <a:buSzPts val="2000"/>
              <a:buChar char="●"/>
            </a:pPr>
            <a:r>
              <a:rPr lang="en" sz="2000">
                <a:solidFill>
                  <a:schemeClr val="dk1"/>
                </a:solidFill>
              </a:rPr>
              <a:t>Dropped players with missing FG% variables.</a:t>
            </a:r>
            <a:endParaRPr sz="2000">
              <a:solidFill>
                <a:schemeClr val="dk1"/>
              </a:solidFill>
            </a:endParaRPr>
          </a:p>
          <a:p>
            <a:pPr indent="0" lvl="0" marL="0" rtl="0" algn="l">
              <a:spcBef>
                <a:spcPts val="0"/>
              </a:spcBef>
              <a:spcAft>
                <a:spcPts val="0"/>
              </a:spcAft>
              <a:buNone/>
            </a:pPr>
            <a:r>
              <a:t/>
            </a:r>
            <a:endParaRPr sz="2000">
              <a:solidFill>
                <a:schemeClr val="dk1"/>
              </a:solidFill>
            </a:endParaRPr>
          </a:p>
          <a:p>
            <a:pPr indent="-355600" lvl="0" marL="457200" rtl="0" algn="l">
              <a:spcBef>
                <a:spcPts val="0"/>
              </a:spcBef>
              <a:spcAft>
                <a:spcPts val="0"/>
              </a:spcAft>
              <a:buClr>
                <a:schemeClr val="dk1"/>
              </a:buClr>
              <a:buSzPts val="2000"/>
              <a:buChar char="●"/>
            </a:pPr>
            <a:r>
              <a:rPr lang="en" sz="2000">
                <a:solidFill>
                  <a:schemeClr val="dk1"/>
                </a:solidFill>
              </a:rPr>
              <a:t>1221 rows x 58 columns to 454 rows * 51 columns</a:t>
            </a:r>
            <a:endParaRPr sz="2000">
              <a:solidFill>
                <a:schemeClr val="dk1"/>
              </a:solidFill>
            </a:endParaRPr>
          </a:p>
          <a:p>
            <a:pPr indent="0" lvl="0" marL="0" rtl="0" algn="l">
              <a:spcBef>
                <a:spcPts val="0"/>
              </a:spcBef>
              <a:spcAft>
                <a:spcPts val="0"/>
              </a:spcAft>
              <a:buNone/>
            </a:pPr>
            <a:r>
              <a:t/>
            </a:r>
            <a:endParaRPr sz="2000">
              <a:solidFill>
                <a:schemeClr val="dk1"/>
              </a:solidFill>
            </a:endParaRPr>
          </a:p>
          <a:p>
            <a:pPr indent="0" lvl="0" marL="457200" rtl="0" algn="l">
              <a:spcBef>
                <a:spcPts val="0"/>
              </a:spcBef>
              <a:spcAft>
                <a:spcPts val="0"/>
              </a:spcAft>
              <a:buNone/>
            </a:pPr>
            <a:r>
              <a:t/>
            </a:r>
            <a:endParaRPr sz="2000">
              <a:solidFill>
                <a:schemeClr val="dk1"/>
              </a:solidFill>
            </a:endParaRPr>
          </a:p>
          <a:p>
            <a:pPr indent="0" lvl="0" marL="0" rtl="0" algn="l">
              <a:spcBef>
                <a:spcPts val="0"/>
              </a:spcBef>
              <a:spcAft>
                <a:spcPts val="0"/>
              </a:spcAft>
              <a:buNone/>
            </a:pPr>
            <a:r>
              <a:t/>
            </a:r>
            <a:endParaRPr sz="2000">
              <a:solidFill>
                <a:schemeClr val="dk1"/>
              </a:solidFill>
            </a:endParaRPr>
          </a:p>
          <a:p>
            <a:pPr indent="0" lvl="0" marL="457200" rtl="0" algn="l">
              <a:spcBef>
                <a:spcPts val="0"/>
              </a:spcBef>
              <a:spcAft>
                <a:spcPts val="0"/>
              </a:spcAft>
              <a:buNone/>
            </a:pPr>
            <a:r>
              <a:t/>
            </a:r>
            <a:endParaRPr sz="20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1920"/>
              <a:t>Exploratory Data Analysis</a:t>
            </a:r>
            <a:endParaRPr sz="1920"/>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100">
                <a:solidFill>
                  <a:schemeClr val="dk1"/>
                </a:solidFill>
              </a:rPr>
              <a:t>Certain insights:</a:t>
            </a:r>
            <a:endParaRPr sz="2100">
              <a:solidFill>
                <a:schemeClr val="dk1"/>
              </a:solidFill>
            </a:endParaRPr>
          </a:p>
          <a:p>
            <a:pPr indent="-361950" lvl="0" marL="457200" rtl="0" algn="l">
              <a:spcBef>
                <a:spcPts val="1200"/>
              </a:spcBef>
              <a:spcAft>
                <a:spcPts val="0"/>
              </a:spcAft>
              <a:buClr>
                <a:schemeClr val="dk1"/>
              </a:buClr>
              <a:buSzPts val="2100"/>
              <a:buChar char="-"/>
            </a:pPr>
            <a:r>
              <a:rPr lang="en" sz="1500">
                <a:solidFill>
                  <a:schemeClr val="dk1"/>
                </a:solidFill>
              </a:rPr>
              <a:t>The average point scored by NBA players is around 10.65.</a:t>
            </a:r>
            <a:endParaRPr sz="1500">
              <a:solidFill>
                <a:schemeClr val="dk1"/>
              </a:solidFill>
            </a:endParaRPr>
          </a:p>
          <a:p>
            <a:pPr indent="0" lvl="0" marL="457200" rtl="0" algn="l">
              <a:spcBef>
                <a:spcPts val="0"/>
              </a:spcBef>
              <a:spcAft>
                <a:spcPts val="0"/>
              </a:spcAft>
              <a:buNone/>
            </a:pPr>
            <a:r>
              <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The NBA is a young players driven league, with players under 25 occupying more than 50% of the league roster spots.</a:t>
            </a:r>
            <a:endParaRPr sz="1500">
              <a:solidFill>
                <a:schemeClr val="dk1"/>
              </a:solidFill>
            </a:endParaRPr>
          </a:p>
          <a:p>
            <a:pPr indent="0" lvl="0" marL="457200" rtl="0" algn="l">
              <a:spcBef>
                <a:spcPts val="0"/>
              </a:spcBef>
              <a:spcAft>
                <a:spcPts val="0"/>
              </a:spcAft>
              <a:buNone/>
            </a:pPr>
            <a:r>
              <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While shooting percentages and 3 point percentages tend to follow a normal distribution, field goals made and attempts tend to be a shape that is skewed to the right.</a:t>
            </a:r>
            <a:endParaRPr sz="1500">
              <a:solidFill>
                <a:schemeClr val="dk1"/>
              </a:solidFill>
            </a:endParaRPr>
          </a:p>
          <a:p>
            <a:pPr indent="0" lvl="0" marL="457200" rtl="0" algn="l">
              <a:spcBef>
                <a:spcPts val="0"/>
              </a:spcBef>
              <a:spcAft>
                <a:spcPts val="0"/>
              </a:spcAft>
              <a:buNone/>
            </a:pPr>
            <a:r>
              <a:t/>
            </a:r>
            <a:endParaRPr sz="1500">
              <a:solidFill>
                <a:schemeClr val="dk1"/>
              </a:solidFill>
            </a:endParaRPr>
          </a:p>
          <a:p>
            <a:pPr indent="-330200" lvl="0" marL="457200" rtl="0" algn="l">
              <a:spcBef>
                <a:spcPts val="0"/>
              </a:spcBef>
              <a:spcAft>
                <a:spcPts val="0"/>
              </a:spcAft>
              <a:buClr>
                <a:schemeClr val="dk1"/>
              </a:buClr>
              <a:buSzPts val="1600"/>
              <a:buChar char="-"/>
            </a:pPr>
            <a:r>
              <a:rPr lang="en" sz="1500">
                <a:solidFill>
                  <a:schemeClr val="dk1"/>
                </a:solidFill>
              </a:rPr>
              <a:t>Salary is also skewed to the right, with certain bins popping at the very end</a:t>
            </a:r>
            <a:endParaRPr sz="15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1920"/>
              <a:t>Exploratory Data Analysis</a:t>
            </a:r>
            <a:endParaRPr sz="1920"/>
          </a:p>
        </p:txBody>
      </p:sp>
      <p:sp>
        <p:nvSpPr>
          <p:cNvPr id="97" name="Google Shape;97;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lang="en" sz="2100">
                <a:solidFill>
                  <a:schemeClr val="dk1"/>
                </a:solidFill>
              </a:rPr>
              <a:t>Salary</a:t>
            </a:r>
            <a:r>
              <a:rPr lang="en" sz="2100">
                <a:solidFill>
                  <a:schemeClr val="dk1"/>
                </a:solidFill>
              </a:rPr>
              <a:t> Distribution</a:t>
            </a:r>
            <a:endParaRPr sz="2100">
              <a:solidFill>
                <a:schemeClr val="dk1"/>
              </a:solidFill>
            </a:endParaRPr>
          </a:p>
          <a:p>
            <a:pPr indent="0" lvl="0" marL="457200" rtl="0" algn="l">
              <a:spcBef>
                <a:spcPts val="0"/>
              </a:spcBef>
              <a:spcAft>
                <a:spcPts val="0"/>
              </a:spcAft>
              <a:buNone/>
            </a:pPr>
            <a:r>
              <a:t/>
            </a:r>
            <a:endParaRPr sz="2100">
              <a:solidFill>
                <a:schemeClr val="dk1"/>
              </a:solidFill>
            </a:endParaRPr>
          </a:p>
        </p:txBody>
      </p:sp>
      <p:pic>
        <p:nvPicPr>
          <p:cNvPr id="98" name="Google Shape;98;p20"/>
          <p:cNvPicPr preferRelativeResize="0"/>
          <p:nvPr/>
        </p:nvPicPr>
        <p:blipFill>
          <a:blip r:embed="rId3">
            <a:alphaModFix/>
          </a:blip>
          <a:stretch>
            <a:fillRect/>
          </a:stretch>
        </p:blipFill>
        <p:spPr>
          <a:xfrm>
            <a:off x="4412950" y="1147088"/>
            <a:ext cx="4068625" cy="28493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1920"/>
              <a:t>Exploratory Data Analysis</a:t>
            </a:r>
            <a:endParaRPr sz="1920"/>
          </a:p>
        </p:txBody>
      </p:sp>
      <p:sp>
        <p:nvSpPr>
          <p:cNvPr id="104" name="Google Shape;104;p21"/>
          <p:cNvSpPr txBox="1"/>
          <p:nvPr>
            <p:ph idx="1" type="body"/>
          </p:nvPr>
        </p:nvSpPr>
        <p:spPr>
          <a:xfrm>
            <a:off x="311700" y="863550"/>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2100">
                <a:solidFill>
                  <a:schemeClr val="dk1"/>
                </a:solidFill>
              </a:rPr>
              <a:t>Heatmap for Salaries and other </a:t>
            </a:r>
            <a:r>
              <a:rPr lang="en" sz="2100">
                <a:solidFill>
                  <a:schemeClr val="dk1"/>
                </a:solidFill>
              </a:rPr>
              <a:t>variables</a:t>
            </a:r>
            <a:endParaRPr sz="2100">
              <a:solidFill>
                <a:schemeClr val="dk1"/>
              </a:solidFill>
            </a:endParaRPr>
          </a:p>
          <a:p>
            <a:pPr indent="-361950" lvl="0" marL="4572000" rtl="0" algn="l">
              <a:spcBef>
                <a:spcPts val="0"/>
              </a:spcBef>
              <a:spcAft>
                <a:spcPts val="0"/>
              </a:spcAft>
              <a:buClr>
                <a:schemeClr val="dk1"/>
              </a:buClr>
              <a:buSzPts val="2100"/>
              <a:buChar char="-"/>
            </a:pPr>
            <a:r>
              <a:rPr lang="en" sz="2100">
                <a:solidFill>
                  <a:schemeClr val="dk1"/>
                </a:solidFill>
              </a:rPr>
              <a:t>Points</a:t>
            </a:r>
            <a:endParaRPr sz="2100">
              <a:solidFill>
                <a:schemeClr val="dk1"/>
              </a:solidFill>
            </a:endParaRPr>
          </a:p>
          <a:p>
            <a:pPr indent="-361950" lvl="0" marL="4572000" rtl="0" algn="l">
              <a:spcBef>
                <a:spcPts val="0"/>
              </a:spcBef>
              <a:spcAft>
                <a:spcPts val="0"/>
              </a:spcAft>
              <a:buClr>
                <a:schemeClr val="dk1"/>
              </a:buClr>
              <a:buSzPts val="2100"/>
              <a:buChar char="-"/>
            </a:pPr>
            <a:r>
              <a:rPr lang="en" sz="2100">
                <a:solidFill>
                  <a:schemeClr val="dk1"/>
                </a:solidFill>
              </a:rPr>
              <a:t>FG makes</a:t>
            </a:r>
            <a:endParaRPr sz="2100">
              <a:solidFill>
                <a:schemeClr val="dk1"/>
              </a:solidFill>
            </a:endParaRPr>
          </a:p>
          <a:p>
            <a:pPr indent="-361950" lvl="0" marL="4572000" rtl="0" algn="l">
              <a:spcBef>
                <a:spcPts val="0"/>
              </a:spcBef>
              <a:spcAft>
                <a:spcPts val="0"/>
              </a:spcAft>
              <a:buClr>
                <a:schemeClr val="dk1"/>
              </a:buClr>
              <a:buSzPts val="2100"/>
              <a:buChar char="-"/>
            </a:pPr>
            <a:r>
              <a:rPr lang="en" sz="2100">
                <a:solidFill>
                  <a:schemeClr val="dk1"/>
                </a:solidFill>
              </a:rPr>
              <a:t>FG </a:t>
            </a:r>
            <a:r>
              <a:rPr lang="en" sz="2100">
                <a:solidFill>
                  <a:schemeClr val="dk1"/>
                </a:solidFill>
              </a:rPr>
              <a:t>attempts</a:t>
            </a:r>
            <a:endParaRPr sz="2100">
              <a:solidFill>
                <a:schemeClr val="dk1"/>
              </a:solidFill>
            </a:endParaRPr>
          </a:p>
          <a:p>
            <a:pPr indent="-361950" lvl="0" marL="4572000" rtl="0" algn="l">
              <a:spcBef>
                <a:spcPts val="0"/>
              </a:spcBef>
              <a:spcAft>
                <a:spcPts val="0"/>
              </a:spcAft>
              <a:buClr>
                <a:schemeClr val="dk1"/>
              </a:buClr>
              <a:buSzPts val="2100"/>
              <a:buChar char="-"/>
            </a:pPr>
            <a:r>
              <a:rPr lang="en" sz="2100">
                <a:solidFill>
                  <a:schemeClr val="dk1"/>
                </a:solidFill>
              </a:rPr>
              <a:t>VORP (Value Over Replacement Players)</a:t>
            </a:r>
            <a:endParaRPr sz="2100">
              <a:solidFill>
                <a:schemeClr val="dk1"/>
              </a:solidFill>
            </a:endParaRPr>
          </a:p>
          <a:p>
            <a:pPr indent="0" lvl="0" marL="0" rtl="0" algn="l">
              <a:spcBef>
                <a:spcPts val="0"/>
              </a:spcBef>
              <a:spcAft>
                <a:spcPts val="0"/>
              </a:spcAft>
              <a:buNone/>
            </a:pPr>
            <a:r>
              <a:t/>
            </a:r>
            <a:endParaRPr sz="2100">
              <a:solidFill>
                <a:schemeClr val="dk1"/>
              </a:solidFill>
            </a:endParaRPr>
          </a:p>
          <a:p>
            <a:pPr indent="0" lvl="0" marL="0" rtl="0" algn="l">
              <a:spcBef>
                <a:spcPts val="0"/>
              </a:spcBef>
              <a:spcAft>
                <a:spcPts val="0"/>
              </a:spcAft>
              <a:buNone/>
            </a:pPr>
            <a:r>
              <a:t/>
            </a:r>
            <a:endParaRPr sz="2100">
              <a:solidFill>
                <a:schemeClr val="dk1"/>
              </a:solidFill>
            </a:endParaRPr>
          </a:p>
          <a:p>
            <a:pPr indent="0" lvl="0" marL="457200" rtl="0" algn="l">
              <a:spcBef>
                <a:spcPts val="0"/>
              </a:spcBef>
              <a:spcAft>
                <a:spcPts val="0"/>
              </a:spcAft>
              <a:buNone/>
            </a:pPr>
            <a:r>
              <a:t/>
            </a:r>
            <a:endParaRPr sz="2100">
              <a:solidFill>
                <a:schemeClr val="dk1"/>
              </a:solidFill>
            </a:endParaRPr>
          </a:p>
        </p:txBody>
      </p:sp>
      <p:pic>
        <p:nvPicPr>
          <p:cNvPr id="105" name="Google Shape;105;p21"/>
          <p:cNvPicPr preferRelativeResize="0"/>
          <p:nvPr/>
        </p:nvPicPr>
        <p:blipFill>
          <a:blip r:embed="rId3">
            <a:alphaModFix/>
          </a:blip>
          <a:stretch>
            <a:fillRect/>
          </a:stretch>
        </p:blipFill>
        <p:spPr>
          <a:xfrm>
            <a:off x="311700" y="1317950"/>
            <a:ext cx="4260301" cy="363217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