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0eaa504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0eaa504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0eaa5045d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0eaa5045d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0eaa5045d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0eaa5045d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0eaa5045d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0eaa5045d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0eaa5045d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0eaa5045d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0eaa5045d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0eaa5045d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0eaa5045d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0eaa5045d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92150"/>
            <a:ext cx="8520600" cy="21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44">
                <a:latin typeface="Arial"/>
                <a:ea typeface="Arial"/>
                <a:cs typeface="Arial"/>
                <a:sym typeface="Arial"/>
              </a:rPr>
              <a:t>Problem </a:t>
            </a:r>
            <a:r>
              <a:rPr b="1" lang="en" sz="2844">
                <a:latin typeface="Arial"/>
                <a:ea typeface="Arial"/>
                <a:cs typeface="Arial"/>
                <a:sym typeface="Arial"/>
              </a:rPr>
              <a:t>Statement</a:t>
            </a:r>
            <a:endParaRPr b="1" sz="2844">
              <a:latin typeface="Arial"/>
              <a:ea typeface="Arial"/>
              <a:cs typeface="Arial"/>
              <a:sym typeface="Arial"/>
            </a:endParaRPr>
          </a:p>
          <a:p>
            <a:pPr indent="0" lvl="0" marL="0" rtl="0" algn="l">
              <a:spcBef>
                <a:spcPts val="0"/>
              </a:spcBef>
              <a:spcAft>
                <a:spcPts val="0"/>
              </a:spcAft>
              <a:buNone/>
            </a:pPr>
            <a:r>
              <a:t/>
            </a:r>
            <a:endParaRPr sz="1361">
              <a:latin typeface="Arial"/>
              <a:ea typeface="Arial"/>
              <a:cs typeface="Arial"/>
              <a:sym typeface="Arial"/>
            </a:endParaRPr>
          </a:p>
          <a:p>
            <a:pPr indent="0" lvl="0" marL="0" rtl="0" algn="l">
              <a:spcBef>
                <a:spcPts val="0"/>
              </a:spcBef>
              <a:spcAft>
                <a:spcPts val="0"/>
              </a:spcAft>
              <a:buNone/>
            </a:pPr>
            <a:r>
              <a:rPr lang="en" sz="1361">
                <a:latin typeface="Arial"/>
                <a:ea typeface="Arial"/>
                <a:cs typeface="Arial"/>
                <a:sym typeface="Arial"/>
              </a:rPr>
              <a:t>What opportunities exist for Big Mountain Resort to increase its revenue by at least $3.0M by the last quarter of next year by setting up better prices that will capitalize on its facilities and/or acquiring more equipment and services that will help support a better price?</a:t>
            </a:r>
            <a:endParaRPr sz="1361">
              <a:latin typeface="Arial"/>
              <a:ea typeface="Arial"/>
              <a:cs typeface="Arial"/>
              <a:sym typeface="Arial"/>
            </a:endParaRPr>
          </a:p>
          <a:p>
            <a:pPr indent="0" lvl="0" marL="0" rtl="0" algn="l">
              <a:spcBef>
                <a:spcPts val="0"/>
              </a:spcBef>
              <a:spcAft>
                <a:spcPts val="0"/>
              </a:spcAft>
              <a:buNone/>
            </a:pPr>
            <a:r>
              <a:t/>
            </a:r>
            <a:endParaRPr sz="1150"/>
          </a:p>
        </p:txBody>
      </p:sp>
      <p:sp>
        <p:nvSpPr>
          <p:cNvPr id="66" name="Google Shape;66;p14"/>
          <p:cNvSpPr txBox="1"/>
          <p:nvPr>
            <p:ph idx="1" type="body"/>
          </p:nvPr>
        </p:nvSpPr>
        <p:spPr>
          <a:xfrm>
            <a:off x="369725" y="1926650"/>
            <a:ext cx="8462700" cy="302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Short Context</a:t>
            </a:r>
            <a:endParaRPr sz="1500">
              <a:solidFill>
                <a:schemeClr val="dk1"/>
              </a:solidFill>
            </a:endParaRPr>
          </a:p>
          <a:p>
            <a:pPr indent="0" lvl="0" marL="0" rtl="0" algn="l">
              <a:spcBef>
                <a:spcPts val="1200"/>
              </a:spcBef>
              <a:spcAft>
                <a:spcPts val="0"/>
              </a:spcAft>
              <a:buNone/>
            </a:pPr>
            <a:r>
              <a:rPr b="1" lang="en" sz="1100">
                <a:solidFill>
                  <a:schemeClr val="dk1"/>
                </a:solidFill>
                <a:latin typeface="Arial"/>
                <a:ea typeface="Arial"/>
                <a:cs typeface="Arial"/>
                <a:sym typeface="Arial"/>
              </a:rPr>
              <a:t>The</a:t>
            </a:r>
            <a:r>
              <a:rPr b="1" lang="en" sz="1100">
                <a:solidFill>
                  <a:schemeClr val="dk1"/>
                </a:solidFill>
                <a:latin typeface="Arial"/>
                <a:ea typeface="Arial"/>
                <a:cs typeface="Arial"/>
                <a:sym typeface="Arial"/>
              </a:rPr>
              <a:t> resort has historically charged its price to a premium above the average level (at $81.00), resulting in the resort not being able to fully capitalize on the its prestige facilities. </a:t>
            </a:r>
            <a:endParaRPr b="1" sz="1100">
              <a:solidFill>
                <a:schemeClr val="dk1"/>
              </a:solidFill>
              <a:latin typeface="Arial"/>
              <a:ea typeface="Arial"/>
              <a:cs typeface="Arial"/>
              <a:sym typeface="Arial"/>
            </a:endParaRPr>
          </a:p>
          <a:p>
            <a:pPr indent="0" lvl="0" marL="0" rtl="0" algn="l">
              <a:spcBef>
                <a:spcPts val="0"/>
              </a:spcBef>
              <a:spcAft>
                <a:spcPts val="0"/>
              </a:spcAft>
              <a:buNone/>
            </a:pPr>
            <a:r>
              <a:t/>
            </a:r>
            <a:endParaRPr b="1" sz="1100">
              <a:solidFill>
                <a:schemeClr val="dk1"/>
              </a:solidFill>
              <a:latin typeface="Arial"/>
              <a:ea typeface="Arial"/>
              <a:cs typeface="Arial"/>
              <a:sym typeface="Arial"/>
            </a:endParaRPr>
          </a:p>
          <a:p>
            <a:pPr indent="0" lvl="0" marL="0" rtl="0" algn="l">
              <a:spcBef>
                <a:spcPts val="0"/>
              </a:spcBef>
              <a:spcAft>
                <a:spcPts val="0"/>
              </a:spcAft>
              <a:buNone/>
            </a:pPr>
            <a:r>
              <a:t/>
            </a:r>
            <a:endParaRPr b="1" sz="1100">
              <a:solidFill>
                <a:schemeClr val="dk1"/>
              </a:solidFill>
              <a:latin typeface="Arial"/>
              <a:ea typeface="Arial"/>
              <a:cs typeface="Arial"/>
              <a:sym typeface="Arial"/>
            </a:endParaRPr>
          </a:p>
          <a:p>
            <a:pPr indent="0" lvl="0" marL="0" rtl="0" algn="l">
              <a:spcBef>
                <a:spcPts val="0"/>
              </a:spcBef>
              <a:spcAft>
                <a:spcPts val="0"/>
              </a:spcAft>
              <a:buNone/>
            </a:pPr>
            <a:r>
              <a:t/>
            </a:r>
            <a:endParaRPr b="1" sz="1100">
              <a:solidFill>
                <a:schemeClr val="dk1"/>
              </a:solidFill>
              <a:latin typeface="Arial"/>
              <a:ea typeface="Arial"/>
              <a:cs typeface="Arial"/>
              <a:sym typeface="Arial"/>
            </a:endParaRPr>
          </a:p>
          <a:p>
            <a:pPr indent="0" lvl="0" marL="0" rtl="0" algn="l">
              <a:spcBef>
                <a:spcPts val="0"/>
              </a:spcBef>
              <a:spcAft>
                <a:spcPts val="0"/>
              </a:spcAft>
              <a:buNone/>
            </a:pPr>
            <a:r>
              <a:rPr b="1" lang="en" sz="1500">
                <a:solidFill>
                  <a:schemeClr val="dk1"/>
                </a:solidFill>
              </a:rPr>
              <a:t>Criteria For Success</a:t>
            </a:r>
            <a:endParaRPr b="1" sz="1500">
              <a:solidFill>
                <a:schemeClr val="dk1"/>
              </a:solidFill>
            </a:endParaRPr>
          </a:p>
          <a:p>
            <a:pPr indent="0" lvl="0" marL="0" rtl="0" algn="l">
              <a:spcBef>
                <a:spcPts val="1200"/>
              </a:spcBef>
              <a:spcAft>
                <a:spcPts val="0"/>
              </a:spcAft>
              <a:buNone/>
            </a:pPr>
            <a:r>
              <a:rPr b="1" lang="en" sz="1100">
                <a:solidFill>
                  <a:schemeClr val="dk1"/>
                </a:solidFill>
                <a:latin typeface="Arial"/>
                <a:ea typeface="Arial"/>
                <a:cs typeface="Arial"/>
                <a:sym typeface="Arial"/>
              </a:rPr>
              <a:t>Big Mountain Resort is able to generate at least 3 million dollars in profit before the last quarter of next year.</a:t>
            </a:r>
            <a:endParaRPr b="1" sz="11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and Key Finding</a:t>
            </a:r>
            <a:endParaRPr/>
          </a:p>
        </p:txBody>
      </p:sp>
      <p:sp>
        <p:nvSpPr>
          <p:cNvPr id="72" name="Google Shape;72;p15"/>
          <p:cNvSpPr txBox="1"/>
          <p:nvPr>
            <p:ph idx="1" type="body"/>
          </p:nvPr>
        </p:nvSpPr>
        <p:spPr>
          <a:xfrm>
            <a:off x="311700" y="1152475"/>
            <a:ext cx="8520600" cy="374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We recommend to place a new price at $95.87. </a:t>
            </a:r>
            <a:endParaRPr/>
          </a:p>
          <a:p>
            <a:pPr indent="0" lvl="0" marL="0" rtl="0" algn="l">
              <a:spcBef>
                <a:spcPts val="1200"/>
              </a:spcBef>
              <a:spcAft>
                <a:spcPts val="0"/>
              </a:spcAft>
              <a:buNone/>
            </a:pPr>
            <a:r>
              <a:rPr lang="en"/>
              <a:t>- We did a simulation that the resort would have 1 more run, an increased vertical drop of 150 ft, and 1 additional chair lift (on the basis each visitor on average buys 5 day tickets), and the resort could support an increase of $1.99 per ticket and generate around $3.4M per year in revenue increase as a result.</a:t>
            </a:r>
            <a:endParaRPr/>
          </a:p>
          <a:p>
            <a:pPr indent="0" lvl="0" marL="0" rtl="0" algn="l">
              <a:spcBef>
                <a:spcPts val="1200"/>
              </a:spcBef>
              <a:spcAft>
                <a:spcPts val="0"/>
              </a:spcAft>
              <a:buNone/>
            </a:pPr>
            <a:r>
              <a:rPr lang="en"/>
              <a:t>- </a:t>
            </a:r>
            <a:r>
              <a:rPr b="1" lang="en">
                <a:solidFill>
                  <a:schemeClr val="dk1"/>
                </a:solidFill>
              </a:rPr>
              <a:t>Key Finding:</a:t>
            </a:r>
            <a:r>
              <a:rPr lang="en"/>
              <a:t> </a:t>
            </a:r>
            <a:r>
              <a:rPr lang="en" u="sng"/>
              <a:t>We have discovered that states do not play a factor when it comes to the price of the ticket. Certainly, this finding would justify that we could compare Blue Mountain Resort with other resorts that are not located in Montana.</a:t>
            </a:r>
            <a:endParaRPr u="sng"/>
          </a:p>
          <a:p>
            <a:pPr indent="0" lvl="0" marL="0" rtl="0" algn="l">
              <a:spcBef>
                <a:spcPts val="1200"/>
              </a:spcBef>
              <a:spcAft>
                <a:spcPts val="0"/>
              </a:spcAft>
              <a:buNone/>
            </a:pPr>
            <a:r>
              <a:t/>
            </a:r>
            <a:endParaRPr u="sng"/>
          </a:p>
          <a:p>
            <a:pPr indent="0" lvl="0" marL="0" rtl="0" algn="l">
              <a:spcBef>
                <a:spcPts val="1200"/>
              </a:spcBef>
              <a:spcAft>
                <a:spcPts val="1200"/>
              </a:spcAft>
              <a:buNone/>
            </a:pPr>
            <a:r>
              <a:t/>
            </a:r>
            <a:endParaRPr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t>
            </a:r>
            <a:endParaRPr/>
          </a:p>
        </p:txBody>
      </p:sp>
      <p:sp>
        <p:nvSpPr>
          <p:cNvPr id="78" name="Google Shape;78;p16"/>
          <p:cNvSpPr txBox="1"/>
          <p:nvPr>
            <p:ph idx="1" type="body"/>
          </p:nvPr>
        </p:nvSpPr>
        <p:spPr>
          <a:xfrm>
            <a:off x="311700" y="1152625"/>
            <a:ext cx="2489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1"/>
                </a:solidFill>
              </a:rPr>
              <a:t>From our scatterplots of features vs. price, we do  discover that certain  features, such as the four shown on the right, could help resort support a better ticket price, meaning generating more revenue.</a:t>
            </a:r>
            <a:endParaRPr sz="1700">
              <a:solidFill>
                <a:schemeClr val="dk1"/>
              </a:solidFill>
            </a:endParaRPr>
          </a:p>
        </p:txBody>
      </p:sp>
      <p:pic>
        <p:nvPicPr>
          <p:cNvPr id="79" name="Google Shape;79;p16"/>
          <p:cNvPicPr preferRelativeResize="0"/>
          <p:nvPr/>
        </p:nvPicPr>
        <p:blipFill>
          <a:blip r:embed="rId3">
            <a:alphaModFix/>
          </a:blip>
          <a:stretch>
            <a:fillRect/>
          </a:stretch>
        </p:blipFill>
        <p:spPr>
          <a:xfrm>
            <a:off x="2801450" y="1152473"/>
            <a:ext cx="6205036"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85" name="Google Shape;85;p17"/>
          <p:cNvSpPr txBox="1"/>
          <p:nvPr>
            <p:ph idx="1" type="body"/>
          </p:nvPr>
        </p:nvSpPr>
        <p:spPr>
          <a:xfrm>
            <a:off x="311700" y="1187825"/>
            <a:ext cx="3546300" cy="338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our random forest regressor model, we could tell that fast quads, runs, snow making, and vertical drops do play a big factor </a:t>
            </a:r>
            <a:r>
              <a:rPr lang="en"/>
              <a:t>in terms of helping the resort support a better price.</a:t>
            </a:r>
            <a:endParaRPr/>
          </a:p>
        </p:txBody>
      </p:sp>
      <p:pic>
        <p:nvPicPr>
          <p:cNvPr id="86" name="Google Shape;86;p17"/>
          <p:cNvPicPr preferRelativeResize="0"/>
          <p:nvPr/>
        </p:nvPicPr>
        <p:blipFill>
          <a:blip r:embed="rId3">
            <a:alphaModFix/>
          </a:blip>
          <a:stretch>
            <a:fillRect/>
          </a:stretch>
        </p:blipFill>
        <p:spPr>
          <a:xfrm>
            <a:off x="3857997" y="1187825"/>
            <a:ext cx="4974276" cy="364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92" name="Google Shape;92;p18"/>
          <p:cNvSpPr txBox="1"/>
          <p:nvPr>
            <p:ph idx="1" type="body"/>
          </p:nvPr>
        </p:nvSpPr>
        <p:spPr>
          <a:xfrm>
            <a:off x="311700" y="1152475"/>
            <a:ext cx="8520600" cy="376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t/>
            </a:r>
            <a:endParaRPr/>
          </a:p>
        </p:txBody>
      </p:sp>
      <p:pic>
        <p:nvPicPr>
          <p:cNvPr id="93" name="Google Shape;93;p18"/>
          <p:cNvPicPr preferRelativeResize="0"/>
          <p:nvPr/>
        </p:nvPicPr>
        <p:blipFill>
          <a:blip r:embed="rId3">
            <a:alphaModFix/>
          </a:blip>
          <a:stretch>
            <a:fillRect/>
          </a:stretch>
        </p:blipFill>
        <p:spPr>
          <a:xfrm>
            <a:off x="4623588" y="1086975"/>
            <a:ext cx="4307487" cy="2376251"/>
          </a:xfrm>
          <a:prstGeom prst="rect">
            <a:avLst/>
          </a:prstGeom>
          <a:noFill/>
          <a:ln>
            <a:noFill/>
          </a:ln>
        </p:spPr>
      </p:pic>
      <p:pic>
        <p:nvPicPr>
          <p:cNvPr id="94" name="Google Shape;94;p18"/>
          <p:cNvPicPr preferRelativeResize="0"/>
          <p:nvPr/>
        </p:nvPicPr>
        <p:blipFill>
          <a:blip r:embed="rId4">
            <a:alphaModFix/>
          </a:blip>
          <a:stretch>
            <a:fillRect/>
          </a:stretch>
        </p:blipFill>
        <p:spPr>
          <a:xfrm>
            <a:off x="311700" y="1086975"/>
            <a:ext cx="4414300" cy="237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00" name="Google Shape;100;p19"/>
          <p:cNvSpPr txBox="1"/>
          <p:nvPr>
            <p:ph idx="1" type="body"/>
          </p:nvPr>
        </p:nvSpPr>
        <p:spPr>
          <a:xfrm>
            <a:off x="311700" y="1152475"/>
            <a:ext cx="8520600" cy="38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From comparing Big Mountain’s number of chairs, number of fast quads, areas covered by snow, and vertical drop with the rest of the markets, we can see that Big Mountain does seem to be having a well above average standard compared </a:t>
            </a:r>
            <a:r>
              <a:rPr lang="en"/>
              <a:t>with</a:t>
            </a:r>
            <a:r>
              <a:rPr lang="en"/>
              <a:t> the rest of the resorts.</a:t>
            </a:r>
            <a:endParaRPr/>
          </a:p>
        </p:txBody>
      </p:sp>
      <p:pic>
        <p:nvPicPr>
          <p:cNvPr id="101" name="Google Shape;101;p19"/>
          <p:cNvPicPr preferRelativeResize="0"/>
          <p:nvPr/>
        </p:nvPicPr>
        <p:blipFill>
          <a:blip r:embed="rId3">
            <a:alphaModFix/>
          </a:blip>
          <a:stretch>
            <a:fillRect/>
          </a:stretch>
        </p:blipFill>
        <p:spPr>
          <a:xfrm>
            <a:off x="311700" y="1152475"/>
            <a:ext cx="4403901" cy="2370643"/>
          </a:xfrm>
          <a:prstGeom prst="rect">
            <a:avLst/>
          </a:prstGeom>
          <a:noFill/>
          <a:ln>
            <a:noFill/>
          </a:ln>
        </p:spPr>
      </p:pic>
      <p:pic>
        <p:nvPicPr>
          <p:cNvPr id="102" name="Google Shape;102;p19"/>
          <p:cNvPicPr preferRelativeResize="0"/>
          <p:nvPr/>
        </p:nvPicPr>
        <p:blipFill>
          <a:blip r:embed="rId4">
            <a:alphaModFix/>
          </a:blip>
          <a:stretch>
            <a:fillRect/>
          </a:stretch>
        </p:blipFill>
        <p:spPr>
          <a:xfrm>
            <a:off x="4572000" y="1152475"/>
            <a:ext cx="4403901" cy="2370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08" name="Google Shape;108;p20"/>
          <p:cNvSpPr txBox="1"/>
          <p:nvPr>
            <p:ph idx="1" type="body"/>
          </p:nvPr>
        </p:nvSpPr>
        <p:spPr>
          <a:xfrm>
            <a:off x="233250" y="1141300"/>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From our model, we found that Big Mountain Resort could have a ticket price of $95.87. It has a mean absolute error of roughly $10 dollars, which suggest that the current price of $81.00 is very underpriced, and should be replaced with the predicted new price. </a:t>
            </a:r>
            <a:endParaRPr sz="1400">
              <a:solidFill>
                <a:schemeClr val="dk1"/>
              </a:solidFill>
              <a:latin typeface="Arial"/>
              <a:ea typeface="Arial"/>
              <a:cs typeface="Arial"/>
              <a:sym typeface="Arial"/>
            </a:endParaRPr>
          </a:p>
          <a:p>
            <a:pPr indent="0" lvl="0" marL="457200" rtl="0" algn="l">
              <a:spcBef>
                <a:spcPts val="1200"/>
              </a:spcBef>
              <a:spcAft>
                <a:spcPts val="0"/>
              </a:spcAft>
              <a:buNone/>
            </a:pPr>
            <a:r>
              <a:t/>
            </a:r>
            <a:endParaRPr sz="1400">
              <a:solidFill>
                <a:schemeClr val="dk1"/>
              </a:solidFill>
              <a:latin typeface="Arial"/>
              <a:ea typeface="Arial"/>
              <a:cs typeface="Arial"/>
              <a:sym typeface="Arial"/>
            </a:endParaRPr>
          </a:p>
          <a:p>
            <a:pPr indent="-317500" lvl="0" marL="457200" rtl="0" algn="l">
              <a:spcBef>
                <a:spcPts val="1200"/>
              </a:spcBef>
              <a:spcAft>
                <a:spcPts val="0"/>
              </a:spcAft>
              <a:buClr>
                <a:schemeClr val="dk1"/>
              </a:buClr>
              <a:buSzPts val="1400"/>
              <a:buFont typeface="Arial"/>
              <a:buChar char="-"/>
            </a:pPr>
            <a:r>
              <a:rPr lang="en" sz="1400">
                <a:solidFill>
                  <a:schemeClr val="dk1"/>
                </a:solidFill>
                <a:latin typeface="Arial"/>
                <a:ea typeface="Arial"/>
                <a:cs typeface="Arial"/>
                <a:sym typeface="Arial"/>
              </a:rPr>
              <a:t>With our simulation, it seems that having more chairs, increasing vertical drops, and more runs together certainly would help Big Mountain Resort to have a higher ticket price that would be supported by its facilities. Consequently, generating more profits that could cover the operational costs within a few years.</a:t>
            </a:r>
            <a:endParaRPr sz="2000">
              <a:solidFill>
                <a:schemeClr val="dk1"/>
              </a:solidFill>
              <a:latin typeface="Arial"/>
              <a:ea typeface="Arial"/>
              <a:cs typeface="Arial"/>
              <a:sym typeface="Arial"/>
            </a:endParaRPr>
          </a:p>
          <a:p>
            <a:pPr indent="0" lvl="0" marL="0" rtl="0" algn="l">
              <a:spcBef>
                <a:spcPts val="1200"/>
              </a:spcBef>
              <a:spcAft>
                <a:spcPts val="1200"/>
              </a:spcAft>
              <a:buNone/>
            </a:pPr>
            <a:r>
              <a:rPr lang="e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