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4"/>
  </p:sldMasterIdLst>
  <p:notesMasterIdLst>
    <p:notesMasterId r:id="rId73"/>
  </p:notesMasterIdLst>
  <p:handoutMasterIdLst>
    <p:handoutMasterId r:id="rId74"/>
  </p:handoutMasterIdLst>
  <p:sldIdLst>
    <p:sldId id="761" r:id="rId5"/>
    <p:sldId id="762" r:id="rId6"/>
    <p:sldId id="763" r:id="rId7"/>
    <p:sldId id="764" r:id="rId8"/>
    <p:sldId id="765" r:id="rId9"/>
    <p:sldId id="766" r:id="rId10"/>
    <p:sldId id="767" r:id="rId11"/>
    <p:sldId id="768" r:id="rId12"/>
    <p:sldId id="769" r:id="rId13"/>
    <p:sldId id="770" r:id="rId14"/>
    <p:sldId id="771" r:id="rId15"/>
    <p:sldId id="772" r:id="rId16"/>
    <p:sldId id="773" r:id="rId17"/>
    <p:sldId id="774" r:id="rId18"/>
    <p:sldId id="775" r:id="rId19"/>
    <p:sldId id="776" r:id="rId20"/>
    <p:sldId id="777" r:id="rId21"/>
    <p:sldId id="778" r:id="rId22"/>
    <p:sldId id="779" r:id="rId23"/>
    <p:sldId id="780" r:id="rId24"/>
    <p:sldId id="781" r:id="rId25"/>
    <p:sldId id="782" r:id="rId26"/>
    <p:sldId id="783" r:id="rId27"/>
    <p:sldId id="784" r:id="rId28"/>
    <p:sldId id="785" r:id="rId29"/>
    <p:sldId id="786" r:id="rId30"/>
    <p:sldId id="787" r:id="rId31"/>
    <p:sldId id="788" r:id="rId32"/>
    <p:sldId id="789" r:id="rId33"/>
    <p:sldId id="790" r:id="rId34"/>
    <p:sldId id="791" r:id="rId35"/>
    <p:sldId id="792" r:id="rId36"/>
    <p:sldId id="793" r:id="rId37"/>
    <p:sldId id="794" r:id="rId38"/>
    <p:sldId id="795" r:id="rId39"/>
    <p:sldId id="796" r:id="rId40"/>
    <p:sldId id="797" r:id="rId41"/>
    <p:sldId id="798" r:id="rId42"/>
    <p:sldId id="799" r:id="rId43"/>
    <p:sldId id="800" r:id="rId44"/>
    <p:sldId id="801" r:id="rId45"/>
    <p:sldId id="802" r:id="rId46"/>
    <p:sldId id="803" r:id="rId47"/>
    <p:sldId id="804" r:id="rId48"/>
    <p:sldId id="805" r:id="rId49"/>
    <p:sldId id="806" r:id="rId50"/>
    <p:sldId id="830" r:id="rId51"/>
    <p:sldId id="852" r:id="rId52"/>
    <p:sldId id="853" r:id="rId53"/>
    <p:sldId id="854" r:id="rId54"/>
    <p:sldId id="855" r:id="rId55"/>
    <p:sldId id="856" r:id="rId56"/>
    <p:sldId id="857" r:id="rId57"/>
    <p:sldId id="858" r:id="rId58"/>
    <p:sldId id="859" r:id="rId59"/>
    <p:sldId id="860" r:id="rId60"/>
    <p:sldId id="861" r:id="rId61"/>
    <p:sldId id="841" r:id="rId62"/>
    <p:sldId id="842" r:id="rId63"/>
    <p:sldId id="843" r:id="rId64"/>
    <p:sldId id="844" r:id="rId65"/>
    <p:sldId id="849" r:id="rId66"/>
    <p:sldId id="863" r:id="rId67"/>
    <p:sldId id="864" r:id="rId68"/>
    <p:sldId id="845" r:id="rId69"/>
    <p:sldId id="846" r:id="rId70"/>
    <p:sldId id="847" r:id="rId71"/>
    <p:sldId id="865" r:id="rId7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72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909" algn="l" defTabSz="91436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091" algn="l" defTabSz="91436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272" algn="l" defTabSz="91436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454" algn="l" defTabSz="91436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5F56B526-569F-4553-944C-53E5CD515A45}">
          <p14:sldIdLst>
            <p14:sldId id="761"/>
          </p14:sldIdLst>
        </p14:section>
        <p14:section name="Intro" id="{E9311D76-7472-4D82-8C20-D643933384BF}">
          <p14:sldIdLst>
            <p14:sldId id="762"/>
            <p14:sldId id="763"/>
            <p14:sldId id="764"/>
            <p14:sldId id="765"/>
          </p14:sldIdLst>
        </p14:section>
        <p14:section name="Basics (hello world)" id="{D64B7BB1-5C6B-467C-BEB2-8FE0C4CD9DA0}">
          <p14:sldIdLst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</p14:sldIdLst>
        </p14:section>
        <p14:section name="Blocks (vector add)" id="{B75E6ED9-7F2E-4559-AA29-76A1A51E0756}">
          <p14:sldIdLst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</p14:sldIdLst>
        </p14:section>
        <p14:section name="Threads (vector add)" id="{CF4C04D3-CA19-4377-BEBB-F10CF3E2A3CE}">
          <p14:sldIdLst>
            <p14:sldId id="793"/>
            <p14:sldId id="794"/>
            <p14:sldId id="795"/>
            <p14:sldId id="796"/>
          </p14:sldIdLst>
        </p14:section>
        <p14:section name="Combining blocks &amp; threads (vector add)" id="{1D6AF072-E55B-4C49-BABF-390EC565FAE1}">
          <p14:sldIdLst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</p14:sldIdLst>
        </p14:section>
        <p14:section name="Cooperation (stencil)" id="{987C7DC9-067C-41FF-AAAE-E53D45EC06BD}">
          <p14:sldIdLst>
            <p14:sldId id="830"/>
            <p14:sldId id="852"/>
            <p14:sldId id="853"/>
            <p14:sldId id="854"/>
            <p14:sldId id="855"/>
            <p14:sldId id="856"/>
            <p14:sldId id="857"/>
            <p14:sldId id="858"/>
            <p14:sldId id="859"/>
            <p14:sldId id="860"/>
            <p14:sldId id="861"/>
            <p14:sldId id="841"/>
            <p14:sldId id="842"/>
          </p14:sldIdLst>
        </p14:section>
        <p14:section name="Device management" id="{A0A1A66E-6DF4-4C15-AAB1-CF1186925D11}">
          <p14:sldIdLst>
            <p14:sldId id="843"/>
            <p14:sldId id="844"/>
            <p14:sldId id="849"/>
            <p14:sldId id="863"/>
            <p14:sldId id="864"/>
            <p14:sldId id="845"/>
            <p14:sldId id="846"/>
          </p14:sldIdLst>
        </p14:section>
        <p14:section name="End" id="{2BD5F12F-A5E2-4F51-B9C1-0B2828CEEAA2}">
          <p14:sldIdLst>
            <p14:sldId id="847"/>
            <p14:sldId id="86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4000">
          <p15:clr>
            <a:srgbClr val="A4A3A4"/>
          </p15:clr>
        </p15:guide>
        <p15:guide id="2" pos="472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900"/>
    <a:srgbClr val="817CBE"/>
    <a:srgbClr val="FF3300"/>
    <a:srgbClr val="000000"/>
    <a:srgbClr val="1577B3"/>
    <a:srgbClr val="006600"/>
    <a:srgbClr val="B3B3B3"/>
    <a:srgbClr val="645FAF"/>
    <a:srgbClr val="006445"/>
    <a:srgbClr val="AB5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1" autoAdjust="0"/>
    <p:restoredTop sz="94964" autoAdjust="0"/>
  </p:normalViewPr>
  <p:slideViewPr>
    <p:cSldViewPr>
      <p:cViewPr varScale="1">
        <p:scale>
          <a:sx n="100" d="100"/>
          <a:sy n="100" d="100"/>
        </p:scale>
        <p:origin x="-144" y="-96"/>
      </p:cViewPr>
      <p:guideLst>
        <p:guide orient="horz" pos="4000"/>
        <p:guide pos="4723"/>
      </p:guideLst>
    </p:cSldViewPr>
  </p:slideViewPr>
  <p:outlineViewPr>
    <p:cViewPr>
      <p:scale>
        <a:sx n="33" d="100"/>
        <a:sy n="33" d="100"/>
      </p:scale>
      <p:origin x="0" y="379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798" y="-102"/>
      </p:cViewPr>
      <p:guideLst>
        <p:guide orient="horz" pos="2160"/>
        <p:guide pos="288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73" Type="http://schemas.openxmlformats.org/officeDocument/2006/relationships/notesMaster" Target="notesMasters/notesMaster1.xml"/><Relationship Id="rId74" Type="http://schemas.openxmlformats.org/officeDocument/2006/relationships/handoutMaster" Target="handoutMasters/handoutMaster1.xml"/><Relationship Id="rId75" Type="http://schemas.openxmlformats.org/officeDocument/2006/relationships/printerSettings" Target="printerSettings/printerSettings1.bin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36328DC-615E-4595-A869-4FB627679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43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74AA29B5-A980-4340-95C0-008714C1757C}" type="datetimeFigureOut">
              <a:rPr lang="en-US"/>
              <a:pPr>
                <a:defRPr/>
              </a:pPr>
              <a:t>9/11/16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96879B22-D358-4828-9DF5-093E97D43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36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1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8D58B-E620-4962-B3AB-D9EC5BD3B2C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Identical to finding offset in 1-dimensional storage of a 2-dimensional matrix:</a:t>
            </a:r>
          </a:p>
          <a:p>
            <a:pPr>
              <a:buNone/>
            </a:pP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index = x + width * y;</a:t>
            </a:r>
            <a:endParaRPr lang="en-US" sz="12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5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5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879B22-D358-4828-9DF5-093E97D4303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3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979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4963" y="247650"/>
            <a:ext cx="2468562" cy="52657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5" y="247650"/>
            <a:ext cx="7253288" cy="52657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4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6865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9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5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1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8" y="1439868"/>
            <a:ext cx="4860925" cy="40735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3" y="1439868"/>
            <a:ext cx="4860925" cy="40735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0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4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6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1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2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492876"/>
            <a:ext cx="2895600" cy="365126"/>
          </a:xfrm>
        </p:spPr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7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1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4/19/2013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492875"/>
            <a:ext cx="28956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78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udacity.com/wiki/cs344" TargetMode="External"/><Relationship Id="rId3" Type="http://schemas.openxmlformats.org/officeDocument/2006/relationships/hyperlink" Target="https://github.com/udacity/cs34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656565" y="1403775"/>
            <a:ext cx="7801635" cy="2196679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CS6068 </a:t>
            </a:r>
            <a:br>
              <a:rPr lang="en-GB" dirty="0" smtClean="0"/>
            </a:br>
            <a:r>
              <a:rPr lang="en-GB" dirty="0" smtClean="0"/>
              <a:t>Lecture 3</a:t>
            </a:r>
            <a:br>
              <a:rPr lang="en-GB" dirty="0" smtClean="0"/>
            </a:br>
            <a:r>
              <a:rPr lang="en-GB" dirty="0" smtClean="0"/>
              <a:t>CUDA </a:t>
            </a:r>
            <a:r>
              <a:rPr lang="en-GB" dirty="0" smtClean="0"/>
              <a:t>C/C++ BASICS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/>
        <p:txBody>
          <a:bodyPr/>
          <a:lstStyle/>
          <a:p>
            <a:pPr algn="l"/>
            <a:r>
              <a:rPr lang="en-GB" sz="2000" dirty="0" smtClean="0"/>
              <a:t>NVIDIA </a:t>
            </a:r>
            <a:r>
              <a:rPr lang="en-GB" sz="2000" dirty="0"/>
              <a:t>Corporation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6343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\\europa\USB_Storage\Parallel programming (CPU)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36585" y="1493785"/>
            <a:ext cx="2642616" cy="2039112"/>
          </a:xfrm>
          <a:prstGeom prst="rect">
            <a:avLst/>
          </a:prstGeom>
          <a:noFill/>
        </p:spPr>
      </p:pic>
      <p:pic>
        <p:nvPicPr>
          <p:cNvPr id="15" name="Picture 3" descr="\\europa\USB_Storage\Parallel programming.pn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810135" y="1133745"/>
            <a:ext cx="4169664" cy="512064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Processing Flow</a:t>
            </a:r>
            <a:endParaRPr lang="en-GB" dirty="0"/>
          </a:p>
        </p:txBody>
      </p:sp>
      <p:sp>
        <p:nvSpPr>
          <p:cNvPr id="216" name="TextBox 215"/>
          <p:cNvSpPr txBox="1"/>
          <p:nvPr/>
        </p:nvSpPr>
        <p:spPr>
          <a:xfrm>
            <a:off x="464315" y="4143381"/>
            <a:ext cx="4107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input data from CPU memory to GPU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Load GPU program and execute,</a:t>
            </a:r>
            <a:br>
              <a:rPr lang="en-US" dirty="0" smtClean="0"/>
            </a:br>
            <a:r>
              <a:rPr lang="en-US" dirty="0" smtClean="0"/>
              <a:t>caching data on chip for performance</a:t>
            </a:r>
          </a:p>
        </p:txBody>
      </p:sp>
      <p:sp>
        <p:nvSpPr>
          <p:cNvPr id="134" name="Bent Arrow 133"/>
          <p:cNvSpPr/>
          <p:nvPr/>
        </p:nvSpPr>
        <p:spPr>
          <a:xfrm rot="5400000" flipH="1">
            <a:off x="4269163" y="152706"/>
            <a:ext cx="427080" cy="3155178"/>
          </a:xfrm>
          <a:prstGeom prst="bentArrow">
            <a:avLst>
              <a:gd name="adj1" fmla="val 40608"/>
              <a:gd name="adj2" fmla="val 45062"/>
              <a:gd name="adj3" fmla="val 36853"/>
              <a:gd name="adj4" fmla="val 397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5" name="Up-Down Arrow 134"/>
          <p:cNvSpPr/>
          <p:nvPr/>
        </p:nvSpPr>
        <p:spPr>
          <a:xfrm>
            <a:off x="5226848" y="4059070"/>
            <a:ext cx="535785" cy="151553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6" name="Up-Down Arrow 135"/>
          <p:cNvSpPr/>
          <p:nvPr/>
        </p:nvSpPr>
        <p:spPr>
          <a:xfrm>
            <a:off x="6196455" y="4059070"/>
            <a:ext cx="535785" cy="151553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37" name="Up-Down Arrow 136"/>
          <p:cNvSpPr/>
          <p:nvPr/>
        </p:nvSpPr>
        <p:spPr>
          <a:xfrm>
            <a:off x="7632340" y="4059070"/>
            <a:ext cx="535785" cy="1515537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  <p:sp>
        <p:nvSpPr>
          <p:cNvPr id="16" name="Left-Right Arrow 15"/>
          <p:cNvSpPr/>
          <p:nvPr/>
        </p:nvSpPr>
        <p:spPr>
          <a:xfrm>
            <a:off x="3262303" y="2033845"/>
            <a:ext cx="1666887" cy="54576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PCI Bus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8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36" grpId="0" animBg="1"/>
      <p:bldP spid="1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\\europa\USB_Storage\Parallel programming (CPU)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836585" y="1493785"/>
            <a:ext cx="2642616" cy="2039112"/>
          </a:xfrm>
          <a:prstGeom prst="rect">
            <a:avLst/>
          </a:prstGeom>
          <a:noFill/>
        </p:spPr>
      </p:pic>
      <p:pic>
        <p:nvPicPr>
          <p:cNvPr id="10" name="Picture 3" descr="\\europa\USB_Storage\Parallel programming.pn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810135" y="1133745"/>
            <a:ext cx="4169664" cy="512064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Processing Flow</a:t>
            </a:r>
            <a:endParaRPr lang="en-GB" dirty="0"/>
          </a:p>
        </p:txBody>
      </p:sp>
      <p:sp>
        <p:nvSpPr>
          <p:cNvPr id="216" name="TextBox 215"/>
          <p:cNvSpPr txBox="1"/>
          <p:nvPr/>
        </p:nvSpPr>
        <p:spPr>
          <a:xfrm>
            <a:off x="464315" y="4143380"/>
            <a:ext cx="41076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input data from CPU memory to GPU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Load GPU program and execute,</a:t>
            </a:r>
            <a:br>
              <a:rPr lang="en-US" dirty="0" smtClean="0"/>
            </a:br>
            <a:r>
              <a:rPr lang="en-US" dirty="0" smtClean="0"/>
              <a:t>caching data on chip for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results from GPU memory to CPU memory</a:t>
            </a:r>
            <a:endParaRPr lang="en-GB" dirty="0"/>
          </a:p>
        </p:txBody>
      </p:sp>
      <p:sp>
        <p:nvSpPr>
          <p:cNvPr id="138" name="Bent Arrow 137"/>
          <p:cNvSpPr/>
          <p:nvPr/>
        </p:nvSpPr>
        <p:spPr>
          <a:xfrm rot="10800000" flipV="1">
            <a:off x="2556296" y="2571767"/>
            <a:ext cx="3950919" cy="2927462"/>
          </a:xfrm>
          <a:prstGeom prst="bentArrow">
            <a:avLst>
              <a:gd name="adj1" fmla="val 14333"/>
              <a:gd name="adj2" fmla="val 13740"/>
              <a:gd name="adj3" fmla="val 20259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  <p:sp>
        <p:nvSpPr>
          <p:cNvPr id="11" name="Left-Right Arrow 10"/>
          <p:cNvSpPr/>
          <p:nvPr/>
        </p:nvSpPr>
        <p:spPr>
          <a:xfrm>
            <a:off x="3262303" y="2033845"/>
            <a:ext cx="1666887" cy="54576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PCI Bus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3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World!</a:t>
            </a:r>
            <a:endParaRPr lang="en-GB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732" y="1599850"/>
            <a:ext cx="5854463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GB" sz="2000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("Hello World!\n");</a:t>
            </a:r>
          </a:p>
          <a:p>
            <a:pPr marL="0" indent="0">
              <a:buFontTx/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20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FontTx/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GB" dirty="0" smtClean="0"/>
          </a:p>
          <a:p>
            <a:r>
              <a:rPr lang="en-GB" dirty="0" smtClean="0"/>
              <a:t>Standard C that runs on the host</a:t>
            </a:r>
          </a:p>
          <a:p>
            <a:endParaRPr lang="en-GB" dirty="0" smtClean="0"/>
          </a:p>
          <a:p>
            <a:r>
              <a:rPr lang="en-GB" dirty="0" smtClean="0"/>
              <a:t>NVIDIA compiler (</a:t>
            </a:r>
            <a:r>
              <a:rPr lang="en-GB" dirty="0" err="1" smtClean="0"/>
              <a:t>nvcc</a:t>
            </a:r>
            <a:r>
              <a:rPr lang="en-GB" dirty="0" smtClean="0"/>
              <a:t>) can be used to compile programs with no </a:t>
            </a:r>
            <a:r>
              <a:rPr lang="en-GB" i="1" dirty="0" smtClean="0"/>
              <a:t>device</a:t>
            </a:r>
            <a:r>
              <a:rPr lang="en-GB" dirty="0" smtClean="0"/>
              <a:t> code</a:t>
            </a:r>
          </a:p>
        </p:txBody>
      </p:sp>
      <p:sp>
        <p:nvSpPr>
          <p:cNvPr id="13" name="Content Placeholder 9"/>
          <p:cNvSpPr txBox="1">
            <a:spLocks/>
          </p:cNvSpPr>
          <p:nvPr/>
        </p:nvSpPr>
        <p:spPr bwMode="auto">
          <a:xfrm>
            <a:off x="6372200" y="1599739"/>
            <a:ext cx="2455250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 smtClean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 smtClean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 smtClean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 smtClean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 smtClean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cs typeface="Courier New" pitchFamily="49" charset="0"/>
              </a:rPr>
              <a:t>Output: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kern="1200" dirty="0" err="1" smtClean="0">
                <a:latin typeface="Courier New" pitchFamily="49" charset="0"/>
                <a:cs typeface="Courier New" pitchFamily="49" charset="0"/>
              </a:rPr>
              <a:t>nvcc</a:t>
            </a: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 hello_world.cu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kern="1200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GB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$</a:t>
            </a:r>
            <a:endParaRPr lang="en-GB" kern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4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World! with Device Code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732" y="1599850"/>
            <a:ext cx="8368771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__global__ void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mykernel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20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main(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GB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mykernel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&lt;&lt;&lt;1,1&gt;&gt;&gt;();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GB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("Hello World!\n");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874" marR="0" lvl="0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Two new syntactic elements…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24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World! with Device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__global__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(void) {</a:t>
            </a:r>
          </a:p>
          <a:p>
            <a:pPr marL="0" lv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 smtClean="0"/>
              <a:t>CUDA C/C++ keyword </a:t>
            </a:r>
            <a:r>
              <a:rPr lang="en-GB" sz="20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__global__ </a:t>
            </a:r>
            <a:r>
              <a:rPr lang="en-GB" dirty="0" smtClean="0"/>
              <a:t>indicates a function that:</a:t>
            </a:r>
          </a:p>
          <a:p>
            <a:pPr lvl="1"/>
            <a:r>
              <a:rPr lang="en-GB" dirty="0" smtClean="0"/>
              <a:t>Runs on the device</a:t>
            </a:r>
          </a:p>
          <a:p>
            <a:pPr lvl="1"/>
            <a:r>
              <a:rPr lang="en-GB" dirty="0" smtClean="0"/>
              <a:t>Is called from host code</a:t>
            </a:r>
          </a:p>
          <a:p>
            <a:pPr lvl="1"/>
            <a:endParaRPr lang="en-GB" dirty="0"/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nvcc</a:t>
            </a:r>
            <a:r>
              <a:rPr lang="en-GB" dirty="0" smtClean="0"/>
              <a:t> separates source code into host and device components</a:t>
            </a:r>
          </a:p>
          <a:p>
            <a:pPr lvl="1"/>
            <a:r>
              <a:rPr lang="en-GB" dirty="0" smtClean="0"/>
              <a:t>Device functions (e.g.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 smtClean="0"/>
              <a:t>) processed by NVIDIA compiler</a:t>
            </a:r>
          </a:p>
          <a:p>
            <a:pPr lvl="1"/>
            <a:r>
              <a:rPr lang="en-GB" dirty="0" smtClean="0"/>
              <a:t>Host functions (e.g.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GB" dirty="0" smtClean="0"/>
              <a:t>) processed by standard host compiler</a:t>
            </a:r>
          </a:p>
          <a:p>
            <a:pPr lvl="2"/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GB" b="1" dirty="0" smtClean="0"/>
              <a:t>,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cl.exe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9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Hello World! with Device </a:t>
            </a:r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&lt;&lt;&lt;1,1&gt;&gt;&gt;();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 smtClean="0"/>
              <a:t>Triple angle brackets mark a call from </a:t>
            </a:r>
            <a:r>
              <a:rPr lang="en-GB" i="1" dirty="0" smtClean="0"/>
              <a:t>host</a:t>
            </a:r>
            <a:r>
              <a:rPr lang="en-GB" dirty="0" smtClean="0"/>
              <a:t> code to </a:t>
            </a:r>
            <a:r>
              <a:rPr lang="en-GB" i="1" dirty="0" smtClean="0"/>
              <a:t>device</a:t>
            </a:r>
            <a:r>
              <a:rPr lang="en-GB" dirty="0" smtClean="0"/>
              <a:t> code</a:t>
            </a:r>
          </a:p>
          <a:p>
            <a:pPr lvl="1"/>
            <a:r>
              <a:rPr lang="en-GB" dirty="0" smtClean="0"/>
              <a:t>Also called a “kernel launch”</a:t>
            </a:r>
          </a:p>
          <a:p>
            <a:pPr lvl="1"/>
            <a:r>
              <a:rPr lang="en-GB" dirty="0" smtClean="0"/>
              <a:t>We’ll return to the parameters (1,1) in a moment</a:t>
            </a:r>
          </a:p>
          <a:p>
            <a:pPr lvl="1"/>
            <a:endParaRPr lang="en-GB" dirty="0"/>
          </a:p>
          <a:p>
            <a:r>
              <a:rPr lang="en-GB" dirty="0" smtClean="0"/>
              <a:t>That’s all that is required to execute a function on the GPU!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8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Hello World! with Device Code</a:t>
            </a: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732" y="1599850"/>
            <a:ext cx="5854463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0" indent="0">
              <a:buFontTx/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FontTx/>
              <a:buNone/>
            </a:pPr>
            <a:endParaRPr lang="en-GB" sz="200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GB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GB" sz="200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&lt;&lt;&lt;1,1&gt;&gt;&gt;();</a:t>
            </a:r>
          </a:p>
          <a:p>
            <a:pPr marL="0" indent="0">
              <a:buFontTx/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("Hello World!\n");</a:t>
            </a:r>
          </a:p>
          <a:p>
            <a:pPr marL="0" indent="0">
              <a:buFontTx/>
              <a:buNone/>
            </a:pPr>
            <a:r>
              <a:rPr lang="en-GB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20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FontTx/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FontTx/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mykernel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 smtClean="0"/>
              <a:t> does nothing, somewhat anticlimactic!</a:t>
            </a:r>
          </a:p>
          <a:p>
            <a:pPr marL="0" indent="0">
              <a:buFontTx/>
              <a:buNone/>
            </a:pPr>
            <a:endParaRPr lang="en-GB" sz="16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6372200" y="1599739"/>
            <a:ext cx="2455250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 smtClean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 smtClean="0">
              <a:solidFill>
                <a:srgbClr val="808080"/>
              </a:solidFill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sz="1800" kern="1200" dirty="0" smtClean="0"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cs typeface="Courier New" pitchFamily="49" charset="0"/>
              </a:rPr>
              <a:t>Output: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endParaRPr lang="en-GB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kern="1200" dirty="0" err="1" smtClean="0">
                <a:latin typeface="Courier New" pitchFamily="49" charset="0"/>
                <a:cs typeface="Courier New" pitchFamily="49" charset="0"/>
              </a:rPr>
              <a:t>nvcc</a:t>
            </a: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 hello.cu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GB" kern="1200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GB" kern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Hello World!</a:t>
            </a:r>
          </a:p>
          <a:p>
            <a:pPr marL="0" indent="0">
              <a:spcBef>
                <a:spcPct val="0"/>
              </a:spcBef>
              <a:buSzTx/>
              <a:buFontTx/>
              <a:buNone/>
            </a:pPr>
            <a:r>
              <a:rPr lang="en-GB" kern="1200" dirty="0" smtClean="0">
                <a:latin typeface="Courier New" pitchFamily="49" charset="0"/>
                <a:cs typeface="Courier New" pitchFamily="49" charset="0"/>
              </a:rPr>
              <a:t>$</a:t>
            </a:r>
            <a:endParaRPr lang="en-GB" kern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Parallel Programming in CUDA C/C++</a:t>
            </a:r>
            <a:endParaRPr lang="en-GB" dirty="0"/>
          </a:p>
        </p:txBody>
      </p:sp>
      <p:sp>
        <p:nvSpPr>
          <p:cNvPr id="93" name="Content Placeholder 2"/>
          <p:cNvSpPr txBox="1">
            <a:spLocks/>
          </p:cNvSpPr>
          <p:nvPr/>
        </p:nvSpPr>
        <p:spPr bwMode="auto">
          <a:xfrm>
            <a:off x="457732" y="1599850"/>
            <a:ext cx="5854463" cy="4725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But wait… GPU computing is about massive parallelism!</a:t>
            </a:r>
          </a:p>
          <a:p>
            <a:pPr marL="342874" marR="0" lvl="0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rebuchet MS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We need a more interesting example…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endParaRPr kumimoji="0" lang="en-GB" sz="2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rebuchet MS" pitchFamily="34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We’ll start by adding two integers and build up to vector addition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6582223" y="2504682"/>
            <a:ext cx="330037" cy="3200356"/>
          </a:xfrm>
          <a:prstGeom prst="roundRect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>
            <a:off x="6582223" y="3304771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6" name="Straight Connector 95"/>
          <p:cNvCxnSpPr/>
          <p:nvPr/>
        </p:nvCxnSpPr>
        <p:spPr>
          <a:xfrm>
            <a:off x="6582223" y="2904726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7" name="Straight Connector 96"/>
          <p:cNvCxnSpPr/>
          <p:nvPr/>
        </p:nvCxnSpPr>
        <p:spPr>
          <a:xfrm>
            <a:off x="6582223" y="3704814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" name="Straight Connector 97"/>
          <p:cNvCxnSpPr/>
          <p:nvPr/>
        </p:nvCxnSpPr>
        <p:spPr>
          <a:xfrm>
            <a:off x="6582223" y="4109076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" name="Straight Connector 98"/>
          <p:cNvCxnSpPr/>
          <p:nvPr/>
        </p:nvCxnSpPr>
        <p:spPr>
          <a:xfrm>
            <a:off x="6582223" y="4504904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" name="Straight Connector 99"/>
          <p:cNvCxnSpPr/>
          <p:nvPr/>
        </p:nvCxnSpPr>
        <p:spPr>
          <a:xfrm>
            <a:off x="6582223" y="4904948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" name="Straight Connector 100"/>
          <p:cNvCxnSpPr/>
          <p:nvPr/>
        </p:nvCxnSpPr>
        <p:spPr>
          <a:xfrm>
            <a:off x="6582223" y="5309209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02" name="Rounded Rectangle 101"/>
          <p:cNvSpPr/>
          <p:nvPr/>
        </p:nvSpPr>
        <p:spPr>
          <a:xfrm>
            <a:off x="7302303" y="2513115"/>
            <a:ext cx="330037" cy="3200356"/>
          </a:xfrm>
          <a:prstGeom prst="roundRect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7302303" y="3313204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4" name="Straight Connector 103"/>
          <p:cNvCxnSpPr/>
          <p:nvPr/>
        </p:nvCxnSpPr>
        <p:spPr>
          <a:xfrm>
            <a:off x="7302303" y="2913159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5" name="Straight Connector 104"/>
          <p:cNvCxnSpPr/>
          <p:nvPr/>
        </p:nvCxnSpPr>
        <p:spPr>
          <a:xfrm>
            <a:off x="7302303" y="3713248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7302303" y="4117509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>
            <a:off x="7302303" y="4513338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8" name="Straight Connector 107"/>
          <p:cNvCxnSpPr/>
          <p:nvPr/>
        </p:nvCxnSpPr>
        <p:spPr>
          <a:xfrm>
            <a:off x="7302303" y="4913381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5" name="Straight Connector 134"/>
          <p:cNvCxnSpPr/>
          <p:nvPr/>
        </p:nvCxnSpPr>
        <p:spPr>
          <a:xfrm>
            <a:off x="7302303" y="5317642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36" name="Rounded Rectangle 135"/>
          <p:cNvSpPr/>
          <p:nvPr/>
        </p:nvSpPr>
        <p:spPr>
          <a:xfrm>
            <a:off x="8352421" y="2508898"/>
            <a:ext cx="330037" cy="3200356"/>
          </a:xfrm>
          <a:prstGeom prst="roundRect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8352421" y="3308987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8" name="Straight Connector 137"/>
          <p:cNvCxnSpPr/>
          <p:nvPr/>
        </p:nvCxnSpPr>
        <p:spPr>
          <a:xfrm>
            <a:off x="8352421" y="2908942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9" name="Straight Connector 138"/>
          <p:cNvCxnSpPr/>
          <p:nvPr/>
        </p:nvCxnSpPr>
        <p:spPr>
          <a:xfrm>
            <a:off x="8352421" y="3709031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0" name="Straight Connector 139"/>
          <p:cNvCxnSpPr/>
          <p:nvPr/>
        </p:nvCxnSpPr>
        <p:spPr>
          <a:xfrm>
            <a:off x="8352421" y="4113292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1" name="Straight Connector 140"/>
          <p:cNvCxnSpPr/>
          <p:nvPr/>
        </p:nvCxnSpPr>
        <p:spPr>
          <a:xfrm>
            <a:off x="8352421" y="4509120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2" name="Straight Connector 141"/>
          <p:cNvCxnSpPr/>
          <p:nvPr/>
        </p:nvCxnSpPr>
        <p:spPr>
          <a:xfrm>
            <a:off x="8352421" y="4909164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43" name="Straight Connector 142"/>
          <p:cNvCxnSpPr/>
          <p:nvPr/>
        </p:nvCxnSpPr>
        <p:spPr>
          <a:xfrm>
            <a:off x="8352421" y="5313426"/>
            <a:ext cx="330037" cy="0"/>
          </a:xfrm>
          <a:prstGeom prst="lin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44" name="Plus 143"/>
          <p:cNvSpPr/>
          <p:nvPr/>
        </p:nvSpPr>
        <p:spPr>
          <a:xfrm>
            <a:off x="6965123" y="3904838"/>
            <a:ext cx="300033" cy="400044"/>
          </a:xfrm>
          <a:prstGeom prst="mathPlus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5" name="Equal 144"/>
          <p:cNvSpPr/>
          <p:nvPr/>
        </p:nvSpPr>
        <p:spPr>
          <a:xfrm>
            <a:off x="7831883" y="3876889"/>
            <a:ext cx="381000" cy="508000"/>
          </a:xfrm>
          <a:prstGeom prst="mathEqual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6" tIns="45718" rIns="91436" bIns="45718" spcCol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6" name="TextBox 145"/>
          <p:cNvSpPr txBox="1"/>
          <p:nvPr/>
        </p:nvSpPr>
        <p:spPr bwMode="auto">
          <a:xfrm>
            <a:off x="6618868" y="5745386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Trebuchet MS" pitchFamily="34" charset="0"/>
              </a:defRPr>
            </a:lvl1pPr>
          </a:lstStyle>
          <a:p>
            <a:r>
              <a:rPr lang="en-GB" dirty="0"/>
              <a:t>a</a:t>
            </a:r>
          </a:p>
        </p:txBody>
      </p:sp>
      <p:sp>
        <p:nvSpPr>
          <p:cNvPr id="147" name="TextBox 146"/>
          <p:cNvSpPr txBox="1"/>
          <p:nvPr/>
        </p:nvSpPr>
        <p:spPr bwMode="auto">
          <a:xfrm>
            <a:off x="7338948" y="5745386"/>
            <a:ext cx="3193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1" i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Trebuchet MS" pitchFamily="34" charset="0"/>
              </a:defRPr>
            </a:lvl1pPr>
          </a:lstStyle>
          <a:p>
            <a:r>
              <a:rPr lang="en-GB" dirty="0"/>
              <a:t>b</a:t>
            </a:r>
          </a:p>
        </p:txBody>
      </p:sp>
      <p:sp>
        <p:nvSpPr>
          <p:cNvPr id="148" name="TextBox 147"/>
          <p:cNvSpPr txBox="1"/>
          <p:nvPr/>
        </p:nvSpPr>
        <p:spPr bwMode="auto">
          <a:xfrm>
            <a:off x="8389065" y="5745386"/>
            <a:ext cx="303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rebuchet MS" pitchFamily="34" charset="0"/>
              </a:rPr>
              <a:t>c</a:t>
            </a:r>
            <a:endParaRPr kumimoji="0" lang="en-GB" sz="3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rebuchet MS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 on the Device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dirty="0" smtClean="0"/>
              <a:t>A simple kernel to add </a:t>
            </a:r>
            <a:r>
              <a:rPr lang="en-GB" dirty="0"/>
              <a:t>two </a:t>
            </a:r>
            <a:r>
              <a:rPr lang="en-GB" dirty="0" smtClean="0"/>
              <a:t>integers</a:t>
            </a:r>
            <a:endParaRPr lang="en-GB" dirty="0"/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kern="12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*c)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*c = *a + *b;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 smtClean="0"/>
              <a:t>As before </a:t>
            </a:r>
            <a:r>
              <a:rPr lang="en-GB" sz="2000" b="1" kern="12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is a CUDA C/C++ keyword meaning</a:t>
            </a:r>
          </a:p>
          <a:p>
            <a:pPr lvl="1"/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add() </a:t>
            </a:r>
            <a:r>
              <a:rPr lang="en-GB" dirty="0" smtClean="0"/>
              <a:t>will execute on the device</a:t>
            </a:r>
          </a:p>
          <a:p>
            <a:pPr lvl="1"/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add() </a:t>
            </a:r>
            <a:r>
              <a:rPr lang="en-GB" dirty="0" smtClean="0"/>
              <a:t>will be called from the host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7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 on the Device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Note that we use pointers for the variables</a:t>
            </a:r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kern="12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*a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*b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*c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*c = *a + *b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 </a:t>
            </a:r>
            <a:r>
              <a:rPr lang="en-GB" dirty="0" smtClean="0"/>
              <a:t>runs on the device, so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dirty="0" smtClean="0"/>
              <a:t>,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GB" dirty="0" smtClean="0"/>
              <a:t> and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GB" dirty="0" smtClean="0"/>
              <a:t> must point to device memory</a:t>
            </a:r>
          </a:p>
          <a:p>
            <a:pPr lvl="0"/>
            <a:endParaRPr lang="en-GB" sz="2000" b="1" kern="12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 smtClean="0"/>
              <a:t>We need to allocate memory on the GPU</a:t>
            </a:r>
            <a:endParaRPr lang="en-GB" dirty="0"/>
          </a:p>
          <a:p>
            <a:pPr lvl="0"/>
            <a:endParaRPr lang="en-GB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0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is CUDA?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CUDA Architecture</a:t>
            </a:r>
          </a:p>
          <a:p>
            <a:pPr lvl="1"/>
            <a:r>
              <a:rPr lang="en-GB" dirty="0" smtClean="0"/>
              <a:t>Expose GPU parallelism for general-purpose computing</a:t>
            </a:r>
          </a:p>
          <a:p>
            <a:pPr lvl="1"/>
            <a:r>
              <a:rPr lang="en-GB" dirty="0" smtClean="0"/>
              <a:t>Retain performance</a:t>
            </a:r>
          </a:p>
          <a:p>
            <a:endParaRPr lang="en-GB" dirty="0" smtClean="0"/>
          </a:p>
          <a:p>
            <a:r>
              <a:rPr lang="en-GB" dirty="0" smtClean="0"/>
              <a:t>CUDA C/C++</a:t>
            </a:r>
          </a:p>
          <a:p>
            <a:pPr lvl="1"/>
            <a:r>
              <a:rPr lang="en-GB" dirty="0" smtClean="0"/>
              <a:t>Based on industry-standard C/C++</a:t>
            </a:r>
          </a:p>
          <a:p>
            <a:pPr lvl="1"/>
            <a:r>
              <a:rPr lang="en-GB" dirty="0" smtClean="0"/>
              <a:t>Small set of extensions to enable heterogeneous programming</a:t>
            </a:r>
          </a:p>
          <a:p>
            <a:pPr lvl="1"/>
            <a:r>
              <a:rPr lang="en-GB" dirty="0" smtClean="0"/>
              <a:t>Straightforward APIs to manage devices, memory etc.</a:t>
            </a:r>
          </a:p>
          <a:p>
            <a:endParaRPr lang="en-GB" dirty="0" smtClean="0"/>
          </a:p>
          <a:p>
            <a:r>
              <a:rPr lang="en-GB" dirty="0" smtClean="0"/>
              <a:t>This session introduces CUDA C/C++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3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Memory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14"/>
            <a:ext cx="873097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Host and device memory are separate entities</a:t>
            </a:r>
          </a:p>
          <a:p>
            <a:pPr lvl="1"/>
            <a:r>
              <a:rPr lang="en-GB" i="1" dirty="0" smtClean="0">
                <a:solidFill>
                  <a:schemeClr val="accent6"/>
                </a:solidFill>
              </a:rPr>
              <a:t>Device</a:t>
            </a:r>
            <a:r>
              <a:rPr lang="en-GB" i="1" dirty="0" smtClean="0">
                <a:solidFill>
                  <a:schemeClr val="accent4"/>
                </a:solidFill>
              </a:rPr>
              <a:t> </a:t>
            </a:r>
            <a:r>
              <a:rPr lang="en-GB" dirty="0" smtClean="0"/>
              <a:t>pointers point to GPU memory</a:t>
            </a:r>
          </a:p>
          <a:p>
            <a:pPr marL="1088938" lvl="2" indent="0">
              <a:buNone/>
            </a:pPr>
            <a:r>
              <a:rPr lang="en-GB" dirty="0" smtClean="0"/>
              <a:t>May be passed to/from host code</a:t>
            </a:r>
          </a:p>
          <a:p>
            <a:pPr marL="1088938" lvl="2" indent="0">
              <a:buNone/>
            </a:pPr>
            <a:r>
              <a:rPr lang="en-GB" dirty="0" smtClean="0"/>
              <a:t>May </a:t>
            </a:r>
            <a:r>
              <a:rPr lang="en-GB" i="1" dirty="0" smtClean="0"/>
              <a:t>not </a:t>
            </a:r>
            <a:r>
              <a:rPr lang="en-GB" dirty="0" smtClean="0"/>
              <a:t>be dereferenced in host code</a:t>
            </a:r>
            <a:endParaRPr lang="en-GB" i="1" dirty="0" smtClean="0"/>
          </a:p>
          <a:p>
            <a:pPr lvl="1"/>
            <a:r>
              <a:rPr lang="en-GB" i="1" dirty="0" smtClean="0">
                <a:solidFill>
                  <a:schemeClr val="accent6"/>
                </a:solidFill>
              </a:rPr>
              <a:t>Host </a:t>
            </a:r>
            <a:r>
              <a:rPr lang="en-GB" dirty="0" smtClean="0"/>
              <a:t>pointers point to CPU memory</a:t>
            </a:r>
          </a:p>
          <a:p>
            <a:pPr marL="1088938" lvl="2" indent="0">
              <a:buNone/>
            </a:pPr>
            <a:r>
              <a:rPr lang="en-GB" dirty="0" smtClean="0"/>
              <a:t>May be passed to/from device code</a:t>
            </a:r>
          </a:p>
          <a:p>
            <a:pPr marL="1088938" lvl="2" indent="0">
              <a:buNone/>
            </a:pPr>
            <a:r>
              <a:rPr lang="en-GB" dirty="0" smtClean="0"/>
              <a:t>May </a:t>
            </a:r>
            <a:r>
              <a:rPr lang="en-GB" i="1" dirty="0" smtClean="0"/>
              <a:t>not </a:t>
            </a:r>
            <a:r>
              <a:rPr lang="en-GB" dirty="0" smtClean="0"/>
              <a:t>be dereferenced in device code</a:t>
            </a:r>
          </a:p>
          <a:p>
            <a:pPr lvl="0"/>
            <a:endParaRPr lang="en-GB" dirty="0" smtClean="0">
              <a:solidFill>
                <a:srgbClr val="FFFFFF"/>
              </a:solidFill>
            </a:endParaRPr>
          </a:p>
          <a:p>
            <a:pPr lvl="0"/>
            <a:r>
              <a:rPr lang="en-GB" dirty="0" smtClean="0"/>
              <a:t>Simple CUDA API for handling device memory</a:t>
            </a:r>
          </a:p>
          <a:p>
            <a:pPr lvl="1"/>
            <a:r>
              <a:rPr lang="en-GB" dirty="0" err="1" smtClean="0"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lang="en-GB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ea typeface="+mn-ea"/>
                <a:cs typeface="Courier New" pitchFamily="49" charset="0"/>
              </a:rPr>
              <a:t>cudaFree</a:t>
            </a:r>
            <a:r>
              <a:rPr lang="en-GB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ea typeface="+mn-ea"/>
                <a:cs typeface="Courier New" pitchFamily="49" charset="0"/>
              </a:rPr>
              <a:t>cudaMemcpy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GB" dirty="0" smtClean="0"/>
          </a:p>
          <a:p>
            <a:pPr lvl="1"/>
            <a:r>
              <a:rPr lang="en-GB" dirty="0" smtClean="0"/>
              <a:t>Similar to the C equivalents </a:t>
            </a:r>
            <a:r>
              <a:rPr lang="en-GB" dirty="0" err="1" smtClean="0"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lang="en-GB" dirty="0" smtClean="0">
                <a:latin typeface="Courier New" pitchFamily="49" charset="0"/>
                <a:ea typeface="+mn-ea"/>
                <a:cs typeface="Courier New" pitchFamily="49" charset="0"/>
              </a:rPr>
              <a:t>()</a:t>
            </a:r>
            <a:r>
              <a:rPr lang="en-GB" dirty="0" smtClean="0"/>
              <a:t>, </a:t>
            </a:r>
            <a:r>
              <a:rPr lang="en-GB" dirty="0" smtClean="0">
                <a:latin typeface="Courier New" pitchFamily="49" charset="0"/>
                <a:ea typeface="+mn-ea"/>
                <a:cs typeface="Courier New" pitchFamily="49" charset="0"/>
              </a:rPr>
              <a:t>free()</a:t>
            </a:r>
            <a:r>
              <a:rPr lang="en-GB" dirty="0" smtClean="0"/>
              <a:t>, </a:t>
            </a:r>
            <a:r>
              <a:rPr lang="en-GB" dirty="0" err="1" smtClean="0">
                <a:latin typeface="Courier New" pitchFamily="49" charset="0"/>
                <a:ea typeface="+mn-ea"/>
                <a:cs typeface="Courier New" pitchFamily="49" charset="0"/>
              </a:rPr>
              <a:t>memcpy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GB" dirty="0" smtClean="0"/>
          </a:p>
          <a:p>
            <a:pPr marL="1088938" lvl="2" indent="0">
              <a:buNone/>
            </a:pPr>
            <a:endParaRPr lang="en-GB" dirty="0" smtClean="0"/>
          </a:p>
        </p:txBody>
      </p:sp>
      <p:pic>
        <p:nvPicPr>
          <p:cNvPr id="6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877145" y="3173999"/>
            <a:ext cx="1215135" cy="911351"/>
          </a:xfrm>
          <a:prstGeom prst="rect">
            <a:avLst/>
          </a:prstGeom>
          <a:noFill/>
        </p:spPr>
      </p:pic>
      <p:pic>
        <p:nvPicPr>
          <p:cNvPr id="10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12160" y="2144928"/>
            <a:ext cx="1233177" cy="834022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6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add()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Returning to our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 smtClean="0"/>
              <a:t> </a:t>
            </a:r>
            <a:r>
              <a:rPr lang="en-GB" dirty="0" smtClean="0"/>
              <a:t>kernel</a:t>
            </a:r>
            <a:endParaRPr lang="en-GB" dirty="0"/>
          </a:p>
          <a:p>
            <a:pPr marL="0" indent="0">
              <a:buNone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kern="12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2000" b="1" kern="120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*c) 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*c = *a + *b;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 smtClean="0"/>
              <a:t>Let’s take a look at main()…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 on </a:t>
            </a:r>
            <a:r>
              <a:rPr lang="en-GB" dirty="0"/>
              <a:t>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00214"/>
            <a:ext cx="907249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main(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a, b, c;	 </a:t>
            </a:r>
            <a:r>
              <a:rPr lang="en-GB" sz="17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GB" sz="17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host copies of a, b, c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;	</a:t>
            </a:r>
            <a:r>
              <a:rPr lang="en-GB" sz="17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1700" b="1" i="1" dirty="0" smtClean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device copies of a, b, c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size = 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7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sz="1700" b="1" i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Allocate space for device copies of a, b, c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**)&amp;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indent="0">
              <a:buNone/>
            </a:pPr>
            <a:endParaRPr lang="en-GB" sz="1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Setup input values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a = 2;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b = 7;</a:t>
            </a:r>
          </a:p>
          <a:p>
            <a:pPr marL="0" indent="0">
              <a:buNone/>
            </a:pPr>
            <a:endParaRPr lang="en-GB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 on </a:t>
            </a:r>
            <a:r>
              <a:rPr lang="en-GB" dirty="0"/>
              <a:t>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14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inputs to device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&amp;a, size,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&amp;b, size,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GB" sz="1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Launch add() kernel on GPU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add&lt;&lt;&lt;1,1&gt;&gt;&gt;(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GB" sz="1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Copy result back to host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(&amp;c,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, size,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GB" sz="1700" b="1" i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i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		// </a:t>
            </a:r>
            <a:r>
              <a:rPr lang="en-GB" sz="1700" b="1" i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endParaRPr lang="en-GB" sz="1700" b="1" i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7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19920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722313" y="4406900"/>
            <a:ext cx="5424862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Trebuchet MS" pitchFamily="34" charset="0"/>
              </a:rPr>
              <a:t>Running in Parallel</a:t>
            </a:r>
            <a:endParaRPr kumimoji="0" lang="en-GB" sz="4000" b="1" i="0" u="none" strike="noStrike" kern="0" cap="all" spc="0" normalizeH="0" baseline="0" noProof="0" dirty="0">
              <a:ln>
                <a:noFill/>
              </a:ln>
              <a:solidFill>
                <a:srgbClr val="73B9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399157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02203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376977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39740" y="1296401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auto">
          <a:xfrm>
            <a:off x="6739740" y="1737803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39740" y="2179206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39740" y="2620608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39740" y="3062010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39740" y="3503412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39740" y="3944814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39740" y="4386217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39740" y="4827621"/>
            <a:ext cx="233276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01970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00980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02203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00979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02203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02203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02203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02203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02203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2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Moving to Parallel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GPU computing is about massive parallelism</a:t>
            </a:r>
          </a:p>
          <a:p>
            <a:pPr lvl="1"/>
            <a:r>
              <a:rPr lang="en-GB" dirty="0" smtClean="0"/>
              <a:t>So how do we run code in parallel on the device?</a:t>
            </a:r>
          </a:p>
          <a:p>
            <a:pPr lvl="0"/>
            <a:endParaRPr lang="en-GB" dirty="0" smtClean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add&lt;&lt;&lt; 1, 1 &gt;&gt;&gt;();</a:t>
            </a:r>
          </a:p>
          <a:p>
            <a:pPr marL="0" indent="0">
              <a:buNone/>
            </a:pPr>
            <a:endParaRPr lang="en-GB" sz="2000" b="1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add&lt;&lt;&lt;</a:t>
            </a:r>
            <a:r>
              <a:rPr lang="en-GB" sz="2000" b="1" dirty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, 1 &gt;&gt;&gt;();</a:t>
            </a:r>
          </a:p>
          <a:p>
            <a:pPr lvl="0"/>
            <a:endParaRPr lang="en-GB" sz="3200" b="1" dirty="0" smtClean="0"/>
          </a:p>
          <a:p>
            <a:pPr lvl="0"/>
            <a:r>
              <a:rPr lang="en-GB" dirty="0" smtClean="0"/>
              <a:t>Instead </a:t>
            </a:r>
            <a:r>
              <a:rPr lang="en-GB" dirty="0"/>
              <a:t>of executing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dirty="0" smtClean="0"/>
              <a:t> once, execute N </a:t>
            </a:r>
            <a:r>
              <a:rPr lang="en-GB" dirty="0"/>
              <a:t>times in parallel</a:t>
            </a:r>
          </a:p>
          <a:p>
            <a:pPr marL="0" indent="0">
              <a:buNone/>
            </a:pPr>
            <a:endParaRPr lang="en-GB" sz="1600" dirty="0">
              <a:solidFill>
                <a:srgbClr val="80808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Down Arrow 69"/>
          <p:cNvSpPr/>
          <p:nvPr/>
        </p:nvSpPr>
        <p:spPr>
          <a:xfrm>
            <a:off x="3491880" y="3609020"/>
            <a:ext cx="61784" cy="366126"/>
          </a:xfrm>
          <a:prstGeom prst="downArrow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1001">
            <a:schemeClr val="lt2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 Addition on the Device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05" y="1599848"/>
            <a:ext cx="8963495" cy="4725458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GB" dirty="0" smtClean="0"/>
              <a:t>With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 smtClean="0"/>
              <a:t> </a:t>
            </a:r>
            <a:r>
              <a:rPr lang="en-GB" dirty="0" smtClean="0"/>
              <a:t>running in parallel we can do vector addition</a:t>
            </a:r>
          </a:p>
          <a:p>
            <a:pPr lvl="1"/>
            <a:endParaRPr lang="en-GB" dirty="0" smtClean="0"/>
          </a:p>
          <a:p>
            <a:pPr lvl="0"/>
            <a:r>
              <a:rPr lang="en-GB" dirty="0" smtClean="0"/>
              <a:t>Terminology: each parallel invocation of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 smtClean="0"/>
              <a:t> </a:t>
            </a:r>
            <a:r>
              <a:rPr lang="en-GB" dirty="0" smtClean="0"/>
              <a:t>is referred to as a </a:t>
            </a:r>
            <a:r>
              <a:rPr lang="en-GB" dirty="0" smtClean="0">
                <a:solidFill>
                  <a:schemeClr val="accent6"/>
                </a:solidFill>
              </a:rPr>
              <a:t>block</a:t>
            </a:r>
            <a:endParaRPr lang="en-GB" dirty="0">
              <a:solidFill>
                <a:schemeClr val="accent6"/>
              </a:solidFill>
            </a:endParaRPr>
          </a:p>
          <a:p>
            <a:pPr lvl="1"/>
            <a:r>
              <a:rPr lang="en-GB" dirty="0" smtClean="0"/>
              <a:t>The set of blocks is referred to as a </a:t>
            </a:r>
            <a:r>
              <a:rPr lang="en-GB" dirty="0" smtClean="0">
                <a:solidFill>
                  <a:schemeClr val="accent6"/>
                </a:solidFill>
              </a:rPr>
              <a:t>grid</a:t>
            </a:r>
          </a:p>
          <a:p>
            <a:pPr lvl="1"/>
            <a:r>
              <a:rPr lang="en-GB" dirty="0" smtClean="0"/>
              <a:t>Each invocation can refer to its block index using </a:t>
            </a:r>
            <a:r>
              <a:rPr lang="en-GB" sz="18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endParaRPr lang="en-GB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20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*c)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c[</a:t>
            </a:r>
            <a:r>
              <a:rPr lang="en-GB" sz="20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 smtClean="0"/>
              <a:t>By using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dirty="0" smtClean="0"/>
              <a:t> to index into the array, each block handles a different index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9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 Addition on the Device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0" y="1600214"/>
            <a:ext cx="90010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18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18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18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*c)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	c[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GB" dirty="0" smtClean="0"/>
              <a:t>On the device, each block can execute in parallel: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Rounded Rectangle 3"/>
          <p:cNvSpPr/>
          <p:nvPr/>
        </p:nvSpPr>
        <p:spPr>
          <a:xfrm>
            <a:off x="799080" y="4892529"/>
            <a:ext cx="1890210" cy="4866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5999" tIns="45718" rIns="35999" bIns="45718" spcCol="0"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c[0]  = a[0] + b[0];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09303" y="4892529"/>
            <a:ext cx="1890210" cy="4866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5999" tIns="45718" rIns="35999" bIns="45718" spcCol="0"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c[1]  = a[1] + b[1];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24503" y="4869159"/>
            <a:ext cx="1890210" cy="4866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5999" tIns="45718" rIns="35999" bIns="45718" spcCol="0"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c[2]  = a[2] + b[2];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834726" y="4869159"/>
            <a:ext cx="1890210" cy="48668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35999" tIns="45718" rIns="35999" bIns="45718" spcCol="0" rtlCol="0" anchor="ctr"/>
          <a:lstStyle/>
          <a:p>
            <a:pPr algn="ctr"/>
            <a:r>
              <a:rPr lang="en-GB" sz="11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c[3]  = a[3] + b[3];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071" y="4499832"/>
            <a:ext cx="8563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hangingPunct="0"/>
            <a:r>
              <a:rPr lang="en-GB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Block 0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719294" y="4499832"/>
            <a:ext cx="8563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hangingPunct="0"/>
            <a:r>
              <a:rPr lang="en-GB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Block 1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734493" y="4469784"/>
            <a:ext cx="8563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hangingPunct="0"/>
            <a:r>
              <a:rPr lang="en-GB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Block 2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744715" y="4469784"/>
            <a:ext cx="85631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eaLnBrk="0" hangingPunct="0"/>
            <a:r>
              <a:rPr lang="en-GB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Block 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9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Vector 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add()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Returning to our parallelized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 smtClean="0"/>
              <a:t> </a:t>
            </a:r>
            <a:r>
              <a:rPr lang="en-GB" dirty="0" smtClean="0"/>
              <a:t>kernel</a:t>
            </a:r>
            <a:endParaRPr lang="en-GB" dirty="0"/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6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6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*b, </a:t>
            </a:r>
            <a:r>
              <a:rPr lang="en-GB" sz="1600" b="1" dirty="0" err="1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*c)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		c[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None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0"/>
            <a:endParaRPr lang="en-GB" dirty="0">
              <a:solidFill>
                <a:srgbClr val="FFFFFF"/>
              </a:solidFill>
            </a:endParaRPr>
          </a:p>
          <a:p>
            <a:pPr lvl="0"/>
            <a:r>
              <a:rPr lang="en-GB" dirty="0" smtClean="0"/>
              <a:t>Let’s take a look at main()…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0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Vector Addition on 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1207767"/>
            <a:ext cx="9144000" cy="5146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#define N 512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main(void)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		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host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size =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N *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GB" sz="16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space for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kumimoji="0" lang="en-GB" sz="16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Alloc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space for host copies of a, b, c and setup input values</a:t>
            </a: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a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(a,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b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(b,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c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Introduction to CUDA C/C++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What will you learn in this session?</a:t>
            </a:r>
          </a:p>
          <a:p>
            <a:pPr lvl="1"/>
            <a:r>
              <a:rPr lang="en-GB" smtClean="0"/>
              <a:t>Start from “Hello World!”</a:t>
            </a:r>
          </a:p>
          <a:p>
            <a:pPr lvl="1"/>
            <a:r>
              <a:rPr lang="en-GB" smtClean="0"/>
              <a:t>Write and launch CUDA C/C++ kernels</a:t>
            </a:r>
          </a:p>
          <a:p>
            <a:pPr lvl="1"/>
            <a:r>
              <a:rPr lang="en-GB" smtClean="0"/>
              <a:t>Manage GPU memory</a:t>
            </a:r>
          </a:p>
          <a:p>
            <a:pPr lvl="1"/>
            <a:r>
              <a:rPr lang="en-GB" smtClean="0"/>
              <a:t>Manage communication and synchronization</a:t>
            </a:r>
            <a:endParaRPr lang="en-GB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0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Vector Addition on </a:t>
            </a:r>
            <a:r>
              <a:rPr lang="en-GB" dirty="0"/>
              <a:t>the Device: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1437793"/>
            <a:ext cx="9144000" cy="5096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inputs to device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a, size,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b, size,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Launch add() kernel on GPU with N blocks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add&lt;&lt;&lt;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,1&gt;&gt;&gt;(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latinLnBrk="0">
              <a:lnSpc>
                <a:spcPct val="100000"/>
              </a:lnSpc>
              <a:buClrTx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result back to host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(c,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endParaRPr lang="en-GB" sz="1600" b="1" i="1" kern="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free(a); free(b); free(c);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}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79743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Difference between </a:t>
            </a:r>
            <a:r>
              <a:rPr lang="en-GB" i="1" dirty="0" smtClean="0"/>
              <a:t>host </a:t>
            </a:r>
            <a:r>
              <a:rPr lang="en-GB" dirty="0" smtClean="0"/>
              <a:t>and </a:t>
            </a:r>
            <a:r>
              <a:rPr lang="en-GB" i="1" dirty="0" smtClean="0"/>
              <a:t>device</a:t>
            </a:r>
          </a:p>
          <a:p>
            <a:pPr lvl="1"/>
            <a:r>
              <a:rPr lang="en-GB" i="1" dirty="0" smtClean="0">
                <a:solidFill>
                  <a:schemeClr val="accent6"/>
                </a:solidFill>
              </a:rPr>
              <a:t>Host</a:t>
            </a:r>
            <a:r>
              <a:rPr lang="en-GB" i="1" dirty="0" smtClean="0"/>
              <a:t>	</a:t>
            </a:r>
            <a:r>
              <a:rPr lang="en-GB" dirty="0" smtClean="0"/>
              <a:t>CPU</a:t>
            </a:r>
          </a:p>
          <a:p>
            <a:pPr lvl="1"/>
            <a:r>
              <a:rPr lang="en-GB" i="1" dirty="0">
                <a:solidFill>
                  <a:schemeClr val="accent6"/>
                </a:solidFill>
              </a:rPr>
              <a:t>Device</a:t>
            </a:r>
            <a:r>
              <a:rPr lang="en-GB" i="1" dirty="0" smtClean="0"/>
              <a:t>	</a:t>
            </a:r>
            <a:r>
              <a:rPr lang="en-GB" dirty="0" smtClean="0"/>
              <a:t>GPU</a:t>
            </a:r>
            <a:endParaRPr lang="en-GB" i="1" dirty="0" smtClean="0"/>
          </a:p>
          <a:p>
            <a:endParaRPr lang="en-GB" dirty="0"/>
          </a:p>
          <a:p>
            <a:r>
              <a:rPr lang="en-GB" dirty="0" smtClean="0"/>
              <a:t>Using </a:t>
            </a:r>
            <a:r>
              <a:rPr lang="en-GB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__global__</a:t>
            </a:r>
            <a:r>
              <a:rPr lang="en-GB" sz="2000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to declare a function as device code</a:t>
            </a:r>
          </a:p>
          <a:p>
            <a:pPr lvl="1"/>
            <a:r>
              <a:rPr lang="en-GB" dirty="0" smtClean="0"/>
              <a:t>Executes on the device</a:t>
            </a:r>
          </a:p>
          <a:p>
            <a:pPr lvl="1"/>
            <a:r>
              <a:rPr lang="en-GB" dirty="0" smtClean="0"/>
              <a:t>Called from the host</a:t>
            </a:r>
          </a:p>
          <a:p>
            <a:endParaRPr lang="en-GB" dirty="0"/>
          </a:p>
          <a:p>
            <a:r>
              <a:rPr lang="en-GB" dirty="0" smtClean="0"/>
              <a:t>Passing parameters from host code to a device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8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device memory </a:t>
            </a:r>
            <a:r>
              <a:rPr lang="en-GB" dirty="0" smtClean="0"/>
              <a:t>management</a:t>
            </a:r>
          </a:p>
          <a:p>
            <a:pPr lvl="1"/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  <a:endParaRPr lang="en-GB" b="1" dirty="0" smtClean="0"/>
          </a:p>
          <a:p>
            <a:pPr lvl="1"/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  <a:endParaRPr lang="en-GB" b="1" dirty="0"/>
          </a:p>
          <a:p>
            <a:endParaRPr lang="en-GB" dirty="0"/>
          </a:p>
          <a:p>
            <a:r>
              <a:rPr lang="en-GB" dirty="0"/>
              <a:t>Launching parallel </a:t>
            </a:r>
            <a:r>
              <a:rPr lang="en-GB" dirty="0" smtClean="0"/>
              <a:t>kernels</a:t>
            </a:r>
          </a:p>
          <a:p>
            <a:pPr lvl="1"/>
            <a:r>
              <a:rPr lang="en-GB" dirty="0" smtClean="0"/>
              <a:t>Launch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GB" dirty="0" smtClean="0"/>
              <a:t> copies of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dirty="0" smtClean="0"/>
              <a:t> with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N,1</a:t>
            </a: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smtClean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dirty="0">
                <a:solidFill>
                  <a:schemeClr val="accent4"/>
                </a:solidFill>
              </a:rPr>
              <a:t> </a:t>
            </a:r>
            <a:r>
              <a:rPr lang="en-GB" dirty="0" smtClean="0"/>
              <a:t>to access block index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6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722313" y="4406900"/>
            <a:ext cx="5424862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dirty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Trebuchet MS" pitchFamily="34" charset="0"/>
              </a:rPr>
              <a:t>Introducing Threads</a:t>
            </a:r>
            <a:endParaRPr kumimoji="0" lang="en-GB" sz="4000" b="1" i="0" u="none" strike="noStrike" kern="0" cap="all" spc="0" normalizeH="0" baseline="0" noProof="0" dirty="0">
              <a:ln>
                <a:noFill/>
              </a:ln>
              <a:solidFill>
                <a:srgbClr val="73B9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399157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02203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376977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39740" y="129640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ltGray">
          <a:xfrm>
            <a:off x="6739740" y="1737803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auto">
          <a:xfrm>
            <a:off x="6739740" y="2179206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39740" y="2620608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39740" y="3062010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39740" y="3503412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39740" y="3944814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39740" y="4386217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39740" y="482762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01970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00980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02203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00979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02203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02203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02203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02203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02203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0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CUDA Threads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9292" y="1599848"/>
            <a:ext cx="8884708" cy="2308930"/>
          </a:xfrm>
        </p:spPr>
        <p:txBody>
          <a:bodyPr>
            <a:normAutofit fontScale="92500"/>
          </a:bodyPr>
          <a:lstStyle/>
          <a:p>
            <a:pPr lvl="0"/>
            <a:r>
              <a:rPr lang="en-GB" dirty="0" smtClean="0"/>
              <a:t>Terminology: a block can be split into parallel </a:t>
            </a:r>
            <a:r>
              <a:rPr lang="en-GB" dirty="0" smtClean="0">
                <a:solidFill>
                  <a:schemeClr val="accent6"/>
                </a:solidFill>
              </a:rPr>
              <a:t>threads</a:t>
            </a:r>
          </a:p>
          <a:p>
            <a:endParaRPr lang="en-GB" dirty="0" smtClean="0">
              <a:solidFill>
                <a:srgbClr val="FFFFFF"/>
              </a:solidFill>
            </a:endParaRPr>
          </a:p>
          <a:p>
            <a:r>
              <a:rPr lang="en-GB" dirty="0" smtClean="0"/>
              <a:t>Let’s change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dirty="0" smtClean="0"/>
              <a:t> to use parallel </a:t>
            </a:r>
            <a:r>
              <a:rPr lang="en-GB" i="1" dirty="0" smtClean="0"/>
              <a:t>threads</a:t>
            </a:r>
            <a:r>
              <a:rPr lang="en-GB" dirty="0" smtClean="0"/>
              <a:t> instead of parallel </a:t>
            </a:r>
            <a:r>
              <a:rPr lang="en-GB" i="1" dirty="0" smtClean="0"/>
              <a:t>blocks</a:t>
            </a:r>
            <a:endParaRPr lang="en-GB" sz="2000" i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292" y="4007556"/>
            <a:ext cx="8884708" cy="2308931"/>
          </a:xfrm>
        </p:spPr>
        <p:txBody>
          <a:bodyPr>
            <a:normAutofit fontScale="92500" lnSpcReduction="20000"/>
          </a:bodyPr>
          <a:lstStyle/>
          <a:p>
            <a:pPr marL="571454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0"/>
            <a:r>
              <a:rPr lang="en-GB" dirty="0" smtClean="0"/>
              <a:t>We use 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dirty="0" smtClean="0"/>
              <a:t> instead of </a:t>
            </a:r>
            <a:r>
              <a:rPr lang="en-GB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endParaRPr lang="en-GB" sz="20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  <a:p>
            <a:pPr lvl="0"/>
            <a:r>
              <a:rPr lang="en-GB" dirty="0" smtClean="0"/>
              <a:t>Need to make one change in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8" name="threadIdx"/>
          <p:cNvSpPr txBox="1"/>
          <p:nvPr/>
        </p:nvSpPr>
        <p:spPr bwMode="auto">
          <a:xfrm>
            <a:off x="701571" y="3713874"/>
            <a:ext cx="8325924" cy="10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 rtlCol="0">
            <a:spAutoFit/>
          </a:bodyPr>
          <a:lstStyle/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*a,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*b,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*c)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   c[</a:t>
            </a:r>
            <a:r>
              <a:rPr lang="en-GB" b="1" kern="0" dirty="0" err="1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GB" b="1" kern="0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] + b[</a:t>
            </a:r>
            <a:r>
              <a:rPr lang="en-GB" b="1" kern="0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9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Vector Addition Using Threads: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1337782"/>
            <a:ext cx="9144000" cy="519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#define N 512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main(void)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*a, *b, *c;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host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size = N *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sizeof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 kumimoji="0" lang="en-GB" sz="16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//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space for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// </a:t>
            </a:r>
            <a:r>
              <a:rPr kumimoji="0" lang="en-GB" sz="16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Alloc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space for host copies of a, b, c and setup input values</a:t>
            </a: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(a,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b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(b,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c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(size);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Vector Addition Using Threads: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8" name="Threads"/>
          <p:cNvSpPr txBox="1">
            <a:spLocks/>
          </p:cNvSpPr>
          <p:nvPr/>
        </p:nvSpPr>
        <p:spPr bwMode="auto">
          <a:xfrm>
            <a:off x="0" y="1387853"/>
            <a:ext cx="9144000" cy="514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87" indent="-342887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64" indent="-342887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545" indent="-28256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754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640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822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004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186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367" indent="-22859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Copy inputs to device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Launch add() kernel on GPU with N </a:t>
            </a: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threads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add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&lt;&lt;&lt;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1,N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&gt;&gt;&gt;(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result back to host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size,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kumimoji="0" lang="en-GB" sz="1600" b="1" i="1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endParaRPr lang="en-GB" sz="1600" b="1" i="1" kern="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free(a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free(b); free(c);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}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46596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206515" y="4406900"/>
            <a:ext cx="5940660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dirty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Combining Threads</a:t>
            </a:r>
            <a:br>
              <a:rPr kumimoji="0" lang="en-GB" sz="4000" b="1" i="0" u="none" strike="noStrike" kern="0" cap="all" spc="0" normalizeH="0" baseline="0" noProof="0" dirty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</a:br>
            <a:r>
              <a:rPr kumimoji="0" lang="en-GB" sz="4000" b="1" i="0" u="none" strike="noStrike" kern="0" cap="all" spc="0" normalizeH="0" baseline="0" noProof="0" dirty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And Blocks</a:t>
            </a:r>
            <a:endParaRPr kumimoji="0" lang="en-GB" sz="4000" b="1" i="0" u="none" strike="noStrike" kern="0" cap="all" spc="0" normalizeH="0" baseline="0" noProof="0" dirty="0">
              <a:ln>
                <a:noFill/>
              </a:ln>
              <a:solidFill>
                <a:srgbClr val="73B9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444162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47208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421982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84745" y="129640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ltGray">
          <a:xfrm>
            <a:off x="6784745" y="1737803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84745" y="2179206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auto">
          <a:xfrm>
            <a:off x="6784745" y="2620608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84745" y="3062010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84745" y="3503412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84745" y="3944814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84745" y="4386217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84745" y="482762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46975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45985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47208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45984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47208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47208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47208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47208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47208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7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Combining Blocks and Threads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We’ve seen parallel vector addition using:</a:t>
            </a:r>
          </a:p>
          <a:p>
            <a:pPr lvl="1"/>
            <a:r>
              <a:rPr lang="en-US" smtClean="0"/>
              <a:t>Many blocks with one thread each</a:t>
            </a:r>
          </a:p>
          <a:p>
            <a:pPr lvl="1"/>
            <a:r>
              <a:rPr lang="en-US" smtClean="0"/>
              <a:t>One block with many threads</a:t>
            </a:r>
          </a:p>
          <a:p>
            <a:endParaRPr lang="en-US" smtClean="0"/>
          </a:p>
          <a:p>
            <a:r>
              <a:rPr lang="en-US" smtClean="0"/>
              <a:t>Let’s adapt vector addition to use both blocks and threads</a:t>
            </a:r>
          </a:p>
          <a:p>
            <a:endParaRPr lang="en-US" smtClean="0"/>
          </a:p>
          <a:p>
            <a:r>
              <a:rPr lang="en-US" smtClean="0"/>
              <a:t>Why? We’ll come to that…</a:t>
            </a:r>
          </a:p>
          <a:p>
            <a:endParaRPr lang="en-US" smtClean="0"/>
          </a:p>
          <a:p>
            <a:r>
              <a:rPr lang="en-US" smtClean="0"/>
              <a:t>First let’s discuss data indexing…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1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Vector (numbered)"/>
          <p:cNvGrpSpPr/>
          <p:nvPr/>
        </p:nvGrpSpPr>
        <p:grpSpPr>
          <a:xfrm>
            <a:off x="1241631" y="3686284"/>
            <a:ext cx="7200800" cy="480058"/>
            <a:chOff x="1165920" y="2969084"/>
            <a:chExt cx="8640960" cy="432052"/>
          </a:xfrm>
        </p:grpSpPr>
        <p:sp>
          <p:nvSpPr>
            <p:cNvPr id="456" name="Round Same Side Corner Rectangle 455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457" name="Rectangle 456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8" name="Round Same Side Corner Rectangle 457"/>
            <p:cNvSpPr/>
            <p:nvPr/>
          </p:nvSpPr>
          <p:spPr>
            <a:xfrm rot="5400000" flipH="1">
              <a:off x="9455841" y="3050094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0" name="Rectangle 459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1" name="Rectangle 460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2" name="Rectangle 461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9" name="Rectangle 468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7" name="Rectangle 476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8" name="Rectangle 477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>
                  <a:solidFill>
                    <a:srgbClr val="C00000"/>
                  </a:solidFill>
                  <a:latin typeface="Arial"/>
                </a:rPr>
                <a:t>1</a:t>
              </a:r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>
                  <a:solidFill>
                    <a:srgbClr val="C00000"/>
                  </a:solidFill>
                  <a:latin typeface="Arial"/>
                </a:rPr>
                <a:t>2</a:t>
              </a:r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>
                  <a:solidFill>
                    <a:srgbClr val="C00000"/>
                  </a:solidFill>
                  <a:latin typeface="Arial"/>
                </a:rPr>
                <a:t>3</a:t>
              </a:r>
            </a:p>
          </p:txBody>
        </p:sp>
        <p:sp>
          <p:nvSpPr>
            <p:cNvPr id="485" name="Rectangle 484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 dirty="0">
                  <a:solidFill>
                    <a:srgbClr val="C00000"/>
                  </a:solidFill>
                  <a:latin typeface="Arial"/>
                </a:rPr>
                <a:t>4</a:t>
              </a:r>
            </a:p>
          </p:txBody>
        </p:sp>
        <p:sp>
          <p:nvSpPr>
            <p:cNvPr id="486" name="Rectangle 485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kern="0">
                  <a:solidFill>
                    <a:srgbClr val="C00000"/>
                  </a:solidFill>
                  <a:latin typeface="Arial"/>
                </a:rPr>
                <a:t>5</a:t>
              </a:r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Indexing Arrays with Blocks and Threads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66555" y="4878917"/>
            <a:ext cx="8368771" cy="143757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With M threads/block a unique index for each thread is given by:</a:t>
            </a:r>
          </a:p>
          <a:p>
            <a:pPr marL="0" lvl="0" indent="0">
              <a:buNone/>
            </a:pPr>
            <a:r>
              <a:rPr lang="en-GB" sz="200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* M;</a:t>
            </a:r>
            <a:endParaRPr lang="en-GB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1560" y="1885155"/>
            <a:ext cx="8442431" cy="2308930"/>
          </a:xfrm>
        </p:spPr>
        <p:txBody>
          <a:bodyPr>
            <a:normAutofit/>
          </a:bodyPr>
          <a:lstStyle/>
          <a:p>
            <a:pPr lvl="0"/>
            <a:r>
              <a:rPr lang="en-GB" sz="2800" dirty="0" smtClean="0"/>
              <a:t>No longer as simple as using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800" b="1" dirty="0" smtClean="0">
                <a:solidFill>
                  <a:schemeClr val="accent6"/>
                </a:solidFill>
              </a:rPr>
              <a:t> </a:t>
            </a:r>
            <a:r>
              <a:rPr lang="en-GB" sz="2800" dirty="0" smtClean="0"/>
              <a:t>and</a:t>
            </a:r>
            <a:r>
              <a:rPr lang="en-GB" sz="2800" b="1" dirty="0" smtClean="0"/>
              <a:t>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endParaRPr lang="en-GB" sz="2800" b="1" dirty="0" smtClean="0">
              <a:solidFill>
                <a:schemeClr val="accent6"/>
              </a:solidFill>
            </a:endParaRPr>
          </a:p>
          <a:p>
            <a:pPr lvl="1"/>
            <a:r>
              <a:rPr lang="en-GB" sz="2400" dirty="0" smtClean="0"/>
              <a:t>Consider indexing an array with one element per thread (8 threads/block)</a:t>
            </a:r>
            <a:endParaRPr lang="en-GB" sz="2400" dirty="0"/>
          </a:p>
        </p:txBody>
      </p:sp>
      <p:grpSp>
        <p:nvGrpSpPr>
          <p:cNvPr id="488" name="threadIdx"/>
          <p:cNvGrpSpPr/>
          <p:nvPr/>
        </p:nvGrpSpPr>
        <p:grpSpPr>
          <a:xfrm>
            <a:off x="1241633" y="3310110"/>
            <a:ext cx="7200798" cy="345642"/>
            <a:chOff x="1165923" y="2495514"/>
            <a:chExt cx="8640958" cy="311078"/>
          </a:xfrm>
        </p:grpSpPr>
        <p:sp>
          <p:nvSpPr>
            <p:cNvPr id="489" name="TextBox 488"/>
            <p:cNvSpPr txBox="1"/>
            <p:nvPr/>
          </p:nvSpPr>
          <p:spPr bwMode="auto">
            <a:xfrm>
              <a:off x="1165923" y="2501893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threadIdx.x</a:t>
              </a:r>
              <a:endPara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0" name="TextBox 489"/>
            <p:cNvSpPr txBox="1"/>
            <p:nvPr/>
          </p:nvSpPr>
          <p:spPr bwMode="auto">
            <a:xfrm>
              <a:off x="3326159" y="2495514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threadIdx.x</a:t>
              </a:r>
              <a:endPara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1" name="TextBox 490"/>
            <p:cNvSpPr txBox="1"/>
            <p:nvPr/>
          </p:nvSpPr>
          <p:spPr bwMode="auto">
            <a:xfrm>
              <a:off x="5486400" y="2501893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threadIdx.x</a:t>
              </a:r>
              <a:endPara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92" name="TextBox 491"/>
            <p:cNvSpPr txBox="1"/>
            <p:nvPr/>
          </p:nvSpPr>
          <p:spPr bwMode="auto">
            <a:xfrm>
              <a:off x="7646642" y="2495514"/>
              <a:ext cx="2160239" cy="3046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threadIdx.x</a:t>
              </a:r>
              <a:endPara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93" name="Braces"/>
          <p:cNvGrpSpPr/>
          <p:nvPr/>
        </p:nvGrpSpPr>
        <p:grpSpPr>
          <a:xfrm>
            <a:off x="1241631" y="4186928"/>
            <a:ext cx="7200803" cy="225023"/>
            <a:chOff x="1165920" y="3284647"/>
            <a:chExt cx="8640964" cy="202521"/>
          </a:xfrm>
        </p:grpSpPr>
        <p:sp>
          <p:nvSpPr>
            <p:cNvPr id="494" name="Left Brace 493"/>
            <p:cNvSpPr/>
            <p:nvPr/>
          </p:nvSpPr>
          <p:spPr>
            <a:xfrm rot="16200000">
              <a:off x="2144779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FF993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5" name="Left Brace 494"/>
            <p:cNvSpPr/>
            <p:nvPr/>
          </p:nvSpPr>
          <p:spPr>
            <a:xfrm rot="16200000">
              <a:off x="4305019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ADE2E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6" name="Left Brace 495"/>
            <p:cNvSpPr/>
            <p:nvPr/>
          </p:nvSpPr>
          <p:spPr>
            <a:xfrm rot="16200000">
              <a:off x="6465262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7" name="Left Brace 496"/>
            <p:cNvSpPr/>
            <p:nvPr/>
          </p:nvSpPr>
          <p:spPr>
            <a:xfrm rot="16200000">
              <a:off x="8625503" y="2305788"/>
              <a:ext cx="202521" cy="2160240"/>
            </a:xfrm>
            <a:prstGeom prst="leftBrace">
              <a:avLst>
                <a:gd name="adj1" fmla="val 39890"/>
                <a:gd name="adj2" fmla="val 50000"/>
              </a:avLst>
            </a:prstGeom>
            <a:noFill/>
            <a:ln w="9525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98" name="blockIdx"/>
          <p:cNvGrpSpPr/>
          <p:nvPr/>
        </p:nvGrpSpPr>
        <p:grpSpPr>
          <a:xfrm>
            <a:off x="1241630" y="4516376"/>
            <a:ext cx="7200798" cy="307779"/>
            <a:chOff x="1165919" y="3581153"/>
            <a:chExt cx="8640957" cy="277001"/>
          </a:xfrm>
        </p:grpSpPr>
        <p:sp>
          <p:nvSpPr>
            <p:cNvPr id="499" name="TextBox 498"/>
            <p:cNvSpPr txBox="1"/>
            <p:nvPr/>
          </p:nvSpPr>
          <p:spPr bwMode="auto">
            <a:xfrm>
              <a:off x="1165919" y="3581155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blockIdx.x</a:t>
              </a: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0</a:t>
              </a:r>
            </a:p>
          </p:txBody>
        </p:sp>
        <p:sp>
          <p:nvSpPr>
            <p:cNvPr id="500" name="TextBox 499"/>
            <p:cNvSpPr txBox="1"/>
            <p:nvPr/>
          </p:nvSpPr>
          <p:spPr bwMode="auto">
            <a:xfrm>
              <a:off x="3326162" y="3581155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blockIdx.x</a:t>
              </a: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1</a:t>
              </a:r>
            </a:p>
          </p:txBody>
        </p:sp>
        <p:sp>
          <p:nvSpPr>
            <p:cNvPr id="501" name="TextBox 500"/>
            <p:cNvSpPr txBox="1"/>
            <p:nvPr/>
          </p:nvSpPr>
          <p:spPr bwMode="auto">
            <a:xfrm>
              <a:off x="5486398" y="3581154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blockIdx.x</a:t>
              </a: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2</a:t>
              </a:r>
            </a:p>
          </p:txBody>
        </p:sp>
        <p:sp>
          <p:nvSpPr>
            <p:cNvPr id="502" name="TextBox 501"/>
            <p:cNvSpPr txBox="1"/>
            <p:nvPr/>
          </p:nvSpPr>
          <p:spPr bwMode="auto">
            <a:xfrm>
              <a:off x="7646637" y="3581153"/>
              <a:ext cx="216023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blockIdx.x</a:t>
              </a:r>
              <a:r>
                <a:rPr kumimoji="0" lang="en-GB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rPr>
                <a:t> = 3</a:t>
              </a: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5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Prerequisites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You (probably) need </a:t>
            </a:r>
            <a:r>
              <a:rPr lang="en-GB" dirty="0"/>
              <a:t>e</a:t>
            </a:r>
            <a:r>
              <a:rPr lang="en-GB" dirty="0" smtClean="0"/>
              <a:t>xperience with C or C++</a:t>
            </a:r>
          </a:p>
          <a:p>
            <a:endParaRPr lang="en-GB" dirty="0"/>
          </a:p>
          <a:p>
            <a:r>
              <a:rPr lang="en-GB" dirty="0" smtClean="0"/>
              <a:t>You don’t need GPU experience</a:t>
            </a:r>
          </a:p>
          <a:p>
            <a:endParaRPr lang="en-GB" dirty="0"/>
          </a:p>
          <a:p>
            <a:r>
              <a:rPr lang="en-GB" dirty="0" smtClean="0"/>
              <a:t>You don’t need parallel programming experience</a:t>
            </a:r>
          </a:p>
          <a:p>
            <a:endParaRPr lang="en-GB" dirty="0"/>
          </a:p>
          <a:p>
            <a:r>
              <a:rPr lang="en-GB" dirty="0" smtClean="0"/>
              <a:t>You don’t </a:t>
            </a:r>
            <a:r>
              <a:rPr lang="en-GB" dirty="0"/>
              <a:t>need graphics </a:t>
            </a:r>
            <a:r>
              <a:rPr lang="en-GB" dirty="0" smtClean="0"/>
              <a:t>experience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Indexing Arrays: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Which thread will operate on the red element?</a:t>
            </a:r>
          </a:p>
          <a:p>
            <a:pPr lvl="0"/>
            <a:endParaRPr lang="en-GB" dirty="0"/>
          </a:p>
        </p:txBody>
      </p:sp>
      <p:sp>
        <p:nvSpPr>
          <p:cNvPr id="314" name="Content Placeholder 3"/>
          <p:cNvSpPr txBox="1">
            <a:spLocks/>
          </p:cNvSpPr>
          <p:nvPr/>
        </p:nvSpPr>
        <p:spPr bwMode="auto">
          <a:xfrm>
            <a:off x="386535" y="5411459"/>
            <a:ext cx="8368771" cy="143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GB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index = </a:t>
            </a:r>
            <a:r>
              <a:rPr kumimoji="0" lang="en-GB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threadIdx.x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+ </a:t>
            </a:r>
            <a:r>
              <a:rPr kumimoji="0" lang="en-GB" sz="20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blockIdx.x</a:t>
            </a: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* 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        =      5      +     2      * 8;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        = 21;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15" name="Vector (numbered)"/>
          <p:cNvGrpSpPr/>
          <p:nvPr/>
        </p:nvGrpSpPr>
        <p:grpSpPr>
          <a:xfrm>
            <a:off x="971601" y="4045868"/>
            <a:ext cx="7200800" cy="480058"/>
            <a:chOff x="1165920" y="2969084"/>
            <a:chExt cx="8640960" cy="432052"/>
          </a:xfrm>
        </p:grpSpPr>
        <p:sp>
          <p:nvSpPr>
            <p:cNvPr id="316" name="Round Same Side Corner Rectangle 315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8" name="Round Same Side Corner Rectangle 317"/>
            <p:cNvSpPr/>
            <p:nvPr/>
          </p:nvSpPr>
          <p:spPr>
            <a:xfrm rot="5400000" flipH="1">
              <a:off x="9455841" y="3050094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2" name="Rectangle 321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993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5" name="Rectangle 324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6" name="Rectangle 325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ADE2E2">
                      <a:lumMod val="75000"/>
                    </a:srgb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1</a:t>
              </a:r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2</a:t>
              </a:r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3</a:t>
              </a:r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4</a:t>
              </a:r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5</a:t>
              </a:r>
            </a:p>
          </p:txBody>
        </p:sp>
        <p:sp>
          <p:nvSpPr>
            <p:cNvPr id="347" name="Rectangle 346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GB" sz="1200" kern="0" dirty="0">
                  <a:solidFill>
                    <a:srgbClr val="C00000"/>
                  </a:solidFill>
                  <a:latin typeface="Arial"/>
                </a:rPr>
                <a:t>6</a:t>
              </a:r>
            </a:p>
          </p:txBody>
        </p:sp>
      </p:grpSp>
      <p:sp>
        <p:nvSpPr>
          <p:cNvPr id="348" name="TextBox 347"/>
          <p:cNvSpPr txBox="1"/>
          <p:nvPr/>
        </p:nvSpPr>
        <p:spPr bwMode="auto">
          <a:xfrm>
            <a:off x="5022051" y="3475489"/>
            <a:ext cx="2497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1600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600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5</a:t>
            </a:r>
          </a:p>
        </p:txBody>
      </p:sp>
      <p:sp>
        <p:nvSpPr>
          <p:cNvPr id="349" name="Left Brace 348"/>
          <p:cNvSpPr/>
          <p:nvPr/>
        </p:nvSpPr>
        <p:spPr>
          <a:xfrm rot="16200000">
            <a:off x="5359591" y="3758924"/>
            <a:ext cx="225023" cy="1800200"/>
          </a:xfrm>
          <a:prstGeom prst="leftBrace">
            <a:avLst>
              <a:gd name="adj1" fmla="val 39890"/>
              <a:gd name="adj2" fmla="val 50000"/>
            </a:avLst>
          </a:prstGeom>
          <a:noFill/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0" name="TextBox 349"/>
          <p:cNvSpPr txBox="1"/>
          <p:nvPr/>
        </p:nvSpPr>
        <p:spPr bwMode="auto">
          <a:xfrm>
            <a:off x="4346977" y="4717884"/>
            <a:ext cx="22502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b="1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b="1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</p:txBody>
      </p:sp>
      <p:grpSp>
        <p:nvGrpSpPr>
          <p:cNvPr id="351" name="Vector (unnumbered)"/>
          <p:cNvGrpSpPr/>
          <p:nvPr/>
        </p:nvGrpSpPr>
        <p:grpSpPr>
          <a:xfrm>
            <a:off x="971600" y="2659591"/>
            <a:ext cx="7245805" cy="480058"/>
            <a:chOff x="1165920" y="2969084"/>
            <a:chExt cx="8694966" cy="432052"/>
          </a:xfrm>
        </p:grpSpPr>
        <p:sp>
          <p:nvSpPr>
            <p:cNvPr id="352" name="Round Same Side Corner Rectangle 351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3" name="Rectangle 352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4" name="Round Same Side Corner Rectangle 353"/>
            <p:cNvSpPr/>
            <p:nvPr/>
          </p:nvSpPr>
          <p:spPr>
            <a:xfrm rot="5400000" flipH="1">
              <a:off x="9482844" y="3023091"/>
              <a:ext cx="432048" cy="324036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7" name="Rectangle 356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8" name="Rectangle 357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9" name="Rectangle 358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0" name="Rectangle 359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1" name="Rectangle 360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2" name="Rectangle 361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3" name="Rectangle 362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4" name="Rectangle 363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ADE2E2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1" name="Rectangle 380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84" name="Vector (numbered)"/>
          <p:cNvGrpSpPr/>
          <p:nvPr/>
        </p:nvGrpSpPr>
        <p:grpSpPr>
          <a:xfrm>
            <a:off x="971600" y="2659591"/>
            <a:ext cx="7245805" cy="480058"/>
            <a:chOff x="1165920" y="2969084"/>
            <a:chExt cx="8694965" cy="432052"/>
          </a:xfrm>
        </p:grpSpPr>
        <p:sp>
          <p:nvSpPr>
            <p:cNvPr id="385" name="Round Same Side Corner Rectangle 384"/>
            <p:cNvSpPr/>
            <p:nvPr/>
          </p:nvSpPr>
          <p:spPr>
            <a:xfrm rot="16200000">
              <a:off x="1084911" y="3050096"/>
              <a:ext cx="432048" cy="270030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"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14359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7" name="Round Same Side Corner Rectangle 386"/>
            <p:cNvSpPr/>
            <p:nvPr/>
          </p:nvSpPr>
          <p:spPr>
            <a:xfrm rot="5400000" flipH="1">
              <a:off x="9482845" y="3023092"/>
              <a:ext cx="432048" cy="324032"/>
            </a:xfrm>
            <a:prstGeom prst="round2SameRect">
              <a:avLst>
                <a:gd name="adj1" fmla="val 16667"/>
                <a:gd name="adj2" fmla="val 1764"/>
              </a:avLst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vert270"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31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17059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197601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224604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251607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278610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6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305613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7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332616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8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359619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9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386622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10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413625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11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8" name="Rectangle 397"/>
            <p:cNvSpPr/>
            <p:nvPr/>
          </p:nvSpPr>
          <p:spPr>
            <a:xfrm>
              <a:off x="4406281" y="2969086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12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9" name="Rectangle 398"/>
            <p:cNvSpPr/>
            <p:nvPr/>
          </p:nvSpPr>
          <p:spPr>
            <a:xfrm>
              <a:off x="46763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13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49463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14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1" name="Rectangle 400"/>
            <p:cNvSpPr/>
            <p:nvPr/>
          </p:nvSpPr>
          <p:spPr>
            <a:xfrm>
              <a:off x="521637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15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2" name="Rectangle 401"/>
            <p:cNvSpPr/>
            <p:nvPr/>
          </p:nvSpPr>
          <p:spPr>
            <a:xfrm>
              <a:off x="548640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16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575643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17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4" name="Rectangle 403"/>
            <p:cNvSpPr/>
            <p:nvPr/>
          </p:nvSpPr>
          <p:spPr>
            <a:xfrm>
              <a:off x="602646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18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629649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19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6" name="Rectangle 405"/>
            <p:cNvSpPr/>
            <p:nvPr/>
          </p:nvSpPr>
          <p:spPr>
            <a:xfrm>
              <a:off x="656652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20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7" name="Rectangle 406"/>
            <p:cNvSpPr/>
            <p:nvPr/>
          </p:nvSpPr>
          <p:spPr>
            <a:xfrm>
              <a:off x="6836551" y="2969084"/>
              <a:ext cx="270029" cy="432049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21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710658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22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737661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23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0" name="Rectangle 409"/>
            <p:cNvSpPr/>
            <p:nvPr/>
          </p:nvSpPr>
          <p:spPr>
            <a:xfrm>
              <a:off x="7646641" y="2969084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24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1" name="Rectangle 410"/>
            <p:cNvSpPr/>
            <p:nvPr/>
          </p:nvSpPr>
          <p:spPr>
            <a:xfrm>
              <a:off x="791667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25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818670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26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845673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27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4" name="Rectangle 413"/>
            <p:cNvSpPr/>
            <p:nvPr/>
          </p:nvSpPr>
          <p:spPr>
            <a:xfrm>
              <a:off x="872676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28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5" name="Rectangle 414"/>
            <p:cNvSpPr/>
            <p:nvPr/>
          </p:nvSpPr>
          <p:spPr>
            <a:xfrm>
              <a:off x="8996791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29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9266820" y="2969087"/>
              <a:ext cx="270029" cy="432049"/>
            </a:xfrm>
            <a:prstGeom prst="rect">
              <a:avLst/>
            </a:prstGeom>
            <a:noFill/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30</a:t>
              </a:r>
              <a:endParaRPr kumimoji="0" lang="en-GB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417" name="Straight Arrow Connector 416"/>
          <p:cNvCxnSpPr/>
          <p:nvPr/>
        </p:nvCxnSpPr>
        <p:spPr>
          <a:xfrm flipH="1">
            <a:off x="5809638" y="3830671"/>
            <a:ext cx="225025" cy="337151"/>
          </a:xfrm>
          <a:prstGeom prst="straightConnector1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18" name="Left Brace 417"/>
          <p:cNvSpPr/>
          <p:nvPr/>
        </p:nvSpPr>
        <p:spPr>
          <a:xfrm rot="5400000" flipV="1">
            <a:off x="1762164" y="3033257"/>
            <a:ext cx="225023" cy="1800200"/>
          </a:xfrm>
          <a:prstGeom prst="leftBrace">
            <a:avLst>
              <a:gd name="adj1" fmla="val 39890"/>
              <a:gd name="adj2" fmla="val 50000"/>
            </a:avLst>
          </a:prstGeom>
          <a:noFill/>
          <a:ln w="9525" cap="flat" cmpd="sng" algn="ctr">
            <a:solidFill>
              <a:srgbClr val="FF99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9" name="TextBox 418"/>
          <p:cNvSpPr txBox="1"/>
          <p:nvPr/>
        </p:nvSpPr>
        <p:spPr bwMode="auto">
          <a:xfrm>
            <a:off x="971600" y="3509687"/>
            <a:ext cx="180019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 = 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9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" grpId="0"/>
      <p:bldP spid="349" grpId="0" animBg="1"/>
      <p:bldP spid="350" grpId="0"/>
      <p:bldP spid="418" grpId="0" animBg="1"/>
      <p:bldP spid="4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Vector Addition with Blocks and Threads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387615" y="4007556"/>
            <a:ext cx="8368771" cy="2308931"/>
          </a:xfrm>
        </p:spPr>
        <p:txBody>
          <a:bodyPr>
            <a:normAutofit/>
          </a:bodyPr>
          <a:lstStyle/>
          <a:p>
            <a:pPr lvl="1"/>
            <a:endParaRPr lang="en-GB" dirty="0" smtClean="0">
              <a:solidFill>
                <a:srgbClr val="FFFFFF"/>
              </a:solidFill>
            </a:endParaRPr>
          </a:p>
          <a:p>
            <a:pPr lvl="1"/>
            <a:endParaRPr lang="en-GB" dirty="0" smtClean="0">
              <a:solidFill>
                <a:srgbClr val="FFFFFF"/>
              </a:solidFill>
            </a:endParaRPr>
          </a:p>
          <a:p>
            <a:pPr lvl="1"/>
            <a:endParaRPr lang="en-GB" dirty="0" smtClean="0">
              <a:solidFill>
                <a:srgbClr val="FFFFFF"/>
              </a:solidFill>
            </a:endParaRPr>
          </a:p>
          <a:p>
            <a:pPr lvl="0"/>
            <a:r>
              <a:rPr lang="en-GB" dirty="0" smtClean="0"/>
              <a:t>What changes need to be made in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7615" y="1599848"/>
            <a:ext cx="8368771" cy="230893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GB" dirty="0" smtClean="0"/>
              <a:t>Use the built-in variable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for threads per block</a:t>
            </a:r>
          </a:p>
          <a:p>
            <a:pPr marL="0" lvl="0" indent="0">
              <a:buNone/>
            </a:pPr>
            <a:r>
              <a:rPr lang="en-GB" sz="200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 smtClean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20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lvl="0" indent="0">
              <a:buNone/>
            </a:pPr>
            <a:endParaRPr lang="en-GB" sz="160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Combined version of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 smtClean="0"/>
              <a:t> to use parallel threads </a:t>
            </a:r>
            <a:r>
              <a:rPr lang="en-GB" i="1" dirty="0" smtClean="0"/>
              <a:t>and</a:t>
            </a:r>
            <a:r>
              <a:rPr lang="en-GB" dirty="0" smtClean="0"/>
              <a:t> parallel blocks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add"/>
          <p:cNvSpPr txBox="1"/>
          <p:nvPr/>
        </p:nvSpPr>
        <p:spPr bwMode="auto">
          <a:xfrm>
            <a:off x="1061610" y="3991129"/>
            <a:ext cx="7965884" cy="1366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 rtlCol="0">
            <a:spAutoFit/>
          </a:bodyPr>
          <a:lstStyle/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*a, 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*b, </a:t>
            </a:r>
            <a:r>
              <a:rPr lang="en-GB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*c)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ct val="20000"/>
              </a:spcBef>
              <a:buSzPct val="100000"/>
            </a:pPr>
            <a:r>
              <a:rPr lang="en-GB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b="1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GB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   c[index]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a[index] </a:t>
            </a:r>
            <a:r>
              <a:rPr lang="en-GB" b="1" kern="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GB" b="1" kern="0" dirty="0" smtClean="0">
                <a:latin typeface="Courier New" pitchFamily="49" charset="0"/>
                <a:cs typeface="Courier New" pitchFamily="49" charset="0"/>
              </a:rPr>
              <a:t>b[index];</a:t>
            </a:r>
            <a:endParaRPr lang="en-GB" b="1" kern="0" dirty="0"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ct val="20000"/>
              </a:spcBef>
              <a:buSzPct val="100000"/>
            </a:pPr>
            <a:r>
              <a:rPr lang="en-GB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5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9" y="274638"/>
            <a:ext cx="8685965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Addition with Blocks and </a:t>
            </a:r>
            <a:r>
              <a:rPr lang="en-GB" dirty="0" smtClean="0"/>
              <a:t>Threads: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1342782"/>
            <a:ext cx="9144000" cy="5146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#define N (2048*2048)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#define THREADS_PER_BLOCK 512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main(void)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*a, *b, *c;	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host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*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;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	</a:t>
            </a:r>
            <a:r>
              <a:rPr kumimoji="0" lang="en-GB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//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size = N *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sizeof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  <a:endParaRPr kumimoji="0" lang="en-GB" sz="16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Alloc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space for device copies of a, b,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B9E7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((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**)&amp;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 marL="0" marR="0" lvl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Alloc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space for host copies of a, b, c and setup input values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a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(a,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b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(size);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random_ints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(b, N);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c = 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*)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malloc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(size);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4" y="274638"/>
            <a:ext cx="8775975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Addition with Blocks and </a:t>
            </a:r>
            <a:r>
              <a:rPr lang="en-GB" dirty="0" smtClean="0"/>
              <a:t>Threads: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main()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0" y="1532803"/>
            <a:ext cx="9144000" cy="504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Copy inputs to device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a, size,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b, size,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Launch add() kernel on GPU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add&lt;&lt;&lt;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N/THREADS_PER_BLOCK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THREADS_PER_BLOCK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&gt;&gt;&gt;(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marR="0" lvl="0" indent="0" defTabSz="914400" latinLnBrk="0">
              <a:lnSpc>
                <a:spcPct val="100000"/>
              </a:lnSpc>
              <a:buClrTx/>
              <a:buNone/>
              <a:tabLst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Copy result back to host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(c,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, size,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endParaRPr kumimoji="0" lang="en-GB" sz="1600" b="1" i="1" u="none" strike="noStrike" kern="0" cap="none" spc="0" normalizeH="0" baseline="0" noProof="0" dirty="0" smtClean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en-GB" sz="1600" b="1" i="1" kern="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 // </a:t>
            </a:r>
            <a:r>
              <a:rPr lang="en-GB" sz="1600" b="1" i="1" kern="0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Cleanup</a:t>
            </a:r>
            <a:endParaRPr lang="en-GB" sz="1600" b="1" i="1" kern="0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free(a); free(b); free(c);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d_a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d_b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 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cudaFree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GB" sz="16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d_c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}</a:t>
            </a:r>
            <a:endParaRPr kumimoji="0" lang="en-GB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0498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Handling Arbitrary Vector Sizes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75230" y="4007556"/>
            <a:ext cx="8368771" cy="2308931"/>
          </a:xfrm>
        </p:spPr>
        <p:txBody>
          <a:bodyPr>
            <a:normAutofit lnSpcReduction="10000"/>
          </a:bodyPr>
          <a:lstStyle/>
          <a:p>
            <a:pPr lvl="1"/>
            <a:endParaRPr lang="en-GB" dirty="0" smtClean="0">
              <a:solidFill>
                <a:srgbClr val="FFFFFF"/>
              </a:solidFill>
            </a:endParaRPr>
          </a:p>
          <a:p>
            <a:pPr lvl="1"/>
            <a:endParaRPr lang="en-GB" dirty="0" smtClean="0">
              <a:solidFill>
                <a:srgbClr val="FFFFFF"/>
              </a:solidFill>
            </a:endParaRPr>
          </a:p>
          <a:p>
            <a:pPr lvl="1"/>
            <a:endParaRPr lang="en-GB" dirty="0" smtClean="0">
              <a:solidFill>
                <a:srgbClr val="FFFFFF"/>
              </a:solidFill>
            </a:endParaRPr>
          </a:p>
          <a:p>
            <a:pPr lvl="0"/>
            <a:r>
              <a:rPr lang="en-GB" dirty="0" smtClean="0"/>
              <a:t>Update the kernel launch:</a:t>
            </a:r>
          </a:p>
          <a:p>
            <a:pPr marL="0" lvl="0" indent="0">
              <a:buNone/>
            </a:pP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	add&lt;&lt;&lt;</a:t>
            </a:r>
            <a:r>
              <a:rPr lang="en-GB" sz="1800" b="1" dirty="0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(N + M-1) / M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,M&gt;&gt;&gt;(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d_a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d_b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d_c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800" b="1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75230" y="1599848"/>
            <a:ext cx="8368771" cy="2308930"/>
          </a:xfrm>
        </p:spPr>
        <p:txBody>
          <a:bodyPr/>
          <a:lstStyle/>
          <a:p>
            <a:pPr lvl="0"/>
            <a:r>
              <a:rPr lang="en-GB" dirty="0" smtClean="0"/>
              <a:t>Typical problems are not friendly multiples of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endParaRPr lang="en-GB" sz="18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Avoid accessing beyond the end of the arrays: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add"/>
          <p:cNvSpPr txBox="1"/>
          <p:nvPr/>
        </p:nvSpPr>
        <p:spPr bwMode="auto">
          <a:xfrm>
            <a:off x="1219573" y="3446830"/>
            <a:ext cx="7140348" cy="1557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6" tIns="45718" rIns="91436" bIns="45718" rtlCol="0">
            <a:spAutoFit/>
          </a:bodyPr>
          <a:lstStyle/>
          <a:p>
            <a:pPr lvl="0">
              <a:spcBef>
                <a:spcPct val="20000"/>
              </a:spcBef>
              <a:buSzPct val="100000"/>
            </a:pP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*a,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*b,</a:t>
            </a:r>
            <a:r>
              <a:rPr lang="en-GB" sz="1600" b="1" kern="0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*c,</a:t>
            </a:r>
            <a:r>
              <a:rPr lang="en-GB" sz="16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err="1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n) {</a:t>
            </a:r>
            <a:endParaRPr lang="en-GB" sz="1600" b="1" kern="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20000"/>
              </a:spcBef>
              <a:buSzPct val="100000"/>
            </a:pPr>
            <a:r>
              <a:rPr lang="en-GB" sz="1600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1600" b="1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600" b="1" dirty="0" smtClean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16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ct val="20000"/>
              </a:spcBef>
              <a:buSzPct val="100000"/>
            </a:pP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 if (index &lt; n)</a:t>
            </a: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ct val="20000"/>
              </a:spcBef>
              <a:buSzPct val="100000"/>
            </a:pP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        c[index]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a[index] </a:t>
            </a: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GB" sz="1600" b="1" kern="0" dirty="0" smtClean="0">
                <a:latin typeface="Courier New" pitchFamily="49" charset="0"/>
                <a:cs typeface="Courier New" pitchFamily="49" charset="0"/>
              </a:rPr>
              <a:t>b[index];</a:t>
            </a:r>
            <a:endParaRPr lang="en-GB" sz="1600" b="1" kern="0" dirty="0"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ct val="20000"/>
              </a:spcBef>
              <a:buSzPct val="100000"/>
            </a:pPr>
            <a:r>
              <a:rPr lang="en-GB" sz="1600" b="1" kern="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3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Why Bother with Threads?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mtClean="0"/>
              <a:t>Threads seem unnecessary</a:t>
            </a:r>
          </a:p>
          <a:p>
            <a:pPr lvl="1"/>
            <a:r>
              <a:rPr lang="en-GB" smtClean="0"/>
              <a:t>They add a level of complexity</a:t>
            </a:r>
          </a:p>
          <a:p>
            <a:pPr lvl="1"/>
            <a:r>
              <a:rPr lang="en-GB" smtClean="0"/>
              <a:t>What do we gain?</a:t>
            </a:r>
          </a:p>
          <a:p>
            <a:endParaRPr lang="en-GB" smtClean="0"/>
          </a:p>
          <a:p>
            <a:r>
              <a:rPr lang="en-GB" smtClean="0"/>
              <a:t>Unlike parallel blocks, threads have mechanisms to:</a:t>
            </a:r>
          </a:p>
          <a:p>
            <a:pPr lvl="1"/>
            <a:r>
              <a:rPr lang="en-GB" smtClean="0"/>
              <a:t>Communicate</a:t>
            </a:r>
          </a:p>
          <a:p>
            <a:pPr lvl="1"/>
            <a:r>
              <a:rPr lang="en-GB" smtClean="0"/>
              <a:t>Synchronize</a:t>
            </a:r>
          </a:p>
          <a:p>
            <a:endParaRPr lang="en-GB" smtClean="0"/>
          </a:p>
          <a:p>
            <a:r>
              <a:rPr lang="en-GB" smtClean="0"/>
              <a:t>To look closer, we need a new example…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6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31" y="275167"/>
            <a:ext cx="7670271" cy="64974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Launching </a:t>
            </a:r>
            <a:r>
              <a:rPr lang="en-GB" dirty="0"/>
              <a:t>parallel </a:t>
            </a:r>
            <a:r>
              <a:rPr lang="en-GB" dirty="0" smtClean="0"/>
              <a:t>kernels</a:t>
            </a:r>
          </a:p>
          <a:p>
            <a:pPr lvl="1"/>
            <a:r>
              <a:rPr lang="en-GB" dirty="0" smtClean="0"/>
              <a:t>Launch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GB" dirty="0" smtClean="0"/>
              <a:t> copies of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add()</a:t>
            </a:r>
            <a:r>
              <a:rPr lang="en-GB" b="1" dirty="0" smtClean="0"/>
              <a:t> </a:t>
            </a:r>
            <a:r>
              <a:rPr lang="en-GB" dirty="0" smtClean="0"/>
              <a:t>with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add&lt;&lt;&lt;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N/M,M&gt;&gt;&gt;(…);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smtClean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dirty="0">
                <a:solidFill>
                  <a:schemeClr val="accent6"/>
                </a:solidFill>
              </a:rPr>
              <a:t> </a:t>
            </a:r>
            <a:r>
              <a:rPr lang="en-GB" dirty="0" smtClean="0"/>
              <a:t>to access block index</a:t>
            </a:r>
          </a:p>
          <a:p>
            <a:pPr lvl="1"/>
            <a:r>
              <a:rPr lang="en-GB" dirty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dirty="0" smtClean="0">
                <a:solidFill>
                  <a:schemeClr val="accent2"/>
                </a:solidFill>
              </a:rPr>
              <a:t> </a:t>
            </a:r>
            <a:r>
              <a:rPr lang="en-GB" dirty="0"/>
              <a:t>to access </a:t>
            </a:r>
            <a:r>
              <a:rPr lang="en-GB" dirty="0" smtClean="0"/>
              <a:t>thread index within block</a:t>
            </a:r>
          </a:p>
          <a:p>
            <a:endParaRPr lang="en-GB" dirty="0" smtClean="0"/>
          </a:p>
          <a:p>
            <a:r>
              <a:rPr lang="en-GB" dirty="0" smtClean="0"/>
              <a:t>Allocate elements to threads:</a:t>
            </a:r>
          </a:p>
          <a:p>
            <a:pPr marL="0" lvl="0" indent="0">
              <a:buNone/>
            </a:pPr>
            <a:endParaRPr lang="en-GB" sz="1600" dirty="0" smtClean="0">
              <a:solidFill>
                <a:srgbClr val="8AAD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GB" sz="2000" b="1" dirty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 smtClean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2000" b="1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7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722313" y="4406900"/>
            <a:ext cx="5424862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dirty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Trebuchet MS" pitchFamily="34" charset="0"/>
              </a:rPr>
              <a:t>Cooperating Threads</a:t>
            </a:r>
            <a:endParaRPr kumimoji="0" lang="en-GB" sz="4000" b="1" i="0" u="none" strike="noStrike" kern="0" cap="all" spc="0" normalizeH="0" baseline="0" noProof="0" dirty="0">
              <a:ln>
                <a:noFill/>
              </a:ln>
              <a:solidFill>
                <a:srgbClr val="73B9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444162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47208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421982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84745" y="129640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ltGray">
          <a:xfrm>
            <a:off x="6784745" y="1737803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84745" y="2179206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84745" y="2620608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auto">
          <a:xfrm>
            <a:off x="6784745" y="3062010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auto">
          <a:xfrm>
            <a:off x="6784745" y="3503412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84745" y="3944814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84745" y="4386217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84745" y="4827621"/>
            <a:ext cx="2242750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46975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45985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47208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45984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47208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47208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47208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47208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47208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4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1D Stencil</a:t>
            </a:r>
          </a:p>
        </p:txBody>
      </p:sp>
      <p:sp>
        <p:nvSpPr>
          <p:cNvPr id="3" name="Content Placeholder 2"/>
          <p:cNvSpPr>
            <a:spLocks noGrp="1" noChangeAspect="1"/>
          </p:cNvSpPr>
          <p:nvPr>
            <p:ph idx="1"/>
          </p:nvPr>
        </p:nvSpPr>
        <p:spPr>
          <a:xfrm>
            <a:off x="457200" y="1600200"/>
            <a:ext cx="8229600" cy="3532188"/>
          </a:xfrm>
        </p:spPr>
        <p:txBody>
          <a:bodyPr/>
          <a:lstStyle/>
          <a:p>
            <a:r>
              <a:rPr lang="en-GB" sz="2800" smtClean="0"/>
              <a:t>Consider applying a 1D stencil to a 1D array of elements</a:t>
            </a:r>
          </a:p>
          <a:p>
            <a:pPr lvl="1"/>
            <a:r>
              <a:rPr lang="en-GB" sz="2400" smtClean="0"/>
              <a:t>Each output element is the sum of input elements within a radius</a:t>
            </a:r>
          </a:p>
          <a:p>
            <a:endParaRPr lang="en-GB" sz="2800" smtClean="0"/>
          </a:p>
          <a:p>
            <a:r>
              <a:rPr lang="en-GB" sz="2800" smtClean="0"/>
              <a:t>If radius is 3, then each output element is the sum of 7 input elements: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  <p:sp>
        <p:nvSpPr>
          <p:cNvPr id="96" name="Cube 95"/>
          <p:cNvSpPr>
            <a:spLocks noChangeAspect="1"/>
          </p:cNvSpPr>
          <p:nvPr/>
        </p:nvSpPr>
        <p:spPr>
          <a:xfrm>
            <a:off x="3325813" y="5181600"/>
            <a:ext cx="274637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7" name="Cube 96"/>
          <p:cNvSpPr>
            <a:spLocks noChangeAspect="1"/>
          </p:cNvSpPr>
          <p:nvPr/>
        </p:nvSpPr>
        <p:spPr>
          <a:xfrm>
            <a:off x="3602038" y="5181600"/>
            <a:ext cx="274637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8" name="Cube 97"/>
          <p:cNvSpPr>
            <a:spLocks noChangeAspect="1"/>
          </p:cNvSpPr>
          <p:nvPr/>
        </p:nvSpPr>
        <p:spPr>
          <a:xfrm>
            <a:off x="3878263" y="5181600"/>
            <a:ext cx="274637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99" name="Cube 98"/>
          <p:cNvSpPr>
            <a:spLocks noChangeAspect="1"/>
          </p:cNvSpPr>
          <p:nvPr/>
        </p:nvSpPr>
        <p:spPr>
          <a:xfrm>
            <a:off x="4152900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0" name="Cube 99"/>
          <p:cNvSpPr>
            <a:spLocks noChangeAspect="1"/>
          </p:cNvSpPr>
          <p:nvPr/>
        </p:nvSpPr>
        <p:spPr>
          <a:xfrm>
            <a:off x="4429125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1" name="Cube 100"/>
          <p:cNvSpPr>
            <a:spLocks noChangeAspect="1"/>
          </p:cNvSpPr>
          <p:nvPr/>
        </p:nvSpPr>
        <p:spPr>
          <a:xfrm>
            <a:off x="4705350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2" name="Cube 101"/>
          <p:cNvSpPr>
            <a:spLocks noChangeAspect="1"/>
          </p:cNvSpPr>
          <p:nvPr/>
        </p:nvSpPr>
        <p:spPr>
          <a:xfrm>
            <a:off x="4981575" y="5181600"/>
            <a:ext cx="276225" cy="273050"/>
          </a:xfrm>
          <a:prstGeom prst="cube">
            <a:avLst/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3" name="Left Brace 102"/>
          <p:cNvSpPr/>
          <p:nvPr/>
        </p:nvSpPr>
        <p:spPr>
          <a:xfrm rot="16200000">
            <a:off x="3621088" y="5291138"/>
            <a:ext cx="225425" cy="815975"/>
          </a:xfrm>
          <a:prstGeom prst="leftBrace">
            <a:avLst>
              <a:gd name="adj1" fmla="val 39687"/>
              <a:gd name="adj2" fmla="val 50000"/>
            </a:avLst>
          </a:prstGeom>
          <a:noFill/>
          <a:ln w="2857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4" name="Left Brace 103"/>
          <p:cNvSpPr/>
          <p:nvPr/>
        </p:nvSpPr>
        <p:spPr>
          <a:xfrm rot="16200000">
            <a:off x="4721225" y="5291138"/>
            <a:ext cx="225425" cy="815975"/>
          </a:xfrm>
          <a:prstGeom prst="leftBrace">
            <a:avLst>
              <a:gd name="adj1" fmla="val 39687"/>
              <a:gd name="adj2" fmla="val 50000"/>
            </a:avLst>
          </a:prstGeom>
          <a:noFill/>
          <a:ln w="2857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3314700" y="5862638"/>
            <a:ext cx="8286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radius</a:t>
            </a: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4419600" y="5862638"/>
            <a:ext cx="82867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radius</a:t>
            </a:r>
          </a:p>
        </p:txBody>
      </p:sp>
    </p:spTree>
    <p:extLst>
      <p:ext uri="{BB962C8B-B14F-4D97-AF65-F5344CB8AC3E}">
        <p14:creationId xmlns:p14="http://schemas.microsoft.com/office/powerpoint/2010/main" val="173972877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0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Implementing Within a Block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smtClean="0"/>
              <a:t>Each thread processes one output element</a:t>
            </a:r>
          </a:p>
          <a:p>
            <a:pPr lvl="1"/>
            <a:r>
              <a:rPr lang="en-GB" sz="2400" smtClean="0"/>
              <a:t>blockDim.x elements per block</a:t>
            </a:r>
          </a:p>
          <a:p>
            <a:endParaRPr lang="en-GB" sz="2800" smtClean="0"/>
          </a:p>
          <a:p>
            <a:r>
              <a:rPr lang="en-GB" sz="2800" smtClean="0"/>
              <a:t>Input elements are read several times</a:t>
            </a:r>
          </a:p>
          <a:p>
            <a:pPr lvl="1"/>
            <a:r>
              <a:rPr lang="en-GB" sz="2400" smtClean="0"/>
              <a:t>With radius 3, each input element is read seven times</a:t>
            </a:r>
          </a:p>
        </p:txBody>
      </p:sp>
      <p:grpSp>
        <p:nvGrpSpPr>
          <p:cNvPr id="11268" name="Input"/>
          <p:cNvGrpSpPr>
            <a:grpSpLocks/>
          </p:cNvGrpSpPr>
          <p:nvPr/>
        </p:nvGrpSpPr>
        <p:grpSpPr bwMode="auto">
          <a:xfrm>
            <a:off x="2171700" y="4724400"/>
            <a:ext cx="4865688" cy="274638"/>
            <a:chOff x="2606080" y="4211221"/>
            <a:chExt cx="5838474" cy="315040"/>
          </a:xfrm>
        </p:grpSpPr>
        <p:sp>
          <p:nvSpPr>
            <p:cNvPr id="146" name="Cube 145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33CCCC">
                    <a:shade val="51000"/>
                    <a:satMod val="130000"/>
                  </a:srgbClr>
                </a:gs>
                <a:gs pos="80000">
                  <a:srgbClr val="33CCCC">
                    <a:shade val="93000"/>
                    <a:satMod val="130000"/>
                  </a:srgbClr>
                </a:gs>
                <a:gs pos="100000">
                  <a:srgbClr val="33CCCC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7" name="Cube 146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8" name="Cube 147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9" name="Cube 148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0" name="Cube 149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1" name="Cube 150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2" name="Cube 151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3" name="Cube 152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4" name="Cube 153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5" name="Cube 154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6" name="Cube 155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8" name="Cube 157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9" name="Cube 158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0" name="Cube 159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1" name="Cube 160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1269" name="Output"/>
          <p:cNvGrpSpPr>
            <a:grpSpLocks/>
          </p:cNvGrpSpPr>
          <p:nvPr/>
        </p:nvGrpSpPr>
        <p:grpSpPr bwMode="auto">
          <a:xfrm>
            <a:off x="2171700" y="5478463"/>
            <a:ext cx="4865688" cy="274637"/>
            <a:chOff x="2606080" y="4211221"/>
            <a:chExt cx="5838474" cy="315040"/>
          </a:xfrm>
        </p:grpSpPr>
        <p:sp>
          <p:nvSpPr>
            <p:cNvPr id="163" name="Cube 162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4" name="Cube 163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5" name="Cube 164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6" name="Cube 165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7" name="Cube 166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8" name="Cube 167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9" name="Cube 168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0" name="Cube 169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1" name="Cube 170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2" name="Cube 171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3" name="Cube 172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4" name="Cube 173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5" name="Cube 174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6" name="Cube 175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7" name="Cube 176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8" name="Cube 177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79" name="Cube 178"/>
          <p:cNvSpPr/>
          <p:nvPr/>
        </p:nvSpPr>
        <p:spPr>
          <a:xfrm>
            <a:off x="3089275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0" name="Cube 179"/>
          <p:cNvSpPr/>
          <p:nvPr/>
        </p:nvSpPr>
        <p:spPr>
          <a:xfrm>
            <a:off x="3395663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1" name="Cube 180"/>
          <p:cNvSpPr/>
          <p:nvPr/>
        </p:nvSpPr>
        <p:spPr>
          <a:xfrm>
            <a:off x="3702050" y="5478463"/>
            <a:ext cx="274638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2" name="Cube 181"/>
          <p:cNvSpPr/>
          <p:nvPr/>
        </p:nvSpPr>
        <p:spPr>
          <a:xfrm>
            <a:off x="4006850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3" name="Cube 182"/>
          <p:cNvSpPr/>
          <p:nvPr/>
        </p:nvSpPr>
        <p:spPr>
          <a:xfrm>
            <a:off x="4313238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4" name="Cube 183"/>
          <p:cNvSpPr/>
          <p:nvPr/>
        </p:nvSpPr>
        <p:spPr>
          <a:xfrm>
            <a:off x="4619625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5" name="Cube 184"/>
          <p:cNvSpPr/>
          <p:nvPr/>
        </p:nvSpPr>
        <p:spPr>
          <a:xfrm>
            <a:off x="4926013" y="5478463"/>
            <a:ext cx="274637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6" name="Cube 185"/>
          <p:cNvSpPr/>
          <p:nvPr/>
        </p:nvSpPr>
        <p:spPr>
          <a:xfrm>
            <a:off x="5230813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7" name="Cube 186"/>
          <p:cNvSpPr/>
          <p:nvPr/>
        </p:nvSpPr>
        <p:spPr>
          <a:xfrm>
            <a:off x="5537200" y="54784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8" name="Cube 187"/>
          <p:cNvSpPr/>
          <p:nvPr/>
        </p:nvSpPr>
        <p:spPr>
          <a:xfrm>
            <a:off x="2171700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89" name="Cube 188"/>
          <p:cNvSpPr/>
          <p:nvPr/>
        </p:nvSpPr>
        <p:spPr>
          <a:xfrm>
            <a:off x="2478088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0" name="Cube 189"/>
          <p:cNvSpPr/>
          <p:nvPr/>
        </p:nvSpPr>
        <p:spPr>
          <a:xfrm>
            <a:off x="2782888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1" name="Cube 190"/>
          <p:cNvSpPr/>
          <p:nvPr/>
        </p:nvSpPr>
        <p:spPr>
          <a:xfrm>
            <a:off x="3089275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2" name="Cube 191"/>
          <p:cNvSpPr/>
          <p:nvPr/>
        </p:nvSpPr>
        <p:spPr>
          <a:xfrm>
            <a:off x="3395663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3" name="Cube 192"/>
          <p:cNvSpPr/>
          <p:nvPr/>
        </p:nvSpPr>
        <p:spPr>
          <a:xfrm>
            <a:off x="3702050" y="4724400"/>
            <a:ext cx="274638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 dirty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4" name="Cube 193"/>
          <p:cNvSpPr/>
          <p:nvPr/>
        </p:nvSpPr>
        <p:spPr>
          <a:xfrm>
            <a:off x="4006850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5" name="Cube 194"/>
          <p:cNvSpPr/>
          <p:nvPr/>
        </p:nvSpPr>
        <p:spPr>
          <a:xfrm>
            <a:off x="4313238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6" name="Cube 195"/>
          <p:cNvSpPr/>
          <p:nvPr/>
        </p:nvSpPr>
        <p:spPr>
          <a:xfrm>
            <a:off x="4619625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7" name="Cube 196"/>
          <p:cNvSpPr/>
          <p:nvPr/>
        </p:nvSpPr>
        <p:spPr>
          <a:xfrm>
            <a:off x="4926013" y="4724400"/>
            <a:ext cx="274637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8" name="Cube 197"/>
          <p:cNvSpPr/>
          <p:nvPr/>
        </p:nvSpPr>
        <p:spPr>
          <a:xfrm>
            <a:off x="5230813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99" name="Cube 198"/>
          <p:cNvSpPr/>
          <p:nvPr/>
        </p:nvSpPr>
        <p:spPr>
          <a:xfrm>
            <a:off x="5537200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200" name="Cube 199"/>
          <p:cNvSpPr/>
          <p:nvPr/>
        </p:nvSpPr>
        <p:spPr>
          <a:xfrm>
            <a:off x="5843588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201" name="Cube 200"/>
          <p:cNvSpPr/>
          <p:nvPr/>
        </p:nvSpPr>
        <p:spPr>
          <a:xfrm>
            <a:off x="6149975" y="4724400"/>
            <a:ext cx="274638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202" name="Cube 201"/>
          <p:cNvSpPr/>
          <p:nvPr/>
        </p:nvSpPr>
        <p:spPr>
          <a:xfrm>
            <a:off x="6454775" y="4724400"/>
            <a:ext cx="276225" cy="274638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188313002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2" grpId="0" animBg="1"/>
      <p:bldP spid="182" grpId="1" animBg="1"/>
      <p:bldP spid="183" grpId="0" animBg="1"/>
      <p:bldP spid="183" grpId="1" animBg="1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7" grpId="0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>
            <a:off x="4900752" y="1570954"/>
            <a:ext cx="0" cy="4628296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89" name="Straight Connector 88"/>
          <p:cNvCxnSpPr/>
          <p:nvPr/>
        </p:nvCxnSpPr>
        <p:spPr>
          <a:xfrm>
            <a:off x="4900752" y="1570954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90" name="Straight Connector 89"/>
          <p:cNvCxnSpPr/>
          <p:nvPr/>
        </p:nvCxnSpPr>
        <p:spPr>
          <a:xfrm flipV="1">
            <a:off x="1064720" y="3874140"/>
            <a:ext cx="3825044" cy="10962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91" name="AutoShape 14"/>
          <p:cNvSpPr>
            <a:spLocks noChangeArrowheads="1"/>
          </p:cNvSpPr>
          <p:nvPr/>
        </p:nvSpPr>
        <p:spPr bwMode="auto">
          <a:xfrm>
            <a:off x="5419787" y="1310954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2" name="AutoShape 14"/>
          <p:cNvSpPr>
            <a:spLocks noChangeArrowheads="1"/>
          </p:cNvSpPr>
          <p:nvPr/>
        </p:nvSpPr>
        <p:spPr bwMode="auto">
          <a:xfrm>
            <a:off x="5419787" y="1889491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3" name="AutoShape 14"/>
          <p:cNvSpPr>
            <a:spLocks noChangeArrowheads="1"/>
          </p:cNvSpPr>
          <p:nvPr/>
        </p:nvSpPr>
        <p:spPr bwMode="auto">
          <a:xfrm>
            <a:off x="5419787" y="2468028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4" name="AutoShape 14"/>
          <p:cNvSpPr>
            <a:spLocks noChangeArrowheads="1"/>
          </p:cNvSpPr>
          <p:nvPr/>
        </p:nvSpPr>
        <p:spPr bwMode="auto">
          <a:xfrm>
            <a:off x="5419787" y="3046564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5" name="AutoShape 14"/>
          <p:cNvSpPr>
            <a:spLocks noChangeArrowheads="1"/>
          </p:cNvSpPr>
          <p:nvPr/>
        </p:nvSpPr>
        <p:spPr bwMode="auto">
          <a:xfrm>
            <a:off x="5419787" y="3625101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6" name="AutoShape 14"/>
          <p:cNvSpPr>
            <a:spLocks noChangeArrowheads="1"/>
          </p:cNvSpPr>
          <p:nvPr/>
        </p:nvSpPr>
        <p:spPr bwMode="auto">
          <a:xfrm>
            <a:off x="5419787" y="4203638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7" name="AutoShape 14"/>
          <p:cNvSpPr>
            <a:spLocks noChangeArrowheads="1"/>
          </p:cNvSpPr>
          <p:nvPr/>
        </p:nvSpPr>
        <p:spPr bwMode="auto">
          <a:xfrm>
            <a:off x="5419787" y="4782174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8" name="AutoShape 14"/>
          <p:cNvSpPr>
            <a:spLocks noChangeArrowheads="1"/>
          </p:cNvSpPr>
          <p:nvPr/>
        </p:nvSpPr>
        <p:spPr bwMode="auto">
          <a:xfrm>
            <a:off x="5419787" y="5360711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99" name="AutoShape 14"/>
          <p:cNvSpPr>
            <a:spLocks noChangeArrowheads="1"/>
          </p:cNvSpPr>
          <p:nvPr/>
        </p:nvSpPr>
        <p:spPr bwMode="auto">
          <a:xfrm>
            <a:off x="5419787" y="5939250"/>
            <a:ext cx="2977638" cy="52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4900751" y="2149491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1" name="Straight Connector 100"/>
          <p:cNvCxnSpPr/>
          <p:nvPr/>
        </p:nvCxnSpPr>
        <p:spPr>
          <a:xfrm>
            <a:off x="4900750" y="2725347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2" name="Straight Connector 101"/>
          <p:cNvCxnSpPr/>
          <p:nvPr/>
        </p:nvCxnSpPr>
        <p:spPr>
          <a:xfrm>
            <a:off x="4900752" y="3306564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3" name="Straight Connector 102"/>
          <p:cNvCxnSpPr/>
          <p:nvPr/>
        </p:nvCxnSpPr>
        <p:spPr>
          <a:xfrm>
            <a:off x="4900752" y="3885101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4" name="Straight Connector 103"/>
          <p:cNvCxnSpPr/>
          <p:nvPr/>
        </p:nvCxnSpPr>
        <p:spPr>
          <a:xfrm>
            <a:off x="4900750" y="4463638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5" name="Straight Connector 104"/>
          <p:cNvCxnSpPr/>
          <p:nvPr/>
        </p:nvCxnSpPr>
        <p:spPr>
          <a:xfrm>
            <a:off x="4900752" y="5042174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6" name="Straight Connector 105"/>
          <p:cNvCxnSpPr/>
          <p:nvPr/>
        </p:nvCxnSpPr>
        <p:spPr>
          <a:xfrm>
            <a:off x="4900752" y="5637509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107" name="Straight Connector 106"/>
          <p:cNvCxnSpPr/>
          <p:nvPr/>
        </p:nvCxnSpPr>
        <p:spPr>
          <a:xfrm>
            <a:off x="4900752" y="6204178"/>
            <a:ext cx="519036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108" name="TextBox 107"/>
          <p:cNvSpPr txBox="1"/>
          <p:nvPr/>
        </p:nvSpPr>
        <p:spPr bwMode="auto">
          <a:xfrm>
            <a:off x="1001470" y="3283127"/>
            <a:ext cx="230864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4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9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Sharing Data Between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 smtClean="0"/>
              <a:t>Terminology: within a block, threads share data via </a:t>
            </a:r>
            <a:r>
              <a:rPr lang="en-GB" sz="2800" dirty="0" smtClean="0">
                <a:solidFill>
                  <a:schemeClr val="accent3">
                    <a:lumMod val="75000"/>
                  </a:schemeClr>
                </a:solidFill>
              </a:rPr>
              <a:t>shared memory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 smtClean="0"/>
              <a:t>Extremely fast on-chip memory, user-managed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 smtClean="0"/>
              <a:t>Declare using </a:t>
            </a:r>
            <a:r>
              <a:rPr lang="en-GB" sz="2800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__shared__</a:t>
            </a:r>
            <a:r>
              <a:rPr lang="en-GB" sz="2800" dirty="0" smtClean="0"/>
              <a:t>, allocated per block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sz="2800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 smtClean="0"/>
              <a:t>Data is not visible to threads in other blocks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49146165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r>
              <a:rPr lang="en-GB" smtClean="0"/>
              <a:t>Implementing With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66863"/>
            <a:ext cx="8585200" cy="5130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 smtClean="0"/>
              <a:t>Cache data in shared memory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 smtClean="0"/>
              <a:t>Read (</a:t>
            </a:r>
            <a:r>
              <a:rPr lang="en-GB" sz="2400" dirty="0" err="1" smtClean="0"/>
              <a:t>blockDim.x</a:t>
            </a:r>
            <a:r>
              <a:rPr lang="en-GB" sz="2400" dirty="0" smtClean="0"/>
              <a:t> + 2 * radius) input elements from global memory to shared memory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 smtClean="0"/>
              <a:t>Compute </a:t>
            </a:r>
            <a:r>
              <a:rPr lang="en-GB" sz="2400" dirty="0" err="1" smtClean="0"/>
              <a:t>blockDim.x</a:t>
            </a:r>
            <a:r>
              <a:rPr lang="en-GB" sz="2400" dirty="0" smtClean="0"/>
              <a:t> output elements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 smtClean="0"/>
              <a:t>Write </a:t>
            </a:r>
            <a:r>
              <a:rPr lang="en-GB" sz="2400" dirty="0" err="1" smtClean="0"/>
              <a:t>blockDim.x</a:t>
            </a:r>
            <a:r>
              <a:rPr lang="en-GB" sz="2400" dirty="0" smtClean="0"/>
              <a:t> output elements to global memory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GB" sz="24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sz="2400" dirty="0" smtClean="0"/>
              <a:t>Each block needs a 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</a:rPr>
              <a:t>halo </a:t>
            </a:r>
            <a:r>
              <a:rPr lang="en-GB" sz="2400" dirty="0" smtClean="0"/>
              <a:t>of radius elements at each boundary</a:t>
            </a:r>
            <a:endParaRPr lang="en-GB" sz="2400" dirty="0"/>
          </a:p>
        </p:txBody>
      </p:sp>
      <p:grpSp>
        <p:nvGrpSpPr>
          <p:cNvPr id="13316" name="Output"/>
          <p:cNvGrpSpPr>
            <a:grpSpLocks/>
          </p:cNvGrpSpPr>
          <p:nvPr/>
        </p:nvGrpSpPr>
        <p:grpSpPr bwMode="auto">
          <a:xfrm>
            <a:off x="2171700" y="5678488"/>
            <a:ext cx="4865688" cy="274637"/>
            <a:chOff x="2606080" y="4211221"/>
            <a:chExt cx="5838474" cy="315040"/>
          </a:xfrm>
        </p:grpSpPr>
        <p:sp>
          <p:nvSpPr>
            <p:cNvPr id="99" name="Cube 98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0" name="Cube 99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1" name="Cube 100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2" name="Cube 101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3" name="Cube 102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04" name="Cube 103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25" name="Cube 124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26" name="Cube 125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4" name="Cube 133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5" name="Cube 134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6" name="Cube 135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7" name="Cube 136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8" name="Cube 137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9" name="Cube 138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0" name="Cube 139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1" name="Cube 140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13317" name="Input"/>
          <p:cNvGrpSpPr>
            <a:grpSpLocks/>
          </p:cNvGrpSpPr>
          <p:nvPr/>
        </p:nvGrpSpPr>
        <p:grpSpPr bwMode="auto">
          <a:xfrm>
            <a:off x="2171700" y="4729163"/>
            <a:ext cx="4865688" cy="274637"/>
            <a:chOff x="2606080" y="4211221"/>
            <a:chExt cx="5838474" cy="315040"/>
          </a:xfrm>
        </p:grpSpPr>
        <p:sp>
          <p:nvSpPr>
            <p:cNvPr id="143" name="Cube 142"/>
            <p:cNvSpPr/>
            <p:nvPr/>
          </p:nvSpPr>
          <p:spPr>
            <a:xfrm>
              <a:off x="2606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4" name="Cube 143"/>
            <p:cNvSpPr/>
            <p:nvPr/>
          </p:nvSpPr>
          <p:spPr>
            <a:xfrm>
              <a:off x="2973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5" name="Cube 144"/>
            <p:cNvSpPr/>
            <p:nvPr/>
          </p:nvSpPr>
          <p:spPr>
            <a:xfrm>
              <a:off x="3339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6" name="Cube 145"/>
            <p:cNvSpPr/>
            <p:nvPr/>
          </p:nvSpPr>
          <p:spPr>
            <a:xfrm>
              <a:off x="3707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7" name="Cube 146"/>
            <p:cNvSpPr/>
            <p:nvPr/>
          </p:nvSpPr>
          <p:spPr>
            <a:xfrm>
              <a:off x="407474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8" name="Cube 147"/>
            <p:cNvSpPr/>
            <p:nvPr/>
          </p:nvSpPr>
          <p:spPr>
            <a:xfrm>
              <a:off x="4442389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 dirty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9" name="Cube 148"/>
            <p:cNvSpPr/>
            <p:nvPr/>
          </p:nvSpPr>
          <p:spPr>
            <a:xfrm>
              <a:off x="480812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0" name="Cube 149"/>
            <p:cNvSpPr/>
            <p:nvPr/>
          </p:nvSpPr>
          <p:spPr>
            <a:xfrm>
              <a:off x="517577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1" name="Cube 150"/>
            <p:cNvSpPr/>
            <p:nvPr/>
          </p:nvSpPr>
          <p:spPr>
            <a:xfrm>
              <a:off x="554341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2" name="Cube 151"/>
            <p:cNvSpPr/>
            <p:nvPr/>
          </p:nvSpPr>
          <p:spPr>
            <a:xfrm>
              <a:off x="591105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3" name="Cube 152"/>
            <p:cNvSpPr/>
            <p:nvPr/>
          </p:nvSpPr>
          <p:spPr>
            <a:xfrm>
              <a:off x="6276795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4" name="Cube 153"/>
            <p:cNvSpPr/>
            <p:nvPr/>
          </p:nvSpPr>
          <p:spPr>
            <a:xfrm>
              <a:off x="6644437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5" name="Cube 154"/>
            <p:cNvSpPr/>
            <p:nvPr/>
          </p:nvSpPr>
          <p:spPr>
            <a:xfrm>
              <a:off x="7012080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6" name="Cube 155"/>
            <p:cNvSpPr/>
            <p:nvPr/>
          </p:nvSpPr>
          <p:spPr>
            <a:xfrm>
              <a:off x="7379723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7745461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8" name="Cube 157"/>
            <p:cNvSpPr/>
            <p:nvPr/>
          </p:nvSpPr>
          <p:spPr>
            <a:xfrm>
              <a:off x="8113104" y="4211221"/>
              <a:ext cx="331450" cy="31504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59" name="Cube 158"/>
          <p:cNvSpPr/>
          <p:nvPr/>
        </p:nvSpPr>
        <p:spPr>
          <a:xfrm>
            <a:off x="7062788" y="47291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0" name="Cube 159"/>
          <p:cNvSpPr/>
          <p:nvPr/>
        </p:nvSpPr>
        <p:spPr>
          <a:xfrm>
            <a:off x="7369175" y="47291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1" name="Cube 160"/>
          <p:cNvSpPr/>
          <p:nvPr/>
        </p:nvSpPr>
        <p:spPr>
          <a:xfrm>
            <a:off x="7675563" y="4729163"/>
            <a:ext cx="274637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2" name="Cube 161"/>
          <p:cNvSpPr/>
          <p:nvPr/>
        </p:nvSpPr>
        <p:spPr>
          <a:xfrm>
            <a:off x="1260475" y="4729163"/>
            <a:ext cx="274638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3" name="Cube 162"/>
          <p:cNvSpPr/>
          <p:nvPr/>
        </p:nvSpPr>
        <p:spPr>
          <a:xfrm>
            <a:off x="1565275" y="47291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4" name="Cube 163"/>
          <p:cNvSpPr/>
          <p:nvPr/>
        </p:nvSpPr>
        <p:spPr>
          <a:xfrm>
            <a:off x="1871663" y="4729163"/>
            <a:ext cx="276225" cy="274637"/>
          </a:xfrm>
          <a:prstGeom prst="cube">
            <a:avLst/>
          </a:prstGeom>
          <a:gradFill rotWithShape="1">
            <a:gsLst>
              <a:gs pos="0">
                <a:srgbClr val="E78A2D">
                  <a:shade val="51000"/>
                  <a:satMod val="130000"/>
                </a:srgbClr>
              </a:gs>
              <a:gs pos="80000">
                <a:srgbClr val="E78A2D">
                  <a:shade val="93000"/>
                  <a:satMod val="130000"/>
                </a:srgbClr>
              </a:gs>
              <a:gs pos="100000">
                <a:srgbClr val="E78A2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FFFFFF"/>
              </a:solidFill>
              <a:latin typeface="Arial"/>
              <a:cs typeface="+mn-cs"/>
            </a:endParaRPr>
          </a:p>
        </p:txBody>
      </p:sp>
      <p:sp>
        <p:nvSpPr>
          <p:cNvPr id="165" name="Down Arrow 164"/>
          <p:cNvSpPr/>
          <p:nvPr/>
        </p:nvSpPr>
        <p:spPr>
          <a:xfrm>
            <a:off x="4384675" y="5278438"/>
            <a:ext cx="449263" cy="250825"/>
          </a:xfrm>
          <a:prstGeom prst="downArrow">
            <a:avLst/>
          </a:prstGeom>
          <a:gradFill rotWithShape="1">
            <a:gsLst>
              <a:gs pos="0">
                <a:schemeClr val="tx1">
                  <a:lumMod val="50000"/>
                  <a:lumOff val="50000"/>
                </a:schemeClr>
              </a:gs>
              <a:gs pos="3500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solidFill>
                <a:srgbClr val="808080"/>
              </a:solidFill>
              <a:latin typeface="Arial"/>
              <a:cs typeface="+mn-cs"/>
            </a:endParaRPr>
          </a:p>
        </p:txBody>
      </p:sp>
      <p:sp>
        <p:nvSpPr>
          <p:cNvPr id="166" name="Left Brace 165"/>
          <p:cNvSpPr/>
          <p:nvPr/>
        </p:nvSpPr>
        <p:spPr>
          <a:xfrm rot="16200000">
            <a:off x="4454525" y="3795713"/>
            <a:ext cx="300037" cy="4865688"/>
          </a:xfrm>
          <a:prstGeom prst="leftBrace">
            <a:avLst>
              <a:gd name="adj1" fmla="val 5536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latin typeface="Arial"/>
              <a:cs typeface="+mn-cs"/>
            </a:endParaRPr>
          </a:p>
        </p:txBody>
      </p:sp>
      <p:sp>
        <p:nvSpPr>
          <p:cNvPr id="167" name="Left Brace 166"/>
          <p:cNvSpPr/>
          <p:nvPr/>
        </p:nvSpPr>
        <p:spPr>
          <a:xfrm rot="16200000">
            <a:off x="1628775" y="4810125"/>
            <a:ext cx="150813" cy="887413"/>
          </a:xfrm>
          <a:prstGeom prst="leftBrace">
            <a:avLst>
              <a:gd name="adj1" fmla="val 3341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latin typeface="Arial"/>
              <a:cs typeface="+mn-cs"/>
            </a:endParaRPr>
          </a:p>
        </p:txBody>
      </p:sp>
      <p:sp>
        <p:nvSpPr>
          <p:cNvPr id="168" name="Left Brace 167"/>
          <p:cNvSpPr/>
          <p:nvPr/>
        </p:nvSpPr>
        <p:spPr>
          <a:xfrm rot="16200000">
            <a:off x="7427912" y="4810126"/>
            <a:ext cx="150813" cy="887412"/>
          </a:xfrm>
          <a:prstGeom prst="leftBrace">
            <a:avLst>
              <a:gd name="adj1" fmla="val 3341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800" kern="0">
              <a:latin typeface="Arial"/>
              <a:cs typeface="+mn-cs"/>
            </a:endParaRPr>
          </a:p>
        </p:txBody>
      </p:sp>
      <p:sp>
        <p:nvSpPr>
          <p:cNvPr id="13328" name="TextBox 168"/>
          <p:cNvSpPr txBox="1">
            <a:spLocks noChangeArrowheads="1"/>
          </p:cNvSpPr>
          <p:nvPr/>
        </p:nvSpPr>
        <p:spPr bwMode="auto">
          <a:xfrm>
            <a:off x="3248025" y="6378575"/>
            <a:ext cx="27051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1600"/>
              <a:t>blockDim.x output elements</a:t>
            </a:r>
          </a:p>
        </p:txBody>
      </p:sp>
      <p:sp>
        <p:nvSpPr>
          <p:cNvPr id="170" name="TextBox 169"/>
          <p:cNvSpPr txBox="1"/>
          <p:nvPr/>
        </p:nvSpPr>
        <p:spPr bwMode="auto">
          <a:xfrm>
            <a:off x="1109663" y="5303838"/>
            <a:ext cx="1187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kern="0" dirty="0">
                <a:latin typeface="Arial"/>
              </a:rPr>
              <a:t>halo on left</a:t>
            </a:r>
          </a:p>
        </p:txBody>
      </p:sp>
      <p:sp>
        <p:nvSpPr>
          <p:cNvPr id="171" name="TextBox 170"/>
          <p:cNvSpPr txBox="1">
            <a:spLocks noChangeArrowheads="1"/>
          </p:cNvSpPr>
          <p:nvPr/>
        </p:nvSpPr>
        <p:spPr bwMode="auto">
          <a:xfrm>
            <a:off x="6848475" y="5297488"/>
            <a:ext cx="1312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1600"/>
              <a:t>halo on right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254191525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7" grpId="0" animBg="1"/>
      <p:bldP spid="168" grpId="0" animBg="1"/>
      <p:bldP spid="170" grpId="0"/>
      <p:bldP spid="17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ontent Placeholder 2"/>
          <p:cNvSpPr txBox="1">
            <a:spLocks/>
          </p:cNvSpPr>
          <p:nvPr/>
        </p:nvSpPr>
        <p:spPr bwMode="auto">
          <a:xfrm>
            <a:off x="76200" y="1674813"/>
            <a:ext cx="6546850" cy="472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stencil_1d(</a:t>
            </a:r>
            <a:r>
              <a:rPr lang="en-GB" sz="15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*in, </a:t>
            </a:r>
            <a:r>
              <a:rPr lang="en-GB" sz="15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*out)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 __shared__ </a:t>
            </a:r>
            <a:r>
              <a:rPr lang="en-GB" sz="15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temp[BLOCK_SIZE + 2 *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 smtClean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1500" b="1" kern="0" dirty="0" err="1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15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b="1" kern="0" dirty="0" smtClean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+ RADIUS;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500" b="1" kern="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i="1" kern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i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Read input elements into shared memory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temp[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] = in[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&lt; RADIUS)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- RADIUS] = in[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-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+ BLOCK_SIZE] =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     in[</a:t>
            </a:r>
            <a:r>
              <a:rPr lang="en-GB" sz="15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+ BLOCK_SIZE];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500" b="1" kern="0" dirty="0" smtClean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grpSp>
        <p:nvGrpSpPr>
          <p:cNvPr id="328" name="Group 327"/>
          <p:cNvGrpSpPr/>
          <p:nvPr/>
        </p:nvGrpSpPr>
        <p:grpSpPr>
          <a:xfrm>
            <a:off x="6240536" y="2028845"/>
            <a:ext cx="2801728" cy="137160"/>
            <a:chOff x="7168058" y="1735951"/>
            <a:chExt cx="3789141" cy="180020"/>
          </a:xfrm>
          <a:solidFill>
            <a:srgbClr val="000000">
              <a:lumMod val="85000"/>
              <a:lumOff val="15000"/>
            </a:srgbClr>
          </a:solidFill>
        </p:grpSpPr>
        <p:sp>
          <p:nvSpPr>
            <p:cNvPr id="329" name="Cube 328"/>
            <p:cNvSpPr/>
            <p:nvPr/>
          </p:nvSpPr>
          <p:spPr>
            <a:xfrm>
              <a:off x="7168058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0" name="Cube 329"/>
            <p:cNvSpPr/>
            <p:nvPr/>
          </p:nvSpPr>
          <p:spPr>
            <a:xfrm>
              <a:off x="7340705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1" name="Cube 330"/>
            <p:cNvSpPr/>
            <p:nvPr/>
          </p:nvSpPr>
          <p:spPr>
            <a:xfrm>
              <a:off x="7513352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2" name="Cube 331"/>
            <p:cNvSpPr/>
            <p:nvPr/>
          </p:nvSpPr>
          <p:spPr>
            <a:xfrm>
              <a:off x="7685999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3" name="Cube 332"/>
            <p:cNvSpPr/>
            <p:nvPr/>
          </p:nvSpPr>
          <p:spPr>
            <a:xfrm>
              <a:off x="7858646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4" name="Cube 333"/>
            <p:cNvSpPr/>
            <p:nvPr/>
          </p:nvSpPr>
          <p:spPr>
            <a:xfrm>
              <a:off x="8031293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5" name="Cube 334"/>
            <p:cNvSpPr/>
            <p:nvPr/>
          </p:nvSpPr>
          <p:spPr>
            <a:xfrm>
              <a:off x="8203940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6" name="Cube 335"/>
            <p:cNvSpPr/>
            <p:nvPr/>
          </p:nvSpPr>
          <p:spPr>
            <a:xfrm>
              <a:off x="8376587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7" name="Cube 336"/>
            <p:cNvSpPr/>
            <p:nvPr/>
          </p:nvSpPr>
          <p:spPr>
            <a:xfrm>
              <a:off x="8549234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8" name="Cube 337"/>
            <p:cNvSpPr/>
            <p:nvPr/>
          </p:nvSpPr>
          <p:spPr>
            <a:xfrm>
              <a:off x="8721881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39" name="Cube 338"/>
            <p:cNvSpPr/>
            <p:nvPr/>
          </p:nvSpPr>
          <p:spPr>
            <a:xfrm>
              <a:off x="8894528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0" name="Cube 339"/>
            <p:cNvSpPr/>
            <p:nvPr/>
          </p:nvSpPr>
          <p:spPr>
            <a:xfrm>
              <a:off x="9067175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1" name="Cube 340"/>
            <p:cNvSpPr/>
            <p:nvPr/>
          </p:nvSpPr>
          <p:spPr>
            <a:xfrm>
              <a:off x="9239822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2" name="Cube 341"/>
            <p:cNvSpPr/>
            <p:nvPr/>
          </p:nvSpPr>
          <p:spPr>
            <a:xfrm>
              <a:off x="9412469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3" name="Cube 342"/>
            <p:cNvSpPr/>
            <p:nvPr/>
          </p:nvSpPr>
          <p:spPr>
            <a:xfrm>
              <a:off x="9585116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4" name="Cube 343"/>
            <p:cNvSpPr/>
            <p:nvPr/>
          </p:nvSpPr>
          <p:spPr>
            <a:xfrm>
              <a:off x="9757763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5" name="Cube 344"/>
            <p:cNvSpPr/>
            <p:nvPr/>
          </p:nvSpPr>
          <p:spPr>
            <a:xfrm>
              <a:off x="9930410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6" name="Cube 345"/>
            <p:cNvSpPr/>
            <p:nvPr/>
          </p:nvSpPr>
          <p:spPr>
            <a:xfrm>
              <a:off x="10103057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7" name="Cube 346"/>
            <p:cNvSpPr/>
            <p:nvPr/>
          </p:nvSpPr>
          <p:spPr>
            <a:xfrm>
              <a:off x="10275704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8" name="Cube 347"/>
            <p:cNvSpPr/>
            <p:nvPr/>
          </p:nvSpPr>
          <p:spPr>
            <a:xfrm>
              <a:off x="10448351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49" name="Cube 348"/>
            <p:cNvSpPr/>
            <p:nvPr/>
          </p:nvSpPr>
          <p:spPr>
            <a:xfrm>
              <a:off x="10620998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0" name="Cube 349"/>
            <p:cNvSpPr/>
            <p:nvPr/>
          </p:nvSpPr>
          <p:spPr>
            <a:xfrm>
              <a:off x="10793651" y="1735951"/>
              <a:ext cx="163548" cy="180020"/>
            </a:xfrm>
            <a:prstGeom prst="cube">
              <a:avLst/>
            </a:prstGeom>
            <a:grpFill/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51" name="Group 350"/>
          <p:cNvGrpSpPr>
            <a:grpSpLocks/>
          </p:cNvGrpSpPr>
          <p:nvPr/>
        </p:nvGrpSpPr>
        <p:grpSpPr bwMode="auto">
          <a:xfrm>
            <a:off x="6240463" y="3444875"/>
            <a:ext cx="2801937" cy="136525"/>
            <a:chOff x="7168058" y="1735951"/>
            <a:chExt cx="3789141" cy="180020"/>
          </a:xfrm>
        </p:grpSpPr>
        <p:sp>
          <p:nvSpPr>
            <p:cNvPr id="352" name="Cube 351"/>
            <p:cNvSpPr/>
            <p:nvPr/>
          </p:nvSpPr>
          <p:spPr>
            <a:xfrm>
              <a:off x="7168058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3" name="Cube 352"/>
            <p:cNvSpPr/>
            <p:nvPr/>
          </p:nvSpPr>
          <p:spPr>
            <a:xfrm>
              <a:off x="7339804" y="1735951"/>
              <a:ext cx="16530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4" name="Cube 353"/>
            <p:cNvSpPr/>
            <p:nvPr/>
          </p:nvSpPr>
          <p:spPr>
            <a:xfrm>
              <a:off x="7513696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5" name="Cube 354"/>
            <p:cNvSpPr/>
            <p:nvPr/>
          </p:nvSpPr>
          <p:spPr>
            <a:xfrm>
              <a:off x="7685442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6" name="Cube 355"/>
            <p:cNvSpPr/>
            <p:nvPr/>
          </p:nvSpPr>
          <p:spPr>
            <a:xfrm>
              <a:off x="785933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7" name="Cube 356"/>
            <p:cNvSpPr/>
            <p:nvPr/>
          </p:nvSpPr>
          <p:spPr>
            <a:xfrm>
              <a:off x="803108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8" name="Cube 357"/>
            <p:cNvSpPr/>
            <p:nvPr/>
          </p:nvSpPr>
          <p:spPr>
            <a:xfrm>
              <a:off x="820497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59" name="Cube 358"/>
            <p:cNvSpPr/>
            <p:nvPr/>
          </p:nvSpPr>
          <p:spPr>
            <a:xfrm>
              <a:off x="83767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0" name="Cube 359"/>
            <p:cNvSpPr/>
            <p:nvPr/>
          </p:nvSpPr>
          <p:spPr>
            <a:xfrm>
              <a:off x="8548464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1" name="Cube 360"/>
            <p:cNvSpPr/>
            <p:nvPr/>
          </p:nvSpPr>
          <p:spPr>
            <a:xfrm>
              <a:off x="87223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2" name="Cube 361"/>
            <p:cNvSpPr/>
            <p:nvPr/>
          </p:nvSpPr>
          <p:spPr>
            <a:xfrm>
              <a:off x="88941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3" name="Cube 362"/>
            <p:cNvSpPr/>
            <p:nvPr/>
          </p:nvSpPr>
          <p:spPr>
            <a:xfrm>
              <a:off x="906799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4" name="Cube 363"/>
            <p:cNvSpPr/>
            <p:nvPr/>
          </p:nvSpPr>
          <p:spPr>
            <a:xfrm>
              <a:off x="923974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5" name="Cube 364"/>
            <p:cNvSpPr/>
            <p:nvPr/>
          </p:nvSpPr>
          <p:spPr>
            <a:xfrm>
              <a:off x="9411487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6" name="Cube 365"/>
            <p:cNvSpPr/>
            <p:nvPr/>
          </p:nvSpPr>
          <p:spPr>
            <a:xfrm>
              <a:off x="958538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7" name="Cube 366"/>
            <p:cNvSpPr/>
            <p:nvPr/>
          </p:nvSpPr>
          <p:spPr>
            <a:xfrm>
              <a:off x="975712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8" name="Cube 367"/>
            <p:cNvSpPr/>
            <p:nvPr/>
          </p:nvSpPr>
          <p:spPr>
            <a:xfrm>
              <a:off x="99310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69" name="Cube 368"/>
            <p:cNvSpPr/>
            <p:nvPr/>
          </p:nvSpPr>
          <p:spPr>
            <a:xfrm>
              <a:off x="10102764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0" name="Cube 369"/>
            <p:cNvSpPr/>
            <p:nvPr/>
          </p:nvSpPr>
          <p:spPr>
            <a:xfrm>
              <a:off x="102766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1" name="Cube 370"/>
            <p:cNvSpPr/>
            <p:nvPr/>
          </p:nvSpPr>
          <p:spPr>
            <a:xfrm>
              <a:off x="10448403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2" name="Cube 371"/>
            <p:cNvSpPr/>
            <p:nvPr/>
          </p:nvSpPr>
          <p:spPr>
            <a:xfrm>
              <a:off x="10620149" y="1735951"/>
              <a:ext cx="16530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3" name="Cube 372"/>
            <p:cNvSpPr/>
            <p:nvPr/>
          </p:nvSpPr>
          <p:spPr>
            <a:xfrm>
              <a:off x="10794040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74" name="Group 373"/>
          <p:cNvGrpSpPr>
            <a:grpSpLocks/>
          </p:cNvGrpSpPr>
          <p:nvPr/>
        </p:nvGrpSpPr>
        <p:grpSpPr bwMode="auto">
          <a:xfrm>
            <a:off x="6240463" y="3962400"/>
            <a:ext cx="2801937" cy="136525"/>
            <a:chOff x="7168058" y="1735951"/>
            <a:chExt cx="3789141" cy="180020"/>
          </a:xfrm>
        </p:grpSpPr>
        <p:sp>
          <p:nvSpPr>
            <p:cNvPr id="375" name="Cube 374"/>
            <p:cNvSpPr/>
            <p:nvPr/>
          </p:nvSpPr>
          <p:spPr>
            <a:xfrm>
              <a:off x="716805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6" name="Cube 375"/>
            <p:cNvSpPr/>
            <p:nvPr/>
          </p:nvSpPr>
          <p:spPr>
            <a:xfrm>
              <a:off x="7339804" y="1735951"/>
              <a:ext cx="165305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7" name="Cube 376"/>
            <p:cNvSpPr/>
            <p:nvPr/>
          </p:nvSpPr>
          <p:spPr>
            <a:xfrm>
              <a:off x="751369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8" name="Cube 377"/>
            <p:cNvSpPr/>
            <p:nvPr/>
          </p:nvSpPr>
          <p:spPr>
            <a:xfrm>
              <a:off x="7685442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79" name="Cube 378"/>
            <p:cNvSpPr/>
            <p:nvPr/>
          </p:nvSpPr>
          <p:spPr>
            <a:xfrm>
              <a:off x="785933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0" name="Cube 379"/>
            <p:cNvSpPr/>
            <p:nvPr/>
          </p:nvSpPr>
          <p:spPr>
            <a:xfrm>
              <a:off x="803108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1" name="Cube 380"/>
            <p:cNvSpPr/>
            <p:nvPr/>
          </p:nvSpPr>
          <p:spPr>
            <a:xfrm>
              <a:off x="820497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2" name="Cube 381"/>
            <p:cNvSpPr/>
            <p:nvPr/>
          </p:nvSpPr>
          <p:spPr>
            <a:xfrm>
              <a:off x="83767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3" name="Cube 382"/>
            <p:cNvSpPr/>
            <p:nvPr/>
          </p:nvSpPr>
          <p:spPr>
            <a:xfrm>
              <a:off x="8548464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4" name="Cube 383"/>
            <p:cNvSpPr/>
            <p:nvPr/>
          </p:nvSpPr>
          <p:spPr>
            <a:xfrm>
              <a:off x="87223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5" name="Cube 384"/>
            <p:cNvSpPr/>
            <p:nvPr/>
          </p:nvSpPr>
          <p:spPr>
            <a:xfrm>
              <a:off x="88941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6" name="Cube 385"/>
            <p:cNvSpPr/>
            <p:nvPr/>
          </p:nvSpPr>
          <p:spPr>
            <a:xfrm>
              <a:off x="906799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7" name="Cube 386"/>
            <p:cNvSpPr/>
            <p:nvPr/>
          </p:nvSpPr>
          <p:spPr>
            <a:xfrm>
              <a:off x="923974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8" name="Cube 387"/>
            <p:cNvSpPr/>
            <p:nvPr/>
          </p:nvSpPr>
          <p:spPr>
            <a:xfrm>
              <a:off x="9411487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89" name="Cube 388"/>
            <p:cNvSpPr/>
            <p:nvPr/>
          </p:nvSpPr>
          <p:spPr>
            <a:xfrm>
              <a:off x="958538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0" name="Cube 389"/>
            <p:cNvSpPr/>
            <p:nvPr/>
          </p:nvSpPr>
          <p:spPr>
            <a:xfrm>
              <a:off x="975712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1" name="Cube 390"/>
            <p:cNvSpPr/>
            <p:nvPr/>
          </p:nvSpPr>
          <p:spPr>
            <a:xfrm>
              <a:off x="99310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2" name="Cube 391"/>
            <p:cNvSpPr/>
            <p:nvPr/>
          </p:nvSpPr>
          <p:spPr>
            <a:xfrm>
              <a:off x="10102764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3" name="Cube 392"/>
            <p:cNvSpPr/>
            <p:nvPr/>
          </p:nvSpPr>
          <p:spPr>
            <a:xfrm>
              <a:off x="102766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4" name="Cube 393"/>
            <p:cNvSpPr/>
            <p:nvPr/>
          </p:nvSpPr>
          <p:spPr>
            <a:xfrm>
              <a:off x="10448403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5" name="Cube 394"/>
            <p:cNvSpPr/>
            <p:nvPr/>
          </p:nvSpPr>
          <p:spPr>
            <a:xfrm>
              <a:off x="10620149" y="1735951"/>
              <a:ext cx="16530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6" name="Cube 395"/>
            <p:cNvSpPr/>
            <p:nvPr/>
          </p:nvSpPr>
          <p:spPr>
            <a:xfrm>
              <a:off x="10794040" y="1735951"/>
              <a:ext cx="163159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grpSp>
        <p:nvGrpSpPr>
          <p:cNvPr id="397" name="Group 396"/>
          <p:cNvGrpSpPr>
            <a:grpSpLocks/>
          </p:cNvGrpSpPr>
          <p:nvPr/>
        </p:nvGrpSpPr>
        <p:grpSpPr bwMode="auto">
          <a:xfrm>
            <a:off x="6240463" y="4267200"/>
            <a:ext cx="2801937" cy="136525"/>
            <a:chOff x="7168058" y="1735951"/>
            <a:chExt cx="3789141" cy="180020"/>
          </a:xfrm>
        </p:grpSpPr>
        <p:sp>
          <p:nvSpPr>
            <p:cNvPr id="398" name="Cube 397"/>
            <p:cNvSpPr/>
            <p:nvPr/>
          </p:nvSpPr>
          <p:spPr>
            <a:xfrm>
              <a:off x="716805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399" name="Cube 398"/>
            <p:cNvSpPr/>
            <p:nvPr/>
          </p:nvSpPr>
          <p:spPr>
            <a:xfrm>
              <a:off x="7339804" y="1735951"/>
              <a:ext cx="165305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0" name="Cube 399"/>
            <p:cNvSpPr/>
            <p:nvPr/>
          </p:nvSpPr>
          <p:spPr>
            <a:xfrm>
              <a:off x="751369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1" name="Cube 400"/>
            <p:cNvSpPr/>
            <p:nvPr/>
          </p:nvSpPr>
          <p:spPr>
            <a:xfrm>
              <a:off x="7685442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2" name="Cube 401"/>
            <p:cNvSpPr/>
            <p:nvPr/>
          </p:nvSpPr>
          <p:spPr>
            <a:xfrm>
              <a:off x="785933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3" name="Cube 402"/>
            <p:cNvSpPr/>
            <p:nvPr/>
          </p:nvSpPr>
          <p:spPr>
            <a:xfrm>
              <a:off x="803108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4" name="Cube 403"/>
            <p:cNvSpPr/>
            <p:nvPr/>
          </p:nvSpPr>
          <p:spPr>
            <a:xfrm>
              <a:off x="820497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5" name="Cube 404"/>
            <p:cNvSpPr/>
            <p:nvPr/>
          </p:nvSpPr>
          <p:spPr>
            <a:xfrm>
              <a:off x="83767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6" name="Cube 405"/>
            <p:cNvSpPr/>
            <p:nvPr/>
          </p:nvSpPr>
          <p:spPr>
            <a:xfrm>
              <a:off x="8548464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7" name="Cube 406"/>
            <p:cNvSpPr/>
            <p:nvPr/>
          </p:nvSpPr>
          <p:spPr>
            <a:xfrm>
              <a:off x="87223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8" name="Cube 407"/>
            <p:cNvSpPr/>
            <p:nvPr/>
          </p:nvSpPr>
          <p:spPr>
            <a:xfrm>
              <a:off x="88941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09" name="Cube 408"/>
            <p:cNvSpPr/>
            <p:nvPr/>
          </p:nvSpPr>
          <p:spPr>
            <a:xfrm>
              <a:off x="9067995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0" name="Cube 409"/>
            <p:cNvSpPr/>
            <p:nvPr/>
          </p:nvSpPr>
          <p:spPr>
            <a:xfrm>
              <a:off x="9239741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1" name="Cube 410"/>
            <p:cNvSpPr/>
            <p:nvPr/>
          </p:nvSpPr>
          <p:spPr>
            <a:xfrm>
              <a:off x="9411487" y="1735951"/>
              <a:ext cx="165306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2" name="Cube 411"/>
            <p:cNvSpPr/>
            <p:nvPr/>
          </p:nvSpPr>
          <p:spPr>
            <a:xfrm>
              <a:off x="958538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3" name="Cube 412"/>
            <p:cNvSpPr/>
            <p:nvPr/>
          </p:nvSpPr>
          <p:spPr>
            <a:xfrm>
              <a:off x="9757126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4" name="Cube 413"/>
            <p:cNvSpPr/>
            <p:nvPr/>
          </p:nvSpPr>
          <p:spPr>
            <a:xfrm>
              <a:off x="9931018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5" name="Cube 414"/>
            <p:cNvSpPr/>
            <p:nvPr/>
          </p:nvSpPr>
          <p:spPr>
            <a:xfrm>
              <a:off x="10102764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6" name="Cube 415"/>
            <p:cNvSpPr/>
            <p:nvPr/>
          </p:nvSpPr>
          <p:spPr>
            <a:xfrm>
              <a:off x="10276657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7" name="Cube 416"/>
            <p:cNvSpPr/>
            <p:nvPr/>
          </p:nvSpPr>
          <p:spPr>
            <a:xfrm>
              <a:off x="10448403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8" name="Cube 417"/>
            <p:cNvSpPr/>
            <p:nvPr/>
          </p:nvSpPr>
          <p:spPr>
            <a:xfrm>
              <a:off x="10620149" y="1735951"/>
              <a:ext cx="165305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419" name="Cube 418"/>
            <p:cNvSpPr/>
            <p:nvPr/>
          </p:nvSpPr>
          <p:spPr>
            <a:xfrm>
              <a:off x="10794040" y="1735951"/>
              <a:ext cx="163159" cy="180020"/>
            </a:xfrm>
            <a:prstGeom prst="cube">
              <a:avLst/>
            </a:prstGeom>
            <a:gradFill rotWithShape="1">
              <a:gsLst>
                <a:gs pos="0">
                  <a:srgbClr val="E78A2D">
                    <a:shade val="51000"/>
                    <a:satMod val="130000"/>
                  </a:srgbClr>
                </a:gs>
                <a:gs pos="80000">
                  <a:srgbClr val="E78A2D">
                    <a:shade val="93000"/>
                    <a:satMod val="130000"/>
                  </a:srgbClr>
                </a:gs>
                <a:gs pos="100000">
                  <a:srgbClr val="E78A2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78A2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  <p:sp>
        <p:nvSpPr>
          <p:cNvPr id="14344" name="Title 3"/>
          <p:cNvSpPr txBox="1">
            <a:spLocks/>
          </p:cNvSpPr>
          <p:nvPr/>
        </p:nvSpPr>
        <p:spPr bwMode="auto">
          <a:xfrm>
            <a:off x="457200" y="457200"/>
            <a:ext cx="82296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sz="4400">
                <a:latin typeface="Calibri" pitchFamily="34" charset="0"/>
              </a:rPr>
              <a:t>Stencil Kernel</a:t>
            </a:r>
            <a:endParaRPr lang="en-US" sz="4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2292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6200" y="1600200"/>
            <a:ext cx="8369300" cy="47244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914400" indent="-342900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000" b="1">
                <a:solidFill>
                  <a:schemeClr val="tx1"/>
                </a:solidFill>
                <a:latin typeface="Trebuchet MS" pitchFamily="34" charset="0"/>
              </a:defRPr>
            </a:lvl2pPr>
            <a:lvl3pPr marL="1371600" indent="-282575" algn="l" rtl="0" fontAlgn="base"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2"/>
              </a:buBlip>
              <a:defRPr sz="2400" b="1">
                <a:solidFill>
                  <a:schemeClr val="tx1"/>
                </a:solidFill>
                <a:latin typeface="Trebuchet MS" pitchFamily="34" charset="0"/>
              </a:defRPr>
            </a:lvl3pPr>
            <a:lvl4pPr marL="1774825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11772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749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21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3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52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GB" sz="1500" i="1" dirty="0" smtClean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i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Apply the stencil</a:t>
            </a:r>
          </a:p>
          <a:p>
            <a:pPr marL="0" indent="0">
              <a:buFontTx/>
              <a:buNone/>
              <a:defRPr/>
            </a:pPr>
            <a:r>
              <a:rPr lang="en-GB" sz="15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result = 0;</a:t>
            </a:r>
          </a:p>
          <a:p>
            <a:pPr marL="0" indent="0">
              <a:buFontTx/>
              <a:buNone/>
              <a:defRPr/>
            </a:pPr>
            <a:r>
              <a:rPr lang="en-GB" sz="150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GB" sz="1500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50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offset = -RADIUS ; offset &lt;= RADIUS ; offset++)</a:t>
            </a:r>
          </a:p>
          <a:p>
            <a:pPr marL="0" indent="0">
              <a:buFontTx/>
              <a:buNone/>
              <a:defRPr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    result += temp[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 + offset];</a:t>
            </a:r>
          </a:p>
          <a:p>
            <a:pPr marL="0" indent="0">
              <a:buFontTx/>
              <a:buNone/>
              <a:defRPr/>
            </a:pPr>
            <a:endParaRPr lang="en-GB" sz="15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GB" sz="1500" i="1" dirty="0" smtClean="0">
                <a:latin typeface="Courier New" pitchFamily="49" charset="0"/>
                <a:cs typeface="Courier New" pitchFamily="49" charset="0"/>
              </a:rPr>
              <a:t>  // Store the result</a:t>
            </a:r>
          </a:p>
          <a:p>
            <a:pPr marL="0" indent="0">
              <a:buFontTx/>
              <a:buNone/>
              <a:defRPr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  out[</a:t>
            </a:r>
            <a:r>
              <a:rPr lang="en-GB" sz="150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] = result;</a:t>
            </a:r>
          </a:p>
          <a:p>
            <a:pPr marL="0" indent="0">
              <a:buFontTx/>
              <a:buNone/>
              <a:defRPr/>
            </a:pPr>
            <a:r>
              <a:rPr lang="en-GB" sz="15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5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Stencil Kernel</a:t>
            </a:r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83825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 Race!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 dirty="0"/>
          </a:p>
        </p:txBody>
      </p:sp>
      <p:sp>
        <p:nvSpPr>
          <p:cNvPr id="128" name="Content Placeholder 2"/>
          <p:cNvSpPr txBox="1">
            <a:spLocks/>
          </p:cNvSpPr>
          <p:nvPr/>
        </p:nvSpPr>
        <p:spPr bwMode="auto">
          <a:xfrm>
            <a:off x="76200" y="1600200"/>
            <a:ext cx="87503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GB" kern="0" dirty="0" smtClean="0"/>
              <a:t>The stencil example will not work…</a:t>
            </a:r>
          </a:p>
          <a:p>
            <a:pPr lvl="1">
              <a:defRPr/>
            </a:pPr>
            <a:endParaRPr lang="en-GB" sz="2400" kern="0" dirty="0" smtClean="0"/>
          </a:p>
          <a:p>
            <a:pPr>
              <a:defRPr/>
            </a:pPr>
            <a:r>
              <a:rPr lang="en-GB" kern="0" dirty="0" smtClean="0"/>
              <a:t>Suppose thread 15 reads the halo before thread 0 has fetched it…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400" kern="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endParaRPr lang="en-GB" sz="1400" kern="0" dirty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temp[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] = in[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&lt; RADIUS)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– RADIUS = in[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–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   temp[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+ BLOCK_SIZE] = in[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+ BLOCK_SIZE];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result = 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 result += temp[</a:t>
            </a:r>
            <a:r>
              <a:rPr lang="en-GB" sz="1400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400" kern="0" dirty="0" smtClean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kern="0" dirty="0">
              <a:latin typeface="Arial"/>
            </a:endParaRPr>
          </a:p>
        </p:txBody>
      </p:sp>
      <p:grpSp>
        <p:nvGrpSpPr>
          <p:cNvPr id="129" name="Group 128"/>
          <p:cNvGrpSpPr>
            <a:grpSpLocks/>
          </p:cNvGrpSpPr>
          <p:nvPr/>
        </p:nvGrpSpPr>
        <p:grpSpPr bwMode="auto">
          <a:xfrm>
            <a:off x="6027738" y="5260975"/>
            <a:ext cx="2936875" cy="136525"/>
            <a:chOff x="7061575" y="4485901"/>
            <a:chExt cx="3789141" cy="180020"/>
          </a:xfrm>
        </p:grpSpPr>
        <p:sp>
          <p:nvSpPr>
            <p:cNvPr id="130" name="Cube 129"/>
            <p:cNvSpPr/>
            <p:nvPr/>
          </p:nvSpPr>
          <p:spPr>
            <a:xfrm>
              <a:off x="706157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1" name="Cube 130"/>
            <p:cNvSpPr/>
            <p:nvPr/>
          </p:nvSpPr>
          <p:spPr>
            <a:xfrm>
              <a:off x="7233622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2" name="Cube 131"/>
            <p:cNvSpPr/>
            <p:nvPr/>
          </p:nvSpPr>
          <p:spPr>
            <a:xfrm>
              <a:off x="7407718" y="4485901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3" name="Cube 132"/>
            <p:cNvSpPr/>
            <p:nvPr/>
          </p:nvSpPr>
          <p:spPr>
            <a:xfrm>
              <a:off x="757976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4" name="Cube 133"/>
            <p:cNvSpPr/>
            <p:nvPr/>
          </p:nvSpPr>
          <p:spPr>
            <a:xfrm>
              <a:off x="7751812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5" name="Cube 134"/>
            <p:cNvSpPr/>
            <p:nvPr/>
          </p:nvSpPr>
          <p:spPr>
            <a:xfrm>
              <a:off x="7923860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6" name="Cube 135"/>
            <p:cNvSpPr/>
            <p:nvPr/>
          </p:nvSpPr>
          <p:spPr>
            <a:xfrm>
              <a:off x="8097956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7" name="Cube 136"/>
            <p:cNvSpPr/>
            <p:nvPr/>
          </p:nvSpPr>
          <p:spPr>
            <a:xfrm>
              <a:off x="8270004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8" name="Cube 137"/>
            <p:cNvSpPr/>
            <p:nvPr/>
          </p:nvSpPr>
          <p:spPr>
            <a:xfrm>
              <a:off x="8442051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39" name="Cube 138"/>
            <p:cNvSpPr/>
            <p:nvPr/>
          </p:nvSpPr>
          <p:spPr>
            <a:xfrm>
              <a:off x="8616146" y="4485901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0" name="Cube 139"/>
            <p:cNvSpPr/>
            <p:nvPr/>
          </p:nvSpPr>
          <p:spPr>
            <a:xfrm>
              <a:off x="8788194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1" name="Cube 140"/>
            <p:cNvSpPr/>
            <p:nvPr/>
          </p:nvSpPr>
          <p:spPr>
            <a:xfrm>
              <a:off x="8960241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2" name="Cube 141"/>
            <p:cNvSpPr/>
            <p:nvPr/>
          </p:nvSpPr>
          <p:spPr>
            <a:xfrm>
              <a:off x="9134338" y="4485901"/>
              <a:ext cx="161806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3" name="Cube 142"/>
            <p:cNvSpPr/>
            <p:nvPr/>
          </p:nvSpPr>
          <p:spPr>
            <a:xfrm>
              <a:off x="930638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4" name="Cube 143"/>
            <p:cNvSpPr/>
            <p:nvPr/>
          </p:nvSpPr>
          <p:spPr>
            <a:xfrm>
              <a:off x="9478433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5" name="Cube 144"/>
            <p:cNvSpPr/>
            <p:nvPr/>
          </p:nvSpPr>
          <p:spPr>
            <a:xfrm>
              <a:off x="9650480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6" name="Cube 145"/>
            <p:cNvSpPr/>
            <p:nvPr/>
          </p:nvSpPr>
          <p:spPr>
            <a:xfrm>
              <a:off x="9824575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7" name="Cube 146"/>
            <p:cNvSpPr/>
            <p:nvPr/>
          </p:nvSpPr>
          <p:spPr>
            <a:xfrm>
              <a:off x="9996622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8" name="Cube 147"/>
            <p:cNvSpPr/>
            <p:nvPr/>
          </p:nvSpPr>
          <p:spPr>
            <a:xfrm>
              <a:off x="10168670" y="4485901"/>
              <a:ext cx="163855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49" name="Cube 148"/>
            <p:cNvSpPr/>
            <p:nvPr/>
          </p:nvSpPr>
          <p:spPr>
            <a:xfrm>
              <a:off x="10342766" y="4485901"/>
              <a:ext cx="161806" cy="180020"/>
            </a:xfrm>
            <a:prstGeom prst="cube">
              <a:avLst/>
            </a:prstGeom>
            <a:gradFill rotWithShape="1">
              <a:gsLst>
                <a:gs pos="0">
                  <a:srgbClr val="33CCCC">
                    <a:shade val="51000"/>
                    <a:satMod val="130000"/>
                  </a:srgbClr>
                </a:gs>
                <a:gs pos="80000">
                  <a:srgbClr val="33CCCC">
                    <a:shade val="93000"/>
                    <a:satMod val="130000"/>
                  </a:srgbClr>
                </a:gs>
                <a:gs pos="100000">
                  <a:srgbClr val="33CCCC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3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0" name="Cube 149"/>
            <p:cNvSpPr/>
            <p:nvPr/>
          </p:nvSpPr>
          <p:spPr>
            <a:xfrm>
              <a:off x="10514814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1" name="Cube 150"/>
            <p:cNvSpPr/>
            <p:nvPr/>
          </p:nvSpPr>
          <p:spPr>
            <a:xfrm>
              <a:off x="10686861" y="4485901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  <p:sp>
        <p:nvSpPr>
          <p:cNvPr id="152" name="TextBox 151"/>
          <p:cNvSpPr txBox="1"/>
          <p:nvPr/>
        </p:nvSpPr>
        <p:spPr bwMode="auto">
          <a:xfrm>
            <a:off x="4011613" y="3409950"/>
            <a:ext cx="20097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Store at temp[18]</a:t>
            </a:r>
          </a:p>
        </p:txBody>
      </p:sp>
      <p:sp>
        <p:nvSpPr>
          <p:cNvPr id="153" name="TextBox 152"/>
          <p:cNvSpPr txBox="1"/>
          <p:nvPr/>
        </p:nvSpPr>
        <p:spPr bwMode="auto">
          <a:xfrm>
            <a:off x="3983038" y="5187950"/>
            <a:ext cx="21177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Load from temp[19]</a:t>
            </a:r>
          </a:p>
        </p:txBody>
      </p:sp>
      <p:sp>
        <p:nvSpPr>
          <p:cNvPr id="154" name="TextBox 153"/>
          <p:cNvSpPr txBox="1">
            <a:spLocks noChangeArrowheads="1"/>
          </p:cNvSpPr>
          <p:nvPr/>
        </p:nvSpPr>
        <p:spPr bwMode="auto">
          <a:xfrm>
            <a:off x="5562600" y="3910013"/>
            <a:ext cx="308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z="1400" b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Skipped, threadIdx &gt; RADIUS</a:t>
            </a:r>
          </a:p>
        </p:txBody>
      </p:sp>
      <p:grpSp>
        <p:nvGrpSpPr>
          <p:cNvPr id="155" name="Group 154"/>
          <p:cNvGrpSpPr>
            <a:grpSpLocks/>
          </p:cNvGrpSpPr>
          <p:nvPr/>
        </p:nvGrpSpPr>
        <p:grpSpPr bwMode="auto">
          <a:xfrm>
            <a:off x="5978525" y="3492500"/>
            <a:ext cx="2936875" cy="138113"/>
            <a:chOff x="7054973" y="3230407"/>
            <a:chExt cx="3789141" cy="180020"/>
          </a:xfrm>
        </p:grpSpPr>
        <p:sp>
          <p:nvSpPr>
            <p:cNvPr id="156" name="Cube 155"/>
            <p:cNvSpPr/>
            <p:nvPr/>
          </p:nvSpPr>
          <p:spPr>
            <a:xfrm>
              <a:off x="7054973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7" name="Cube 156"/>
            <p:cNvSpPr/>
            <p:nvPr/>
          </p:nvSpPr>
          <p:spPr>
            <a:xfrm>
              <a:off x="7227020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8" name="Cube 157"/>
            <p:cNvSpPr/>
            <p:nvPr/>
          </p:nvSpPr>
          <p:spPr>
            <a:xfrm>
              <a:off x="7401117" y="3230407"/>
              <a:ext cx="161806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59" name="Cube 158"/>
            <p:cNvSpPr/>
            <p:nvPr/>
          </p:nvSpPr>
          <p:spPr>
            <a:xfrm>
              <a:off x="7573164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0" name="Cube 159"/>
            <p:cNvSpPr/>
            <p:nvPr/>
          </p:nvSpPr>
          <p:spPr>
            <a:xfrm>
              <a:off x="774521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1" name="Cube 160"/>
            <p:cNvSpPr/>
            <p:nvPr/>
          </p:nvSpPr>
          <p:spPr>
            <a:xfrm>
              <a:off x="7917259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2" name="Cube 161"/>
            <p:cNvSpPr/>
            <p:nvPr/>
          </p:nvSpPr>
          <p:spPr>
            <a:xfrm>
              <a:off x="8091354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3" name="Cube 162"/>
            <p:cNvSpPr/>
            <p:nvPr/>
          </p:nvSpPr>
          <p:spPr>
            <a:xfrm>
              <a:off x="826340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4" name="Cube 163"/>
            <p:cNvSpPr/>
            <p:nvPr/>
          </p:nvSpPr>
          <p:spPr>
            <a:xfrm>
              <a:off x="8435449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5" name="Cube 164"/>
            <p:cNvSpPr/>
            <p:nvPr/>
          </p:nvSpPr>
          <p:spPr>
            <a:xfrm>
              <a:off x="8609546" y="3230407"/>
              <a:ext cx="161806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6" name="Cube 165"/>
            <p:cNvSpPr/>
            <p:nvPr/>
          </p:nvSpPr>
          <p:spPr>
            <a:xfrm>
              <a:off x="8781593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7" name="Cube 166"/>
            <p:cNvSpPr/>
            <p:nvPr/>
          </p:nvSpPr>
          <p:spPr>
            <a:xfrm>
              <a:off x="8953641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8" name="Cube 167"/>
            <p:cNvSpPr/>
            <p:nvPr/>
          </p:nvSpPr>
          <p:spPr>
            <a:xfrm>
              <a:off x="9127736" y="3230407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69" name="Cube 168"/>
            <p:cNvSpPr/>
            <p:nvPr/>
          </p:nvSpPr>
          <p:spPr>
            <a:xfrm>
              <a:off x="9299783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0" name="Cube 169"/>
            <p:cNvSpPr/>
            <p:nvPr/>
          </p:nvSpPr>
          <p:spPr>
            <a:xfrm>
              <a:off x="9471831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1" name="Cube 170"/>
            <p:cNvSpPr/>
            <p:nvPr/>
          </p:nvSpPr>
          <p:spPr>
            <a:xfrm>
              <a:off x="9643878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2" name="Cube 171"/>
            <p:cNvSpPr/>
            <p:nvPr/>
          </p:nvSpPr>
          <p:spPr>
            <a:xfrm>
              <a:off x="9817974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3" name="Cube 172"/>
            <p:cNvSpPr/>
            <p:nvPr/>
          </p:nvSpPr>
          <p:spPr>
            <a:xfrm>
              <a:off x="999002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4" name="Cube 173"/>
            <p:cNvSpPr/>
            <p:nvPr/>
          </p:nvSpPr>
          <p:spPr>
            <a:xfrm>
              <a:off x="10162069" y="3230407"/>
              <a:ext cx="163855" cy="180020"/>
            </a:xfrm>
            <a:prstGeom prst="cube">
              <a:avLst/>
            </a:prstGeom>
            <a:gradFill rotWithShape="1">
              <a:gsLst>
                <a:gs pos="0">
                  <a:srgbClr val="8AAD00">
                    <a:shade val="51000"/>
                    <a:satMod val="130000"/>
                  </a:srgbClr>
                </a:gs>
                <a:gs pos="80000">
                  <a:srgbClr val="8AAD00">
                    <a:shade val="93000"/>
                    <a:satMod val="130000"/>
                  </a:srgbClr>
                </a:gs>
                <a:gs pos="100000">
                  <a:srgbClr val="8AAD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5" name="Cube 174"/>
            <p:cNvSpPr/>
            <p:nvPr/>
          </p:nvSpPr>
          <p:spPr>
            <a:xfrm>
              <a:off x="10336164" y="3230407"/>
              <a:ext cx="161807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6" name="Cube 175"/>
            <p:cNvSpPr/>
            <p:nvPr/>
          </p:nvSpPr>
          <p:spPr>
            <a:xfrm>
              <a:off x="10508212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  <p:sp>
          <p:nvSpPr>
            <p:cNvPr id="177" name="Cube 176"/>
            <p:cNvSpPr/>
            <p:nvPr/>
          </p:nvSpPr>
          <p:spPr>
            <a:xfrm>
              <a:off x="10680259" y="3230407"/>
              <a:ext cx="163855" cy="180020"/>
            </a:xfrm>
            <a:prstGeom prst="cube">
              <a:avLst/>
            </a:prstGeom>
            <a:solidFill>
              <a:srgbClr val="000000">
                <a:lumMod val="85000"/>
                <a:lumOff val="15000"/>
              </a:srgbClr>
            </a:solidFill>
            <a:ln w="9525" cap="flat" cmpd="sng" algn="ctr">
              <a:solidFill>
                <a:srgbClr val="AAAAAA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sz="1800" kern="0">
                <a:solidFill>
                  <a:srgbClr val="FFFFFF"/>
                </a:solidFill>
                <a:latin typeface="Arial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64478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153" grpId="0"/>
      <p:bldP spid="15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__syncthreads()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dirty="0" smtClean="0">
                <a:solidFill>
                  <a:srgbClr val="D6840C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GB" dirty="0" err="1" smtClean="0">
                <a:solidFill>
                  <a:srgbClr val="D6840C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dirty="0" smtClean="0">
                <a:solidFill>
                  <a:srgbClr val="D6840C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Synchronizes all threads within a block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smtClean="0"/>
              <a:t>Used to prevent RAW / WAR / WAW hazards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All threads must reach the barrier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GB" dirty="0" smtClean="0"/>
              <a:t>In conditional code, the condition must be uniform across the block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</a:p>
        </p:txBody>
      </p:sp>
    </p:spTree>
    <p:extLst>
      <p:ext uri="{BB962C8B-B14F-4D97-AF65-F5344CB8AC3E}">
        <p14:creationId xmlns:p14="http://schemas.microsoft.com/office/powerpoint/2010/main" val="325306707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Stencil Kernel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393465"/>
            <a:ext cx="85820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__global__ void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stencil_1d(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*in, 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*out)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__shared__</a:t>
            </a:r>
            <a:r>
              <a:rPr lang="en-GB" sz="1800" b="1" kern="0" dirty="0" smtClean="0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temp[BLOCK_SIZE + 2 *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+ radius;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800" b="1" kern="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i="1" kern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i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Read input elements into shared memory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temp[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] = in[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&lt; RADIUS) 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       temp[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– RADIUS] = in[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– RADIUS];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       temp[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+ BLOCK_SIZE] = in[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+ BLOCK_SIZE];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800" b="1" kern="0" dirty="0" smtClean="0">
              <a:solidFill>
                <a:srgbClr val="FFFFFF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i="1" kern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i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Synchronize (ensure all the data is available)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GB" sz="1800" b="1" kern="0" dirty="0" err="1" smtClean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4603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Stencil Kernel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28600" y="1600200"/>
            <a:ext cx="85979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3" tIns="45716" rIns="91433" bIns="45716"/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GB" sz="1800" b="1" i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// Apply the stencil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result = 0;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GB" sz="1800" b="1" kern="0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kern="0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offset = -RADIUS ; offset &lt;= RADIUS ; offset++)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       result += temp[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lindex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 + offset];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GB" sz="1800" b="1" kern="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i="1" kern="0" dirty="0" smtClean="0">
                <a:solidFill>
                  <a:srgbClr val="80808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i="1" kern="0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Store the result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out[</a:t>
            </a:r>
            <a:r>
              <a:rPr lang="en-GB" sz="1800" b="1" kern="0" dirty="0" err="1" smtClean="0">
                <a:latin typeface="Courier New" pitchFamily="49" charset="0"/>
                <a:cs typeface="Courier New" pitchFamily="49" charset="0"/>
              </a:rPr>
              <a:t>gindex</a:t>
            </a: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] = result;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GB" sz="1800" b="1" kern="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800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8751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(1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10" y="1600214"/>
            <a:ext cx="882098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Launching </a:t>
            </a:r>
            <a:r>
              <a:rPr lang="en-GB" dirty="0"/>
              <a:t>parallel </a:t>
            </a:r>
            <a:r>
              <a:rPr lang="en-GB" dirty="0" smtClean="0"/>
              <a:t>threads</a:t>
            </a:r>
          </a:p>
          <a:p>
            <a:pPr lvl="1"/>
            <a:r>
              <a:rPr lang="en-GB" dirty="0" smtClean="0"/>
              <a:t>Launch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GB" dirty="0" smtClean="0"/>
              <a:t> </a:t>
            </a:r>
            <a:r>
              <a:rPr lang="en-GB" dirty="0"/>
              <a:t>blocks with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GB" dirty="0" smtClean="0"/>
              <a:t> </a:t>
            </a:r>
            <a:r>
              <a:rPr lang="en-GB" dirty="0"/>
              <a:t>threads </a:t>
            </a:r>
            <a:r>
              <a:rPr lang="en-GB" dirty="0" smtClean="0"/>
              <a:t>per block with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kernel</a:t>
            </a:r>
            <a:r>
              <a:rPr lang="en-GB" sz="1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&lt;&lt;&lt;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N,M</a:t>
            </a:r>
            <a:r>
              <a:rPr lang="en-GB" sz="1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&gt;&gt;&gt;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smtClean="0"/>
              <a:t>Use 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dirty="0">
                <a:solidFill>
                  <a:schemeClr val="accent4"/>
                </a:solidFill>
              </a:rPr>
              <a:t> </a:t>
            </a:r>
            <a:r>
              <a:rPr lang="en-GB" dirty="0" smtClean="0"/>
              <a:t>to access block index within grid</a:t>
            </a:r>
          </a:p>
          <a:p>
            <a:pPr lvl="1"/>
            <a:r>
              <a:rPr lang="en-GB" dirty="0"/>
              <a:t>Use </a:t>
            </a:r>
            <a:r>
              <a:rPr lang="en-GB" sz="18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1800" b="1" dirty="0" smtClean="0">
                <a:solidFill>
                  <a:schemeClr val="accent6"/>
                </a:solidFill>
              </a:rPr>
              <a:t> </a:t>
            </a:r>
            <a:r>
              <a:rPr lang="en-GB" dirty="0"/>
              <a:t>to access </a:t>
            </a:r>
            <a:r>
              <a:rPr lang="en-GB" dirty="0" smtClean="0"/>
              <a:t>thread index within block</a:t>
            </a:r>
          </a:p>
          <a:p>
            <a:endParaRPr lang="en-GB" dirty="0" smtClean="0"/>
          </a:p>
          <a:p>
            <a:r>
              <a:rPr lang="en-GB" dirty="0" smtClean="0"/>
              <a:t>Allocate elements to threads:</a:t>
            </a:r>
          </a:p>
          <a:p>
            <a:pPr marL="0" lvl="0" indent="0">
              <a:buNone/>
            </a:pPr>
            <a:endParaRPr lang="en-GB" sz="1600" dirty="0" smtClean="0">
              <a:solidFill>
                <a:srgbClr val="8AAD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GB" sz="2000" b="1" dirty="0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b="1" dirty="0" err="1" smtClean="0">
                <a:solidFill>
                  <a:srgbClr val="8AAD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000" b="1" dirty="0" smtClean="0">
                <a:solidFill>
                  <a:srgbClr val="B9E7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index =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GB" sz="2000" b="1" dirty="0" err="1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20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GB" sz="20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>
                <a:solidFill>
                  <a:srgbClr val="FF9933"/>
                </a:solidFill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GB" sz="2000" b="1" dirty="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0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Review (2 of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</a:t>
            </a:r>
            <a:r>
              <a:rPr lang="en-GB" sz="2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__shared__ </a:t>
            </a:r>
            <a:r>
              <a:rPr lang="en-GB" dirty="0" smtClean="0"/>
              <a:t>to declare a variable/array in shared memory</a:t>
            </a:r>
          </a:p>
          <a:p>
            <a:pPr lvl="1"/>
            <a:r>
              <a:rPr lang="en-GB" dirty="0" smtClean="0"/>
              <a:t>Data is shared between threads in a block</a:t>
            </a:r>
          </a:p>
          <a:p>
            <a:pPr lvl="1"/>
            <a:r>
              <a:rPr lang="en-GB" dirty="0" smtClean="0"/>
              <a:t>Not visible to threads in other blocks</a:t>
            </a:r>
          </a:p>
          <a:p>
            <a:endParaRPr lang="en-GB" dirty="0" smtClean="0"/>
          </a:p>
          <a:p>
            <a:r>
              <a:rPr lang="en-GB" dirty="0" smtClean="0"/>
              <a:t>Use </a:t>
            </a:r>
            <a:r>
              <a:rPr lang="en-GB" sz="2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GB" sz="20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sz="20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b="1" dirty="0" smtClean="0">
                <a:solidFill>
                  <a:schemeClr val="accent6"/>
                </a:solidFill>
              </a:rPr>
              <a:t> </a:t>
            </a:r>
            <a:r>
              <a:rPr lang="en-GB" dirty="0" smtClean="0"/>
              <a:t>as a barrier</a:t>
            </a:r>
          </a:p>
          <a:p>
            <a:pPr lvl="1"/>
            <a:r>
              <a:rPr lang="en-GB" dirty="0" smtClean="0"/>
              <a:t>Use to prevent data hazards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3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 txBox="1">
            <a:spLocks/>
          </p:cNvSpPr>
          <p:nvPr/>
        </p:nvSpPr>
        <p:spPr bwMode="auto">
          <a:xfrm>
            <a:off x="722313" y="4406900"/>
            <a:ext cx="5424862" cy="70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dirty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Trebuchet MS" pitchFamily="34" charset="0"/>
              </a:rPr>
              <a:t>Hello World!</a:t>
            </a:r>
            <a:endParaRPr kumimoji="0" lang="en-GB" sz="4000" b="1" i="0" u="none" strike="noStrike" kern="0" cap="all" spc="0" normalizeH="0" baseline="0" noProof="0" dirty="0">
              <a:ln>
                <a:noFill/>
              </a:ln>
              <a:solidFill>
                <a:srgbClr val="73B900"/>
              </a:solidFill>
              <a:effectLst/>
              <a:uLnTx/>
              <a:uFillTx/>
              <a:latin typeface="Trebuchet MS" pitchFamily="34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6457609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6460655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9" name="Straight Connector 58"/>
          <p:cNvCxnSpPr/>
          <p:nvPr/>
        </p:nvCxnSpPr>
        <p:spPr>
          <a:xfrm>
            <a:off x="4435429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60" name="AutoShape 14"/>
          <p:cNvSpPr>
            <a:spLocks noChangeArrowheads="1"/>
          </p:cNvSpPr>
          <p:nvPr/>
        </p:nvSpPr>
        <p:spPr bwMode="auto">
          <a:xfrm>
            <a:off x="6795997" y="1296401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95997" y="1737803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95997" y="2179206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95997" y="2620608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95997" y="3062010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ltGray">
          <a:xfrm>
            <a:off x="6795997" y="3503412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ltGray">
          <a:xfrm>
            <a:off x="6795997" y="3944814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ltGray">
          <a:xfrm>
            <a:off x="6795997" y="4386217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AutoShape 14"/>
          <p:cNvSpPr>
            <a:spLocks noChangeArrowheads="1"/>
          </p:cNvSpPr>
          <p:nvPr/>
        </p:nvSpPr>
        <p:spPr bwMode="ltGray">
          <a:xfrm>
            <a:off x="6795997" y="4827621"/>
            <a:ext cx="2231498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4360422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6459432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60655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59431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60655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60655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60655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60655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7" name="Straight Connector 76"/>
          <p:cNvCxnSpPr/>
          <p:nvPr/>
        </p:nvCxnSpPr>
        <p:spPr>
          <a:xfrm>
            <a:off x="6460655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</p:spTree>
    <p:extLst>
      <p:ext uri="{BB962C8B-B14F-4D97-AF65-F5344CB8AC3E}">
        <p14:creationId xmlns:p14="http://schemas.microsoft.com/office/powerpoint/2010/main" val="18791385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/>
          <p:cNvSpPr txBox="1">
            <a:spLocks/>
          </p:cNvSpPr>
          <p:nvPr/>
        </p:nvSpPr>
        <p:spPr bwMode="auto">
          <a:xfrm>
            <a:off x="722313" y="4406900"/>
            <a:ext cx="5424862" cy="1323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73B9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5pPr>
            <a:lvl6pPr marL="45716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6pPr>
            <a:lvl7pPr marL="914328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7pPr>
            <a:lvl8pPr marL="137149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8pPr>
            <a:lvl9pPr marL="1828654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73B900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0" cap="all" spc="0" normalizeH="0" baseline="0" noProof="0" smtClean="0">
                <a:ln>
                  <a:noFill/>
                </a:ln>
                <a:solidFill>
                  <a:srgbClr val="73B9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Managing the Device</a:t>
            </a:r>
            <a:endParaRPr kumimoji="0" lang="en-GB" sz="4000" b="1" i="0" u="none" strike="noStrike" kern="0" cap="all" spc="0" normalizeH="0" baseline="0" noProof="0" dirty="0">
              <a:ln>
                <a:noFill/>
              </a:ln>
              <a:solidFill>
                <a:srgbClr val="73B9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399157" y="1512905"/>
            <a:ext cx="3046" cy="3514717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7" name="Straight Connector 56"/>
          <p:cNvCxnSpPr/>
          <p:nvPr/>
        </p:nvCxnSpPr>
        <p:spPr>
          <a:xfrm>
            <a:off x="6402203" y="149640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58" name="Straight Connector 57"/>
          <p:cNvCxnSpPr/>
          <p:nvPr/>
        </p:nvCxnSpPr>
        <p:spPr>
          <a:xfrm>
            <a:off x="4376977" y="1688760"/>
            <a:ext cx="2025225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59" name="AutoShape 14"/>
          <p:cNvSpPr>
            <a:spLocks noChangeArrowheads="1"/>
          </p:cNvSpPr>
          <p:nvPr/>
        </p:nvSpPr>
        <p:spPr bwMode="ltGray">
          <a:xfrm>
            <a:off x="6739739" y="1296401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Heterogeneous Computing</a:t>
            </a:r>
            <a:r>
              <a:rPr kumimoji="0" 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 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0" name="AutoShape 14"/>
          <p:cNvSpPr>
            <a:spLocks noChangeArrowheads="1"/>
          </p:cNvSpPr>
          <p:nvPr/>
        </p:nvSpPr>
        <p:spPr bwMode="ltGray">
          <a:xfrm>
            <a:off x="6739739" y="1737803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Blocks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1" name="AutoShape 14"/>
          <p:cNvSpPr>
            <a:spLocks noChangeArrowheads="1"/>
          </p:cNvSpPr>
          <p:nvPr/>
        </p:nvSpPr>
        <p:spPr bwMode="ltGray">
          <a:xfrm>
            <a:off x="6739739" y="2179206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Threads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2" name="AutoShape 14"/>
          <p:cNvSpPr>
            <a:spLocks noChangeArrowheads="1"/>
          </p:cNvSpPr>
          <p:nvPr/>
        </p:nvSpPr>
        <p:spPr bwMode="ltGray">
          <a:xfrm>
            <a:off x="6739739" y="2620608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Indexing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3" name="AutoShape 14"/>
          <p:cNvSpPr>
            <a:spLocks noChangeArrowheads="1"/>
          </p:cNvSpPr>
          <p:nvPr/>
        </p:nvSpPr>
        <p:spPr bwMode="ltGray">
          <a:xfrm>
            <a:off x="6739739" y="3062010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Shared memory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4" name="AutoShape 14"/>
          <p:cNvSpPr>
            <a:spLocks noChangeArrowheads="1"/>
          </p:cNvSpPr>
          <p:nvPr/>
        </p:nvSpPr>
        <p:spPr bwMode="ltGray">
          <a:xfrm>
            <a:off x="6739739" y="3503412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>
              <a:lumMod val="5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__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syncthreads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()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5" name="AutoShape 14"/>
          <p:cNvSpPr>
            <a:spLocks noChangeArrowheads="1"/>
          </p:cNvSpPr>
          <p:nvPr/>
        </p:nvSpPr>
        <p:spPr bwMode="auto">
          <a:xfrm>
            <a:off x="6739739" y="3944814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Asynchronous operation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6" name="AutoShape 14"/>
          <p:cNvSpPr>
            <a:spLocks noChangeArrowheads="1"/>
          </p:cNvSpPr>
          <p:nvPr/>
        </p:nvSpPr>
        <p:spPr bwMode="auto">
          <a:xfrm>
            <a:off x="6739739" y="4386217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Handling errors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auto">
          <a:xfrm>
            <a:off x="6739739" y="4827621"/>
            <a:ext cx="2287755" cy="400000"/>
          </a:xfrm>
          <a:prstGeom prst="roundRect">
            <a:avLst>
              <a:gd name="adj" fmla="val 0"/>
            </a:avLst>
          </a:prstGeom>
          <a:solidFill>
            <a:srgbClr val="8AAD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itchFamily="34" charset="0"/>
                <a:ea typeface="MS PGothic" pitchFamily="34" charset="-128"/>
                <a:cs typeface="Arial" charset="0"/>
              </a:rPr>
              <a:t>Managing devices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rebuchet MS" pitchFamily="34" charset="0"/>
              <a:ea typeface="MS PGothic" pitchFamily="34" charset="-128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4301970" y="1231695"/>
            <a:ext cx="16818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8AAD00">
                    <a:lumMod val="50000"/>
                  </a:srgbClr>
                </a:solidFill>
                <a:effectLst/>
                <a:uLnTx/>
                <a:uFillTx/>
                <a:latin typeface="Trebuchet MS" pitchFamily="34" charset="0"/>
              </a:rPr>
              <a:t>CONCEPTS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6400980" y="2379206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0" name="Straight Connector 69"/>
          <p:cNvCxnSpPr/>
          <p:nvPr/>
        </p:nvCxnSpPr>
        <p:spPr>
          <a:xfrm>
            <a:off x="6402203" y="195285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1" name="Straight Connector 70"/>
          <p:cNvCxnSpPr/>
          <p:nvPr/>
        </p:nvCxnSpPr>
        <p:spPr>
          <a:xfrm>
            <a:off x="6400979" y="2820608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2" name="Straight Connector 71"/>
          <p:cNvCxnSpPr/>
          <p:nvPr/>
        </p:nvCxnSpPr>
        <p:spPr>
          <a:xfrm>
            <a:off x="6402203" y="3262010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3" name="Straight Connector 72"/>
          <p:cNvCxnSpPr/>
          <p:nvPr/>
        </p:nvCxnSpPr>
        <p:spPr>
          <a:xfrm>
            <a:off x="6402203" y="3703412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4" name="Straight Connector 73"/>
          <p:cNvCxnSpPr/>
          <p:nvPr/>
        </p:nvCxnSpPr>
        <p:spPr>
          <a:xfrm>
            <a:off x="6402203" y="4144814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5" name="Straight Connector 74"/>
          <p:cNvCxnSpPr/>
          <p:nvPr/>
        </p:nvCxnSpPr>
        <p:spPr>
          <a:xfrm>
            <a:off x="6402203" y="4586217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cxnSp>
        <p:nvCxnSpPr>
          <p:cNvPr id="76" name="Straight Connector 75"/>
          <p:cNvCxnSpPr/>
          <p:nvPr/>
        </p:nvCxnSpPr>
        <p:spPr>
          <a:xfrm>
            <a:off x="6402203" y="5027621"/>
            <a:ext cx="337538" cy="0"/>
          </a:xfrm>
          <a:prstGeom prst="line">
            <a:avLst/>
          </a:prstGeom>
          <a:noFill/>
          <a:ln w="15875" cap="flat" cmpd="sng" algn="ctr">
            <a:solidFill>
              <a:srgbClr val="717379"/>
            </a:solidFill>
            <a:prstDash val="sysDot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0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Coordinating Host &amp; Device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510" y="1600214"/>
            <a:ext cx="8795320" cy="4525963"/>
          </a:xfrm>
        </p:spPr>
        <p:txBody>
          <a:bodyPr/>
          <a:lstStyle/>
          <a:p>
            <a:r>
              <a:rPr lang="en-GB" dirty="0" smtClean="0"/>
              <a:t>Kernel launches are </a:t>
            </a:r>
            <a:r>
              <a:rPr lang="en-GB" dirty="0" smtClean="0">
                <a:solidFill>
                  <a:schemeClr val="accent6"/>
                </a:solidFill>
              </a:rPr>
              <a:t>asynchronous</a:t>
            </a:r>
          </a:p>
          <a:p>
            <a:pPr lvl="1"/>
            <a:r>
              <a:rPr lang="en-GB" dirty="0" smtClean="0"/>
              <a:t>Control returns to the CPU immediately</a:t>
            </a:r>
          </a:p>
          <a:p>
            <a:endParaRPr lang="en-GB" dirty="0"/>
          </a:p>
          <a:p>
            <a:r>
              <a:rPr lang="en-GB" dirty="0" smtClean="0"/>
              <a:t>CPU needs to synchronize before consuming the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302614"/>
              </p:ext>
            </p:extLst>
          </p:nvPr>
        </p:nvGraphicFramePr>
        <p:xfrm>
          <a:off x="521550" y="4329100"/>
          <a:ext cx="8513446" cy="2139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28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006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r>
                        <a:rPr lang="en-GB" sz="2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cudaMemcpy</a:t>
                      </a:r>
                      <a:r>
                        <a:rPr lang="en-GB" sz="2000" b="1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GB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Blocks the CPU until the copy is complete</a:t>
                      </a:r>
                    </a:p>
                    <a:p>
                      <a:r>
                        <a:rPr lang="en-GB" sz="2000" dirty="0" smtClean="0"/>
                        <a:t>Copy begins when all preceding CUDA calls have completed</a:t>
                      </a:r>
                      <a:endParaRPr lang="en-GB" sz="2000" dirty="0"/>
                    </a:p>
                  </a:txBody>
                  <a:tcPr marL="76200" marR="76200" marT="50800" marB="508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r>
                        <a:rPr lang="en-GB" sz="2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cudaMemcpyAsync</a:t>
                      </a:r>
                      <a:r>
                        <a:rPr lang="en-GB" sz="2000" b="1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GB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Asynchronous</a:t>
                      </a:r>
                      <a:r>
                        <a:rPr lang="en-GB" sz="2000" baseline="0" dirty="0" smtClean="0"/>
                        <a:t>, does not block the CPU</a:t>
                      </a:r>
                      <a:endParaRPr lang="en-GB" sz="2000" dirty="0"/>
                    </a:p>
                  </a:txBody>
                  <a:tcPr marL="76200" marR="76200" marT="50800" marB="508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2044">
                <a:tc>
                  <a:txBody>
                    <a:bodyPr/>
                    <a:lstStyle/>
                    <a:p>
                      <a:pPr marL="0" marR="0" indent="0" algn="l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 err="1" smtClean="0">
                          <a:latin typeface="Courier New" pitchFamily="49" charset="0"/>
                          <a:cs typeface="Courier New" pitchFamily="49" charset="0"/>
                        </a:rPr>
                        <a:t>cudaDeviceSynchronize</a:t>
                      </a:r>
                      <a:r>
                        <a:rPr lang="en-GB" sz="2000" b="1" dirty="0" smtClean="0"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GB" sz="1600" b="1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0" marR="76200" marT="50800" marB="50800"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Blocks the CPU until all preceding CUDA calls have</a:t>
                      </a:r>
                      <a:r>
                        <a:rPr lang="en-GB" sz="2000" baseline="0" dirty="0" smtClean="0"/>
                        <a:t> completed</a:t>
                      </a:r>
                      <a:endParaRPr lang="en-GB" sz="2000" dirty="0"/>
                    </a:p>
                  </a:txBody>
                  <a:tcPr marL="76200" marR="76200" marT="50800" marB="508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and Dimensions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578681"/>
            <a:ext cx="4391980" cy="4725458"/>
          </a:xfrm>
        </p:spPr>
        <p:txBody>
          <a:bodyPr>
            <a:normAutofit lnSpcReduction="10000"/>
          </a:bodyPr>
          <a:lstStyle/>
          <a:p>
            <a:pPr marL="342874" lvl="1">
              <a:buSzPct val="100000"/>
            </a:pPr>
            <a:r>
              <a:rPr lang="en-GB" dirty="0"/>
              <a:t>A kernel is launched as a grid of blocks of </a:t>
            </a:r>
            <a:r>
              <a:rPr lang="en-GB" dirty="0" smtClean="0"/>
              <a:t>threads</a:t>
            </a:r>
          </a:p>
          <a:p>
            <a:pPr marL="800036" lvl="2"/>
            <a:r>
              <a:rPr lang="en-GB" dirty="0" err="1">
                <a:latin typeface="Courier New" pitchFamily="49" charset="0"/>
                <a:cs typeface="Courier New" pitchFamily="49" charset="0"/>
              </a:rPr>
              <a:t>blockIdx</a:t>
            </a:r>
            <a:r>
              <a:rPr lang="en-GB" dirty="0"/>
              <a:t> </a:t>
            </a:r>
            <a:r>
              <a:rPr lang="en-GB" dirty="0" smtClean="0"/>
              <a:t>and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GB" dirty="0" smtClean="0"/>
              <a:t> are 3D</a:t>
            </a:r>
          </a:p>
          <a:p>
            <a:pPr marL="800036" lvl="2"/>
            <a:r>
              <a:rPr lang="en-GB" dirty="0" smtClean="0"/>
              <a:t>We showed only one dimension (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GB" dirty="0" smtClean="0"/>
              <a:t>)</a:t>
            </a:r>
            <a:endParaRPr lang="en-GB" dirty="0"/>
          </a:p>
          <a:p>
            <a:endParaRPr lang="en-US" dirty="0" smtClean="0"/>
          </a:p>
          <a:p>
            <a:r>
              <a:rPr lang="en-US" dirty="0" smtClean="0"/>
              <a:t>Built-in variables: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threadIdx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blockIdx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blockDim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gridDim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34" name="Rounded Rectangle 33"/>
          <p:cNvSpPr/>
          <p:nvPr/>
        </p:nvSpPr>
        <p:spPr>
          <a:xfrm>
            <a:off x="4391980" y="1207353"/>
            <a:ext cx="3487888" cy="2977384"/>
          </a:xfrm>
          <a:prstGeom prst="roundRect">
            <a:avLst>
              <a:gd name="adj" fmla="val 2334"/>
            </a:avLst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767023" y="1921908"/>
            <a:ext cx="2887821" cy="2128573"/>
          </a:xfrm>
          <a:prstGeom prst="roundRect">
            <a:avLst>
              <a:gd name="adj" fmla="val 3356"/>
            </a:avLst>
          </a:prstGeom>
          <a:gradFill rotWithShape="1">
            <a:gsLst>
              <a:gs pos="0">
                <a:srgbClr val="8AAD00">
                  <a:shade val="51000"/>
                  <a:satMod val="130000"/>
                </a:srgbClr>
              </a:gs>
              <a:gs pos="80000">
                <a:srgbClr val="8AAD00">
                  <a:shade val="93000"/>
                  <a:satMod val="130000"/>
                </a:srgbClr>
              </a:gs>
              <a:gs pos="100000">
                <a:srgbClr val="8AAD00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Grid 1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142064" y="2242955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(0,0,0)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929652" y="2242955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(1,0,0)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717239" y="2242955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(2,0,0)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929652" y="3110250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(1,1,0)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717239" y="3110250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(2,1,0)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4767024" y="3107565"/>
            <a:ext cx="375043" cy="1000111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85000"/>
                <a:lumOff val="15000"/>
              </a:srgbClr>
            </a:solidFill>
            <a:prstDash val="sysDash"/>
          </a:ln>
          <a:effectLst/>
        </p:spPr>
      </p:cxnSp>
      <p:cxnSp>
        <p:nvCxnSpPr>
          <p:cNvPr id="42" name="Straight Connector 41"/>
          <p:cNvCxnSpPr/>
          <p:nvPr/>
        </p:nvCxnSpPr>
        <p:spPr>
          <a:xfrm>
            <a:off x="5755334" y="3107565"/>
            <a:ext cx="1486963" cy="1000111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85000"/>
                <a:lumOff val="15000"/>
              </a:srgbClr>
            </a:solidFill>
            <a:prstDash val="sysDash"/>
          </a:ln>
          <a:effectLst/>
        </p:spPr>
      </p:cxnSp>
      <p:cxnSp>
        <p:nvCxnSpPr>
          <p:cNvPr id="43" name="Straight Connector 42"/>
          <p:cNvCxnSpPr/>
          <p:nvPr/>
        </p:nvCxnSpPr>
        <p:spPr>
          <a:xfrm flipH="1">
            <a:off x="4729519" y="3707632"/>
            <a:ext cx="440308" cy="2232438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85000"/>
                <a:lumOff val="15000"/>
              </a:srgbClr>
            </a:solidFill>
            <a:prstDash val="sysDash"/>
          </a:ln>
          <a:effectLst/>
        </p:spPr>
      </p:cxnSp>
      <p:cxnSp>
        <p:nvCxnSpPr>
          <p:cNvPr id="44" name="Straight Connector 43"/>
          <p:cNvCxnSpPr/>
          <p:nvPr/>
        </p:nvCxnSpPr>
        <p:spPr>
          <a:xfrm>
            <a:off x="5755334" y="3707632"/>
            <a:ext cx="1486963" cy="2300256"/>
          </a:xfrm>
          <a:prstGeom prst="line">
            <a:avLst/>
          </a:prstGeom>
          <a:noFill/>
          <a:ln w="28575" cap="flat" cmpd="sng" algn="ctr">
            <a:solidFill>
              <a:srgbClr val="000000">
                <a:lumMod val="85000"/>
                <a:lumOff val="15000"/>
              </a:srgbClr>
            </a:solidFill>
            <a:prstDash val="sysDash"/>
          </a:ln>
          <a:effectLst/>
        </p:spPr>
      </p:cxnSp>
      <p:sp>
        <p:nvSpPr>
          <p:cNvPr id="45" name="Rounded Rectangle 44"/>
          <p:cNvSpPr/>
          <p:nvPr/>
        </p:nvSpPr>
        <p:spPr>
          <a:xfrm>
            <a:off x="5142064" y="3110250"/>
            <a:ext cx="621228" cy="635989"/>
          </a:xfrm>
          <a:prstGeom prst="roundRect">
            <a:avLst>
              <a:gd name="adj" fmla="val 8002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b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(0,1,0)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692014" y="4239435"/>
            <a:ext cx="2625293" cy="1875103"/>
          </a:xfrm>
          <a:prstGeom prst="roundRect">
            <a:avLst>
              <a:gd name="adj" fmla="val 3238"/>
            </a:avLst>
          </a:prstGeom>
          <a:gradFill rotWithShape="1">
            <a:gsLst>
              <a:gs pos="0">
                <a:srgbClr val="FF9933">
                  <a:shade val="51000"/>
                  <a:satMod val="130000"/>
                </a:srgbClr>
              </a:gs>
              <a:gs pos="80000">
                <a:srgbClr val="FF9933">
                  <a:shade val="93000"/>
                  <a:satMod val="130000"/>
                </a:srgbClr>
              </a:gs>
              <a:gs pos="100000">
                <a:srgbClr val="FF9933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9933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 (1,1,0)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251282"/>
              </p:ext>
            </p:extLst>
          </p:nvPr>
        </p:nvGraphicFramePr>
        <p:xfrm>
          <a:off x="4823279" y="4580765"/>
          <a:ext cx="2362765" cy="2133600"/>
        </p:xfrm>
        <a:graphic>
          <a:graphicData uri="http://schemas.openxmlformats.org/drawingml/2006/table">
            <a:tbl>
              <a:tblPr>
                <a:gradFill rotWithShape="1">
                  <a:gsLst>
                    <a:gs pos="0">
                      <a:srgbClr val="AAAAAA">
                        <a:tint val="50000"/>
                        <a:satMod val="300000"/>
                      </a:srgbClr>
                    </a:gs>
                    <a:gs pos="35000">
                      <a:srgbClr val="AAAAAA">
                        <a:tint val="37000"/>
                        <a:satMod val="300000"/>
                      </a:srgbClr>
                    </a:gs>
                    <a:gs pos="100000">
                      <a:srgbClr val="AAAAAA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4725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725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725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725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25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46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(0,0,0)</a:t>
                      </a:r>
                      <a:endParaRPr lang="en-GB" sz="10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(1,0,0)</a:t>
                      </a:r>
                      <a:endParaRPr lang="en-GB" sz="10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(2,0,0)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(3,0,0)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(4,0,0)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6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(0,1,0)</a:t>
                      </a:r>
                      <a:endParaRPr lang="en-GB" sz="10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(1,1,0)</a:t>
                      </a:r>
                      <a:endParaRPr lang="en-GB" sz="10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(2,1,0)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(3,1,0)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(4,1,0)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6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(0,2,0)</a:t>
                      </a:r>
                      <a:endParaRPr lang="en-GB" sz="10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(1,2,0)</a:t>
                      </a:r>
                      <a:endParaRPr lang="en-GB" sz="10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(2,2,0)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(3,2,0)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32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Thread</a:t>
                      </a:r>
                      <a:b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</a:br>
                      <a:r>
                        <a:rPr lang="en-GB" sz="1000" dirty="0" smtClean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</a:rPr>
                        <a:t>(4,2,0)</a:t>
                      </a:r>
                    </a:p>
                  </a:txBody>
                  <a:tcPr marL="76200" marR="76200" marT="50800" marB="50800" anchor="ctr">
                    <a:lnL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AAAA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8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3702BCD5-16A2-4674-BB07-38779FF516FA}" type="slidenum">
              <a:rPr lang="en-US" sz="1400">
                <a:solidFill>
                  <a:schemeClr val="tx1"/>
                </a:solidFill>
                <a:latin typeface="Agenda-Medium" charset="0"/>
                <a:sym typeface="Agenda-Medium" charset="0"/>
              </a:rPr>
              <a:pPr eaLnBrk="1" hangingPunct="1"/>
              <a:t>63</a:t>
            </a:fld>
            <a:endParaRPr lang="en-US" sz="1400">
              <a:solidFill>
                <a:schemeClr val="tx1"/>
              </a:solidFill>
              <a:latin typeface="Agenda-Medium" charset="0"/>
              <a:sym typeface="Agenda-Medium" charset="0"/>
            </a:endParaRPr>
          </a:p>
        </p:txBody>
      </p:sp>
      <p:sp>
        <p:nvSpPr>
          <p:cNvPr id="7270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7788"/>
            <a:ext cx="8305800" cy="14478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CUDA Host-Device Data Transfer</a:t>
            </a:r>
            <a:br>
              <a:rPr lang="en-US" sz="3600" smtClean="0"/>
            </a:br>
            <a:r>
              <a:rPr lang="en-US" sz="3600" smtClean="0"/>
              <a:t>(cont.)</a:t>
            </a: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31188" cy="4002088"/>
          </a:xfrm>
        </p:spPr>
        <p:txBody>
          <a:bodyPr/>
          <a:lstStyle/>
          <a:p>
            <a:pPr marL="303213" indent="-303213" eaLnBrk="1" hangingPunct="1">
              <a:spcBef>
                <a:spcPct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lang="en-US" smtClean="0"/>
              <a:t>Code example: </a:t>
            </a:r>
          </a:p>
          <a:p>
            <a:pPr marL="703263" lvl="1" indent="-284163" eaLnBrk="1" hangingPunct="1"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lang="en-US" sz="2400" smtClean="0"/>
              <a:t>Transfer a  64 * 64 single precision float array</a:t>
            </a:r>
            <a:endParaRPr lang="en-US" smtClean="0"/>
          </a:p>
          <a:p>
            <a:pPr marL="703263" lvl="1" indent="-284163" eaLnBrk="1" hangingPunct="1"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lang="en-US" sz="2400" smtClean="0"/>
              <a:t>M is in host memory and Md is in device memory</a:t>
            </a:r>
            <a:endParaRPr lang="en-US" smtClean="0"/>
          </a:p>
          <a:p>
            <a:pPr marL="703263" lvl="1" indent="-284163" eaLnBrk="1" hangingPunct="1">
              <a:spcBef>
                <a:spcPts val="60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lang="en-US" sz="2400" smtClean="0"/>
              <a:t>cudaMemcpyHostToDevice and cudaMemcpyDeviceToHost are symbolic constants</a:t>
            </a:r>
          </a:p>
        </p:txBody>
      </p:sp>
      <p:sp>
        <p:nvSpPr>
          <p:cNvPr id="72709" name="Rectangle 3"/>
          <p:cNvSpPr>
            <a:spLocks/>
          </p:cNvSpPr>
          <p:nvPr/>
        </p:nvSpPr>
        <p:spPr bwMode="auto">
          <a:xfrm>
            <a:off x="177800" y="4229100"/>
            <a:ext cx="8991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100" tIns="38100" rIns="38100" bIns="38100"/>
          <a:lstStyle/>
          <a:p>
            <a:pPr marL="527050" indent="-527050" algn="l">
              <a:tabLst>
                <a:tab pos="558800" algn="l"/>
                <a:tab pos="1473200" algn="l"/>
                <a:tab pos="2387600" algn="l"/>
                <a:tab pos="3302000" algn="l"/>
                <a:tab pos="4216400" algn="l"/>
                <a:tab pos="5130800" algn="l"/>
                <a:tab pos="6045200" algn="l"/>
                <a:tab pos="6959600" algn="l"/>
                <a:tab pos="7874000" algn="l"/>
                <a:tab pos="8788400" algn="l"/>
                <a:tab pos="9702800" algn="l"/>
                <a:tab pos="10617200" algn="l"/>
              </a:tabLst>
            </a:pPr>
            <a:endParaRPr lang="en-US" sz="240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527050" indent="-527050" algn="l">
              <a:tabLst>
                <a:tab pos="558800" algn="l"/>
                <a:tab pos="1473200" algn="l"/>
                <a:tab pos="2387600" algn="l"/>
                <a:tab pos="3302000" algn="l"/>
                <a:tab pos="4216400" algn="l"/>
                <a:tab pos="5130800" algn="l"/>
                <a:tab pos="6045200" algn="l"/>
                <a:tab pos="6959600" algn="l"/>
                <a:tab pos="7874000" algn="l"/>
                <a:tab pos="8788400" algn="l"/>
                <a:tab pos="9702800" algn="l"/>
                <a:tab pos="106172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cudaMemcpy(Md, M, size, cudaMemcpyHostToDevice);</a:t>
            </a:r>
            <a:endParaRPr lang="en-US" sz="2400">
              <a:solidFill>
                <a:schemeClr val="tx1"/>
              </a:solidFill>
              <a:latin typeface="Courier New" charset="0"/>
              <a:sym typeface="Courier New" charset="0"/>
            </a:endParaRPr>
          </a:p>
          <a:p>
            <a:pPr marL="527050" indent="-527050" algn="l">
              <a:tabLst>
                <a:tab pos="558800" algn="l"/>
                <a:tab pos="1473200" algn="l"/>
                <a:tab pos="2387600" algn="l"/>
                <a:tab pos="3302000" algn="l"/>
                <a:tab pos="4216400" algn="l"/>
                <a:tab pos="5130800" algn="l"/>
                <a:tab pos="6045200" algn="l"/>
                <a:tab pos="6959600" algn="l"/>
                <a:tab pos="7874000" algn="l"/>
                <a:tab pos="8788400" algn="l"/>
                <a:tab pos="9702800" algn="l"/>
                <a:tab pos="10617200" algn="l"/>
              </a:tabLst>
            </a:pPr>
            <a:endParaRPr lang="en-US" sz="240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527050" indent="-527050" algn="l">
              <a:tabLst>
                <a:tab pos="558800" algn="l"/>
                <a:tab pos="1473200" algn="l"/>
                <a:tab pos="2387600" algn="l"/>
                <a:tab pos="3302000" algn="l"/>
                <a:tab pos="4216400" algn="l"/>
                <a:tab pos="5130800" algn="l"/>
                <a:tab pos="6045200" algn="l"/>
                <a:tab pos="6959600" algn="l"/>
                <a:tab pos="7874000" algn="l"/>
                <a:tab pos="8788400" algn="l"/>
                <a:tab pos="9702800" algn="l"/>
                <a:tab pos="10617200" algn="l"/>
              </a:tabLst>
            </a:pPr>
            <a:r>
              <a:rPr lang="en-US" sz="24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cudaMemcpy(M, Md, size, cudaMemcpyDeviceToHost);</a:t>
            </a:r>
          </a:p>
        </p:txBody>
      </p:sp>
    </p:spTree>
    <p:extLst>
      <p:ext uri="{BB962C8B-B14F-4D97-AF65-F5344CB8AC3E}">
        <p14:creationId xmlns:p14="http://schemas.microsoft.com/office/powerpoint/2010/main" val="129340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37931725" indent="-37474525"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eaLnBrk="0" hangingPunct="0"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fld id="{72DBDF8D-78E6-43C1-AB4E-6955AF7AB0F3}" type="slidenum">
              <a:rPr lang="en-US" sz="1400">
                <a:solidFill>
                  <a:schemeClr val="tx1"/>
                </a:solidFill>
                <a:latin typeface="Agenda-Medium" charset="0"/>
                <a:sym typeface="Agenda-Medium" charset="0"/>
              </a:rPr>
              <a:pPr eaLnBrk="1" hangingPunct="1"/>
              <a:t>64</a:t>
            </a:fld>
            <a:endParaRPr lang="en-US" sz="1400">
              <a:solidFill>
                <a:schemeClr val="tx1"/>
              </a:solidFill>
              <a:latin typeface="Agenda-Medium" charset="0"/>
              <a:sym typeface="Agenda-Medium" charset="0"/>
            </a:endParaRPr>
          </a:p>
        </p:txBody>
      </p:sp>
      <p:sp>
        <p:nvSpPr>
          <p:cNvPr id="73731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77788"/>
            <a:ext cx="8305800" cy="14478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smtClean="0"/>
              <a:t>CUDA Programming Design Pattern</a:t>
            </a: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31188" cy="4002088"/>
          </a:xfrm>
        </p:spPr>
        <p:txBody>
          <a:bodyPr>
            <a:normAutofit lnSpcReduction="10000"/>
          </a:bodyPr>
          <a:lstStyle/>
          <a:p>
            <a:pPr marL="303213" indent="-303213" eaLnBrk="1" hangingPunct="1">
              <a:spcBef>
                <a:spcPct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lang="en-US" dirty="0" smtClean="0"/>
              <a:t>Code pattern for stub functions</a:t>
            </a:r>
          </a:p>
          <a:p>
            <a:pPr marL="665163" lvl="1" indent="-303213" eaLnBrk="1" hangingPunct="1">
              <a:spcBef>
                <a:spcPct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lang="en-US" dirty="0" smtClean="0"/>
              <a:t>Input parameters from host memory</a:t>
            </a:r>
          </a:p>
          <a:p>
            <a:pPr marL="665163" lvl="1" indent="-303213" eaLnBrk="1" hangingPunct="1">
              <a:spcBef>
                <a:spcPct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lang="en-US" dirty="0" smtClean="0"/>
              <a:t>Declare corresponding device memory local variables</a:t>
            </a:r>
          </a:p>
          <a:p>
            <a:pPr marL="665163" lvl="1" indent="-303213" eaLnBrk="1" hangingPunct="1">
              <a:spcBef>
                <a:spcPct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lang="en-US" dirty="0" smtClean="0"/>
              <a:t>Allocate device memory with </a:t>
            </a:r>
            <a:r>
              <a:rPr lang="en-US" dirty="0" err="1" smtClean="0"/>
              <a:t>cudaMalloc</a:t>
            </a:r>
            <a:r>
              <a:rPr lang="en-US" dirty="0" smtClean="0"/>
              <a:t>()</a:t>
            </a:r>
          </a:p>
          <a:p>
            <a:pPr marL="665163" lvl="1" indent="-303213" eaLnBrk="1" hangingPunct="1">
              <a:spcBef>
                <a:spcPct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lang="en-US" dirty="0" smtClean="0"/>
              <a:t>Transfer data to device with </a:t>
            </a:r>
            <a:r>
              <a:rPr lang="en-US" dirty="0" err="1" smtClean="0"/>
              <a:t>cudaMemcpy</a:t>
            </a:r>
            <a:r>
              <a:rPr lang="en-US" dirty="0" smtClean="0"/>
              <a:t>()</a:t>
            </a:r>
          </a:p>
          <a:p>
            <a:pPr marL="665163" lvl="1" indent="-303213" eaLnBrk="1" hangingPunct="1">
              <a:spcBef>
                <a:spcPct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lang="en-US" dirty="0" smtClean="0"/>
              <a:t>Invoke kernel function (discussed next time)</a:t>
            </a:r>
          </a:p>
          <a:p>
            <a:pPr marL="665163" lvl="1" indent="-303213" eaLnBrk="1" hangingPunct="1">
              <a:spcBef>
                <a:spcPct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lang="en-US" dirty="0" smtClean="0"/>
              <a:t>Transfer back to host the results of kernel using </a:t>
            </a:r>
            <a:r>
              <a:rPr lang="en-US" dirty="0" err="1" smtClean="0"/>
              <a:t>cudaMemcpy</a:t>
            </a:r>
            <a:r>
              <a:rPr lang="en-US" dirty="0" smtClean="0"/>
              <a:t>()</a:t>
            </a:r>
          </a:p>
          <a:p>
            <a:pPr marL="665163" lvl="1" indent="-303213" eaLnBrk="1" hangingPunct="1">
              <a:spcBef>
                <a:spcPct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r>
              <a:rPr lang="en-US" dirty="0" smtClean="0"/>
              <a:t>Free device memory using </a:t>
            </a:r>
            <a:r>
              <a:rPr lang="en-US" dirty="0" err="1" smtClean="0"/>
              <a:t>cudaFree</a:t>
            </a:r>
            <a:r>
              <a:rPr lang="en-US" dirty="0" smtClean="0"/>
              <a:t>()</a:t>
            </a:r>
          </a:p>
          <a:p>
            <a:pPr marL="665163" lvl="1" indent="-303213" eaLnBrk="1" hangingPunct="1">
              <a:spcBef>
                <a:spcPct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endParaRPr lang="en-US" dirty="0" smtClean="0"/>
          </a:p>
          <a:p>
            <a:pPr marL="665163" lvl="1" indent="-303213" eaLnBrk="1" hangingPunct="1">
              <a:spcBef>
                <a:spcPct val="0"/>
              </a:spcBef>
              <a:tabLst>
                <a:tab pos="901700" algn="l"/>
                <a:tab pos="1816100" algn="l"/>
                <a:tab pos="2730500" algn="l"/>
                <a:tab pos="3644900" algn="l"/>
                <a:tab pos="4559300" algn="l"/>
                <a:tab pos="5473700" algn="l"/>
                <a:tab pos="6388100" algn="l"/>
                <a:tab pos="7302500" algn="l"/>
                <a:tab pos="8216900" algn="l"/>
                <a:tab pos="9131300" algn="l"/>
                <a:tab pos="10045700" algn="l"/>
              </a:tabLst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291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Reporting Errors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All CUDA API calls return an error code (</a:t>
            </a:r>
            <a:r>
              <a:rPr lang="en-GB" sz="20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Error in the API call itself</a:t>
            </a:r>
            <a:endParaRPr lang="en-GB" dirty="0"/>
          </a:p>
          <a:p>
            <a:pPr marL="571454" lvl="1" indent="0">
              <a:buNone/>
            </a:pPr>
            <a:r>
              <a:rPr lang="en-GB" dirty="0" smtClean="0"/>
              <a:t>	OR</a:t>
            </a:r>
          </a:p>
          <a:p>
            <a:pPr lvl="1"/>
            <a:r>
              <a:rPr lang="en-GB" dirty="0" smtClean="0"/>
              <a:t>Error in an earlier asynchronous operation (e.g. kernel)</a:t>
            </a:r>
          </a:p>
          <a:p>
            <a:endParaRPr lang="en-GB" dirty="0"/>
          </a:p>
          <a:p>
            <a:r>
              <a:rPr lang="en-GB" dirty="0" smtClean="0"/>
              <a:t>Get the error code for the last error:</a:t>
            </a:r>
          </a:p>
          <a:p>
            <a:pPr marL="571454" lvl="1" indent="0">
              <a:buNone/>
            </a:pPr>
            <a:r>
              <a:rPr lang="en-GB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900" b="1" dirty="0" err="1" smtClean="0"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9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cudaGetLastError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(void)</a:t>
            </a:r>
            <a:endParaRPr lang="en-GB" sz="33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/>
              <a:t>Get a string to describe the error:</a:t>
            </a:r>
          </a:p>
          <a:p>
            <a:pPr marL="571454" lvl="1" indent="0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GB" sz="19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cudaGetErrorString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900" b="1" dirty="0" err="1" smtClean="0"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GB" sz="3300" dirty="0" smtClean="0"/>
          </a:p>
          <a:p>
            <a:pPr marL="571454" lvl="1" indent="0">
              <a:buNone/>
            </a:pPr>
            <a:r>
              <a:rPr lang="en-GB" sz="1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9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("%s\n", </a:t>
            </a:r>
            <a:r>
              <a:rPr lang="en-GB" sz="1900" b="1" dirty="0" err="1" smtClean="0">
                <a:latin typeface="Courier New" pitchFamily="49" charset="0"/>
                <a:cs typeface="Courier New" pitchFamily="49" charset="0"/>
              </a:rPr>
              <a:t>cudaGetErrorString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900" b="1" dirty="0" err="1" smtClean="0">
                <a:latin typeface="Courier New" pitchFamily="49" charset="0"/>
                <a:cs typeface="Courier New" pitchFamily="49" charset="0"/>
              </a:rPr>
              <a:t>cudaGetLastError</a:t>
            </a:r>
            <a:r>
              <a:rPr lang="en-GB" sz="1900" b="1" dirty="0" smtClean="0">
                <a:latin typeface="Courier New" pitchFamily="49" charset="0"/>
                <a:cs typeface="Courier New" pitchFamily="49" charset="0"/>
              </a:rPr>
              <a:t>()));</a:t>
            </a:r>
            <a:endParaRPr lang="en-GB" sz="19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Device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14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Application can query and select GPUs</a:t>
            </a:r>
          </a:p>
          <a:p>
            <a:pPr marL="571454" lvl="1" indent="0">
              <a:buNone/>
            </a:pPr>
            <a:r>
              <a:rPr lang="en-GB" sz="18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cudaGetDeviceCount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*count)</a:t>
            </a:r>
          </a:p>
          <a:p>
            <a:pPr marL="571454" lvl="1" indent="0">
              <a:buNone/>
            </a:pP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cudaSetDevice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device)</a:t>
            </a:r>
          </a:p>
          <a:p>
            <a:pPr marL="571454" lvl="1" indent="0">
              <a:buNone/>
            </a:pPr>
            <a:r>
              <a:rPr lang="en-GB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cudaGetDevice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*device)</a:t>
            </a:r>
          </a:p>
          <a:p>
            <a:pPr marL="571454" lvl="1" indent="0">
              <a:buNone/>
            </a:pPr>
            <a:r>
              <a:rPr lang="en-GB" sz="1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cudaGetDeviceProperties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cudaDeviceProp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*prop,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 device)</a:t>
            </a:r>
          </a:p>
          <a:p>
            <a:pPr lvl="1"/>
            <a:endParaRPr lang="en-GB" dirty="0"/>
          </a:p>
          <a:p>
            <a:r>
              <a:rPr lang="en-GB" dirty="0" smtClean="0"/>
              <a:t>Multiple threads can share a device</a:t>
            </a:r>
          </a:p>
          <a:p>
            <a:pPr lvl="1"/>
            <a:endParaRPr lang="en-GB" dirty="0"/>
          </a:p>
          <a:p>
            <a:r>
              <a:rPr lang="en-GB" dirty="0" smtClean="0"/>
              <a:t>A single thread can manage multiple devices</a:t>
            </a:r>
          </a:p>
          <a:p>
            <a:pPr marL="571454" lvl="1" indent="0">
              <a:buNone/>
            </a:pPr>
            <a:r>
              <a:rPr lang="en-GB" sz="1800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cudaSetDevice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GB" b="1" dirty="0" smtClean="0"/>
              <a:t> </a:t>
            </a:r>
            <a:r>
              <a:rPr lang="en-GB" sz="2600" dirty="0" smtClean="0"/>
              <a:t>to select current device</a:t>
            </a:r>
            <a:endParaRPr lang="en-GB" dirty="0" smtClean="0"/>
          </a:p>
          <a:p>
            <a:pPr marL="571454" lvl="1" indent="0">
              <a:buNone/>
            </a:pPr>
            <a:r>
              <a:rPr lang="en-GB" sz="1800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800" b="1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GB" b="1" dirty="0" smtClean="0"/>
              <a:t> </a:t>
            </a:r>
            <a:r>
              <a:rPr lang="en-GB" sz="2600" dirty="0" smtClean="0"/>
              <a:t>for peer-to-peer copies</a:t>
            </a:r>
            <a:r>
              <a:rPr lang="en-GB" sz="2600" baseline="30000" dirty="0" smtClean="0"/>
              <a:t>✝</a:t>
            </a:r>
            <a:endParaRPr lang="en-GB" sz="2600" baseline="30000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642230" y="6229312"/>
            <a:ext cx="24721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sz="1200" baseline="30000" dirty="0" smtClean="0"/>
              <a:t>✝</a:t>
            </a:r>
            <a:r>
              <a:rPr lang="en-US" sz="1200" dirty="0" smtClean="0">
                <a:latin typeface="Trebuchet MS" pitchFamily="34" charset="0"/>
              </a:rPr>
              <a:t> requires OS and device support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4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Review of Introduction </a:t>
            </a:r>
            <a:r>
              <a:rPr lang="en-GB" dirty="0" smtClean="0"/>
              <a:t>to CUDA C/C++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have we learned?</a:t>
            </a:r>
          </a:p>
          <a:p>
            <a:pPr lvl="1"/>
            <a:r>
              <a:rPr lang="en-GB" dirty="0" smtClean="0"/>
              <a:t>Write and launch CUDA C/C++ kernels</a:t>
            </a:r>
          </a:p>
          <a:p>
            <a:pPr lvl="2"/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__global__</a:t>
            </a:r>
            <a:r>
              <a:rPr lang="en-GB" sz="1800" b="1" dirty="0" smtClean="0">
                <a:latin typeface="Courier New"/>
                <a:cs typeface="Courier New"/>
              </a:rPr>
              <a:t>,  </a:t>
            </a:r>
            <a:r>
              <a:rPr lang="en-GB" sz="1800" b="1" dirty="0" err="1" smtClean="0">
                <a:latin typeface="Courier New"/>
                <a:cs typeface="Courier New"/>
              </a:rPr>
              <a:t>gridDim</a:t>
            </a:r>
            <a:r>
              <a:rPr lang="en-GB" sz="1800" b="1" dirty="0" smtClean="0">
                <a:latin typeface="Courier New"/>
                <a:cs typeface="Courier New"/>
              </a:rPr>
              <a:t>, </a:t>
            </a:r>
            <a:r>
              <a:rPr lang="en-GB" sz="1800" b="1" dirty="0" err="1" smtClean="0">
                <a:latin typeface="Courier New"/>
                <a:cs typeface="Courier New"/>
              </a:rPr>
              <a:t>blockDim</a:t>
            </a:r>
            <a:r>
              <a:rPr lang="en-GB" sz="1800" b="1" dirty="0" smtClean="0">
                <a:latin typeface="Courier New"/>
                <a:cs typeface="Courier New"/>
              </a:rPr>
              <a:t>, </a:t>
            </a:r>
            <a:r>
              <a:rPr lang="en-GB" sz="1800" b="1" dirty="0" smtClean="0"/>
              <a:t>&lt;&lt; &gt;&gt;, </a:t>
            </a:r>
          </a:p>
          <a:p>
            <a:pPr lvl="2"/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GB" sz="1800" b="1" dirty="0" smtClean="0"/>
              <a:t>, 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GB" dirty="0" smtClean="0"/>
              <a:t>Manage GPU memory</a:t>
            </a:r>
          </a:p>
          <a:p>
            <a:pPr lvl="2"/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1800" b="1" dirty="0" smtClean="0"/>
              <a:t>, 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1800" b="1" dirty="0" smtClean="0"/>
              <a:t>,  </a:t>
            </a:r>
            <a:r>
              <a:rPr lang="en-GB" sz="1800" b="1" dirty="0" err="1" smtClean="0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GB" sz="1800" b="1" dirty="0" smtClean="0"/>
          </a:p>
          <a:p>
            <a:pPr lvl="1"/>
            <a:r>
              <a:rPr lang="en-GB" dirty="0" smtClean="0"/>
              <a:t>Manage communication and synchronization</a:t>
            </a:r>
          </a:p>
          <a:p>
            <a:pPr lvl="2"/>
            <a:r>
              <a:rPr lang="en-GB" sz="1800" b="1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shared__</a:t>
            </a:r>
            <a:r>
              <a:rPr lang="en-GB" sz="1800" b="1" dirty="0" smtClean="0"/>
              <a:t>,  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1800" b="1" dirty="0" smtClean="0"/>
              <a:t> </a:t>
            </a:r>
            <a:r>
              <a:rPr lang="en-GB" sz="1800" dirty="0" err="1" smtClean="0"/>
              <a:t>vs</a:t>
            </a:r>
            <a:r>
              <a:rPr lang="en-GB" sz="1800" dirty="0" smtClean="0"/>
              <a:t>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cudaMemcpyAsync</a:t>
            </a:r>
            <a:r>
              <a:rPr lang="en-GB" sz="1800" b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1800" b="1" dirty="0" smtClean="0"/>
              <a:t>, 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cudaDeviceSynchronize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Upcoming Lab Assignments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hlinkClick r:id="rId2"/>
              </a:rPr>
              <a:t>Hw #3 Implement Code examples in Chapters 3 and 4 of CudaByExample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smtClean="0"/>
              <a:t>Next Labs will come from </a:t>
            </a:r>
            <a:r>
              <a:rPr lang="en-US" dirty="0" err="1" smtClean="0"/>
              <a:t>Udacity</a:t>
            </a:r>
            <a:r>
              <a:rPr lang="en-US" dirty="0" smtClean="0"/>
              <a:t> cs344</a:t>
            </a:r>
          </a:p>
          <a:p>
            <a:r>
              <a:rPr lang="en-US" dirty="0" smtClean="0">
                <a:hlinkClick r:id="rId2"/>
              </a:rPr>
              <a:t>Need to register and set up your environment</a:t>
            </a:r>
            <a:endParaRPr lang="en-US" dirty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://www.udacity.com/course/</a:t>
            </a:r>
            <a:r>
              <a:rPr lang="en-US" dirty="0" smtClean="0">
                <a:hlinkClick r:id="rId2"/>
              </a:rPr>
              <a:t>cs344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://www.udacity.com/wiki/</a:t>
            </a:r>
            <a:r>
              <a:rPr lang="en-US" dirty="0" smtClean="0">
                <a:hlinkClick r:id="rId2"/>
              </a:rPr>
              <a:t>cs344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://github.com/udacity/</a:t>
            </a:r>
            <a:r>
              <a:rPr lang="en-US" dirty="0" smtClean="0">
                <a:hlinkClick r:id="rId3"/>
              </a:rPr>
              <a:t>cs344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9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Heterogeneous Computing</a:t>
            </a:r>
            <a:endParaRPr lang="en-GB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732" y="1599850"/>
            <a:ext cx="8368771" cy="19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marL="342874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defRPr sz="24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28" indent="-342874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 sz="2000" b="0">
                <a:solidFill>
                  <a:schemeClr val="tx1"/>
                </a:solidFill>
                <a:latin typeface="+mn-lt"/>
              </a:defRPr>
            </a:lvl2pPr>
            <a:lvl3pPr marL="1371490" indent="-282553" algn="l" rtl="0" eaLnBrk="1" fontAlgn="base" hangingPunct="1"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-"/>
              <a:defRPr sz="1800" b="0">
                <a:solidFill>
                  <a:schemeClr val="tx1"/>
                </a:solidFill>
                <a:latin typeface="+mn-lt"/>
              </a:defRPr>
            </a:lvl3pPr>
            <a:lvl4pPr marL="1774684" indent="-2285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4pPr>
            <a:lvl5pPr marL="2117555" indent="-228581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74719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3031883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89047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946210" indent="-228581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342874" marR="0" lvl="0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Terminology:</a:t>
            </a:r>
          </a:p>
          <a:p>
            <a:pPr marL="914328" marR="0" lvl="1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GB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</a:rPr>
              <a:t>Host</a:t>
            </a:r>
            <a:r>
              <a:rPr kumimoji="0" lang="en-GB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The CPU and its memory (host memory)</a:t>
            </a:r>
          </a:p>
          <a:p>
            <a:pPr marL="914328" marR="0" lvl="1" indent="-342874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GB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Arial"/>
              </a:rPr>
              <a:t>Device</a:t>
            </a:r>
            <a:r>
              <a:rPr kumimoji="0" lang="en-GB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	</a:t>
            </a:r>
            <a:r>
              <a:rPr kumimoji="0" lang="en-GB" sz="2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</a:rPr>
              <a:t>The GPU and its memory (device memory)</a:t>
            </a:r>
            <a:endParaRPr kumimoji="0" lang="en-GB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</a:endParaRPr>
          </a:p>
        </p:txBody>
      </p:sp>
      <p:pic>
        <p:nvPicPr>
          <p:cNvPr id="18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855" y="3068960"/>
            <a:ext cx="3278051" cy="2842239"/>
          </a:xfrm>
          <a:prstGeom prst="rect">
            <a:avLst/>
          </a:prstGeom>
          <a:noFill/>
        </p:spPr>
      </p:pic>
      <p:pic>
        <p:nvPicPr>
          <p:cNvPr id="19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7386" y="3158970"/>
            <a:ext cx="3273838" cy="251564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 bwMode="auto">
          <a:xfrm>
            <a:off x="2242325" y="5911198"/>
            <a:ext cx="712046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</a:rPr>
              <a:t>Host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6514740" y="5911198"/>
            <a:ext cx="970129" cy="40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6" tIns="45718" rIns="91436" bIns="45718" rtlCol="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</a:rPr>
              <a:t>Device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3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Heterogeneous Computing</a:t>
            </a:r>
            <a:endParaRPr lang="en-GB" dirty="0"/>
          </a:p>
        </p:txBody>
      </p:sp>
      <p:sp>
        <p:nvSpPr>
          <p:cNvPr id="100" name="Folded Corner 99"/>
          <p:cNvSpPr/>
          <p:nvPr/>
        </p:nvSpPr>
        <p:spPr>
          <a:xfrm>
            <a:off x="1016605" y="1538791"/>
            <a:ext cx="1912713" cy="4500499"/>
          </a:xfrm>
          <a:prstGeom prst="foldedCorner">
            <a:avLst/>
          </a:prstGeom>
          <a:gradFill rotWithShape="1">
            <a:gsLst>
              <a:gs pos="0">
                <a:srgbClr val="8AAD00">
                  <a:tint val="50000"/>
                  <a:satMod val="300000"/>
                </a:srgbClr>
              </a:gs>
              <a:gs pos="35000">
                <a:srgbClr val="8AAD00">
                  <a:tint val="37000"/>
                  <a:satMod val="300000"/>
                </a:srgbClr>
              </a:gs>
              <a:gs pos="100000">
                <a:srgbClr val="8AAD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#include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iostream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#include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&lt;algorithm&gt;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srgbClr val="A3151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using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namespace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#define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          1024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#define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RADIUS     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#define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BLOCK_SIZE 16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__global__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stencil_1d(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*in,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*out)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__shared__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temp[BLOCK_SIZE + 2 * RADIUS];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threadIdx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blockIdx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blockDim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threadIdx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RADIUS;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Read input elements into shared memory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temp[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 = in[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threadIdx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&lt; RADIUS)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temp[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RADIUS] = in[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RADIUS];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temp[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BLOCK_SIZE] = in[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BLOCK_SIZE];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Synchronize (ensure all the data is available)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__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syncthreads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Apply the stencil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result =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offset = -RADIUS ; offset &lt;= RADIUS ; offset++)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result += temp[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offset];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Store the result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out[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gindex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] = result;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fill_ints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*x,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fill_n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(x, n, 1);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main(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*in, *out;             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host copies of a, b, 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*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          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device copies of a, b, 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size = (N + 2*RADIUS) *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sizeof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space for host copies and setup values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in  = 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*)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(size);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fill_ints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(in,  N + 2*RADIUS);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out = 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*)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(size);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fill_ints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(out, N + 2*RADIUS);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space for device copies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((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**)&amp;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 size);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cudaMalloc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((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void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**)&amp;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size);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Copy to device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 in,  size,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cudaMemcpyHostToDevice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out, size,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cudaMemcpyHostToDevice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Launch stencil_1d() kernel on GPU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stencil_1d&lt;&lt;&lt;N/BLOCK_SIZE,BLOCK_SIZE&gt;&gt;&gt;(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RADIUS,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+ RADIUS);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Copy result back to host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(out,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size,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cudaMemcpyDeviceToHost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//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Cleanup</a:t>
            </a: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free(in); free(out);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cudaFree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d_in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 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cudaFree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GB" sz="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d_out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return</a:t>
            </a: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0;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r>
              <a:rPr kumimoji="0" lang="en-GB" sz="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000" algn="l"/>
                <a:tab pos="360000" algn="l"/>
                <a:tab pos="540000" algn="l"/>
                <a:tab pos="720000" algn="l"/>
              </a:tabLst>
              <a:defRPr/>
            </a:pPr>
            <a:endParaRPr kumimoji="0" lang="en-GB" sz="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1" name="Right Brace 100"/>
          <p:cNvSpPr/>
          <p:nvPr/>
        </p:nvSpPr>
        <p:spPr>
          <a:xfrm>
            <a:off x="2986451" y="4089074"/>
            <a:ext cx="75008" cy="1100122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" name="Right Brace 101"/>
          <p:cNvSpPr/>
          <p:nvPr/>
        </p:nvSpPr>
        <p:spPr>
          <a:xfrm>
            <a:off x="2998524" y="5489228"/>
            <a:ext cx="62935" cy="450051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" name="Right Brace 102"/>
          <p:cNvSpPr/>
          <p:nvPr/>
        </p:nvSpPr>
        <p:spPr>
          <a:xfrm>
            <a:off x="2986451" y="5189196"/>
            <a:ext cx="75008" cy="300032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 bwMode="auto">
          <a:xfrm>
            <a:off x="3128690" y="4416851"/>
            <a:ext cx="1309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 smtClean="0">
                <a:latin typeface="Trebuchet MS" pitchFamily="34" charset="0"/>
              </a:rPr>
              <a:t>serial code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3128691" y="5116928"/>
            <a:ext cx="15359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 smtClean="0">
                <a:latin typeface="Trebuchet MS" pitchFamily="34" charset="0"/>
              </a:rPr>
              <a:t>parallel code</a:t>
            </a: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3128690" y="5491970"/>
            <a:ext cx="13099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 smtClean="0">
                <a:latin typeface="Trebuchet MS" pitchFamily="34" charset="0"/>
              </a:rPr>
              <a:t>serial code</a:t>
            </a:r>
          </a:p>
        </p:txBody>
      </p:sp>
      <p:sp>
        <p:nvSpPr>
          <p:cNvPr id="107" name="Right Brace 106"/>
          <p:cNvSpPr/>
          <p:nvPr/>
        </p:nvSpPr>
        <p:spPr>
          <a:xfrm>
            <a:off x="2986451" y="2161119"/>
            <a:ext cx="75008" cy="1627920"/>
          </a:xfrm>
          <a:prstGeom prst="rightBrace">
            <a:avLst/>
          </a:pr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8" name="TextBox 107"/>
          <p:cNvSpPr txBox="1"/>
          <p:nvPr/>
        </p:nvSpPr>
        <p:spPr bwMode="auto">
          <a:xfrm>
            <a:off x="3128690" y="2769895"/>
            <a:ext cx="12554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GB" dirty="0" smtClean="0">
                <a:latin typeface="Trebuchet MS" pitchFamily="34" charset="0"/>
              </a:rPr>
              <a:t>parallel </a:t>
            </a:r>
            <a:r>
              <a:rPr lang="en-GB" dirty="0" err="1" smtClean="0">
                <a:latin typeface="Trebuchet MS" pitchFamily="34" charset="0"/>
              </a:rPr>
              <a:t>fn</a:t>
            </a:r>
            <a:endParaRPr lang="en-GB" dirty="0" smtClean="0">
              <a:latin typeface="Trebuchet MS" pitchFamily="34" charset="0"/>
            </a:endParaRPr>
          </a:p>
        </p:txBody>
      </p:sp>
      <p:pic>
        <p:nvPicPr>
          <p:cNvPr id="109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9328" y="1538790"/>
            <a:ext cx="1107723" cy="1107824"/>
          </a:xfrm>
          <a:prstGeom prst="rect">
            <a:avLst/>
          </a:prstGeom>
          <a:noFill/>
        </p:spPr>
      </p:pic>
      <p:sp>
        <p:nvSpPr>
          <p:cNvPr id="110" name="Freeform 109"/>
          <p:cNvSpPr/>
          <p:nvPr/>
        </p:nvSpPr>
        <p:spPr>
          <a:xfrm>
            <a:off x="6712081" y="1692224"/>
            <a:ext cx="92812" cy="800956"/>
          </a:xfrm>
          <a:custGeom>
            <a:avLst/>
            <a:gdLst>
              <a:gd name="connsiteX0" fmla="*/ 2 w 733595"/>
              <a:gd name="connsiteY0" fmla="*/ 0 h 4064000"/>
              <a:gd name="connsiteX1" fmla="*/ 719668 w 733595"/>
              <a:gd name="connsiteY1" fmla="*/ 736600 h 4064000"/>
              <a:gd name="connsiteX2" fmla="*/ 2 w 733595"/>
              <a:gd name="connsiteY2" fmla="*/ 1456266 h 4064000"/>
              <a:gd name="connsiteX3" fmla="*/ 728135 w 733595"/>
              <a:gd name="connsiteY3" fmla="*/ 2175933 h 4064000"/>
              <a:gd name="connsiteX4" fmla="*/ 16935 w 733595"/>
              <a:gd name="connsiteY4" fmla="*/ 2895600 h 4064000"/>
              <a:gd name="connsiteX5" fmla="*/ 728135 w 733595"/>
              <a:gd name="connsiteY5" fmla="*/ 3615266 h 4064000"/>
              <a:gd name="connsiteX6" fmla="*/ 287868 w 733595"/>
              <a:gd name="connsiteY6" fmla="*/ 4064000 h 4064000"/>
              <a:gd name="connsiteX0" fmla="*/ 278841 w 733595"/>
              <a:gd name="connsiteY0" fmla="*/ 0 h 3840926"/>
              <a:gd name="connsiteX1" fmla="*/ 719668 w 733595"/>
              <a:gd name="connsiteY1" fmla="*/ 513526 h 3840926"/>
              <a:gd name="connsiteX2" fmla="*/ 2 w 733595"/>
              <a:gd name="connsiteY2" fmla="*/ 1233192 h 3840926"/>
              <a:gd name="connsiteX3" fmla="*/ 728135 w 733595"/>
              <a:gd name="connsiteY3" fmla="*/ 1952859 h 3840926"/>
              <a:gd name="connsiteX4" fmla="*/ 16935 w 733595"/>
              <a:gd name="connsiteY4" fmla="*/ 2672526 h 3840926"/>
              <a:gd name="connsiteX5" fmla="*/ 728135 w 733595"/>
              <a:gd name="connsiteY5" fmla="*/ 3392192 h 3840926"/>
              <a:gd name="connsiteX6" fmla="*/ 287868 w 733595"/>
              <a:gd name="connsiteY6" fmla="*/ 3840926 h 38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  <a:tailEnd type="triangle" w="lg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6032449" y="2988083"/>
            <a:ext cx="1217937" cy="800956"/>
            <a:chOff x="7881458" y="2545259"/>
            <a:chExt cx="1461524" cy="720860"/>
          </a:xfrm>
        </p:grpSpPr>
        <p:sp>
          <p:nvSpPr>
            <p:cNvPr id="112" name="Freeform 111"/>
            <p:cNvSpPr/>
            <p:nvPr/>
          </p:nvSpPr>
          <p:spPr>
            <a:xfrm>
              <a:off x="788145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7933387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7985316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8037245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8141103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8244961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8348819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8504606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8660393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8089174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8193032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8296890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840074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8556535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8712322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8816180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892003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9023896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8452677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8608464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8764251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8868109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8971967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9075825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9127754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9179683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9231608" y="2545259"/>
              <a:ext cx="111374" cy="720860"/>
            </a:xfrm>
            <a:custGeom>
              <a:avLst/>
              <a:gdLst>
                <a:gd name="connsiteX0" fmla="*/ 2 w 733595"/>
                <a:gd name="connsiteY0" fmla="*/ 0 h 4064000"/>
                <a:gd name="connsiteX1" fmla="*/ 719668 w 733595"/>
                <a:gd name="connsiteY1" fmla="*/ 736600 h 4064000"/>
                <a:gd name="connsiteX2" fmla="*/ 2 w 733595"/>
                <a:gd name="connsiteY2" fmla="*/ 1456266 h 4064000"/>
                <a:gd name="connsiteX3" fmla="*/ 728135 w 733595"/>
                <a:gd name="connsiteY3" fmla="*/ 2175933 h 4064000"/>
                <a:gd name="connsiteX4" fmla="*/ 16935 w 733595"/>
                <a:gd name="connsiteY4" fmla="*/ 2895600 h 4064000"/>
                <a:gd name="connsiteX5" fmla="*/ 728135 w 733595"/>
                <a:gd name="connsiteY5" fmla="*/ 3615266 h 4064000"/>
                <a:gd name="connsiteX6" fmla="*/ 287868 w 733595"/>
                <a:gd name="connsiteY6" fmla="*/ 4064000 h 4064000"/>
                <a:gd name="connsiteX0" fmla="*/ 278841 w 733595"/>
                <a:gd name="connsiteY0" fmla="*/ 0 h 3840926"/>
                <a:gd name="connsiteX1" fmla="*/ 719668 w 733595"/>
                <a:gd name="connsiteY1" fmla="*/ 513526 h 3840926"/>
                <a:gd name="connsiteX2" fmla="*/ 2 w 733595"/>
                <a:gd name="connsiteY2" fmla="*/ 1233192 h 3840926"/>
                <a:gd name="connsiteX3" fmla="*/ 728135 w 733595"/>
                <a:gd name="connsiteY3" fmla="*/ 1952859 h 3840926"/>
                <a:gd name="connsiteX4" fmla="*/ 16935 w 733595"/>
                <a:gd name="connsiteY4" fmla="*/ 2672526 h 3840926"/>
                <a:gd name="connsiteX5" fmla="*/ 728135 w 733595"/>
                <a:gd name="connsiteY5" fmla="*/ 3392192 h 3840926"/>
                <a:gd name="connsiteX6" fmla="*/ 287868 w 733595"/>
                <a:gd name="connsiteY6" fmla="*/ 3840926 h 384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595" h="3840926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w="9525" cap="flat" cmpd="sng" algn="ctr">
              <a:solidFill>
                <a:srgbClr val="8AAD00">
                  <a:shade val="95000"/>
                  <a:satMod val="105000"/>
                </a:srgbClr>
              </a:solidFill>
              <a:prstDash val="solid"/>
              <a:tailEnd type="triangle" w="sm" len="sm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139" name="Picture 2" descr="\\JASON-PC\Users\Jason\Documents\CUDA by Example\Tesla_c1060_3qt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4383" y="2923864"/>
            <a:ext cx="957612" cy="864404"/>
          </a:xfrm>
          <a:prstGeom prst="rect">
            <a:avLst/>
          </a:prstGeom>
          <a:noFill/>
        </p:spPr>
      </p:pic>
      <p:pic>
        <p:nvPicPr>
          <p:cNvPr id="140" name="Picture 3" descr="\\JASON-PC\Users\Jason\Documents\CUDA by Example\ho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9328" y="4481416"/>
            <a:ext cx="1107723" cy="1107824"/>
          </a:xfrm>
          <a:prstGeom prst="rect">
            <a:avLst/>
          </a:prstGeom>
          <a:noFill/>
        </p:spPr>
      </p:pic>
      <p:sp>
        <p:nvSpPr>
          <p:cNvPr id="141" name="Freeform 140"/>
          <p:cNvSpPr/>
          <p:nvPr/>
        </p:nvSpPr>
        <p:spPr>
          <a:xfrm>
            <a:off x="6712081" y="4634850"/>
            <a:ext cx="92812" cy="800956"/>
          </a:xfrm>
          <a:custGeom>
            <a:avLst/>
            <a:gdLst>
              <a:gd name="connsiteX0" fmla="*/ 2 w 733595"/>
              <a:gd name="connsiteY0" fmla="*/ 0 h 4064000"/>
              <a:gd name="connsiteX1" fmla="*/ 719668 w 733595"/>
              <a:gd name="connsiteY1" fmla="*/ 736600 h 4064000"/>
              <a:gd name="connsiteX2" fmla="*/ 2 w 733595"/>
              <a:gd name="connsiteY2" fmla="*/ 1456266 h 4064000"/>
              <a:gd name="connsiteX3" fmla="*/ 728135 w 733595"/>
              <a:gd name="connsiteY3" fmla="*/ 2175933 h 4064000"/>
              <a:gd name="connsiteX4" fmla="*/ 16935 w 733595"/>
              <a:gd name="connsiteY4" fmla="*/ 2895600 h 4064000"/>
              <a:gd name="connsiteX5" fmla="*/ 728135 w 733595"/>
              <a:gd name="connsiteY5" fmla="*/ 3615266 h 4064000"/>
              <a:gd name="connsiteX6" fmla="*/ 287868 w 733595"/>
              <a:gd name="connsiteY6" fmla="*/ 4064000 h 4064000"/>
              <a:gd name="connsiteX0" fmla="*/ 278841 w 733595"/>
              <a:gd name="connsiteY0" fmla="*/ 0 h 3840926"/>
              <a:gd name="connsiteX1" fmla="*/ 719668 w 733595"/>
              <a:gd name="connsiteY1" fmla="*/ 513526 h 3840926"/>
              <a:gd name="connsiteX2" fmla="*/ 2 w 733595"/>
              <a:gd name="connsiteY2" fmla="*/ 1233192 h 3840926"/>
              <a:gd name="connsiteX3" fmla="*/ 728135 w 733595"/>
              <a:gd name="connsiteY3" fmla="*/ 1952859 h 3840926"/>
              <a:gd name="connsiteX4" fmla="*/ 16935 w 733595"/>
              <a:gd name="connsiteY4" fmla="*/ 2672526 h 3840926"/>
              <a:gd name="connsiteX5" fmla="*/ 728135 w 733595"/>
              <a:gd name="connsiteY5" fmla="*/ 3392192 h 3840926"/>
              <a:gd name="connsiteX6" fmla="*/ 287868 w 733595"/>
              <a:gd name="connsiteY6" fmla="*/ 3840926 h 38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595" h="3840926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w="9525" cap="flat" cmpd="sng" algn="ctr">
            <a:solidFill>
              <a:srgbClr val="8AAD00">
                <a:shade val="95000"/>
                <a:satMod val="105000"/>
              </a:srgbClr>
            </a:solidFill>
            <a:prstDash val="solid"/>
            <a:tailEnd type="triangle" w="lg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 flipV="1">
            <a:off x="4299096" y="2238869"/>
            <a:ext cx="2129083" cy="2177982"/>
          </a:xfrm>
          <a:prstGeom prst="straightConnector1">
            <a:avLst/>
          </a:prstGeom>
          <a:noFill/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3" name="Straight Arrow Connector 142"/>
          <p:cNvCxnSpPr/>
          <p:nvPr/>
        </p:nvCxnSpPr>
        <p:spPr>
          <a:xfrm flipV="1">
            <a:off x="4572000" y="3788268"/>
            <a:ext cx="1414784" cy="1400928"/>
          </a:xfrm>
          <a:prstGeom prst="straightConnector1">
            <a:avLst/>
          </a:prstGeom>
          <a:noFill/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44" name="Straight Arrow Connector 143"/>
          <p:cNvCxnSpPr/>
          <p:nvPr/>
        </p:nvCxnSpPr>
        <p:spPr>
          <a:xfrm flipV="1">
            <a:off x="4438664" y="5116929"/>
            <a:ext cx="2026526" cy="559707"/>
          </a:xfrm>
          <a:prstGeom prst="straightConnector1">
            <a:avLst/>
          </a:prstGeom>
          <a:noFill/>
          <a:ln w="9525" cap="flat" cmpd="sng" algn="ctr">
            <a:solidFill>
              <a:srgbClr val="E78A2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5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/>
      <p:bldP spid="105" grpId="0"/>
      <p:bldP spid="106" grpId="0"/>
      <p:bldP spid="107" grpId="0" animBg="1"/>
      <p:bldP spid="108" grpId="0"/>
      <p:bldP spid="110" grpId="0" animBg="1"/>
      <p:bldP spid="1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Processing Flow</a:t>
            </a:r>
            <a:endParaRPr lang="en-GB" dirty="0"/>
          </a:p>
        </p:txBody>
      </p:sp>
      <p:sp>
        <p:nvSpPr>
          <p:cNvPr id="216" name="TextBox 215"/>
          <p:cNvSpPr txBox="1"/>
          <p:nvPr/>
        </p:nvSpPr>
        <p:spPr>
          <a:xfrm>
            <a:off x="464315" y="4143380"/>
            <a:ext cx="4107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Copy input data from CPU memory to GPU memory</a:t>
            </a:r>
          </a:p>
        </p:txBody>
      </p:sp>
      <p:pic>
        <p:nvPicPr>
          <p:cNvPr id="133123" name="Picture 3" descr="\\europa\USB_Storage\Parallel programming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810135" y="1133745"/>
            <a:ext cx="4169664" cy="5120640"/>
          </a:xfrm>
          <a:prstGeom prst="rect">
            <a:avLst/>
          </a:prstGeom>
          <a:noFill/>
        </p:spPr>
      </p:pic>
      <p:pic>
        <p:nvPicPr>
          <p:cNvPr id="133124" name="Picture 4" descr="\\europa\USB_Storage\Parallel programming (CPU).png"/>
          <p:cNvPicPr>
            <a:picLocks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836585" y="1493785"/>
            <a:ext cx="2642616" cy="2039112"/>
          </a:xfrm>
          <a:prstGeom prst="rect">
            <a:avLst/>
          </a:prstGeom>
          <a:noFill/>
        </p:spPr>
      </p:pic>
      <p:sp>
        <p:nvSpPr>
          <p:cNvPr id="124" name="Left-Right Arrow 123"/>
          <p:cNvSpPr/>
          <p:nvPr/>
        </p:nvSpPr>
        <p:spPr>
          <a:xfrm>
            <a:off x="3262303" y="2033845"/>
            <a:ext cx="1666887" cy="54576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PCI Bus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32" name="Bent Arrow 131"/>
          <p:cNvSpPr/>
          <p:nvPr/>
        </p:nvSpPr>
        <p:spPr>
          <a:xfrm rot="5400000">
            <a:off x="3202528" y="2278193"/>
            <a:ext cx="2949997" cy="3631432"/>
          </a:xfrm>
          <a:prstGeom prst="bentArrow">
            <a:avLst>
              <a:gd name="adj1" fmla="val 14333"/>
              <a:gd name="adj2" fmla="val 13740"/>
              <a:gd name="adj3" fmla="val 20259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NVIDIA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</p:bldLst>
  </p:timing>
</p:sld>
</file>

<file path=ppt/theme/theme1.xml><?xml version="1.0" encoding="utf-8"?>
<a:theme xmlns:a="http://schemas.openxmlformats.org/drawingml/2006/main" name="NVIDIA_Developer_Curriculum_4x3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AE50FE4E83134C8518AD921FB0A4A5" ma:contentTypeVersion="0" ma:contentTypeDescription="Create a new document." ma:contentTypeScope="" ma:versionID="5e4399a53672ba32467c4ab61950bd1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64BF7E-7044-494D-AD07-F09143F3B43B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69518ED-EBA0-4E1B-8758-A78F00C8C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BA93D17-D153-49A4-9FCE-3B810FBC70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59722</TotalTime>
  <Words>3273</Words>
  <Application>Microsoft Macintosh PowerPoint</Application>
  <PresentationFormat>On-screen Show (4:3)</PresentationFormat>
  <Paragraphs>990</Paragraphs>
  <Slides>68</Slides>
  <Notes>10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NVIDIA_Developer_Curriculum_4x3_Theme</vt:lpstr>
      <vt:lpstr>CS6068  Lecture 3 CUDA C/C++ BASICS</vt:lpstr>
      <vt:lpstr>What is CUDA?</vt:lpstr>
      <vt:lpstr>Introduction to CUDA C/C++</vt:lpstr>
      <vt:lpstr>Prerequisites</vt:lpstr>
      <vt:lpstr>PowerPoint Presentation</vt:lpstr>
      <vt:lpstr>PowerPoint Presentation</vt:lpstr>
      <vt:lpstr>Heterogeneous Computing</vt:lpstr>
      <vt:lpstr>Heterogeneous Computing</vt:lpstr>
      <vt:lpstr>Simple Processing Flow</vt:lpstr>
      <vt:lpstr>Simple Processing Flow</vt:lpstr>
      <vt:lpstr>Simple Processing Flow</vt:lpstr>
      <vt:lpstr>Hello World!</vt:lpstr>
      <vt:lpstr>Hello World! with Device Code</vt:lpstr>
      <vt:lpstr>Hello World! with Device Code</vt:lpstr>
      <vt:lpstr>Hello World! with Device Code</vt:lpstr>
      <vt:lpstr>Hello World! with Device Code</vt:lpstr>
      <vt:lpstr>Parallel Programming in CUDA C/C++</vt:lpstr>
      <vt:lpstr>Addition on the Device</vt:lpstr>
      <vt:lpstr>Addition on the Device</vt:lpstr>
      <vt:lpstr>Memory Management</vt:lpstr>
      <vt:lpstr>Addition on the Device: add()</vt:lpstr>
      <vt:lpstr>Addition on the Device: main()</vt:lpstr>
      <vt:lpstr>Addition on the Device: main()</vt:lpstr>
      <vt:lpstr>PowerPoint Presentation</vt:lpstr>
      <vt:lpstr>Moving to Parallel</vt:lpstr>
      <vt:lpstr>Vector Addition on the Device</vt:lpstr>
      <vt:lpstr>Vector Addition on the Device</vt:lpstr>
      <vt:lpstr>Vector Addition on the Device: add()</vt:lpstr>
      <vt:lpstr>Vector Addition on the Device: main()</vt:lpstr>
      <vt:lpstr>Vector Addition on the Device: main()</vt:lpstr>
      <vt:lpstr>Review (1 of 2)</vt:lpstr>
      <vt:lpstr>Review (2 of 2)</vt:lpstr>
      <vt:lpstr>PowerPoint Presentation</vt:lpstr>
      <vt:lpstr>CUDA Threads</vt:lpstr>
      <vt:lpstr>Vector Addition Using Threads: main()</vt:lpstr>
      <vt:lpstr>Vector Addition Using Threads: main()</vt:lpstr>
      <vt:lpstr>PowerPoint Presentation</vt:lpstr>
      <vt:lpstr>Combining Blocks and Threads</vt:lpstr>
      <vt:lpstr>Indexing Arrays with Blocks and Threads</vt:lpstr>
      <vt:lpstr>Indexing Arrays: Example</vt:lpstr>
      <vt:lpstr>Vector Addition with Blocks and Threads</vt:lpstr>
      <vt:lpstr>Addition with Blocks and Threads: main()</vt:lpstr>
      <vt:lpstr>Addition with Blocks and Threads: main()</vt:lpstr>
      <vt:lpstr>Handling Arbitrary Vector Sizes</vt:lpstr>
      <vt:lpstr>Why Bother with Threads?</vt:lpstr>
      <vt:lpstr>Review</vt:lpstr>
      <vt:lpstr>PowerPoint Presentation</vt:lpstr>
      <vt:lpstr>1D Stencil</vt:lpstr>
      <vt:lpstr>Implementing Within a Block</vt:lpstr>
      <vt:lpstr>Sharing Data Between Threads</vt:lpstr>
      <vt:lpstr>Implementing With Shared Memory</vt:lpstr>
      <vt:lpstr>PowerPoint Presentation</vt:lpstr>
      <vt:lpstr>Stencil Kernel</vt:lpstr>
      <vt:lpstr>Data Race!</vt:lpstr>
      <vt:lpstr>__syncthreads()</vt:lpstr>
      <vt:lpstr>Stencil Kernel</vt:lpstr>
      <vt:lpstr>Stencil Kernel</vt:lpstr>
      <vt:lpstr>Review (1 of 2)</vt:lpstr>
      <vt:lpstr>Review (2 of 2)</vt:lpstr>
      <vt:lpstr>PowerPoint Presentation</vt:lpstr>
      <vt:lpstr>Coordinating Host &amp; Device</vt:lpstr>
      <vt:lpstr>IDs and Dimensions</vt:lpstr>
      <vt:lpstr>CUDA Host-Device Data Transfer (cont.)</vt:lpstr>
      <vt:lpstr>CUDA Programming Design Pattern</vt:lpstr>
      <vt:lpstr>Reporting Errors</vt:lpstr>
      <vt:lpstr>Device Management</vt:lpstr>
      <vt:lpstr>Review of Introduction to CUDA C/C++</vt:lpstr>
      <vt:lpstr>Upcoming Lab Assignments </vt:lpstr>
    </vt:vector>
  </TitlesOfParts>
  <Company>NVIDIA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Introduction to CUDA C Programming</dc:title>
  <dc:creator>NVIDIA</dc:creator>
  <cp:lastModifiedBy>Fred Annexstein</cp:lastModifiedBy>
  <cp:revision>1671</cp:revision>
  <dcterms:created xsi:type="dcterms:W3CDTF">2008-09-02T20:19:23Z</dcterms:created>
  <dcterms:modified xsi:type="dcterms:W3CDTF">2016-09-11T16:02:59Z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0x0101003FAE50FE4E83134C8518AD921FB0A4A5</vt:lpwstr>
  </property>
  <property fmtid="{D5CDD505-2E9C-101B-9397-08002B2CF9AE}" pid="4" name="Security0">
    <vt:lpwstr>Public</vt:lpwstr>
  </property>
  <property fmtid="{D5CDD505-2E9C-101B-9397-08002B2CF9AE}" pid="5" name="Description0">
    <vt:lpwstr>CUDA Toolkit 4.0 Overview</vt:lpwstr>
  </property>
</Properties>
</file>