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F289-6262-354D-B25C-8BBB0203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4A11F-FABB-3D41-9F19-ED5B35F73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B0A50-DEA0-3646-9C28-6DBC2E1A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4371E-4086-4E41-B775-10F07871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9581E-A6CE-AB41-BDB5-A55006A8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7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8AF3-40B4-6B4A-92EE-A93F4C8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56A25-93C4-7842-9012-768C36286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3B19E-3817-DF41-81A1-91C208F7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BEB4-9F15-1842-8063-84F9DEE6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11D4B-DF7A-E642-A4FF-13F09CB9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1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2FC45-CAE2-6E4F-A4F4-F77841D64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68411-CD3A-7643-84BE-A9CB68760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F2058-85A3-7442-A9F6-D7438B8D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ADE1E-5AC7-014B-A72A-190A5936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29C28-9AAC-DC4A-BAFC-77296081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0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4776-254F-3643-AF50-8031012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1A8B-242C-194E-B804-D3C89409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0593-D598-C14B-B2DE-818AD406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617D-BE00-CB4B-B3E2-4D2F55D3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90040-9D96-8746-A421-208A1388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3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3BDB-B4E7-C343-8866-AF4AA528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5DE86-7422-434E-B354-ADF297E2F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02775-473F-EB44-A75E-FD35541E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4A2E-DD34-4646-85A2-52828691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C1073-566A-E144-84B6-CD518DC4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5FF-7FD5-E647-9082-2FCF2F16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CEF3-BC16-4E42-9339-DCF539148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42485-EC1A-9441-BF9F-7EF1FA1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5210B-E4B9-4B4A-92B4-40E98CD7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F1ED9-F6CF-8D47-A081-13D6851B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43B27-C48D-C44A-BD04-F6EC1A18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7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1DB8-A8F7-4647-8766-A0D01A5A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CD2C6-FDFF-D14E-8C59-93045827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E687E-AB98-3C4F-BB9C-815CC968E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1E0E9-D599-C243-AB0F-CA147C1A5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9C6F1-B4D7-C549-B8EF-4DE7EDBA7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103B1-1F33-F542-B614-507C6F9C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EA08E-BD38-5A4C-A9B0-A107052B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C7DE1-1A9C-8944-9D28-4E14C441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5CE2-8118-5049-8ECD-B99DE562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5F081-3B5B-1A4E-A18A-F039644A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5D4E4-7519-7844-9577-2CB54073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75BE-E123-BA4B-8EE6-8E84A4C1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9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0A80C-678E-2441-8299-6B3C87DB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E3162-0F90-9544-8A32-C4C69CBB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57A2B-A64D-4848-83C6-8A1D946F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47CB-5CB0-E140-AC25-F090987C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4939F-CA8F-2944-A9D2-EB838899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A72F7-0F82-2945-A04F-126961654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4E26C-88FA-F841-8C81-483F5B3B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A9F76-090D-484B-A74A-B2824383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7777A-141D-9840-B0F1-61F4671C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9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9E60-B116-5340-B3EF-FF117627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EF6E2-2A1B-0247-B359-41584C021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669DA-FE7D-5549-990C-E930D50D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EAB91-989C-1240-82B5-49AF806F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C2E63-17C8-FD45-86FE-0A3C5F4A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DD8AC-8068-C444-BB56-A6093273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3CAEE-5F62-8947-85A0-EA0EB21F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D0955-51B2-D94A-B76C-6B381177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A8D01-D3A0-0640-BECE-F084B1753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F3C8-E47D-1348-8B5A-CBD66D6DA3B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3D41-E1C6-0842-88E7-D0224D1B9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A1D52-07CF-314D-8DD4-97AEF804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1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B31BFC9-4AE0-1C47-82C8-4519E11C6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305" y="1026886"/>
            <a:ext cx="3919086" cy="426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470BA-B224-A449-82BA-EF68C1BCB8E3}"/>
              </a:ext>
            </a:extLst>
          </p:cNvPr>
          <p:cNvSpPr txBox="1"/>
          <p:nvPr/>
        </p:nvSpPr>
        <p:spPr>
          <a:xfrm>
            <a:off x="985838" y="383620"/>
            <a:ext cx="304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RNA r=1: 20 clusters</a:t>
            </a:r>
          </a:p>
        </p:txBody>
      </p:sp>
      <p:pic>
        <p:nvPicPr>
          <p:cNvPr id="8" name="Picture 7" descr="Chart, map, scatter chart&#10;&#10;Description automatically generated">
            <a:extLst>
              <a:ext uri="{FF2B5EF4-FFF2-40B4-BE49-F238E27FC236}">
                <a16:creationId xmlns:a16="http://schemas.microsoft.com/office/drawing/2014/main" id="{9A75A2CC-0A76-8448-8EBD-F8572C546E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24"/>
          <a:stretch/>
        </p:blipFill>
        <p:spPr>
          <a:xfrm>
            <a:off x="4029076" y="1123950"/>
            <a:ext cx="4090008" cy="4461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63915A-8F88-7A41-981E-7AF60A10DDE6}"/>
              </a:ext>
            </a:extLst>
          </p:cNvPr>
          <p:cNvSpPr txBox="1"/>
          <p:nvPr/>
        </p:nvSpPr>
        <p:spPr>
          <a:xfrm>
            <a:off x="4860852" y="375354"/>
            <a:ext cx="304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RNA r=2: 26 clusters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F546EA31-A7D3-2C4A-81EC-31C18B58F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379" y="1221014"/>
            <a:ext cx="3822700" cy="426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72EC52-86C3-3C4C-A9D0-A3D3468941A0}"/>
              </a:ext>
            </a:extLst>
          </p:cNvPr>
          <p:cNvSpPr txBox="1"/>
          <p:nvPr/>
        </p:nvSpPr>
        <p:spPr>
          <a:xfrm>
            <a:off x="8735866" y="412195"/>
            <a:ext cx="304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RNA r=3: 38 clusters</a:t>
            </a:r>
          </a:p>
        </p:txBody>
      </p:sp>
    </p:spTree>
    <p:extLst>
      <p:ext uri="{BB962C8B-B14F-4D97-AF65-F5344CB8AC3E}">
        <p14:creationId xmlns:p14="http://schemas.microsoft.com/office/powerpoint/2010/main" val="40393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, scatter chart&#10;&#10;Description automatically generated">
            <a:extLst>
              <a:ext uri="{FF2B5EF4-FFF2-40B4-BE49-F238E27FC236}">
                <a16:creationId xmlns:a16="http://schemas.microsoft.com/office/drawing/2014/main" id="{2567D509-F8DB-D648-987C-1930EB88D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9" y="1709057"/>
            <a:ext cx="3859267" cy="417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C6F67-F3E0-CE49-A5FA-E87BF8D904DC}"/>
              </a:ext>
            </a:extLst>
          </p:cNvPr>
          <p:cNvSpPr txBox="1"/>
          <p:nvPr/>
        </p:nvSpPr>
        <p:spPr>
          <a:xfrm>
            <a:off x="979713" y="1208315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ADT r=1, 16 clusters</a:t>
            </a:r>
          </a:p>
        </p:txBody>
      </p:sp>
      <p:pic>
        <p:nvPicPr>
          <p:cNvPr id="8" name="Picture 7" descr="Scatter chart&#10;&#10;Description automatically generated">
            <a:extLst>
              <a:ext uri="{FF2B5EF4-FFF2-40B4-BE49-F238E27FC236}">
                <a16:creationId xmlns:a16="http://schemas.microsoft.com/office/drawing/2014/main" id="{A613AF3B-2DF2-A144-B9BC-D4CD1980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846" y="1709057"/>
            <a:ext cx="3921568" cy="4309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B8F487-50B0-7A4A-B6FA-821A61F34BB0}"/>
              </a:ext>
            </a:extLst>
          </p:cNvPr>
          <p:cNvSpPr txBox="1"/>
          <p:nvPr/>
        </p:nvSpPr>
        <p:spPr>
          <a:xfrm>
            <a:off x="4789713" y="1208315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ADT r=2, 28 clusters</a:t>
            </a:r>
          </a:p>
        </p:txBody>
      </p:sp>
      <p:pic>
        <p:nvPicPr>
          <p:cNvPr id="11" name="Picture 10" descr="Scatter chart&#10;&#10;Description automatically generated">
            <a:extLst>
              <a:ext uri="{FF2B5EF4-FFF2-40B4-BE49-F238E27FC236}">
                <a16:creationId xmlns:a16="http://schemas.microsoft.com/office/drawing/2014/main" id="{FB058375-D91F-514A-B3E0-B24BE968E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035" y="1709057"/>
            <a:ext cx="3993401" cy="43097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DB109A-14E5-DA43-B8D9-A86BDC6161FE}"/>
              </a:ext>
            </a:extLst>
          </p:cNvPr>
          <p:cNvSpPr txBox="1"/>
          <p:nvPr/>
        </p:nvSpPr>
        <p:spPr>
          <a:xfrm>
            <a:off x="8937170" y="1197429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ADT r=3, 40 clusters</a:t>
            </a:r>
          </a:p>
        </p:txBody>
      </p:sp>
    </p:spTree>
    <p:extLst>
      <p:ext uri="{BB962C8B-B14F-4D97-AF65-F5344CB8AC3E}">
        <p14:creationId xmlns:p14="http://schemas.microsoft.com/office/powerpoint/2010/main" val="326170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82E5EF1F-9854-4944-91C2-CFF58880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1126025"/>
            <a:ext cx="4700588" cy="3643392"/>
          </a:xfrm>
          <a:prstGeom prst="rect">
            <a:avLst/>
          </a:prstGeom>
        </p:spPr>
      </p:pic>
      <p:pic>
        <p:nvPicPr>
          <p:cNvPr id="5" name="Picture 4" descr="Chart, map, scatter chart&#10;&#10;Description automatically generated">
            <a:extLst>
              <a:ext uri="{FF2B5EF4-FFF2-40B4-BE49-F238E27FC236}">
                <a16:creationId xmlns:a16="http://schemas.microsoft.com/office/drawing/2014/main" id="{C8D80DE8-11FF-A248-817F-3B9A8C136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6025"/>
            <a:ext cx="4799282" cy="3809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4C4FC3-C33F-D141-AB3B-2D0047E42AA6}"/>
              </a:ext>
            </a:extLst>
          </p:cNvPr>
          <p:cNvSpPr txBox="1"/>
          <p:nvPr/>
        </p:nvSpPr>
        <p:spPr>
          <a:xfrm>
            <a:off x="4321629" y="5823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8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map, scatter chart&#10;&#10;Description automatically generated">
            <a:extLst>
              <a:ext uri="{FF2B5EF4-FFF2-40B4-BE49-F238E27FC236}">
                <a16:creationId xmlns:a16="http://schemas.microsoft.com/office/drawing/2014/main" id="{5EABDF00-1BBE-EA4A-9B56-3B32247B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562" y="311650"/>
            <a:ext cx="6708775" cy="601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4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C687FE8-5456-654F-9E19-552138672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109561"/>
            <a:ext cx="5092366" cy="3372758"/>
          </a:xfrm>
          <a:prstGeom prst="rect">
            <a:avLst/>
          </a:prstGeom>
        </p:spPr>
      </p:pic>
      <p:pic>
        <p:nvPicPr>
          <p:cNvPr id="5" name="Picture 4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785B469C-C753-974D-922B-0D71EB79C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1050291"/>
            <a:ext cx="5929313" cy="3576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B4F9D-85F2-4E44-8936-F40CEAA6CDD5}"/>
              </a:ext>
            </a:extLst>
          </p:cNvPr>
          <p:cNvSpPr txBox="1"/>
          <p:nvPr/>
        </p:nvSpPr>
        <p:spPr>
          <a:xfrm>
            <a:off x="271463" y="214313"/>
            <a:ext cx="664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Novel CD56 high MAIT cell</a:t>
            </a:r>
          </a:p>
        </p:txBody>
      </p:sp>
    </p:spTree>
    <p:extLst>
      <p:ext uri="{BB962C8B-B14F-4D97-AF65-F5344CB8AC3E}">
        <p14:creationId xmlns:p14="http://schemas.microsoft.com/office/powerpoint/2010/main" val="238772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78B98A5-C7BE-404C-8BED-6E08F59D9491}"/>
              </a:ext>
            </a:extLst>
          </p:cNvPr>
          <p:cNvSpPr/>
          <p:nvPr/>
        </p:nvSpPr>
        <p:spPr>
          <a:xfrm>
            <a:off x="740229" y="1839686"/>
            <a:ext cx="2590800" cy="2198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RNA expr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268F3D5-BCD1-7447-AECD-4653894BB369}"/>
              </a:ext>
            </a:extLst>
          </p:cNvPr>
          <p:cNvSpPr/>
          <p:nvPr/>
        </p:nvSpPr>
        <p:spPr>
          <a:xfrm>
            <a:off x="3505200" y="1839686"/>
            <a:ext cx="925286" cy="2198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ADT expr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B2B9AF-09AC-9944-B523-7717DAE7A2C7}"/>
              </a:ext>
            </a:extLst>
          </p:cNvPr>
          <p:cNvSpPr/>
          <p:nvPr/>
        </p:nvSpPr>
        <p:spPr>
          <a:xfrm>
            <a:off x="4604656" y="1839686"/>
            <a:ext cx="3614057" cy="21989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ATAC expr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793ED5-1AD4-9645-B0D6-21C6EA9093B9}"/>
              </a:ext>
            </a:extLst>
          </p:cNvPr>
          <p:cNvSpPr/>
          <p:nvPr/>
        </p:nvSpPr>
        <p:spPr>
          <a:xfrm>
            <a:off x="8882743" y="1839686"/>
            <a:ext cx="272143" cy="2198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67EE2C-E01A-5841-BEE3-376651BEE0BB}"/>
              </a:ext>
            </a:extLst>
          </p:cNvPr>
          <p:cNvSpPr/>
          <p:nvPr/>
        </p:nvSpPr>
        <p:spPr>
          <a:xfrm>
            <a:off x="9285515" y="1839686"/>
            <a:ext cx="272143" cy="2198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98540-57CC-9D41-9F6C-D61F21E8F670}"/>
              </a:ext>
            </a:extLst>
          </p:cNvPr>
          <p:cNvSpPr/>
          <p:nvPr/>
        </p:nvSpPr>
        <p:spPr>
          <a:xfrm>
            <a:off x="9688287" y="1839686"/>
            <a:ext cx="272143" cy="21989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15A575-5F72-6F4F-AD34-BC3E3759869A}"/>
              </a:ext>
            </a:extLst>
          </p:cNvPr>
          <p:cNvSpPr/>
          <p:nvPr/>
        </p:nvSpPr>
        <p:spPr>
          <a:xfrm>
            <a:off x="10091059" y="1839686"/>
            <a:ext cx="272143" cy="21989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2A78D3-C474-4445-8CD2-5B43BEB57727}"/>
              </a:ext>
            </a:extLst>
          </p:cNvPr>
          <p:cNvSpPr/>
          <p:nvPr/>
        </p:nvSpPr>
        <p:spPr>
          <a:xfrm>
            <a:off x="10461174" y="1839686"/>
            <a:ext cx="272143" cy="21989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11445D-8FE0-7945-9D07-21D533FA1A16}"/>
              </a:ext>
            </a:extLst>
          </p:cNvPr>
          <p:cNvSpPr/>
          <p:nvPr/>
        </p:nvSpPr>
        <p:spPr>
          <a:xfrm>
            <a:off x="10831289" y="1839686"/>
            <a:ext cx="272143" cy="21989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96B4DF-F261-514E-A8E7-C6265E848AB7}"/>
              </a:ext>
            </a:extLst>
          </p:cNvPr>
          <p:cNvSpPr/>
          <p:nvPr/>
        </p:nvSpPr>
        <p:spPr>
          <a:xfrm>
            <a:off x="8784771" y="1469571"/>
            <a:ext cx="838200" cy="297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AA4632-B1EF-8145-AC14-77005E45B0DC}"/>
              </a:ext>
            </a:extLst>
          </p:cNvPr>
          <p:cNvSpPr txBox="1"/>
          <p:nvPr/>
        </p:nvSpPr>
        <p:spPr>
          <a:xfrm>
            <a:off x="7745187" y="1066800"/>
            <a:ext cx="28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RNA cluster annotation 1,2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05E83-5575-0348-941F-F1CFED458524}"/>
              </a:ext>
            </a:extLst>
          </p:cNvPr>
          <p:cNvSpPr txBox="1"/>
          <p:nvPr/>
        </p:nvSpPr>
        <p:spPr>
          <a:xfrm>
            <a:off x="9824358" y="4245429"/>
            <a:ext cx="63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CB873-555B-0147-A1A5-7F49603253B4}"/>
              </a:ext>
            </a:extLst>
          </p:cNvPr>
          <p:cNvSpPr txBox="1"/>
          <p:nvPr/>
        </p:nvSpPr>
        <p:spPr>
          <a:xfrm>
            <a:off x="10512881" y="4245429"/>
            <a:ext cx="104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ATAC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C7F098-EEAA-904A-A508-D276F0F1EDE1}"/>
              </a:ext>
            </a:extLst>
          </p:cNvPr>
          <p:cNvSpPr txBox="1"/>
          <p:nvPr/>
        </p:nvSpPr>
        <p:spPr>
          <a:xfrm>
            <a:off x="119742" y="239486"/>
            <a:ext cx="597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to construct a </a:t>
            </a:r>
            <a:r>
              <a:rPr lang="en-US" dirty="0" err="1">
                <a:solidFill>
                  <a:srgbClr val="FF0000"/>
                </a:solidFill>
              </a:rPr>
              <a:t>Anndata</a:t>
            </a:r>
            <a:r>
              <a:rPr lang="en-US" dirty="0"/>
              <a:t> like below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1EFA2-671E-EF44-A72F-AFB717903E5E}"/>
              </a:ext>
            </a:extLst>
          </p:cNvPr>
          <p:cNvSpPr txBox="1"/>
          <p:nvPr/>
        </p:nvSpPr>
        <p:spPr>
          <a:xfrm>
            <a:off x="315685" y="4789714"/>
            <a:ext cx="1041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expr has been scaled/corrected somehow, put raw count in </a:t>
            </a:r>
            <a:r>
              <a:rPr lang="en-US" dirty="0" err="1">
                <a:solidFill>
                  <a:srgbClr val="FF0000"/>
                </a:solidFill>
              </a:rPr>
              <a:t>anndata.layers</a:t>
            </a:r>
            <a:r>
              <a:rPr lang="en-US" dirty="0">
                <a:solidFill>
                  <a:srgbClr val="FF0000"/>
                </a:solidFill>
              </a:rPr>
              <a:t>[key], </a:t>
            </a:r>
            <a:r>
              <a:rPr lang="en-US" dirty="0"/>
              <a:t>and specify layer parameter when executing </a:t>
            </a:r>
            <a:r>
              <a:rPr lang="en-US" dirty="0" err="1">
                <a:solidFill>
                  <a:srgbClr val="FF0000"/>
                </a:solidFill>
              </a:rPr>
              <a:t>sctri.lazy_run</a:t>
            </a:r>
            <a:r>
              <a:rPr lang="en-US" dirty="0">
                <a:solidFill>
                  <a:srgbClr val="FF0000"/>
                </a:solidFill>
              </a:rPr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don’t have existing annotation, using </a:t>
            </a:r>
            <a:r>
              <a:rPr lang="en-US" dirty="0" err="1">
                <a:solidFill>
                  <a:srgbClr val="FF0000"/>
                </a:solidFill>
              </a:rPr>
              <a:t>preprocessing.scanpy_recipe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to derive Leiden clusters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have existing annotation to add, using </a:t>
            </a:r>
            <a:r>
              <a:rPr lang="en-US" dirty="0" err="1">
                <a:solidFill>
                  <a:srgbClr val="FF0000"/>
                </a:solidFill>
              </a:rPr>
              <a:t>preprocessing.add_annotation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8085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130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Guangyuan(Frank) (li2g2)</dc:creator>
  <cp:lastModifiedBy>Li, Guangyuan(Frank) (li2g2)</cp:lastModifiedBy>
  <cp:revision>14</cp:revision>
  <dcterms:created xsi:type="dcterms:W3CDTF">2021-09-28T14:05:48Z</dcterms:created>
  <dcterms:modified xsi:type="dcterms:W3CDTF">2022-01-12T14:47:12Z</dcterms:modified>
</cp:coreProperties>
</file>