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295" r:id="rId5"/>
    <p:sldId id="298" r:id="rId6"/>
    <p:sldId id="277" r:id="rId7"/>
    <p:sldId id="338" r:id="rId8"/>
    <p:sldId id="279" r:id="rId9"/>
    <p:sldId id="320" r:id="rId10"/>
    <p:sldId id="319" r:id="rId11"/>
    <p:sldId id="305" r:id="rId12"/>
    <p:sldId id="342" r:id="rId13"/>
    <p:sldId id="343" r:id="rId14"/>
    <p:sldId id="344" r:id="rId15"/>
    <p:sldId id="345" r:id="rId16"/>
    <p:sldId id="346" r:id="rId17"/>
    <p:sldId id="347" r:id="rId18"/>
    <p:sldId id="348" r:id="rId19"/>
    <p:sldId id="318" r:id="rId20"/>
    <p:sldId id="341" r:id="rId21"/>
    <p:sldId id="349" r:id="rId22"/>
    <p:sldId id="351" r:id="rId23"/>
    <p:sldId id="353" r:id="rId24"/>
    <p:sldId id="352" r:id="rId25"/>
    <p:sldId id="354" r:id="rId26"/>
    <p:sldId id="339" r:id="rId27"/>
    <p:sldId id="340" r:id="rId28"/>
    <p:sldId id="350" r:id="rId29"/>
    <p:sldId id="355" r:id="rId30"/>
    <p:sldId id="356" r:id="rId31"/>
    <p:sldId id="321" r:id="rId32"/>
    <p:sldId id="304" r:id="rId33"/>
    <p:sldId id="31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75050"/>
    <a:srgbClr val="404040"/>
    <a:srgbClr val="9BC2DF"/>
    <a:srgbClr val="A6CAEE"/>
    <a:srgbClr val="CCCC33"/>
    <a:srgbClr val="FFC885"/>
    <a:srgbClr val="FEE3AD"/>
    <a:srgbClr val="FFFFFF"/>
    <a:srgbClr val="92B5DB"/>
    <a:srgbClr val="A4A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4312" autoAdjust="0"/>
  </p:normalViewPr>
  <p:slideViewPr>
    <p:cSldViewPr snapToGrid="0" showGuides="1">
      <p:cViewPr>
        <p:scale>
          <a:sx n="66" d="100"/>
          <a:sy n="66" d="100"/>
        </p:scale>
        <p:origin x="1512" y="278"/>
      </p:cViewPr>
      <p:guideLst>
        <p:guide orient="horz" pos="4224"/>
        <p:guide pos="5110"/>
        <p:guide orient="horz" pos="175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66" d="100"/>
          <a:sy n="66" d="100"/>
        </p:scale>
        <p:origin x="2322" y="-3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BE96E-66E5-4AE0-97D7-7FDAD5BCA6D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1971-2C66-405E-A74D-7E371BACBA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65918-C45C-46E3-971A-E05B3271271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AF99F-76E7-41BC-BC3B-28E0C22733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7257250">
            <a:off x="3468864" y="1449524"/>
            <a:ext cx="6181853" cy="5325620"/>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3716655" y="1335405"/>
            <a:ext cx="4121785" cy="4121785"/>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185248" y="1889126"/>
            <a:ext cx="5184576" cy="2122805"/>
          </a:xfrm>
          <a:prstGeom prst="rect">
            <a:avLst/>
          </a:prstGeom>
        </p:spPr>
        <p:txBody>
          <a:bodyPr wrap="square">
            <a:spAutoFit/>
          </a:bodyPr>
          <a:lstStyle/>
          <a:p>
            <a:pPr algn="ctr" fontAlgn="auto">
              <a:spcBef>
                <a:spcPts val="0"/>
              </a:spcBef>
              <a:spcAft>
                <a:spcPts val="0"/>
              </a:spcAft>
              <a:defRPr/>
            </a:pPr>
            <a:r>
              <a:rPr lang="en-US" altLang="zh-CN" sz="4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Bitcoin EMA Margin trade Strategy</a:t>
            </a:r>
            <a:endParaRPr lang="en-US" altLang="zh-CN" sz="4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p:txBody>
      </p:sp>
      <p:sp>
        <p:nvSpPr>
          <p:cNvPr id="22" name="矩形 21"/>
          <p:cNvSpPr/>
          <p:nvPr/>
        </p:nvSpPr>
        <p:spPr>
          <a:xfrm>
            <a:off x="3295021" y="3797120"/>
            <a:ext cx="5184576" cy="400110"/>
          </a:xfrm>
          <a:prstGeom prst="rect">
            <a:avLst/>
          </a:prstGeom>
        </p:spPr>
        <p:txBody>
          <a:bodyPr wrap="square">
            <a:spAutoFit/>
          </a:bodyPr>
          <a:lstStyle/>
          <a:p>
            <a:pPr algn="ctr" fontAlgn="auto">
              <a:spcBef>
                <a:spcPts val="0"/>
              </a:spcBef>
              <a:spcAft>
                <a:spcPts val="0"/>
              </a:spcAft>
              <a:defRPr/>
            </a:pPr>
            <a:r>
              <a:rPr lang="en-US" altLang="zh-CN" sz="20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Group 3</a:t>
            </a:r>
            <a:endParaRPr lang="zh-CN" altLang="en-US" sz="20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p:txBody>
      </p:sp>
      <p:sp>
        <p:nvSpPr>
          <p:cNvPr id="23" name="矩形 22"/>
          <p:cNvSpPr/>
          <p:nvPr/>
        </p:nvSpPr>
        <p:spPr>
          <a:xfrm>
            <a:off x="4961646" y="4197091"/>
            <a:ext cx="1851325" cy="738664"/>
          </a:xfrm>
          <a:prstGeom prst="rect">
            <a:avLst/>
          </a:prstGeom>
        </p:spPr>
        <p:txBody>
          <a:bodyPr wrap="square">
            <a:spAutoFit/>
          </a:bodyPr>
          <a:lstStyle/>
          <a:p>
            <a:pPr algn="r" fontAlgn="auto">
              <a:spcBef>
                <a:spcPts val="0"/>
              </a:spcBef>
              <a:spcAft>
                <a:spcPts val="0"/>
              </a:spcAft>
              <a:defRPr/>
            </a:pPr>
            <a:r>
              <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Li </a:t>
            </a:r>
            <a:r>
              <a:rPr lang="en-US" altLang="zh-CN" sz="1400" b="1" dirty="0" err="1">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li</a:t>
            </a:r>
            <a:endPar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a:p>
            <a:pPr algn="r" fontAlgn="auto">
              <a:spcBef>
                <a:spcPts val="0"/>
              </a:spcBef>
              <a:spcAft>
                <a:spcPts val="0"/>
              </a:spcAft>
              <a:defRPr/>
            </a:pPr>
            <a:r>
              <a:rPr lang="en-US" altLang="zh-CN" sz="1400" b="1" dirty="0" err="1">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Siqi</a:t>
            </a:r>
            <a:r>
              <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 Yi</a:t>
            </a:r>
            <a:endPar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a:p>
            <a:pPr algn="r" fontAlgn="auto">
              <a:spcBef>
                <a:spcPts val="0"/>
              </a:spcBef>
              <a:spcAft>
                <a:spcPts val="0"/>
              </a:spcAft>
              <a:defRPr/>
            </a:pPr>
            <a:r>
              <a:rPr lang="en-US" altLang="zh-CN" sz="1400" b="1" dirty="0" err="1">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Yutao</a:t>
            </a:r>
            <a:r>
              <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 Liang</a:t>
            </a:r>
            <a:endParaRPr lang="zh-CN" altLang="en-US"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018915" y="738505"/>
            <a:ext cx="41548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chemeClr val="tx1"/>
                </a:solidFill>
                <a:sym typeface="+mn-ea"/>
              </a:rPr>
              <a:t>Download Data</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692150" y="1835150"/>
            <a:ext cx="10807700" cy="3187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018915" y="738505"/>
            <a:ext cx="41548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chemeClr val="tx1"/>
                </a:solidFill>
                <a:sym typeface="+mn-ea"/>
              </a:rPr>
              <a:t>Download Data</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858520" y="1904365"/>
            <a:ext cx="10475595" cy="37096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018915" y="738505"/>
            <a:ext cx="41548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chemeClr val="tx1"/>
                </a:solidFill>
                <a:sym typeface="+mn-ea"/>
              </a:rPr>
              <a:t>Process Data</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939800" y="1847850"/>
            <a:ext cx="10312400" cy="38849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018915" y="738505"/>
            <a:ext cx="41548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chemeClr val="tx1"/>
                </a:solidFill>
                <a:sym typeface="+mn-ea"/>
              </a:rPr>
              <a:t>Process Data</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1015365" y="1753235"/>
            <a:ext cx="10161270" cy="37299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018915" y="738505"/>
            <a:ext cx="41548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chemeClr val="tx1"/>
                </a:solidFill>
                <a:sym typeface="+mn-ea"/>
              </a:rPr>
              <a:t>Process Data</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655955" y="1753235"/>
            <a:ext cx="10607040" cy="34874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041400" y="1075690"/>
            <a:ext cx="10109200" cy="558800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018915" y="738505"/>
            <a:ext cx="41548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chemeClr val="tx1"/>
                </a:solidFill>
                <a:latin typeface="+mn-lt"/>
                <a:ea typeface="黑体" panose="02010609060101010101" pitchFamily="49" charset="-122"/>
                <a:sym typeface="+mn-ea"/>
              </a:rPr>
              <a:t>Build the Model</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17650" y="738505"/>
            <a:ext cx="9156700" cy="596900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018915" y="738505"/>
            <a:ext cx="465836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ym typeface="+mn-ea"/>
              </a:rPr>
              <a:t>Trade with Model</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4"/>
          <p:cNvSpPr txBox="1">
            <a:spLocks noChangeArrowheads="1"/>
          </p:cNvSpPr>
          <p:nvPr/>
        </p:nvSpPr>
        <p:spPr bwMode="auto">
          <a:xfrm>
            <a:off x="1825121" y="1601931"/>
            <a:ext cx="8541759"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algn="l" eaLnBrk="1" hangingPunct="1">
              <a:lnSpc>
                <a:spcPct val="150000"/>
              </a:lnSpc>
              <a:buFont typeface="Wingdings" panose="05000000000000000000" pitchFamily="2" charset="2"/>
              <a:buChar char="l"/>
            </a:pPr>
            <a:r>
              <a:rPr lang="en-US" altLang="zh-CN" sz="2000" b="1" dirty="0" err="1">
                <a:latin typeface="+mn-lt"/>
                <a:ea typeface="黑体" panose="02010609060101010101" pitchFamily="49" charset="-122"/>
              </a:rPr>
              <a:t>Analyse</a:t>
            </a:r>
            <a:r>
              <a:rPr lang="en-US" altLang="zh-CN" sz="2000" b="1" dirty="0">
                <a:latin typeface="+mn-lt"/>
                <a:ea typeface="黑体" panose="02010609060101010101" pitchFamily="49" charset="-122"/>
              </a:rPr>
              <a:t> the difference between Bitcoin price and Exponential Moving Average(EMA) price to find the boundary of abnormal high and abnormal low. Short in abnormal high price and long in abnormal low price. </a:t>
            </a:r>
            <a:endParaRPr lang="en-US" altLang="zh-CN" sz="2000" b="1" dirty="0">
              <a:latin typeface="+mn-lt"/>
              <a:ea typeface="黑体" panose="02010609060101010101" pitchFamily="49" charset="-122"/>
            </a:endParaRPr>
          </a:p>
        </p:txBody>
      </p:sp>
      <p:sp>
        <p:nvSpPr>
          <p:cNvPr id="10" name="TextBox 4"/>
          <p:cNvSpPr txBox="1">
            <a:spLocks noChangeArrowheads="1"/>
          </p:cNvSpPr>
          <p:nvPr/>
        </p:nvSpPr>
        <p:spPr bwMode="auto">
          <a:xfrm>
            <a:off x="1825121" y="3539862"/>
            <a:ext cx="11972078"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eaLnBrk="1" hangingPunct="1">
              <a:lnSpc>
                <a:spcPct val="150000"/>
              </a:lnSpc>
              <a:buFont typeface="Wingdings" panose="05000000000000000000" pitchFamily="2" charset="2"/>
              <a:buChar char="l"/>
            </a:pPr>
            <a:r>
              <a:rPr lang="en-US" altLang="zh-CN" sz="2000" b="1" dirty="0">
                <a:latin typeface="+mn-lt"/>
                <a:ea typeface="黑体" panose="02010609060101010101" pitchFamily="49" charset="-122"/>
              </a:rPr>
              <a:t>The calculated indices of the model include:</a:t>
            </a:r>
            <a:endParaRPr lang="en-US" altLang="zh-CN" sz="20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000" b="1" dirty="0">
                <a:latin typeface="+mn-lt"/>
                <a:ea typeface="黑体" panose="02010609060101010101" pitchFamily="49" charset="-122"/>
              </a:rPr>
              <a:t>winning rate</a:t>
            </a:r>
            <a:endParaRPr lang="en-US" altLang="zh-CN" sz="20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000" b="1" dirty="0">
                <a:latin typeface="+mn-lt"/>
                <a:ea typeface="黑体" panose="02010609060101010101" pitchFamily="49" charset="-122"/>
              </a:rPr>
              <a:t>monthly  return</a:t>
            </a:r>
            <a:endParaRPr lang="en-US" altLang="zh-CN" sz="20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000" b="1" dirty="0">
                <a:latin typeface="+mn-lt"/>
                <a:ea typeface="黑体" panose="02010609060101010101" pitchFamily="49" charset="-122"/>
              </a:rPr>
              <a:t>annual </a:t>
            </a:r>
            <a:r>
              <a:rPr lang="en-US" altLang="zh-CN" sz="2000" b="1" dirty="0">
                <a:latin typeface="+mn-lt"/>
                <a:ea typeface="黑体" panose="02010609060101010101" pitchFamily="49" charset="-122"/>
                <a:sym typeface="+mn-ea"/>
              </a:rPr>
              <a:t>return</a:t>
            </a:r>
            <a:endParaRPr lang="en-US" altLang="zh-CN" sz="2000" b="1" dirty="0">
              <a:latin typeface="+mn-lt"/>
              <a:ea typeface="黑体" panose="02010609060101010101" pitchFamily="49" charset="-122"/>
            </a:endParaRPr>
          </a:p>
          <a:p>
            <a:pPr lvl="1" indent="0" eaLnBrk="1" hangingPunct="1">
              <a:lnSpc>
                <a:spcPct val="150000"/>
              </a:lnSpc>
              <a:buFont typeface="Wingdings" panose="05000000000000000000" pitchFamily="2" charset="2"/>
              <a:buNone/>
            </a:pPr>
            <a:endParaRPr lang="en-US" altLang="zh-CN" sz="2000" b="1" dirty="0">
              <a:latin typeface="+mn-lt"/>
              <a:ea typeface="黑体" panose="02010609060101010101" pitchFamily="49" charset="-122"/>
            </a:endParaRPr>
          </a:p>
        </p:txBody>
      </p:sp>
      <p:sp>
        <p:nvSpPr>
          <p:cNvPr id="11" name="TextBox 4"/>
          <p:cNvSpPr txBox="1">
            <a:spLocks noChangeArrowheads="1"/>
          </p:cNvSpPr>
          <p:nvPr/>
        </p:nvSpPr>
        <p:spPr bwMode="auto">
          <a:xfrm>
            <a:off x="4888230" y="737235"/>
            <a:ext cx="241554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latin typeface="+mn-lt"/>
                <a:ea typeface="黑体" panose="02010609060101010101" pitchFamily="49" charset="-122"/>
              </a:rPr>
              <a:t>Second</a:t>
            </a:r>
            <a:endParaRPr lang="en-US" altLang="zh-CN" sz="4000" b="1" dirty="0">
              <a:latin typeface="+mn-lt"/>
              <a:ea typeface="黑体" panose="02010609060101010101" pitchFamily="49" charset="-122"/>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p:cNvCxnSpPr/>
          <p:nvPr/>
        </p:nvCxnSpPr>
        <p:spPr>
          <a:xfrm>
            <a:off x="1155700" y="3918947"/>
            <a:ext cx="9855200" cy="0"/>
          </a:xfrm>
          <a:prstGeom prst="straightConnector1">
            <a:avLst/>
          </a:prstGeom>
          <a:ln w="5715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25" name="椭圆 34"/>
          <p:cNvSpPr/>
          <p:nvPr/>
        </p:nvSpPr>
        <p:spPr>
          <a:xfrm>
            <a:off x="1541579" y="2888261"/>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矩形 25"/>
          <p:cNvSpPr/>
          <p:nvPr/>
        </p:nvSpPr>
        <p:spPr>
          <a:xfrm>
            <a:off x="6487795" y="5012055"/>
            <a:ext cx="2568575" cy="1271270"/>
          </a:xfrm>
          <a:prstGeom prst="rect">
            <a:avLst/>
          </a:prstGeom>
          <a:noFill/>
        </p:spPr>
        <p:txBody>
          <a:bodyPr wrap="square" rtlCol="0">
            <a:spAutoFit/>
          </a:bodyPr>
          <a:lstStyle/>
          <a:p>
            <a:pPr algn="ctr">
              <a:lnSpc>
                <a:spcPts val="2300"/>
              </a:lnSpc>
            </a:pPr>
            <a:r>
              <a:rPr lang="en-US" altLang="zh-CN" sz="2000" b="1" dirty="0"/>
              <a:t>Long signal at Negtive Abnormal, Short signal at Positive Abnormal</a:t>
            </a:r>
            <a:endParaRPr lang="en-US" altLang="zh-CN" sz="2000" b="1" dirty="0"/>
          </a:p>
        </p:txBody>
      </p:sp>
      <p:sp>
        <p:nvSpPr>
          <p:cNvPr id="27" name="矩形 26"/>
          <p:cNvSpPr/>
          <p:nvPr/>
        </p:nvSpPr>
        <p:spPr>
          <a:xfrm>
            <a:off x="1057275" y="1605280"/>
            <a:ext cx="2162810" cy="1271270"/>
          </a:xfrm>
          <a:prstGeom prst="rect">
            <a:avLst/>
          </a:prstGeom>
          <a:noFill/>
        </p:spPr>
        <p:txBody>
          <a:bodyPr wrap="square" rtlCol="0">
            <a:spAutoFit/>
          </a:bodyPr>
          <a:lstStyle/>
          <a:p>
            <a:pPr algn="ctr">
              <a:lnSpc>
                <a:spcPts val="2300"/>
              </a:lnSpc>
            </a:pPr>
            <a:r>
              <a:rPr lang="en-US" sz="2000" b="1" dirty="0"/>
              <a:t>Calculate </a:t>
            </a:r>
            <a:r>
              <a:rPr lang="en-US" altLang="zh-CN" sz="2000" b="1" dirty="0">
                <a:ea typeface="黑体" panose="02010609060101010101" pitchFamily="49" charset="-122"/>
                <a:sym typeface="+mn-ea"/>
              </a:rPr>
              <a:t>Exponential Moving Average(EMA) </a:t>
            </a:r>
            <a:r>
              <a:rPr lang="en-US" sz="2000" b="1" dirty="0"/>
              <a:t> </a:t>
            </a:r>
            <a:endParaRPr lang="en-US" sz="2000" b="1" dirty="0"/>
          </a:p>
        </p:txBody>
      </p:sp>
      <p:sp>
        <p:nvSpPr>
          <p:cNvPr id="28" name="矩形 27"/>
          <p:cNvSpPr/>
          <p:nvPr/>
        </p:nvSpPr>
        <p:spPr>
          <a:xfrm>
            <a:off x="8409305" y="1346835"/>
            <a:ext cx="2150110" cy="1565910"/>
          </a:xfrm>
          <a:prstGeom prst="rect">
            <a:avLst/>
          </a:prstGeom>
          <a:noFill/>
        </p:spPr>
        <p:txBody>
          <a:bodyPr wrap="square" rtlCol="0">
            <a:spAutoFit/>
          </a:bodyPr>
          <a:lstStyle/>
          <a:p>
            <a:pPr algn="ctr">
              <a:lnSpc>
                <a:spcPts val="2300"/>
              </a:lnSpc>
            </a:pPr>
            <a:r>
              <a:rPr lang="en-US" altLang="zh-CN" sz="2000" b="1" dirty="0"/>
              <a:t>Long at Long signal, Short at Short signal, Including Trade Cost</a:t>
            </a:r>
            <a:endParaRPr lang="en-US" altLang="zh-CN" sz="2000" b="1" dirty="0"/>
          </a:p>
        </p:txBody>
      </p:sp>
      <p:sp>
        <p:nvSpPr>
          <p:cNvPr id="30" name="矩形 29"/>
          <p:cNvSpPr/>
          <p:nvPr/>
        </p:nvSpPr>
        <p:spPr>
          <a:xfrm>
            <a:off x="2859405" y="5042535"/>
            <a:ext cx="2362200" cy="975995"/>
          </a:xfrm>
          <a:prstGeom prst="rect">
            <a:avLst/>
          </a:prstGeom>
          <a:noFill/>
        </p:spPr>
        <p:txBody>
          <a:bodyPr wrap="square" rtlCol="0">
            <a:spAutoFit/>
          </a:bodyPr>
          <a:lstStyle/>
          <a:p>
            <a:pPr algn="ctr">
              <a:lnSpc>
                <a:spcPts val="2300"/>
              </a:lnSpc>
            </a:pPr>
            <a:r>
              <a:rPr lang="en-US" altLang="zh-CN" sz="2000" b="1" dirty="0"/>
              <a:t>Calculate pecentage of Price vs EMA</a:t>
            </a:r>
            <a:endParaRPr lang="en-US" altLang="zh-CN" sz="2000" b="1" dirty="0"/>
          </a:p>
        </p:txBody>
      </p:sp>
      <p:sp>
        <p:nvSpPr>
          <p:cNvPr id="31" name="椭圆 34"/>
          <p:cNvSpPr/>
          <p:nvPr/>
        </p:nvSpPr>
        <p:spPr>
          <a:xfrm>
            <a:off x="5285995" y="2912961"/>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4"/>
          <p:cNvSpPr/>
          <p:nvPr/>
        </p:nvSpPr>
        <p:spPr>
          <a:xfrm>
            <a:off x="8852859" y="2877187"/>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3" name="组合 32"/>
          <p:cNvGrpSpPr/>
          <p:nvPr/>
        </p:nvGrpSpPr>
        <p:grpSpPr>
          <a:xfrm rot="10800000">
            <a:off x="7075144" y="3200993"/>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rot="10800000">
            <a:off x="3330728" y="3231412"/>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39" name="TextBox 73"/>
          <p:cNvSpPr txBox="1"/>
          <p:nvPr/>
        </p:nvSpPr>
        <p:spPr>
          <a:xfrm>
            <a:off x="1541578" y="3578712"/>
            <a:ext cx="1262609" cy="681355"/>
          </a:xfrm>
          <a:prstGeom prst="rect">
            <a:avLst/>
          </a:prstGeom>
          <a:noFill/>
        </p:spPr>
        <p:txBody>
          <a:bodyPr wrap="square" rtlCol="0">
            <a:spAutoFit/>
          </a:bodyPr>
          <a:lstStyle>
            <a:defPPr>
              <a:defRPr lang="zh-CN"/>
            </a:defPPr>
            <a:lvl1pPr algn="ctr">
              <a:lnSpc>
                <a:spcPts val="2300"/>
              </a:lnSpc>
              <a:defRPr sz="1200"/>
            </a:lvl1pPr>
          </a:lstStyle>
          <a:p>
            <a:r>
              <a:rPr lang="en-US" altLang="zh-CN" sz="1800" b="1" dirty="0">
                <a:solidFill>
                  <a:schemeClr val="bg1"/>
                </a:solidFill>
              </a:rPr>
              <a:t>Calculate EMA</a:t>
            </a:r>
            <a:endParaRPr lang="en-US" altLang="zh-CN" sz="1800" b="1" dirty="0">
              <a:solidFill>
                <a:schemeClr val="bg1"/>
              </a:solidFill>
            </a:endParaRPr>
          </a:p>
        </p:txBody>
      </p:sp>
      <p:sp>
        <p:nvSpPr>
          <p:cNvPr id="40" name="TextBox 74"/>
          <p:cNvSpPr txBox="1"/>
          <p:nvPr/>
        </p:nvSpPr>
        <p:spPr>
          <a:xfrm>
            <a:off x="3360792" y="3430606"/>
            <a:ext cx="1262609" cy="97599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Calculate %Pice vs EMA</a:t>
            </a:r>
            <a:endParaRPr lang="en-US" altLang="zh-CN" b="1" dirty="0"/>
          </a:p>
        </p:txBody>
      </p:sp>
      <p:sp>
        <p:nvSpPr>
          <p:cNvPr id="41" name="TextBox 75"/>
          <p:cNvSpPr txBox="1"/>
          <p:nvPr/>
        </p:nvSpPr>
        <p:spPr>
          <a:xfrm>
            <a:off x="5285670" y="3577926"/>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Define Abnormal </a:t>
            </a:r>
            <a:endParaRPr lang="en-US" altLang="zh-CN" b="1" dirty="0"/>
          </a:p>
        </p:txBody>
      </p:sp>
      <p:sp>
        <p:nvSpPr>
          <p:cNvPr id="42" name="TextBox 76"/>
          <p:cNvSpPr txBox="1"/>
          <p:nvPr/>
        </p:nvSpPr>
        <p:spPr>
          <a:xfrm>
            <a:off x="7171062" y="3578561"/>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Build Signal</a:t>
            </a:r>
            <a:endParaRPr lang="en-US" altLang="zh-CN" b="1" dirty="0"/>
          </a:p>
        </p:txBody>
      </p:sp>
      <p:sp>
        <p:nvSpPr>
          <p:cNvPr id="43" name="TextBox 77"/>
          <p:cNvSpPr txBox="1"/>
          <p:nvPr/>
        </p:nvSpPr>
        <p:spPr>
          <a:xfrm>
            <a:off x="8852860" y="3431241"/>
            <a:ext cx="1262609" cy="97599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Trade with Signan</a:t>
            </a:r>
            <a:endParaRPr lang="en-US" altLang="zh-CN" b="1" dirty="0"/>
          </a:p>
        </p:txBody>
      </p:sp>
      <p:sp>
        <p:nvSpPr>
          <p:cNvPr id="44" name="矩形 4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47" name="组合 46"/>
          <p:cNvGrpSpPr/>
          <p:nvPr/>
        </p:nvGrpSpPr>
        <p:grpSpPr>
          <a:xfrm rot="17100000">
            <a:off x="175953" y="261388"/>
            <a:ext cx="481872" cy="469661"/>
            <a:chOff x="1032060" y="5022216"/>
            <a:chExt cx="753746" cy="734645"/>
          </a:xfrm>
        </p:grpSpPr>
        <p:sp>
          <p:nvSpPr>
            <p:cNvPr id="48" name="等腰三角形 4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
        <p:nvSpPr>
          <p:cNvPr id="4" name="矩形 3"/>
          <p:cNvSpPr/>
          <p:nvPr/>
        </p:nvSpPr>
        <p:spPr>
          <a:xfrm>
            <a:off x="4724400" y="1753235"/>
            <a:ext cx="2447290" cy="975995"/>
          </a:xfrm>
          <a:prstGeom prst="rect">
            <a:avLst/>
          </a:prstGeom>
          <a:noFill/>
        </p:spPr>
        <p:txBody>
          <a:bodyPr wrap="square" rtlCol="0">
            <a:spAutoFit/>
          </a:bodyPr>
          <a:p>
            <a:pPr algn="ctr">
              <a:lnSpc>
                <a:spcPts val="2300"/>
              </a:lnSpc>
            </a:pPr>
            <a:r>
              <a:rPr lang="en-US" altLang="zh-CN" sz="2000" b="1" dirty="0"/>
              <a:t>Abnormal is mean +- 3standard deviation</a:t>
            </a:r>
            <a:endParaRPr lang="en-US" altLang="zh-CN" sz="2000" b="1" dirty="0"/>
          </a:p>
        </p:txBody>
      </p:sp>
      <p:sp>
        <p:nvSpPr>
          <p:cNvPr id="3" name="TextBox 4"/>
          <p:cNvSpPr txBox="1">
            <a:spLocks noChangeArrowheads="1"/>
          </p:cNvSpPr>
          <p:nvPr/>
        </p:nvSpPr>
        <p:spPr bwMode="auto">
          <a:xfrm>
            <a:off x="4888230" y="737235"/>
            <a:ext cx="241554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latin typeface="+mn-lt"/>
                <a:ea typeface="黑体" panose="02010609060101010101" pitchFamily="49" charset="-122"/>
              </a:rPr>
              <a:t>Second</a:t>
            </a:r>
            <a:endParaRPr lang="en-US" altLang="zh-CN" sz="4000" b="1" dirty="0">
              <a:latin typeface="+mn-lt"/>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14:presetBounceEnd="44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4000">
                                          <p:cBhvr additive="base">
                                            <p:cTn id="11"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14:presetBounceEnd="44000">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14:bounceEnd="44000">
                                          <p:cBhvr additive="base">
                                            <p:cTn id="21" dur="500" fill="hold"/>
                                            <p:tgtEl>
                                              <p:spTgt spid="36"/>
                                            </p:tgtEl>
                                            <p:attrNameLst>
                                              <p:attrName>ppt_x</p:attrName>
                                            </p:attrNameLst>
                                          </p:cBhvr>
                                          <p:tavLst>
                                            <p:tav tm="0">
                                              <p:val>
                                                <p:strVal val="0-#ppt_w/2"/>
                                              </p:val>
                                            </p:tav>
                                            <p:tav tm="100000">
                                              <p:val>
                                                <p:strVal val="#ppt_x"/>
                                              </p:val>
                                            </p:tav>
                                          </p:tavLst>
                                        </p:anim>
                                        <p:anim calcmode="lin" valueType="num" p14:bounceEnd="44000">
                                          <p:cBhvr additive="base">
                                            <p:cTn id="22" dur="500" fill="hold"/>
                                            <p:tgtEl>
                                              <p:spTgt spid="3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14:presetBounceEnd="44000">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14:bounceEnd="44000">
                                          <p:cBhvr additive="base">
                                            <p:cTn id="31" dur="500" fill="hold"/>
                                            <p:tgtEl>
                                              <p:spTgt spid="31"/>
                                            </p:tgtEl>
                                            <p:attrNameLst>
                                              <p:attrName>ppt_x</p:attrName>
                                            </p:attrNameLst>
                                          </p:cBhvr>
                                          <p:tavLst>
                                            <p:tav tm="0">
                                              <p:val>
                                                <p:strVal val="0-#ppt_w/2"/>
                                              </p:val>
                                            </p:tav>
                                            <p:tav tm="100000">
                                              <p:val>
                                                <p:strVal val="#ppt_x"/>
                                              </p:val>
                                            </p:tav>
                                          </p:tavLst>
                                        </p:anim>
                                        <p:anim calcmode="lin" valueType="num" p14:bounceEnd="44000">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0-#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14:presetBounceEnd="44000">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14:bounceEnd="44000">
                                          <p:cBhvr additive="base">
                                            <p:cTn id="41" dur="500" fill="hold"/>
                                            <p:tgtEl>
                                              <p:spTgt spid="33"/>
                                            </p:tgtEl>
                                            <p:attrNameLst>
                                              <p:attrName>ppt_x</p:attrName>
                                            </p:attrNameLst>
                                          </p:cBhvr>
                                          <p:tavLst>
                                            <p:tav tm="0">
                                              <p:val>
                                                <p:strVal val="0-#ppt_w/2"/>
                                              </p:val>
                                            </p:tav>
                                            <p:tav tm="100000">
                                              <p:val>
                                                <p:strVal val="#ppt_x"/>
                                              </p:val>
                                            </p:tav>
                                          </p:tavLst>
                                        </p:anim>
                                        <p:anim calcmode="lin" valueType="num" p14:bounceEnd="44000">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0-#ppt_w/2"/>
                                              </p:val>
                                            </p:tav>
                                            <p:tav tm="100000">
                                              <p:val>
                                                <p:strVal val="#ppt_x"/>
                                              </p:val>
                                            </p:tav>
                                          </p:tavLst>
                                        </p:anim>
                                        <p:anim calcmode="lin" valueType="num">
                                          <p:cBhvr additive="base">
                                            <p:cTn id="47" dur="500" fill="hold"/>
                                            <p:tgtEl>
                                              <p:spTgt spid="42"/>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8" fill="hold" grpId="0" nodeType="afterEffect" p14:presetBounceEnd="44000">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14:bounceEnd="44000">
                                          <p:cBhvr additive="base">
                                            <p:cTn id="51" dur="500" fill="hold"/>
                                            <p:tgtEl>
                                              <p:spTgt spid="32"/>
                                            </p:tgtEl>
                                            <p:attrNameLst>
                                              <p:attrName>ppt_x</p:attrName>
                                            </p:attrNameLst>
                                          </p:cBhvr>
                                          <p:tavLst>
                                            <p:tav tm="0">
                                              <p:val>
                                                <p:strVal val="0-#ppt_w/2"/>
                                              </p:val>
                                            </p:tav>
                                            <p:tav tm="100000">
                                              <p:val>
                                                <p:strVal val="#ppt_x"/>
                                              </p:val>
                                            </p:tav>
                                          </p:tavLst>
                                        </p:anim>
                                        <p:anim calcmode="lin" valueType="num" p14:bounceEnd="44000">
                                          <p:cBhvr additive="base">
                                            <p:cTn id="52" dur="500" fill="hold"/>
                                            <p:tgtEl>
                                              <p:spTgt spid="32"/>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ppt_x"/>
                                              </p:val>
                                            </p:tav>
                                            <p:tav tm="100000">
                                              <p:val>
                                                <p:strVal val="#ppt_x"/>
                                              </p:val>
                                            </p:tav>
                                          </p:tavLst>
                                        </p:anim>
                                        <p:anim calcmode="lin" valueType="num">
                                          <p:cBhvr additive="base">
                                            <p:cTn id="70" dur="500" fill="hold"/>
                                            <p:tgtEl>
                                              <p:spTgt spid="30"/>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0-#ppt_h/2"/>
                                              </p:val>
                                            </p:tav>
                                            <p:tav tm="100000">
                                              <p:val>
                                                <p:strVal val="#ppt_y"/>
                                              </p:val>
                                            </p:tav>
                                          </p:tavLst>
                                        </p:anim>
                                      </p:childTnLst>
                                    </p:cTn>
                                  </p:par>
                                </p:childTnLst>
                              </p:cTn>
                            </p:par>
                            <p:par>
                              <p:cTn id="75" fill="hold">
                                <p:stCondLst>
                                  <p:cond delay="6000"/>
                                </p:stCondLst>
                                <p:childTnLst>
                                  <p:par>
                                    <p:cTn id="76" presetID="49" presetClass="entr" presetSubtype="0" decel="100000" fill="hold" nodeType="afterEffect">
                                      <p:stCondLst>
                                        <p:cond delay="0"/>
                                      </p:stCondLst>
                                      <p:childTnLst>
                                        <p:set>
                                          <p:cBhvr>
                                            <p:cTn id="77" dur="1" fill="hold">
                                              <p:stCondLst>
                                                <p:cond delay="0"/>
                                              </p:stCondLst>
                                            </p:cTn>
                                            <p:tgtEl>
                                              <p:spTgt spid="47"/>
                                            </p:tgtEl>
                                            <p:attrNameLst>
                                              <p:attrName>style.visibility</p:attrName>
                                            </p:attrNameLst>
                                          </p:cBhvr>
                                          <p:to>
                                            <p:strVal val="visible"/>
                                          </p:to>
                                        </p:set>
                                        <p:anim calcmode="lin" valueType="num">
                                          <p:cBhvr>
                                            <p:cTn id="78" dur="500" fill="hold"/>
                                            <p:tgtEl>
                                              <p:spTgt spid="47"/>
                                            </p:tgtEl>
                                            <p:attrNameLst>
                                              <p:attrName>ppt_w</p:attrName>
                                            </p:attrNameLst>
                                          </p:cBhvr>
                                          <p:tavLst>
                                            <p:tav tm="0">
                                              <p:val>
                                                <p:fltVal val="0"/>
                                              </p:val>
                                            </p:tav>
                                            <p:tav tm="100000">
                                              <p:val>
                                                <p:strVal val="#ppt_w"/>
                                              </p:val>
                                            </p:tav>
                                          </p:tavLst>
                                        </p:anim>
                                        <p:anim calcmode="lin" valueType="num">
                                          <p:cBhvr>
                                            <p:cTn id="79" dur="500" fill="hold"/>
                                            <p:tgtEl>
                                              <p:spTgt spid="47"/>
                                            </p:tgtEl>
                                            <p:attrNameLst>
                                              <p:attrName>ppt_h</p:attrName>
                                            </p:attrNameLst>
                                          </p:cBhvr>
                                          <p:tavLst>
                                            <p:tav tm="0">
                                              <p:val>
                                                <p:fltVal val="0"/>
                                              </p:val>
                                            </p:tav>
                                            <p:tav tm="100000">
                                              <p:val>
                                                <p:strVal val="#ppt_h"/>
                                              </p:val>
                                            </p:tav>
                                          </p:tavLst>
                                        </p:anim>
                                        <p:anim calcmode="lin" valueType="num">
                                          <p:cBhvr>
                                            <p:cTn id="80" dur="500" fill="hold"/>
                                            <p:tgtEl>
                                              <p:spTgt spid="47"/>
                                            </p:tgtEl>
                                            <p:attrNameLst>
                                              <p:attrName>style.rotation</p:attrName>
                                            </p:attrNameLst>
                                          </p:cBhvr>
                                          <p:tavLst>
                                            <p:tav tm="0">
                                              <p:val>
                                                <p:fltVal val="360"/>
                                              </p:val>
                                            </p:tav>
                                            <p:tav tm="100000">
                                              <p:val>
                                                <p:fltVal val="0"/>
                                              </p:val>
                                            </p:tav>
                                          </p:tavLst>
                                        </p:anim>
                                        <p:animEffect transition="in" filter="fade">
                                          <p:cBhvr>
                                            <p:cTn id="8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28" grpId="0"/>
          <p:bldP spid="30" grpId="0"/>
          <p:bldP spid="31" grpId="0" bldLvl="0" animBg="1"/>
          <p:bldP spid="32" grpId="0" bldLvl="0" animBg="1"/>
          <p:bldP spid="39" grpId="0"/>
          <p:bldP spid="40" grpId="0"/>
          <p:bldP spid="41" grpId="0"/>
          <p:bldP spid="42" grpId="0"/>
          <p:bldP spid="4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0-#ppt_w/2"/>
                                              </p:val>
                                            </p:tav>
                                            <p:tav tm="100000">
                                              <p:val>
                                                <p:strVal val="#ppt_x"/>
                                              </p:val>
                                            </p:tav>
                                          </p:tavLst>
                                        </p:anim>
                                        <p:anim calcmode="lin" valueType="num">
                                          <p:cBhvr additive="base">
                                            <p:cTn id="22" dur="500" fill="hold"/>
                                            <p:tgtEl>
                                              <p:spTgt spid="3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0-#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0-#ppt_w/2"/>
                                              </p:val>
                                            </p:tav>
                                            <p:tav tm="100000">
                                              <p:val>
                                                <p:strVal val="#ppt_x"/>
                                              </p:val>
                                            </p:tav>
                                          </p:tavLst>
                                        </p:anim>
                                        <p:anim calcmode="lin" valueType="num">
                                          <p:cBhvr additive="base">
                                            <p:cTn id="47" dur="500" fill="hold"/>
                                            <p:tgtEl>
                                              <p:spTgt spid="42"/>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8"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0-#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ppt_x"/>
                                              </p:val>
                                            </p:tav>
                                            <p:tav tm="100000">
                                              <p:val>
                                                <p:strVal val="#ppt_x"/>
                                              </p:val>
                                            </p:tav>
                                          </p:tavLst>
                                        </p:anim>
                                        <p:anim calcmode="lin" valueType="num">
                                          <p:cBhvr additive="base">
                                            <p:cTn id="70" dur="500" fill="hold"/>
                                            <p:tgtEl>
                                              <p:spTgt spid="30"/>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0-#ppt_h/2"/>
                                              </p:val>
                                            </p:tav>
                                            <p:tav tm="100000">
                                              <p:val>
                                                <p:strVal val="#ppt_y"/>
                                              </p:val>
                                            </p:tav>
                                          </p:tavLst>
                                        </p:anim>
                                      </p:childTnLst>
                                    </p:cTn>
                                  </p:par>
                                </p:childTnLst>
                              </p:cTn>
                            </p:par>
                            <p:par>
                              <p:cTn id="75" fill="hold">
                                <p:stCondLst>
                                  <p:cond delay="6000"/>
                                </p:stCondLst>
                                <p:childTnLst>
                                  <p:par>
                                    <p:cTn id="76" presetID="49" presetClass="entr" presetSubtype="0" decel="100000" fill="hold" nodeType="afterEffect">
                                      <p:stCondLst>
                                        <p:cond delay="0"/>
                                      </p:stCondLst>
                                      <p:childTnLst>
                                        <p:set>
                                          <p:cBhvr>
                                            <p:cTn id="77" dur="1" fill="hold">
                                              <p:stCondLst>
                                                <p:cond delay="0"/>
                                              </p:stCondLst>
                                            </p:cTn>
                                            <p:tgtEl>
                                              <p:spTgt spid="47"/>
                                            </p:tgtEl>
                                            <p:attrNameLst>
                                              <p:attrName>style.visibility</p:attrName>
                                            </p:attrNameLst>
                                          </p:cBhvr>
                                          <p:to>
                                            <p:strVal val="visible"/>
                                          </p:to>
                                        </p:set>
                                        <p:anim calcmode="lin" valueType="num">
                                          <p:cBhvr>
                                            <p:cTn id="78" dur="500" fill="hold"/>
                                            <p:tgtEl>
                                              <p:spTgt spid="47"/>
                                            </p:tgtEl>
                                            <p:attrNameLst>
                                              <p:attrName>ppt_w</p:attrName>
                                            </p:attrNameLst>
                                          </p:cBhvr>
                                          <p:tavLst>
                                            <p:tav tm="0">
                                              <p:val>
                                                <p:fltVal val="0"/>
                                              </p:val>
                                            </p:tav>
                                            <p:tav tm="100000">
                                              <p:val>
                                                <p:strVal val="#ppt_w"/>
                                              </p:val>
                                            </p:tav>
                                          </p:tavLst>
                                        </p:anim>
                                        <p:anim calcmode="lin" valueType="num">
                                          <p:cBhvr>
                                            <p:cTn id="79" dur="500" fill="hold"/>
                                            <p:tgtEl>
                                              <p:spTgt spid="47"/>
                                            </p:tgtEl>
                                            <p:attrNameLst>
                                              <p:attrName>ppt_h</p:attrName>
                                            </p:attrNameLst>
                                          </p:cBhvr>
                                          <p:tavLst>
                                            <p:tav tm="0">
                                              <p:val>
                                                <p:fltVal val="0"/>
                                              </p:val>
                                            </p:tav>
                                            <p:tav tm="100000">
                                              <p:val>
                                                <p:strVal val="#ppt_h"/>
                                              </p:val>
                                            </p:tav>
                                          </p:tavLst>
                                        </p:anim>
                                        <p:anim calcmode="lin" valueType="num">
                                          <p:cBhvr>
                                            <p:cTn id="80" dur="500" fill="hold"/>
                                            <p:tgtEl>
                                              <p:spTgt spid="47"/>
                                            </p:tgtEl>
                                            <p:attrNameLst>
                                              <p:attrName>style.rotation</p:attrName>
                                            </p:attrNameLst>
                                          </p:cBhvr>
                                          <p:tavLst>
                                            <p:tav tm="0">
                                              <p:val>
                                                <p:fltVal val="360"/>
                                              </p:val>
                                            </p:tav>
                                            <p:tav tm="100000">
                                              <p:val>
                                                <p:fltVal val="0"/>
                                              </p:val>
                                            </p:tav>
                                          </p:tavLst>
                                        </p:anim>
                                        <p:animEffect transition="in" filter="fade">
                                          <p:cBhvr>
                                            <p:cTn id="8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28" grpId="0"/>
          <p:bldP spid="30" grpId="0"/>
          <p:bldP spid="31" grpId="0" bldLvl="0" animBg="1"/>
          <p:bldP spid="32" grpId="0" bldLvl="0" animBg="1"/>
          <p:bldP spid="39" grpId="0"/>
          <p:bldP spid="40" grpId="0"/>
          <p:bldP spid="41" grpId="0"/>
          <p:bldP spid="42" grpId="0"/>
          <p:bldP spid="43"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33450" y="1180465"/>
            <a:ext cx="10325100" cy="541020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206875" y="415290"/>
            <a:ext cx="37782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chemeClr val="tx1"/>
                </a:solidFill>
                <a:sym typeface="+mn-ea"/>
              </a:rPr>
              <a:t>Calculate EMA</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3917"/>
            <a:ext cx="12192000" cy="402045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content"/>
          <p:cNvSpPr txBox="1"/>
          <p:nvPr/>
        </p:nvSpPr>
        <p:spPr>
          <a:xfrm>
            <a:off x="-16321" y="2817618"/>
            <a:ext cx="2909788" cy="1015663"/>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sz="6000" dirty="0">
                <a:latin typeface="Arial" panose="020B0604020202090204" pitchFamily="34" charset="0"/>
                <a:cs typeface="Arial" panose="020B0604020202090204" pitchFamily="34" charset="0"/>
              </a:rPr>
              <a:t>Content</a:t>
            </a:r>
            <a:endParaRPr lang="zh-CN" altLang="en-US" sz="6000" dirty="0">
              <a:latin typeface="Arial" panose="020B0604020202090204" pitchFamily="34" charset="0"/>
              <a:cs typeface="Arial" panose="020B0604020202090204" pitchFamily="34" charset="0"/>
            </a:endParaRPr>
          </a:p>
        </p:txBody>
      </p:sp>
      <p:cxnSp>
        <p:nvCxnSpPr>
          <p:cNvPr id="6" name="直接连接符 5"/>
          <p:cNvCxnSpPr/>
          <p:nvPr/>
        </p:nvCxnSpPr>
        <p:spPr>
          <a:xfrm>
            <a:off x="2927350" y="1921397"/>
            <a:ext cx="0" cy="2893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207002" y="1890618"/>
            <a:ext cx="486807" cy="645160"/>
            <a:chOff x="3207002" y="2256658"/>
            <a:chExt cx="486807" cy="645160"/>
          </a:xfrm>
        </p:grpSpPr>
        <p:sp>
          <p:nvSpPr>
            <p:cNvPr id="8" name="矩形 7"/>
            <p:cNvSpPr/>
            <p:nvPr/>
          </p:nvSpPr>
          <p:spPr>
            <a:xfrm>
              <a:off x="3225809"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7002" y="2256658"/>
              <a:ext cx="478972" cy="645160"/>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1</a:t>
              </a:r>
              <a:endParaRPr lang="zh-CN" altLang="en-US" sz="3600" dirty="0">
                <a:solidFill>
                  <a:schemeClr val="bg1"/>
                </a:solidFill>
                <a:latin typeface="Agency FB" panose="020B0503020202020204" pitchFamily="34" charset="0"/>
              </a:endParaRPr>
            </a:p>
          </p:txBody>
        </p:sp>
      </p:grpSp>
      <p:sp>
        <p:nvSpPr>
          <p:cNvPr id="10" name="文本框 9"/>
          <p:cNvSpPr txBox="1"/>
          <p:nvPr/>
        </p:nvSpPr>
        <p:spPr>
          <a:xfrm>
            <a:off x="3775024" y="1890618"/>
            <a:ext cx="4723170" cy="584775"/>
          </a:xfrm>
          <a:prstGeom prst="rect">
            <a:avLst/>
          </a:prstGeom>
          <a:noFill/>
        </p:spPr>
        <p:txBody>
          <a:bodyPr wrap="square" rtlCol="0">
            <a:spAutoFit/>
          </a:bodyPr>
          <a:lstStyle/>
          <a:p>
            <a:r>
              <a:rPr lang="en-US" altLang="zh-CN" sz="3200" dirty="0">
                <a:solidFill>
                  <a:schemeClr val="bg1"/>
                </a:solidFill>
                <a:ea typeface="黑体" panose="02010609060101010101" pitchFamily="49" charset="-122"/>
              </a:rPr>
              <a:t>Purpose and main idea</a:t>
            </a:r>
            <a:endParaRPr lang="zh-CN" altLang="en-US" sz="3200" dirty="0">
              <a:solidFill>
                <a:schemeClr val="bg1"/>
              </a:solidFill>
              <a:ea typeface="黑体" panose="02010609060101010101" pitchFamily="49" charset="-122"/>
            </a:endParaRPr>
          </a:p>
        </p:txBody>
      </p:sp>
      <p:grpSp>
        <p:nvGrpSpPr>
          <p:cNvPr id="11" name="组合 10"/>
          <p:cNvGrpSpPr/>
          <p:nvPr/>
        </p:nvGrpSpPr>
        <p:grpSpPr>
          <a:xfrm>
            <a:off x="3175991" y="3000314"/>
            <a:ext cx="668791" cy="645160"/>
            <a:chOff x="7312218" y="2256657"/>
            <a:chExt cx="668791" cy="645160"/>
          </a:xfrm>
        </p:grpSpPr>
        <p:sp>
          <p:nvSpPr>
            <p:cNvPr id="12" name="矩形 11"/>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12218" y="2256657"/>
              <a:ext cx="668791" cy="645160"/>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2</a:t>
              </a:r>
              <a:endParaRPr lang="zh-CN" altLang="en-US" sz="3600" dirty="0">
                <a:solidFill>
                  <a:schemeClr val="bg1"/>
                </a:solidFill>
                <a:latin typeface="Agency FB" panose="020B0503020202020204" pitchFamily="34" charset="0"/>
              </a:endParaRPr>
            </a:p>
          </p:txBody>
        </p:sp>
      </p:grpSp>
      <p:grpSp>
        <p:nvGrpSpPr>
          <p:cNvPr id="15" name="组合 14"/>
          <p:cNvGrpSpPr/>
          <p:nvPr/>
        </p:nvGrpSpPr>
        <p:grpSpPr>
          <a:xfrm>
            <a:off x="3175991" y="4091954"/>
            <a:ext cx="657601" cy="645160"/>
            <a:chOff x="3175991" y="3700229"/>
            <a:chExt cx="657601" cy="645160"/>
          </a:xfrm>
        </p:grpSpPr>
        <p:sp>
          <p:nvSpPr>
            <p:cNvPr id="16" name="矩形 15"/>
            <p:cNvSpPr/>
            <p:nvPr/>
          </p:nvSpPr>
          <p:spPr>
            <a:xfrm>
              <a:off x="3225809"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175991" y="3700229"/>
              <a:ext cx="657601" cy="645160"/>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3</a:t>
              </a:r>
              <a:endParaRPr lang="zh-CN" altLang="en-US" sz="3600" dirty="0">
                <a:solidFill>
                  <a:schemeClr val="bg1"/>
                </a:solidFill>
                <a:latin typeface="Agency FB" panose="020B0503020202020204" pitchFamily="34" charset="0"/>
              </a:endParaRPr>
            </a:p>
          </p:txBody>
        </p:sp>
      </p:grpSp>
      <p:grpSp>
        <p:nvGrpSpPr>
          <p:cNvPr id="23" name="组合 22"/>
          <p:cNvGrpSpPr/>
          <p:nvPr/>
        </p:nvGrpSpPr>
        <p:grpSpPr>
          <a:xfrm>
            <a:off x="253949" y="596965"/>
            <a:ext cx="753746" cy="734645"/>
            <a:chOff x="1032060" y="5022216"/>
            <a:chExt cx="753746" cy="734645"/>
          </a:xfrm>
        </p:grpSpPr>
        <p:sp>
          <p:nvSpPr>
            <p:cNvPr id="24" name="等腰三角形 2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等腰三角形 25"/>
          <p:cNvSpPr/>
          <p:nvPr/>
        </p:nvSpPr>
        <p:spPr>
          <a:xfrm rot="3050067" flipH="1" flipV="1">
            <a:off x="134549"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775023" y="3000314"/>
            <a:ext cx="5276369" cy="584775"/>
          </a:xfrm>
          <a:prstGeom prst="rect">
            <a:avLst/>
          </a:prstGeom>
          <a:noFill/>
        </p:spPr>
        <p:txBody>
          <a:bodyPr wrap="square" rtlCol="0">
            <a:spAutoFit/>
          </a:bodyPr>
          <a:lstStyle/>
          <a:p>
            <a:r>
              <a:rPr lang="en-US" altLang="zh-CN" sz="3200" dirty="0">
                <a:solidFill>
                  <a:schemeClr val="bg1"/>
                </a:solidFill>
                <a:ea typeface="黑体" panose="02010609060101010101" pitchFamily="49" charset="-122"/>
              </a:rPr>
              <a:t>Specific methods and steps</a:t>
            </a:r>
            <a:endParaRPr lang="zh-CN" altLang="en-US" sz="3200" dirty="0">
              <a:solidFill>
                <a:schemeClr val="bg1"/>
              </a:solidFill>
              <a:ea typeface="黑体" panose="02010609060101010101" pitchFamily="49" charset="-122"/>
            </a:endParaRPr>
          </a:p>
        </p:txBody>
      </p:sp>
      <p:sp>
        <p:nvSpPr>
          <p:cNvPr id="31" name="文本框 30"/>
          <p:cNvSpPr txBox="1"/>
          <p:nvPr/>
        </p:nvSpPr>
        <p:spPr>
          <a:xfrm>
            <a:off x="3775024" y="4087944"/>
            <a:ext cx="3401422" cy="584775"/>
          </a:xfrm>
          <a:prstGeom prst="rect">
            <a:avLst/>
          </a:prstGeom>
          <a:noFill/>
        </p:spPr>
        <p:txBody>
          <a:bodyPr wrap="square" rtlCol="0">
            <a:spAutoFit/>
          </a:bodyPr>
          <a:lstStyle/>
          <a:p>
            <a:r>
              <a:rPr lang="en-US" altLang="zh-CN" sz="3200" dirty="0">
                <a:solidFill>
                  <a:schemeClr val="bg1"/>
                </a:solidFill>
                <a:ea typeface="黑体" panose="02010609060101010101" pitchFamily="49" charset="-122"/>
              </a:rPr>
              <a:t>The</a:t>
            </a:r>
            <a:r>
              <a:rPr lang="zh-CN" altLang="en-US" sz="3200" dirty="0">
                <a:solidFill>
                  <a:schemeClr val="bg1"/>
                </a:solidFill>
                <a:ea typeface="黑体" panose="02010609060101010101" pitchFamily="49" charset="-122"/>
              </a:rPr>
              <a:t> </a:t>
            </a:r>
            <a:r>
              <a:rPr lang="en-US" altLang="zh-CN" sz="3200" dirty="0">
                <a:solidFill>
                  <a:schemeClr val="bg1"/>
                </a:solidFill>
                <a:ea typeface="黑体" panose="02010609060101010101" pitchFamily="49" charset="-122"/>
              </a:rPr>
              <a:t>final</a:t>
            </a:r>
            <a:r>
              <a:rPr lang="zh-CN" altLang="en-US" sz="3200" dirty="0">
                <a:solidFill>
                  <a:schemeClr val="bg1"/>
                </a:solidFill>
                <a:ea typeface="黑体" panose="02010609060101010101" pitchFamily="49" charset="-122"/>
              </a:rPr>
              <a:t> </a:t>
            </a:r>
            <a:r>
              <a:rPr lang="en-US" altLang="zh-CN" sz="3200" dirty="0">
                <a:solidFill>
                  <a:schemeClr val="bg1"/>
                </a:solidFill>
                <a:ea typeface="黑体" panose="02010609060101010101" pitchFamily="49" charset="-122"/>
              </a:rPr>
              <a:t>result</a:t>
            </a:r>
            <a:endParaRPr lang="zh-CN" altLang="en-US" sz="3200" dirty="0">
              <a:solidFill>
                <a:schemeClr val="bg1"/>
              </a:solidFill>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80415" y="738505"/>
            <a:ext cx="10631170" cy="6010275"/>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474845" y="429895"/>
            <a:ext cx="48164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ym typeface="+mn-ea"/>
              </a:rPr>
              <a:t>Define Abnormal</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361950" y="1471930"/>
            <a:ext cx="11468100" cy="4953000"/>
          </a:xfrm>
          <a:prstGeom prst="rect">
            <a:avLst/>
          </a:prstGeom>
        </p:spPr>
      </p:pic>
      <p:sp>
        <p:nvSpPr>
          <p:cNvPr id="4" name="TextBox 4"/>
          <p:cNvSpPr txBox="1">
            <a:spLocks noChangeArrowheads="1"/>
          </p:cNvSpPr>
          <p:nvPr/>
        </p:nvSpPr>
        <p:spPr bwMode="auto">
          <a:xfrm>
            <a:off x="4474845" y="429895"/>
            <a:ext cx="48164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ym typeface="+mn-ea"/>
              </a:rPr>
              <a:t>Define Abnormal</a:t>
            </a:r>
            <a:endParaRPr lang="en-US" altLang="zh-CN" sz="4000" b="1" dirty="0">
              <a:solidFill>
                <a:schemeClr val="tx1"/>
              </a:solidFill>
              <a:latin typeface="+mn-lt"/>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489450" y="257810"/>
            <a:ext cx="32131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ym typeface="+mn-ea"/>
              </a:rPr>
              <a:t>Build Signal</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901700" y="1144905"/>
            <a:ext cx="10388600" cy="5511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726815" y="270510"/>
            <a:ext cx="473773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ym typeface="+mn-ea"/>
              </a:rPr>
              <a:t>Trade with Signan</a:t>
            </a: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850900" y="1272540"/>
            <a:ext cx="10490200" cy="533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4"/>
          <p:cNvSpPr txBox="1">
            <a:spLocks noChangeArrowheads="1"/>
          </p:cNvSpPr>
          <p:nvPr/>
        </p:nvSpPr>
        <p:spPr bwMode="auto">
          <a:xfrm>
            <a:off x="1825121" y="1601931"/>
            <a:ext cx="8541759"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algn="l" eaLnBrk="1" hangingPunct="1">
              <a:lnSpc>
                <a:spcPct val="150000"/>
              </a:lnSpc>
              <a:buFont typeface="Wingdings" panose="05000000000000000000" pitchFamily="2" charset="2"/>
              <a:buChar char="l"/>
            </a:pPr>
            <a:r>
              <a:rPr lang="en-US" altLang="zh-CN" sz="2000" b="1" dirty="0">
                <a:latin typeface="+mn-lt"/>
                <a:ea typeface="黑体" panose="02010609060101010101" pitchFamily="49" charset="-122"/>
              </a:rPr>
              <a:t>Select multiple span of EMA, execute the strategy many times. Find the optimised stragegy that has the maxmum return and high winning rate.</a:t>
            </a:r>
            <a:endParaRPr lang="en-US" altLang="zh-CN" sz="2000" b="1" dirty="0">
              <a:latin typeface="+mn-lt"/>
              <a:ea typeface="黑体" panose="02010609060101010101" pitchFamily="49" charset="-122"/>
            </a:endParaRPr>
          </a:p>
        </p:txBody>
      </p:sp>
      <p:sp>
        <p:nvSpPr>
          <p:cNvPr id="10" name="TextBox 4"/>
          <p:cNvSpPr txBox="1">
            <a:spLocks noChangeArrowheads="1"/>
          </p:cNvSpPr>
          <p:nvPr/>
        </p:nvSpPr>
        <p:spPr bwMode="auto">
          <a:xfrm>
            <a:off x="1825121" y="3539862"/>
            <a:ext cx="11972078"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eaLnBrk="1" hangingPunct="1">
              <a:lnSpc>
                <a:spcPct val="150000"/>
              </a:lnSpc>
              <a:buFont typeface="Wingdings" panose="05000000000000000000" pitchFamily="2" charset="2"/>
              <a:buChar char="l"/>
            </a:pPr>
            <a:r>
              <a:rPr lang="en-US" altLang="zh-CN" sz="2000" b="1" dirty="0">
                <a:latin typeface="+mn-lt"/>
                <a:ea typeface="黑体" panose="02010609060101010101" pitchFamily="49" charset="-122"/>
              </a:rPr>
              <a:t>The evaluation indexes of the model include:</a:t>
            </a:r>
            <a:endParaRPr lang="en-US" altLang="zh-CN" sz="20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000" b="1" dirty="0">
                <a:latin typeface="+mn-lt"/>
                <a:ea typeface="黑体" panose="02010609060101010101" pitchFamily="49" charset="-122"/>
              </a:rPr>
              <a:t>winning rate</a:t>
            </a:r>
            <a:endParaRPr lang="en-US" altLang="zh-CN" sz="20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000" b="1" dirty="0">
                <a:latin typeface="+mn-lt"/>
                <a:ea typeface="黑体" panose="02010609060101010101" pitchFamily="49" charset="-122"/>
              </a:rPr>
              <a:t>monthly  return</a:t>
            </a:r>
            <a:endParaRPr lang="en-US" altLang="zh-CN" sz="20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000" b="1" dirty="0">
                <a:latin typeface="+mn-lt"/>
                <a:ea typeface="黑体" panose="02010609060101010101" pitchFamily="49" charset="-122"/>
              </a:rPr>
              <a:t>annual </a:t>
            </a:r>
            <a:r>
              <a:rPr lang="en-US" altLang="zh-CN" sz="2000" b="1" dirty="0">
                <a:latin typeface="+mn-lt"/>
                <a:ea typeface="黑体" panose="02010609060101010101" pitchFamily="49" charset="-122"/>
                <a:sym typeface="+mn-ea"/>
              </a:rPr>
              <a:t>return</a:t>
            </a:r>
            <a:endParaRPr lang="en-US" altLang="zh-CN" sz="2000" b="1" dirty="0">
              <a:latin typeface="+mn-lt"/>
              <a:ea typeface="黑体" panose="02010609060101010101" pitchFamily="49" charset="-122"/>
            </a:endParaRPr>
          </a:p>
          <a:p>
            <a:pPr lvl="1" indent="0" eaLnBrk="1" hangingPunct="1">
              <a:lnSpc>
                <a:spcPct val="150000"/>
              </a:lnSpc>
              <a:buFont typeface="Wingdings" panose="05000000000000000000" pitchFamily="2" charset="2"/>
              <a:buNone/>
            </a:pPr>
            <a:endParaRPr lang="en-US" altLang="zh-CN" sz="2000" b="1" dirty="0">
              <a:latin typeface="+mn-lt"/>
              <a:ea typeface="黑体" panose="02010609060101010101" pitchFamily="49" charset="-122"/>
            </a:endParaRPr>
          </a:p>
        </p:txBody>
      </p:sp>
      <p:sp>
        <p:nvSpPr>
          <p:cNvPr id="11" name="TextBox 4"/>
          <p:cNvSpPr txBox="1">
            <a:spLocks noChangeArrowheads="1"/>
          </p:cNvSpPr>
          <p:nvPr/>
        </p:nvSpPr>
        <p:spPr bwMode="auto">
          <a:xfrm>
            <a:off x="5257165" y="737235"/>
            <a:ext cx="167703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latin typeface="+mn-lt"/>
                <a:ea typeface="黑体" panose="02010609060101010101" pitchFamily="49" charset="-122"/>
              </a:rPr>
              <a:t>Third</a:t>
            </a:r>
            <a:endParaRPr lang="en-US" altLang="zh-CN" sz="4000" b="1" dirty="0">
              <a:latin typeface="+mn-lt"/>
              <a:ea typeface="黑体" panose="02010609060101010101" pitchFamily="49" charset="-122"/>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p:cNvCxnSpPr/>
          <p:nvPr/>
        </p:nvCxnSpPr>
        <p:spPr>
          <a:xfrm>
            <a:off x="1155700" y="3918947"/>
            <a:ext cx="9855200" cy="0"/>
          </a:xfrm>
          <a:prstGeom prst="straightConnector1">
            <a:avLst/>
          </a:prstGeom>
          <a:ln w="5715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25" name="椭圆 34"/>
          <p:cNvSpPr/>
          <p:nvPr/>
        </p:nvSpPr>
        <p:spPr>
          <a:xfrm>
            <a:off x="1541579" y="2888261"/>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矩形 25"/>
          <p:cNvSpPr/>
          <p:nvPr/>
        </p:nvSpPr>
        <p:spPr>
          <a:xfrm>
            <a:off x="8255635" y="5012055"/>
            <a:ext cx="2568575" cy="1271270"/>
          </a:xfrm>
          <a:prstGeom prst="rect">
            <a:avLst/>
          </a:prstGeom>
          <a:noFill/>
        </p:spPr>
        <p:txBody>
          <a:bodyPr wrap="square" rtlCol="0">
            <a:spAutoFit/>
          </a:bodyPr>
          <a:lstStyle/>
          <a:p>
            <a:pPr algn="ctr">
              <a:lnSpc>
                <a:spcPts val="2300"/>
              </a:lnSpc>
            </a:pPr>
            <a:r>
              <a:rPr lang="en-US" altLang="zh-CN" sz="2000" b="1" dirty="0"/>
              <a:t>Find the Best EMA with Max Return and high Winning Rate</a:t>
            </a:r>
            <a:endParaRPr lang="en-US" altLang="zh-CN" sz="2000" b="1" dirty="0"/>
          </a:p>
        </p:txBody>
      </p:sp>
      <p:sp>
        <p:nvSpPr>
          <p:cNvPr id="27" name="矩形 26"/>
          <p:cNvSpPr/>
          <p:nvPr/>
        </p:nvSpPr>
        <p:spPr>
          <a:xfrm>
            <a:off x="1057275" y="1605280"/>
            <a:ext cx="2162810" cy="1271270"/>
          </a:xfrm>
          <a:prstGeom prst="rect">
            <a:avLst/>
          </a:prstGeom>
          <a:noFill/>
        </p:spPr>
        <p:txBody>
          <a:bodyPr wrap="square" rtlCol="0">
            <a:spAutoFit/>
          </a:bodyPr>
          <a:lstStyle/>
          <a:p>
            <a:pPr algn="ctr">
              <a:lnSpc>
                <a:spcPts val="2300"/>
              </a:lnSpc>
            </a:pPr>
            <a:r>
              <a:rPr lang="en-US" altLang="zh-CN" sz="2000" b="1" dirty="0">
                <a:ea typeface="黑体" panose="02010609060101010101" pitchFamily="49" charset="-122"/>
                <a:sym typeface="+mn-ea"/>
              </a:rPr>
              <a:t>Select Multiple Span of EMA, Calculate Multiple EMA </a:t>
            </a:r>
            <a:r>
              <a:rPr lang="en-US" sz="2000" b="1" dirty="0"/>
              <a:t> </a:t>
            </a:r>
            <a:endParaRPr lang="en-US" sz="2000" b="1" dirty="0"/>
          </a:p>
        </p:txBody>
      </p:sp>
      <p:sp>
        <p:nvSpPr>
          <p:cNvPr id="30" name="矩形 29"/>
          <p:cNvSpPr/>
          <p:nvPr/>
        </p:nvSpPr>
        <p:spPr>
          <a:xfrm>
            <a:off x="3423285" y="5042535"/>
            <a:ext cx="2362200" cy="975995"/>
          </a:xfrm>
          <a:prstGeom prst="rect">
            <a:avLst/>
          </a:prstGeom>
          <a:noFill/>
        </p:spPr>
        <p:txBody>
          <a:bodyPr wrap="square" rtlCol="0">
            <a:spAutoFit/>
          </a:bodyPr>
          <a:lstStyle/>
          <a:p>
            <a:pPr algn="ctr">
              <a:lnSpc>
                <a:spcPts val="2300"/>
              </a:lnSpc>
            </a:pPr>
            <a:r>
              <a:rPr lang="en-US" altLang="zh-CN" sz="2000" b="1" dirty="0">
                <a:sym typeface="+mn-ea"/>
              </a:rPr>
              <a:t>Execute Strategy with different EMAs</a:t>
            </a:r>
            <a:endParaRPr lang="en-US" altLang="zh-CN" sz="2000" b="1" dirty="0"/>
          </a:p>
        </p:txBody>
      </p:sp>
      <p:sp>
        <p:nvSpPr>
          <p:cNvPr id="31" name="椭圆 34"/>
          <p:cNvSpPr/>
          <p:nvPr/>
        </p:nvSpPr>
        <p:spPr>
          <a:xfrm>
            <a:off x="6444235" y="2912961"/>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3" name="组合 32"/>
          <p:cNvGrpSpPr/>
          <p:nvPr/>
        </p:nvGrpSpPr>
        <p:grpSpPr>
          <a:xfrm rot="10800000">
            <a:off x="8842984" y="3200993"/>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rot="10800000">
            <a:off x="3894608" y="3231412"/>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39" name="TextBox 73"/>
          <p:cNvSpPr txBox="1"/>
          <p:nvPr/>
        </p:nvSpPr>
        <p:spPr>
          <a:xfrm>
            <a:off x="1541578" y="3578712"/>
            <a:ext cx="1262609" cy="975995"/>
          </a:xfrm>
          <a:prstGeom prst="rect">
            <a:avLst/>
          </a:prstGeom>
          <a:noFill/>
        </p:spPr>
        <p:txBody>
          <a:bodyPr wrap="square" rtlCol="0">
            <a:spAutoFit/>
          </a:bodyPr>
          <a:lstStyle>
            <a:defPPr>
              <a:defRPr lang="zh-CN"/>
            </a:defPPr>
            <a:lvl1pPr algn="ctr">
              <a:lnSpc>
                <a:spcPts val="2300"/>
              </a:lnSpc>
              <a:defRPr sz="1200"/>
            </a:lvl1pPr>
          </a:lstStyle>
          <a:p>
            <a:r>
              <a:rPr lang="en-US" altLang="zh-CN" sz="1800" b="1" dirty="0">
                <a:solidFill>
                  <a:schemeClr val="bg1"/>
                </a:solidFill>
              </a:rPr>
              <a:t>Select Multiple Span</a:t>
            </a:r>
            <a:endParaRPr lang="en-US" altLang="zh-CN" sz="1800" b="1" dirty="0">
              <a:solidFill>
                <a:schemeClr val="bg1"/>
              </a:solidFill>
            </a:endParaRPr>
          </a:p>
        </p:txBody>
      </p:sp>
      <p:sp>
        <p:nvSpPr>
          <p:cNvPr id="40" name="TextBox 74"/>
          <p:cNvSpPr txBox="1"/>
          <p:nvPr/>
        </p:nvSpPr>
        <p:spPr>
          <a:xfrm>
            <a:off x="3924672" y="3430606"/>
            <a:ext cx="1262609" cy="1271270"/>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Execute Strategy with EMAs</a:t>
            </a:r>
            <a:endParaRPr lang="en-US" altLang="zh-CN" b="1" dirty="0"/>
          </a:p>
        </p:txBody>
      </p:sp>
      <p:sp>
        <p:nvSpPr>
          <p:cNvPr id="41" name="TextBox 75"/>
          <p:cNvSpPr txBox="1"/>
          <p:nvPr/>
        </p:nvSpPr>
        <p:spPr>
          <a:xfrm>
            <a:off x="6443910" y="3577926"/>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Calculate Indices </a:t>
            </a:r>
            <a:endParaRPr lang="en-US" altLang="zh-CN" b="1" dirty="0"/>
          </a:p>
        </p:txBody>
      </p:sp>
      <p:sp>
        <p:nvSpPr>
          <p:cNvPr id="42" name="TextBox 76"/>
          <p:cNvSpPr txBox="1"/>
          <p:nvPr/>
        </p:nvSpPr>
        <p:spPr>
          <a:xfrm>
            <a:off x="8938902" y="3578561"/>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Find </a:t>
            </a:r>
            <a:r>
              <a:rPr lang="en-US" altLang="zh-CN" b="1" dirty="0">
                <a:sym typeface="+mn-ea"/>
              </a:rPr>
              <a:t>the Best EMA</a:t>
            </a:r>
            <a:endParaRPr lang="en-US" altLang="zh-CN" b="1" dirty="0"/>
          </a:p>
        </p:txBody>
      </p:sp>
      <p:sp>
        <p:nvSpPr>
          <p:cNvPr id="44" name="矩形 4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47" name="组合 46"/>
          <p:cNvGrpSpPr/>
          <p:nvPr/>
        </p:nvGrpSpPr>
        <p:grpSpPr>
          <a:xfrm rot="17100000">
            <a:off x="175953" y="261388"/>
            <a:ext cx="481872" cy="469661"/>
            <a:chOff x="1032060" y="5022216"/>
            <a:chExt cx="753746" cy="734645"/>
          </a:xfrm>
        </p:grpSpPr>
        <p:sp>
          <p:nvSpPr>
            <p:cNvPr id="48" name="等腰三角形 4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
        <p:nvSpPr>
          <p:cNvPr id="4" name="矩形 3"/>
          <p:cNvSpPr/>
          <p:nvPr/>
        </p:nvSpPr>
        <p:spPr>
          <a:xfrm>
            <a:off x="5882640" y="1753235"/>
            <a:ext cx="2447290" cy="681355"/>
          </a:xfrm>
          <a:prstGeom prst="rect">
            <a:avLst/>
          </a:prstGeom>
          <a:noFill/>
        </p:spPr>
        <p:txBody>
          <a:bodyPr wrap="square" rtlCol="0">
            <a:spAutoFit/>
          </a:bodyPr>
          <a:p>
            <a:pPr algn="ctr">
              <a:lnSpc>
                <a:spcPts val="2300"/>
              </a:lnSpc>
            </a:pPr>
            <a:r>
              <a:rPr lang="en-US" altLang="zh-CN" sz="2000" b="1" dirty="0"/>
              <a:t>Calculate Return and Winning Rate</a:t>
            </a:r>
            <a:endParaRPr lang="en-US" altLang="zh-CN" sz="2000" b="1" dirty="0"/>
          </a:p>
        </p:txBody>
      </p:sp>
      <p:sp>
        <p:nvSpPr>
          <p:cNvPr id="5" name="TextBox 4"/>
          <p:cNvSpPr txBox="1">
            <a:spLocks noChangeArrowheads="1"/>
          </p:cNvSpPr>
          <p:nvPr/>
        </p:nvSpPr>
        <p:spPr bwMode="auto">
          <a:xfrm>
            <a:off x="5257165" y="737235"/>
            <a:ext cx="167703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latin typeface="+mn-lt"/>
                <a:ea typeface="黑体" panose="02010609060101010101" pitchFamily="49" charset="-122"/>
              </a:rPr>
              <a:t>Third</a:t>
            </a:r>
            <a:endParaRPr lang="en-US" altLang="zh-CN" sz="4000" b="1" dirty="0">
              <a:latin typeface="+mn-lt"/>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14:presetBounceEnd="44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4000">
                                          <p:cBhvr additive="base">
                                            <p:cTn id="11"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14:presetBounceEnd="44000">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14:bounceEnd="44000">
                                          <p:cBhvr additive="base">
                                            <p:cTn id="21" dur="500" fill="hold"/>
                                            <p:tgtEl>
                                              <p:spTgt spid="36"/>
                                            </p:tgtEl>
                                            <p:attrNameLst>
                                              <p:attrName>ppt_x</p:attrName>
                                            </p:attrNameLst>
                                          </p:cBhvr>
                                          <p:tavLst>
                                            <p:tav tm="0">
                                              <p:val>
                                                <p:strVal val="0-#ppt_w/2"/>
                                              </p:val>
                                            </p:tav>
                                            <p:tav tm="100000">
                                              <p:val>
                                                <p:strVal val="#ppt_x"/>
                                              </p:val>
                                            </p:tav>
                                          </p:tavLst>
                                        </p:anim>
                                        <p:anim calcmode="lin" valueType="num" p14:bounceEnd="44000">
                                          <p:cBhvr additive="base">
                                            <p:cTn id="22" dur="500" fill="hold"/>
                                            <p:tgtEl>
                                              <p:spTgt spid="3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14:presetBounceEnd="44000">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14:bounceEnd="44000">
                                          <p:cBhvr additive="base">
                                            <p:cTn id="31" dur="500" fill="hold"/>
                                            <p:tgtEl>
                                              <p:spTgt spid="31"/>
                                            </p:tgtEl>
                                            <p:attrNameLst>
                                              <p:attrName>ppt_x</p:attrName>
                                            </p:attrNameLst>
                                          </p:cBhvr>
                                          <p:tavLst>
                                            <p:tav tm="0">
                                              <p:val>
                                                <p:strVal val="0-#ppt_w/2"/>
                                              </p:val>
                                            </p:tav>
                                            <p:tav tm="100000">
                                              <p:val>
                                                <p:strVal val="#ppt_x"/>
                                              </p:val>
                                            </p:tav>
                                          </p:tavLst>
                                        </p:anim>
                                        <p:anim calcmode="lin" valueType="num" p14:bounceEnd="44000">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0-#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14:presetBounceEnd="44000">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14:bounceEnd="44000">
                                          <p:cBhvr additive="base">
                                            <p:cTn id="41" dur="500" fill="hold"/>
                                            <p:tgtEl>
                                              <p:spTgt spid="33"/>
                                            </p:tgtEl>
                                            <p:attrNameLst>
                                              <p:attrName>ppt_x</p:attrName>
                                            </p:attrNameLst>
                                          </p:cBhvr>
                                          <p:tavLst>
                                            <p:tav tm="0">
                                              <p:val>
                                                <p:strVal val="0-#ppt_w/2"/>
                                              </p:val>
                                            </p:tav>
                                            <p:tav tm="100000">
                                              <p:val>
                                                <p:strVal val="#ppt_x"/>
                                              </p:val>
                                            </p:tav>
                                          </p:tavLst>
                                        </p:anim>
                                        <p:anim calcmode="lin" valueType="num" p14:bounceEnd="44000">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0-#ppt_w/2"/>
                                              </p:val>
                                            </p:tav>
                                            <p:tav tm="100000">
                                              <p:val>
                                                <p:strVal val="#ppt_x"/>
                                              </p:val>
                                            </p:tav>
                                          </p:tavLst>
                                        </p:anim>
                                        <p:anim calcmode="lin" valueType="num">
                                          <p:cBhvr additive="base">
                                            <p:cTn id="47" dur="500" fill="hold"/>
                                            <p:tgtEl>
                                              <p:spTgt spid="42"/>
                                            </p:tgtEl>
                                            <p:attrNameLst>
                                              <p:attrName>ppt_y</p:attrName>
                                            </p:attrNameLst>
                                          </p:cBhvr>
                                          <p:tavLst>
                                            <p:tav tm="0">
                                              <p:val>
                                                <p:strVal val="#ppt_y"/>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par>
                                    <p:cTn id="52" presetID="2" presetClass="entr" presetSubtype="1"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ppt_x"/>
                                              </p:val>
                                            </p:tav>
                                            <p:tav tm="100000">
                                              <p:val>
                                                <p:strVal val="#ppt_x"/>
                                              </p:val>
                                            </p:tav>
                                          </p:tavLst>
                                        </p:anim>
                                        <p:anim calcmode="lin" valueType="num">
                                          <p:cBhvr additive="base">
                                            <p:cTn id="55" dur="500" fill="hold"/>
                                            <p:tgtEl>
                                              <p:spTgt spid="30"/>
                                            </p:tgtEl>
                                            <p:attrNameLst>
                                              <p:attrName>ppt_y</p:attrName>
                                            </p:attrNameLst>
                                          </p:cBhvr>
                                          <p:tavLst>
                                            <p:tav tm="0">
                                              <p:val>
                                                <p:strVal val="0-#ppt_h/2"/>
                                              </p:val>
                                            </p:tav>
                                            <p:tav tm="100000">
                                              <p:val>
                                                <p:strVal val="#ppt_y"/>
                                              </p:val>
                                            </p:tav>
                                          </p:tavLst>
                                        </p:anim>
                                      </p:childTnLst>
                                    </p:cTn>
                                  </p:par>
                                  <p:par>
                                    <p:cTn id="56" presetID="2" presetClass="entr" presetSubtype="1"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0-#ppt_h/2"/>
                                              </p:val>
                                            </p:tav>
                                            <p:tav tm="100000">
                                              <p:val>
                                                <p:strVal val="#ppt_y"/>
                                              </p:val>
                                            </p:tav>
                                          </p:tavLst>
                                        </p:anim>
                                      </p:childTnLst>
                                    </p:cTn>
                                  </p:par>
                                </p:childTnLst>
                              </p:cTn>
                            </p:par>
                            <p:par>
                              <p:cTn id="60" fill="hold">
                                <p:stCondLst>
                                  <p:cond delay="4500"/>
                                </p:stCondLst>
                                <p:childTnLst>
                                  <p:par>
                                    <p:cTn id="61" presetID="49" presetClass="entr" presetSubtype="0" decel="100000" fill="hold"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 calcmode="lin" valueType="num">
                                          <p:cBhvr>
                                            <p:cTn id="65" dur="500" fill="hold"/>
                                            <p:tgtEl>
                                              <p:spTgt spid="47"/>
                                            </p:tgtEl>
                                            <p:attrNameLst>
                                              <p:attrName>style.rotation</p:attrName>
                                            </p:attrNameLst>
                                          </p:cBhvr>
                                          <p:tavLst>
                                            <p:tav tm="0">
                                              <p:val>
                                                <p:fltVal val="360"/>
                                              </p:val>
                                            </p:tav>
                                            <p:tav tm="100000">
                                              <p:val>
                                                <p:fltVal val="0"/>
                                              </p:val>
                                            </p:tav>
                                          </p:tavLst>
                                        </p:anim>
                                        <p:animEffect transition="in" filter="fade">
                                          <p:cBhvr>
                                            <p:cTn id="6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30" grpId="0"/>
          <p:bldP spid="31" grpId="0" bldLvl="0" animBg="1"/>
          <p:bldP spid="39" grpId="0"/>
          <p:bldP spid="40" grpId="0"/>
          <p:bldP spid="41" grpId="0"/>
          <p:bldP spid="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0-#ppt_w/2"/>
                                              </p:val>
                                            </p:tav>
                                            <p:tav tm="100000">
                                              <p:val>
                                                <p:strVal val="#ppt_x"/>
                                              </p:val>
                                            </p:tav>
                                          </p:tavLst>
                                        </p:anim>
                                        <p:anim calcmode="lin" valueType="num">
                                          <p:cBhvr additive="base">
                                            <p:cTn id="22" dur="500" fill="hold"/>
                                            <p:tgtEl>
                                              <p:spTgt spid="3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0-#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0-#ppt_w/2"/>
                                              </p:val>
                                            </p:tav>
                                            <p:tav tm="100000">
                                              <p:val>
                                                <p:strVal val="#ppt_x"/>
                                              </p:val>
                                            </p:tav>
                                          </p:tavLst>
                                        </p:anim>
                                        <p:anim calcmode="lin" valueType="num">
                                          <p:cBhvr additive="base">
                                            <p:cTn id="47" dur="500" fill="hold"/>
                                            <p:tgtEl>
                                              <p:spTgt spid="42"/>
                                            </p:tgtEl>
                                            <p:attrNameLst>
                                              <p:attrName>ppt_y</p:attrName>
                                            </p:attrNameLst>
                                          </p:cBhvr>
                                          <p:tavLst>
                                            <p:tav tm="0">
                                              <p:val>
                                                <p:strVal val="#ppt_y"/>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par>
                                    <p:cTn id="52" presetID="2" presetClass="entr" presetSubtype="1"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ppt_x"/>
                                              </p:val>
                                            </p:tav>
                                            <p:tav tm="100000">
                                              <p:val>
                                                <p:strVal val="#ppt_x"/>
                                              </p:val>
                                            </p:tav>
                                          </p:tavLst>
                                        </p:anim>
                                        <p:anim calcmode="lin" valueType="num">
                                          <p:cBhvr additive="base">
                                            <p:cTn id="55" dur="500" fill="hold"/>
                                            <p:tgtEl>
                                              <p:spTgt spid="30"/>
                                            </p:tgtEl>
                                            <p:attrNameLst>
                                              <p:attrName>ppt_y</p:attrName>
                                            </p:attrNameLst>
                                          </p:cBhvr>
                                          <p:tavLst>
                                            <p:tav tm="0">
                                              <p:val>
                                                <p:strVal val="0-#ppt_h/2"/>
                                              </p:val>
                                            </p:tav>
                                            <p:tav tm="100000">
                                              <p:val>
                                                <p:strVal val="#ppt_y"/>
                                              </p:val>
                                            </p:tav>
                                          </p:tavLst>
                                        </p:anim>
                                      </p:childTnLst>
                                    </p:cTn>
                                  </p:par>
                                  <p:par>
                                    <p:cTn id="56" presetID="2" presetClass="entr" presetSubtype="1"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0-#ppt_h/2"/>
                                              </p:val>
                                            </p:tav>
                                            <p:tav tm="100000">
                                              <p:val>
                                                <p:strVal val="#ppt_y"/>
                                              </p:val>
                                            </p:tav>
                                          </p:tavLst>
                                        </p:anim>
                                      </p:childTnLst>
                                    </p:cTn>
                                  </p:par>
                                </p:childTnLst>
                              </p:cTn>
                            </p:par>
                            <p:par>
                              <p:cTn id="60" fill="hold">
                                <p:stCondLst>
                                  <p:cond delay="4500"/>
                                </p:stCondLst>
                                <p:childTnLst>
                                  <p:par>
                                    <p:cTn id="61" presetID="49" presetClass="entr" presetSubtype="0" decel="100000" fill="hold"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 calcmode="lin" valueType="num">
                                          <p:cBhvr>
                                            <p:cTn id="65" dur="500" fill="hold"/>
                                            <p:tgtEl>
                                              <p:spTgt spid="47"/>
                                            </p:tgtEl>
                                            <p:attrNameLst>
                                              <p:attrName>style.rotation</p:attrName>
                                            </p:attrNameLst>
                                          </p:cBhvr>
                                          <p:tavLst>
                                            <p:tav tm="0">
                                              <p:val>
                                                <p:fltVal val="360"/>
                                              </p:val>
                                            </p:tav>
                                            <p:tav tm="100000">
                                              <p:val>
                                                <p:fltVal val="0"/>
                                              </p:val>
                                            </p:tav>
                                          </p:tavLst>
                                        </p:anim>
                                        <p:animEffect transition="in" filter="fade">
                                          <p:cBhvr>
                                            <p:cTn id="6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30" grpId="0"/>
          <p:bldP spid="31" grpId="0" bldLvl="0" animBg="1"/>
          <p:bldP spid="39" grpId="0"/>
          <p:bldP spid="40" grpId="0"/>
          <p:bldP spid="41" grpId="0"/>
          <p:bldP spid="42"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206875" y="319405"/>
            <a:ext cx="528891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chemeClr val="tx1"/>
                </a:solidFill>
                <a:sym typeface="+mn-ea"/>
              </a:rPr>
              <a:t>Select Multiple Span</a:t>
            </a:r>
            <a:endParaRPr lang="en-US" altLang="zh-CN" sz="4000" b="1" dirty="0">
              <a:solidFill>
                <a:schemeClr val="tx1"/>
              </a:solidFill>
            </a:endParaRPr>
          </a:p>
          <a:p>
            <a:pPr eaLnBrk="1" hangingPunct="1">
              <a:lnSpc>
                <a:spcPct val="150000"/>
              </a:lnSpc>
            </a:pP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825500" y="1249045"/>
            <a:ext cx="10541000" cy="5397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206875" y="319405"/>
            <a:ext cx="528891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ym typeface="+mn-ea"/>
              </a:rPr>
              <a:t>Find the Best EMA</a:t>
            </a:r>
            <a:endParaRPr lang="en-US" altLang="zh-CN" sz="4000" b="1" dirty="0">
              <a:solidFill>
                <a:schemeClr val="tx1"/>
              </a:solidFill>
            </a:endParaRPr>
          </a:p>
          <a:p>
            <a:pPr eaLnBrk="1" hangingPunct="1">
              <a:lnSpc>
                <a:spcPct val="150000"/>
              </a:lnSpc>
            </a:pP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2872105" y="1871345"/>
            <a:ext cx="6174105" cy="19513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206875" y="319405"/>
            <a:ext cx="528891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ym typeface="+mn-ea"/>
              </a:rPr>
              <a:t>Find the Best EMA</a:t>
            </a:r>
            <a:endParaRPr lang="en-US" altLang="zh-CN" sz="4000" b="1" dirty="0">
              <a:solidFill>
                <a:schemeClr val="tx1"/>
              </a:solidFill>
            </a:endParaRPr>
          </a:p>
          <a:p>
            <a:pPr eaLnBrk="1" hangingPunct="1">
              <a:lnSpc>
                <a:spcPct val="150000"/>
              </a:lnSpc>
            </a:pPr>
            <a:endParaRPr lang="en-US" altLang="zh-CN" sz="4000" b="1" dirty="0">
              <a:solidFill>
                <a:schemeClr val="tx1"/>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3607435" y="1860550"/>
            <a:ext cx="4977130" cy="35756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1665219"/>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3" name="文本框 22"/>
          <p:cNvSpPr txBox="1"/>
          <p:nvPr/>
        </p:nvSpPr>
        <p:spPr>
          <a:xfrm>
            <a:off x="3993029" y="3610069"/>
            <a:ext cx="4213862" cy="559769"/>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139055" y="1851660"/>
            <a:ext cx="2024380" cy="1322070"/>
          </a:xfrm>
          <a:prstGeom prst="rect">
            <a:avLst/>
          </a:prstGeom>
          <a:noFill/>
        </p:spPr>
        <p:txBody>
          <a:bodyPr wrap="square" rtlCol="0">
            <a:spAutoFit/>
          </a:bodyPr>
          <a:lstStyle/>
          <a:p>
            <a:pPr algn="ctr"/>
            <a:r>
              <a:rPr lang="en-US" altLang="zh-CN" sz="4000" b="1" dirty="0">
                <a:solidFill>
                  <a:schemeClr val="tx1">
                    <a:lumMod val="75000"/>
                    <a:lumOff val="25000"/>
                  </a:schemeClr>
                </a:solidFill>
                <a:latin typeface="+mj-lt"/>
                <a:ea typeface="微软雅黑" panose="020B0503020204020204" pitchFamily="34" charset="-122"/>
              </a:rPr>
              <a:t>PART   THREE</a:t>
            </a:r>
            <a:endParaRPr lang="en-US" altLang="zh-CN" sz="4000" b="1" dirty="0">
              <a:solidFill>
                <a:schemeClr val="tx1">
                  <a:lumMod val="75000"/>
                  <a:lumOff val="25000"/>
                </a:schemeClr>
              </a:solidFill>
              <a:latin typeface="+mj-lt"/>
              <a:ea typeface="微软雅黑" panose="020B0503020204020204" pitchFamily="34" charset="-122"/>
            </a:endParaRPr>
          </a:p>
        </p:txBody>
      </p:sp>
      <p:sp>
        <p:nvSpPr>
          <p:cNvPr id="9" name="TextBox 4"/>
          <p:cNvSpPr txBox="1">
            <a:spLocks noChangeArrowheads="1"/>
          </p:cNvSpPr>
          <p:nvPr/>
        </p:nvSpPr>
        <p:spPr bwMode="auto">
          <a:xfrm>
            <a:off x="4863465" y="3658870"/>
            <a:ext cx="2984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solidFill>
                  <a:schemeClr val="bg1"/>
                </a:solidFill>
                <a:ea typeface="黑体" panose="02010609060101010101" pitchFamily="49" charset="-122"/>
              </a:rPr>
              <a:t>The Final Result</a:t>
            </a:r>
            <a:endParaRPr lang="zh-CN" altLang="en-US" sz="2400" b="1" dirty="0">
              <a:solidFill>
                <a:schemeClr val="bg1"/>
              </a:solidFill>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89068" y="3598862"/>
            <a:ext cx="4213862" cy="559769"/>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1" name="矩形 20"/>
          <p:cNvSpPr/>
          <p:nvPr/>
        </p:nvSpPr>
        <p:spPr>
          <a:xfrm>
            <a:off x="5138703" y="1665219"/>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197475" y="1944370"/>
            <a:ext cx="1855470" cy="156845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ONE</a:t>
            </a:r>
            <a:endParaRPr lang="zh-CN" altLang="en-US" sz="4800" b="1" dirty="0">
              <a:solidFill>
                <a:schemeClr val="tx1">
                  <a:lumMod val="75000"/>
                  <a:lumOff val="25000"/>
                </a:schemeClr>
              </a:solidFill>
              <a:latin typeface="+mj-lt"/>
              <a:ea typeface="微软雅黑" panose="020B0503020204020204" pitchFamily="34" charset="-122"/>
            </a:endParaRPr>
          </a:p>
        </p:txBody>
      </p:sp>
      <p:sp>
        <p:nvSpPr>
          <p:cNvPr id="9" name="TextBox 4"/>
          <p:cNvSpPr txBox="1">
            <a:spLocks noChangeArrowheads="1"/>
          </p:cNvSpPr>
          <p:nvPr/>
        </p:nvSpPr>
        <p:spPr bwMode="auto">
          <a:xfrm>
            <a:off x="3022923" y="3512694"/>
            <a:ext cx="635449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ctr" eaLnBrk="1" hangingPunct="1">
              <a:lnSpc>
                <a:spcPct val="150000"/>
              </a:lnSpc>
            </a:pPr>
            <a:r>
              <a:rPr lang="en-US" altLang="zh-CN" sz="2400" b="1" dirty="0">
                <a:solidFill>
                  <a:schemeClr val="bg1"/>
                </a:solidFill>
                <a:latin typeface="+mn-lt"/>
                <a:ea typeface="黑体" panose="02010609060101010101" pitchFamily="49" charset="-122"/>
              </a:rPr>
              <a:t>Purpose and main idea</a:t>
            </a:r>
            <a:endParaRPr lang="en-US" altLang="zh-CN" sz="2400" b="1" dirty="0">
              <a:solidFill>
                <a:schemeClr val="bg1"/>
              </a:solidFill>
              <a:latin typeface="+mn-lt"/>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flipH="1">
            <a:off x="3196888" y="0"/>
            <a:ext cx="3237740" cy="6882408"/>
          </a:xfrm>
          <a:custGeom>
            <a:avLst/>
            <a:gdLst>
              <a:gd name="connsiteX0" fmla="*/ 513267 w 2428305"/>
              <a:gd name="connsiteY0" fmla="*/ 0 h 5161806"/>
              <a:gd name="connsiteX1" fmla="*/ 683837 w 2428305"/>
              <a:gd name="connsiteY1" fmla="*/ 0 h 5161806"/>
              <a:gd name="connsiteX2" fmla="*/ 631377 w 2428305"/>
              <a:gd name="connsiteY2" fmla="*/ 84528 h 5161806"/>
              <a:gd name="connsiteX3" fmla="*/ 169936 w 2428305"/>
              <a:gd name="connsiteY3" fmla="*/ 1863735 h 5161806"/>
              <a:gd name="connsiteX4" fmla="*/ 2159444 w 2428305"/>
              <a:gd name="connsiteY4" fmla="*/ 5057110 h 5161806"/>
              <a:gd name="connsiteX5" fmla="*/ 2428305 w 2428305"/>
              <a:gd name="connsiteY5" fmla="*/ 5161806 h 5161806"/>
              <a:gd name="connsiteX6" fmla="*/ 2187906 w 2428305"/>
              <a:gd name="connsiteY6" fmla="*/ 5161806 h 5161806"/>
              <a:gd name="connsiteX7" fmla="*/ 1962208 w 2428305"/>
              <a:gd name="connsiteY7" fmla="*/ 5072695 h 5161806"/>
              <a:gd name="connsiteX8" fmla="*/ 0 w 2428305"/>
              <a:gd name="connsiteY8" fmla="*/ 1879320 h 5161806"/>
              <a:gd name="connsiteX9" fmla="*/ 364893 w 2428305"/>
              <a:gd name="connsiteY9" fmla="*/ 273595 h 516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8305" h="5161806">
                <a:moveTo>
                  <a:pt x="513267" y="0"/>
                </a:moveTo>
                <a:lnTo>
                  <a:pt x="683837" y="0"/>
                </a:lnTo>
                <a:lnTo>
                  <a:pt x="631377" y="84528"/>
                </a:lnTo>
                <a:cubicBezTo>
                  <a:pt x="338374" y="604622"/>
                  <a:pt x="169936" y="1213251"/>
                  <a:pt x="169936" y="1863735"/>
                </a:cubicBezTo>
                <a:cubicBezTo>
                  <a:pt x="169936" y="3299287"/>
                  <a:pt x="990294" y="4530984"/>
                  <a:pt x="2159444" y="5057110"/>
                </a:cubicBezTo>
                <a:lnTo>
                  <a:pt x="2428305" y="5161806"/>
                </a:lnTo>
                <a:lnTo>
                  <a:pt x="2187906" y="5161806"/>
                </a:lnTo>
                <a:lnTo>
                  <a:pt x="1962208" y="5072695"/>
                </a:lnTo>
                <a:cubicBezTo>
                  <a:pt x="809101" y="4546569"/>
                  <a:pt x="0" y="3314872"/>
                  <a:pt x="0" y="1879320"/>
                </a:cubicBezTo>
                <a:cubicBezTo>
                  <a:pt x="0" y="1299866"/>
                  <a:pt x="131827" y="753625"/>
                  <a:pt x="364893" y="273595"/>
                </a:cubicBezTo>
                <a:close/>
              </a:path>
            </a:pathLst>
          </a:custGeom>
          <a:solidFill>
            <a:srgbClr val="5454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kern="0">
              <a:solidFill>
                <a:sysClr val="windowText" lastClr="000000"/>
              </a:solidFill>
            </a:endParaRPr>
          </a:p>
        </p:txBody>
      </p:sp>
      <p:grpSp>
        <p:nvGrpSpPr>
          <p:cNvPr id="14" name="组合 13"/>
          <p:cNvGrpSpPr/>
          <p:nvPr/>
        </p:nvGrpSpPr>
        <p:grpSpPr>
          <a:xfrm>
            <a:off x="5933413" y="1147282"/>
            <a:ext cx="725324" cy="725324"/>
            <a:chOff x="5000599" y="688042"/>
            <a:chExt cx="543993" cy="543993"/>
          </a:xfrm>
        </p:grpSpPr>
        <p:sp>
          <p:nvSpPr>
            <p:cNvPr id="12" name="椭圆 11"/>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13" name="任意多边形 12"/>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grpSp>
      <p:grpSp>
        <p:nvGrpSpPr>
          <p:cNvPr id="19" name="组合 18"/>
          <p:cNvGrpSpPr/>
          <p:nvPr/>
        </p:nvGrpSpPr>
        <p:grpSpPr>
          <a:xfrm>
            <a:off x="5961938" y="2824352"/>
            <a:ext cx="725324" cy="725324"/>
            <a:chOff x="5000599" y="688042"/>
            <a:chExt cx="543993" cy="543993"/>
          </a:xfrm>
        </p:grpSpPr>
        <p:sp>
          <p:nvSpPr>
            <p:cNvPr id="20" name="椭圆 19"/>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21" name="任意多边形 20"/>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grpSp>
      <p:grpSp>
        <p:nvGrpSpPr>
          <p:cNvPr id="22" name="组合 21"/>
          <p:cNvGrpSpPr/>
          <p:nvPr/>
        </p:nvGrpSpPr>
        <p:grpSpPr>
          <a:xfrm>
            <a:off x="4994788" y="5023189"/>
            <a:ext cx="725324" cy="725324"/>
            <a:chOff x="5000599" y="688042"/>
            <a:chExt cx="543993" cy="543993"/>
          </a:xfrm>
        </p:grpSpPr>
        <p:sp>
          <p:nvSpPr>
            <p:cNvPr id="23" name="椭圆 22"/>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dirty="0">
                <a:solidFill>
                  <a:sysClr val="windowText" lastClr="000000"/>
                </a:solidFill>
              </a:endParaRPr>
            </a:p>
          </p:txBody>
        </p:sp>
        <p:sp>
          <p:nvSpPr>
            <p:cNvPr id="24" name="任意多边形 23"/>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grpSp>
      <p:grpSp>
        <p:nvGrpSpPr>
          <p:cNvPr id="54" name="组合 53"/>
          <p:cNvGrpSpPr/>
          <p:nvPr/>
        </p:nvGrpSpPr>
        <p:grpSpPr>
          <a:xfrm>
            <a:off x="9001760" y="1490980"/>
            <a:ext cx="3429635" cy="1083310"/>
            <a:chOff x="552753" y="1177475"/>
            <a:chExt cx="1971159" cy="717399"/>
          </a:xfrm>
        </p:grpSpPr>
        <p:grpSp>
          <p:nvGrpSpPr>
            <p:cNvPr id="18" name="组合 17"/>
            <p:cNvGrpSpPr/>
            <p:nvPr/>
          </p:nvGrpSpPr>
          <p:grpSpPr>
            <a:xfrm>
              <a:off x="555402" y="1177475"/>
              <a:ext cx="1741170" cy="396000"/>
              <a:chOff x="2122996" y="1277661"/>
              <a:chExt cx="1741170" cy="396000"/>
            </a:xfrm>
          </p:grpSpPr>
          <p:sp>
            <p:nvSpPr>
              <p:cNvPr id="17" name="矩形 16"/>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28" name="TextBox 27"/>
              <p:cNvSpPr txBox="1"/>
              <p:nvPr/>
            </p:nvSpPr>
            <p:spPr>
              <a:xfrm>
                <a:off x="2122996" y="1322429"/>
                <a:ext cx="1741170" cy="264084"/>
              </a:xfrm>
              <a:prstGeom prst="rect">
                <a:avLst/>
              </a:prstGeom>
              <a:noFill/>
            </p:spPr>
            <p:txBody>
              <a:bodyPr wrap="square" rtlCol="0">
                <a:spAutoFit/>
              </a:bodyPr>
              <a:lstStyle/>
              <a:p>
                <a:pPr defTabSz="1218565"/>
                <a:r>
                  <a:rPr lang="en-US" altLang="zh-CN" sz="2000" kern="0" dirty="0">
                    <a:solidFill>
                      <a:schemeClr val="bg1"/>
                    </a:solidFill>
                    <a:latin typeface="Arial" panose="020B0604020202090204" pitchFamily="34" charset="0"/>
                    <a:cs typeface="Arial" panose="020B0604020202090204" pitchFamily="34" charset="0"/>
                  </a:rPr>
                  <a:t>Best Span:110</a:t>
                </a:r>
                <a:endParaRPr lang="en-US" altLang="zh-CN" sz="2000" kern="0" dirty="0">
                  <a:solidFill>
                    <a:schemeClr val="bg1"/>
                  </a:solidFill>
                  <a:latin typeface="Arial" panose="020B0604020202090204" pitchFamily="34" charset="0"/>
                  <a:cs typeface="Arial" panose="020B0604020202090204" pitchFamily="34" charset="0"/>
                </a:endParaRPr>
              </a:p>
            </p:txBody>
          </p:sp>
        </p:grpSp>
        <p:sp>
          <p:nvSpPr>
            <p:cNvPr id="30" name="TextBox 29"/>
            <p:cNvSpPr txBox="1"/>
            <p:nvPr/>
          </p:nvSpPr>
          <p:spPr>
            <a:xfrm>
              <a:off x="552753" y="1605314"/>
              <a:ext cx="1971159" cy="289560"/>
            </a:xfrm>
            <a:prstGeom prst="rect">
              <a:avLst/>
            </a:prstGeom>
            <a:noFill/>
          </p:spPr>
          <p:txBody>
            <a:bodyPr wrap="square" rtlCol="0">
              <a:spAutoFit/>
            </a:bodyPr>
            <a:lstStyle>
              <a:defPPr>
                <a:defRPr lang="zh-CN"/>
              </a:defPPr>
              <a:lvl1pPr algn="ctr">
                <a:lnSpc>
                  <a:spcPts val="2300"/>
                </a:lnSpc>
                <a:defRPr sz="1200"/>
              </a:lvl1pPr>
            </a:lstStyle>
            <a:p>
              <a:pPr algn="l"/>
              <a:endParaRPr lang="en-US" altLang="zh-CN" dirty="0"/>
            </a:p>
          </p:txBody>
        </p:sp>
      </p:grpSp>
      <p:grpSp>
        <p:nvGrpSpPr>
          <p:cNvPr id="61" name="组合 60"/>
          <p:cNvGrpSpPr/>
          <p:nvPr/>
        </p:nvGrpSpPr>
        <p:grpSpPr>
          <a:xfrm>
            <a:off x="8595995" y="2916555"/>
            <a:ext cx="3947795" cy="974725"/>
            <a:chOff x="555402" y="1177475"/>
            <a:chExt cx="1887379" cy="696631"/>
          </a:xfrm>
        </p:grpSpPr>
        <p:grpSp>
          <p:nvGrpSpPr>
            <p:cNvPr id="62" name="组合 61"/>
            <p:cNvGrpSpPr/>
            <p:nvPr/>
          </p:nvGrpSpPr>
          <p:grpSpPr>
            <a:xfrm>
              <a:off x="555402" y="1177475"/>
              <a:ext cx="1887379" cy="396000"/>
              <a:chOff x="2122996" y="1277661"/>
              <a:chExt cx="1887379" cy="396000"/>
            </a:xfrm>
          </p:grpSpPr>
          <p:sp>
            <p:nvSpPr>
              <p:cNvPr id="64" name="矩形 63"/>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65" name="TextBox 64"/>
              <p:cNvSpPr txBox="1"/>
              <p:nvPr/>
            </p:nvSpPr>
            <p:spPr>
              <a:xfrm>
                <a:off x="2133474" y="1299092"/>
                <a:ext cx="1876901" cy="285006"/>
              </a:xfrm>
              <a:prstGeom prst="rect">
                <a:avLst/>
              </a:prstGeom>
              <a:noFill/>
            </p:spPr>
            <p:txBody>
              <a:bodyPr wrap="square" rtlCol="0">
                <a:spAutoFit/>
              </a:bodyPr>
              <a:lstStyle/>
              <a:p>
                <a:pPr defTabSz="1218565"/>
                <a:r>
                  <a:rPr lang="en-US" altLang="zh-CN" sz="2000" kern="0" dirty="0">
                    <a:solidFill>
                      <a:schemeClr val="bg1"/>
                    </a:solidFill>
                    <a:latin typeface="Arial" panose="020B0604020202090204" pitchFamily="34" charset="0"/>
                    <a:cs typeface="Arial" panose="020B0604020202090204" pitchFamily="34" charset="0"/>
                  </a:rPr>
                  <a:t>Annual return:1500%</a:t>
                </a:r>
                <a:endParaRPr lang="en-US" altLang="zh-CN" sz="2000" kern="0" dirty="0">
                  <a:solidFill>
                    <a:schemeClr val="bg1"/>
                  </a:solidFill>
                  <a:latin typeface="Arial" panose="020B0604020202090204" pitchFamily="34" charset="0"/>
                  <a:cs typeface="Arial" panose="020B0604020202090204" pitchFamily="34" charset="0"/>
                </a:endParaRPr>
              </a:p>
            </p:txBody>
          </p:sp>
        </p:grpSp>
        <p:sp>
          <p:nvSpPr>
            <p:cNvPr id="63" name="TextBox 62"/>
            <p:cNvSpPr txBox="1"/>
            <p:nvPr/>
          </p:nvSpPr>
          <p:spPr>
            <a:xfrm>
              <a:off x="555402" y="1584546"/>
              <a:ext cx="1887249" cy="289560"/>
            </a:xfrm>
            <a:prstGeom prst="rect">
              <a:avLst/>
            </a:prstGeom>
            <a:noFill/>
          </p:spPr>
          <p:txBody>
            <a:bodyPr wrap="square" rtlCol="0">
              <a:spAutoFit/>
            </a:bodyPr>
            <a:lstStyle>
              <a:defPPr>
                <a:defRPr lang="zh-CN"/>
              </a:defPPr>
              <a:lvl1pPr algn="ctr">
                <a:lnSpc>
                  <a:spcPts val="2300"/>
                </a:lnSpc>
                <a:defRPr sz="1200"/>
              </a:lvl1pPr>
            </a:lstStyle>
            <a:p>
              <a:pPr algn="l"/>
              <a:endParaRPr lang="en-US" altLang="zh-CN" dirty="0"/>
            </a:p>
          </p:txBody>
        </p:sp>
      </p:grpSp>
      <p:grpSp>
        <p:nvGrpSpPr>
          <p:cNvPr id="66" name="组合 65"/>
          <p:cNvGrpSpPr/>
          <p:nvPr/>
        </p:nvGrpSpPr>
        <p:grpSpPr>
          <a:xfrm>
            <a:off x="7718425" y="4940935"/>
            <a:ext cx="5072380" cy="1267056"/>
            <a:chOff x="555402" y="1177475"/>
            <a:chExt cx="2611622" cy="727182"/>
          </a:xfrm>
        </p:grpSpPr>
        <p:grpSp>
          <p:nvGrpSpPr>
            <p:cNvPr id="67" name="组合 66"/>
            <p:cNvGrpSpPr/>
            <p:nvPr/>
          </p:nvGrpSpPr>
          <p:grpSpPr>
            <a:xfrm>
              <a:off x="555402" y="1177475"/>
              <a:ext cx="1280309" cy="396247"/>
              <a:chOff x="2122996" y="1277661"/>
              <a:chExt cx="1280309" cy="396247"/>
            </a:xfrm>
          </p:grpSpPr>
          <p:sp>
            <p:nvSpPr>
              <p:cNvPr id="69" name="矩形 68"/>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0" name="TextBox 69"/>
              <p:cNvSpPr txBox="1"/>
              <p:nvPr/>
            </p:nvSpPr>
            <p:spPr>
              <a:xfrm>
                <a:off x="2190346" y="1311918"/>
                <a:ext cx="1212959" cy="361990"/>
              </a:xfrm>
              <a:prstGeom prst="rect">
                <a:avLst/>
              </a:prstGeom>
              <a:noFill/>
            </p:spPr>
            <p:txBody>
              <a:bodyPr wrap="square" rtlCol="0">
                <a:spAutoFit/>
              </a:bodyPr>
              <a:lstStyle/>
              <a:p>
                <a:pPr defTabSz="1218565"/>
                <a:r>
                  <a:rPr lang="en-US" altLang="zh-CN" sz="2000" kern="0" dirty="0">
                    <a:solidFill>
                      <a:schemeClr val="bg1"/>
                    </a:solidFill>
                    <a:latin typeface="Arial" panose="020B0604020202090204" pitchFamily="34" charset="0"/>
                    <a:cs typeface="Arial" panose="020B0604020202090204" pitchFamily="34" charset="0"/>
                  </a:rPr>
                  <a:t>Winning Rate:86%</a:t>
                </a:r>
                <a:endParaRPr lang="en-US" altLang="zh-CN" sz="2000" kern="0" dirty="0">
                  <a:solidFill>
                    <a:schemeClr val="bg1"/>
                  </a:solidFill>
                  <a:latin typeface="Arial" panose="020B0604020202090204" pitchFamily="34" charset="0"/>
                  <a:cs typeface="Arial" panose="020B0604020202090204" pitchFamily="34" charset="0"/>
                </a:endParaRPr>
              </a:p>
            </p:txBody>
          </p:sp>
        </p:grpSp>
        <p:sp>
          <p:nvSpPr>
            <p:cNvPr id="68" name="TextBox 67"/>
            <p:cNvSpPr txBox="1"/>
            <p:nvPr/>
          </p:nvSpPr>
          <p:spPr>
            <a:xfrm>
              <a:off x="557142" y="1615097"/>
              <a:ext cx="2609882" cy="289560"/>
            </a:xfrm>
            <a:prstGeom prst="rect">
              <a:avLst/>
            </a:prstGeom>
            <a:noFill/>
          </p:spPr>
          <p:txBody>
            <a:bodyPr wrap="square" rtlCol="0">
              <a:spAutoFit/>
            </a:bodyPr>
            <a:lstStyle>
              <a:defPPr>
                <a:defRPr lang="zh-CN"/>
              </a:defPPr>
              <a:lvl1pPr>
                <a:lnSpc>
                  <a:spcPts val="2300"/>
                </a:lnSpc>
                <a:defRPr sz="1200"/>
              </a:lvl1pPr>
            </a:lstStyle>
            <a:p>
              <a:endParaRPr lang="en-US" altLang="zh-CN" dirty="0"/>
            </a:p>
          </p:txBody>
        </p:sp>
      </p:grpSp>
      <p:sp>
        <p:nvSpPr>
          <p:cNvPr id="56" name="任意多边形 55"/>
          <p:cNvSpPr/>
          <p:nvPr/>
        </p:nvSpPr>
        <p:spPr>
          <a:xfrm flipH="1">
            <a:off x="6687262" y="1648510"/>
            <a:ext cx="2286000" cy="558800"/>
          </a:xfrm>
          <a:custGeom>
            <a:avLst/>
            <a:gdLst>
              <a:gd name="connsiteX0" fmla="*/ 0 w 2352675"/>
              <a:gd name="connsiteY0" fmla="*/ 447675 h 447675"/>
              <a:gd name="connsiteX1" fmla="*/ 1524000 w 2352675"/>
              <a:gd name="connsiteY1" fmla="*/ 447675 h 447675"/>
              <a:gd name="connsiteX2" fmla="*/ 2352675 w 2352675"/>
              <a:gd name="connsiteY2" fmla="*/ 0 h 447675"/>
              <a:gd name="connsiteX0-1" fmla="*/ 0 w 2219325"/>
              <a:gd name="connsiteY0-2" fmla="*/ 381000 h 381000"/>
              <a:gd name="connsiteX1-3" fmla="*/ 1524000 w 2219325"/>
              <a:gd name="connsiteY1-4" fmla="*/ 381000 h 381000"/>
              <a:gd name="connsiteX2-5" fmla="*/ 2219325 w 2219325"/>
              <a:gd name="connsiteY2-6" fmla="*/ 0 h 381000"/>
              <a:gd name="connsiteX0-7" fmla="*/ 0 w 1971675"/>
              <a:gd name="connsiteY0-8" fmla="*/ 381000 h 381000"/>
              <a:gd name="connsiteX1-9" fmla="*/ 1276350 w 1971675"/>
              <a:gd name="connsiteY1-10" fmla="*/ 381000 h 381000"/>
              <a:gd name="connsiteX2-11" fmla="*/ 1971675 w 1971675"/>
              <a:gd name="connsiteY2-12" fmla="*/ 0 h 381000"/>
              <a:gd name="connsiteX0-13" fmla="*/ 0 w 1714500"/>
              <a:gd name="connsiteY0-14" fmla="*/ 419100 h 419100"/>
              <a:gd name="connsiteX1-15" fmla="*/ 1276350 w 1714500"/>
              <a:gd name="connsiteY1-16" fmla="*/ 419100 h 419100"/>
              <a:gd name="connsiteX2-17" fmla="*/ 1714500 w 1714500"/>
              <a:gd name="connsiteY2-18" fmla="*/ 0 h 419100"/>
              <a:gd name="connsiteX0-19" fmla="*/ 0 w 1714500"/>
              <a:gd name="connsiteY0-20" fmla="*/ 419100 h 419100"/>
              <a:gd name="connsiteX1-21" fmla="*/ 1323975 w 1714500"/>
              <a:gd name="connsiteY1-22" fmla="*/ 419100 h 419100"/>
              <a:gd name="connsiteX2-23" fmla="*/ 1714500 w 1714500"/>
              <a:gd name="connsiteY2-24" fmla="*/ 0 h 419100"/>
              <a:gd name="connsiteX0-25" fmla="*/ 0 w 1714500"/>
              <a:gd name="connsiteY0-26" fmla="*/ 419100 h 419100"/>
              <a:gd name="connsiteX1-27" fmla="*/ 1352550 w 1714500"/>
              <a:gd name="connsiteY1-28" fmla="*/ 419100 h 419100"/>
              <a:gd name="connsiteX2-29" fmla="*/ 1714500 w 1714500"/>
              <a:gd name="connsiteY2-30" fmla="*/ 0 h 419100"/>
            </a:gdLst>
            <a:ahLst/>
            <a:cxnLst>
              <a:cxn ang="0">
                <a:pos x="connsiteX0-1" y="connsiteY0-2"/>
              </a:cxn>
              <a:cxn ang="0">
                <a:pos x="connsiteX1-3" y="connsiteY1-4"/>
              </a:cxn>
              <a:cxn ang="0">
                <a:pos x="connsiteX2-5" y="connsiteY2-6"/>
              </a:cxn>
            </a:cxnLst>
            <a:rect l="l" t="t" r="r" b="b"/>
            <a:pathLst>
              <a:path w="1714500" h="419100">
                <a:moveTo>
                  <a:pt x="0" y="419100"/>
                </a:moveTo>
                <a:lnTo>
                  <a:pt x="1352550" y="419100"/>
                </a:lnTo>
                <a:lnTo>
                  <a:pt x="1714500" y="0"/>
                </a:lnTo>
              </a:path>
            </a:pathLst>
          </a:cu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2" name="任意多边形 71"/>
          <p:cNvSpPr/>
          <p:nvPr/>
        </p:nvSpPr>
        <p:spPr>
          <a:xfrm flipH="1">
            <a:off x="6716586" y="3284637"/>
            <a:ext cx="1879600" cy="482600"/>
          </a:xfrm>
          <a:custGeom>
            <a:avLst/>
            <a:gdLst>
              <a:gd name="connsiteX0" fmla="*/ 0 w 2352675"/>
              <a:gd name="connsiteY0" fmla="*/ 447675 h 447675"/>
              <a:gd name="connsiteX1" fmla="*/ 1524000 w 2352675"/>
              <a:gd name="connsiteY1" fmla="*/ 447675 h 447675"/>
              <a:gd name="connsiteX2" fmla="*/ 2352675 w 2352675"/>
              <a:gd name="connsiteY2" fmla="*/ 0 h 447675"/>
              <a:gd name="connsiteX0-1" fmla="*/ 0 w 2352675"/>
              <a:gd name="connsiteY0-2" fmla="*/ 447675 h 447675"/>
              <a:gd name="connsiteX1-3" fmla="*/ 1171575 w 2352675"/>
              <a:gd name="connsiteY1-4" fmla="*/ 447675 h 447675"/>
              <a:gd name="connsiteX2-5" fmla="*/ 2352675 w 2352675"/>
              <a:gd name="connsiteY2-6" fmla="*/ 0 h 447675"/>
              <a:gd name="connsiteX0-7" fmla="*/ 0 w 1933575"/>
              <a:gd name="connsiteY0-8" fmla="*/ 438150 h 438150"/>
              <a:gd name="connsiteX1-9" fmla="*/ 1171575 w 1933575"/>
              <a:gd name="connsiteY1-10" fmla="*/ 438150 h 438150"/>
              <a:gd name="connsiteX2-11" fmla="*/ 1933575 w 1933575"/>
              <a:gd name="connsiteY2-12" fmla="*/ 0 h 438150"/>
              <a:gd name="connsiteX0-13" fmla="*/ 0 w 1809750"/>
              <a:gd name="connsiteY0-14" fmla="*/ 361950 h 361950"/>
              <a:gd name="connsiteX1-15" fmla="*/ 1171575 w 1809750"/>
              <a:gd name="connsiteY1-16" fmla="*/ 361950 h 361950"/>
              <a:gd name="connsiteX2-17" fmla="*/ 1809750 w 1809750"/>
              <a:gd name="connsiteY2-18" fmla="*/ 0 h 361950"/>
              <a:gd name="connsiteX0-19" fmla="*/ 0 w 1657350"/>
              <a:gd name="connsiteY0-20" fmla="*/ 314325 h 314325"/>
              <a:gd name="connsiteX1-21" fmla="*/ 1171575 w 1657350"/>
              <a:gd name="connsiteY1-22" fmla="*/ 314325 h 314325"/>
              <a:gd name="connsiteX2-23" fmla="*/ 1657350 w 1657350"/>
              <a:gd name="connsiteY2-24" fmla="*/ 0 h 314325"/>
              <a:gd name="connsiteX0-25" fmla="*/ 0 w 1476375"/>
              <a:gd name="connsiteY0-26" fmla="*/ 333375 h 333375"/>
              <a:gd name="connsiteX1-27" fmla="*/ 990600 w 1476375"/>
              <a:gd name="connsiteY1-28" fmla="*/ 314325 h 333375"/>
              <a:gd name="connsiteX2-29" fmla="*/ 1476375 w 1476375"/>
              <a:gd name="connsiteY2-30" fmla="*/ 0 h 333375"/>
              <a:gd name="connsiteX0-31" fmla="*/ 0 w 1333500"/>
              <a:gd name="connsiteY0-32" fmla="*/ 381000 h 381000"/>
              <a:gd name="connsiteX1-33" fmla="*/ 990600 w 1333500"/>
              <a:gd name="connsiteY1-34" fmla="*/ 361950 h 381000"/>
              <a:gd name="connsiteX2-35" fmla="*/ 1333500 w 1333500"/>
              <a:gd name="connsiteY2-36" fmla="*/ 0 h 381000"/>
              <a:gd name="connsiteX0-37" fmla="*/ 0 w 1409700"/>
              <a:gd name="connsiteY0-38" fmla="*/ 361950 h 361950"/>
              <a:gd name="connsiteX1-39" fmla="*/ 1066800 w 1409700"/>
              <a:gd name="connsiteY1-40" fmla="*/ 361950 h 361950"/>
              <a:gd name="connsiteX2-41" fmla="*/ 1409700 w 1409700"/>
              <a:gd name="connsiteY2-42" fmla="*/ 0 h 361950"/>
            </a:gdLst>
            <a:ahLst/>
            <a:cxnLst>
              <a:cxn ang="0">
                <a:pos x="connsiteX0-1" y="connsiteY0-2"/>
              </a:cxn>
              <a:cxn ang="0">
                <a:pos x="connsiteX1-3" y="connsiteY1-4"/>
              </a:cxn>
              <a:cxn ang="0">
                <a:pos x="connsiteX2-5" y="connsiteY2-6"/>
              </a:cxn>
            </a:cxnLst>
            <a:rect l="l" t="t" r="r" b="b"/>
            <a:pathLst>
              <a:path w="1409700" h="361950">
                <a:moveTo>
                  <a:pt x="0" y="361950"/>
                </a:moveTo>
                <a:lnTo>
                  <a:pt x="1066800" y="361950"/>
                </a:lnTo>
                <a:lnTo>
                  <a:pt x="1409700" y="0"/>
                </a:lnTo>
              </a:path>
            </a:pathLst>
          </a:cu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3" name="任意多边形 72"/>
          <p:cNvSpPr/>
          <p:nvPr/>
        </p:nvSpPr>
        <p:spPr>
          <a:xfrm flipH="1">
            <a:off x="5825907" y="5366695"/>
            <a:ext cx="1892300" cy="342900"/>
          </a:xfrm>
          <a:custGeom>
            <a:avLst/>
            <a:gdLst>
              <a:gd name="connsiteX0" fmla="*/ 0 w 2352675"/>
              <a:gd name="connsiteY0" fmla="*/ 447675 h 447675"/>
              <a:gd name="connsiteX1" fmla="*/ 1524000 w 2352675"/>
              <a:gd name="connsiteY1" fmla="*/ 447675 h 447675"/>
              <a:gd name="connsiteX2" fmla="*/ 2352675 w 2352675"/>
              <a:gd name="connsiteY2" fmla="*/ 0 h 447675"/>
              <a:gd name="connsiteX0-1" fmla="*/ 0 w 2352675"/>
              <a:gd name="connsiteY0-2" fmla="*/ 447675 h 447675"/>
              <a:gd name="connsiteX1-3" fmla="*/ 1171575 w 2352675"/>
              <a:gd name="connsiteY1-4" fmla="*/ 447675 h 447675"/>
              <a:gd name="connsiteX2-5" fmla="*/ 2352675 w 2352675"/>
              <a:gd name="connsiteY2-6" fmla="*/ 0 h 447675"/>
              <a:gd name="connsiteX0-7" fmla="*/ 0 w 1933575"/>
              <a:gd name="connsiteY0-8" fmla="*/ 438150 h 438150"/>
              <a:gd name="connsiteX1-9" fmla="*/ 1171575 w 1933575"/>
              <a:gd name="connsiteY1-10" fmla="*/ 438150 h 438150"/>
              <a:gd name="connsiteX2-11" fmla="*/ 1933575 w 1933575"/>
              <a:gd name="connsiteY2-12" fmla="*/ 0 h 438150"/>
              <a:gd name="connsiteX0-13" fmla="*/ 0 w 1724025"/>
              <a:gd name="connsiteY0-14" fmla="*/ 266700 h 266700"/>
              <a:gd name="connsiteX1-15" fmla="*/ 1171575 w 1724025"/>
              <a:gd name="connsiteY1-16" fmla="*/ 266700 h 266700"/>
              <a:gd name="connsiteX2-17" fmla="*/ 1724025 w 1724025"/>
              <a:gd name="connsiteY2-18" fmla="*/ 0 h 266700"/>
              <a:gd name="connsiteX0-19" fmla="*/ 0 w 1638300"/>
              <a:gd name="connsiteY0-20" fmla="*/ 190500 h 190500"/>
              <a:gd name="connsiteX1-21" fmla="*/ 1171575 w 1638300"/>
              <a:gd name="connsiteY1-22" fmla="*/ 190500 h 190500"/>
              <a:gd name="connsiteX2-23" fmla="*/ 1638300 w 1638300"/>
              <a:gd name="connsiteY2-24" fmla="*/ 0 h 190500"/>
              <a:gd name="connsiteX0-25" fmla="*/ 0 w 1562100"/>
              <a:gd name="connsiteY0-26" fmla="*/ 190500 h 190500"/>
              <a:gd name="connsiteX1-27" fmla="*/ 1171575 w 1562100"/>
              <a:gd name="connsiteY1-28" fmla="*/ 190500 h 190500"/>
              <a:gd name="connsiteX2-29" fmla="*/ 1562100 w 1562100"/>
              <a:gd name="connsiteY2-30" fmla="*/ 0 h 190500"/>
              <a:gd name="connsiteX0-31" fmla="*/ 0 w 1419225"/>
              <a:gd name="connsiteY0-32" fmla="*/ 257175 h 257175"/>
              <a:gd name="connsiteX1-33" fmla="*/ 1171575 w 1419225"/>
              <a:gd name="connsiteY1-34" fmla="*/ 257175 h 257175"/>
              <a:gd name="connsiteX2-35" fmla="*/ 1419225 w 1419225"/>
              <a:gd name="connsiteY2-36" fmla="*/ 0 h 257175"/>
            </a:gdLst>
            <a:ahLst/>
            <a:cxnLst>
              <a:cxn ang="0">
                <a:pos x="connsiteX0-1" y="connsiteY0-2"/>
              </a:cxn>
              <a:cxn ang="0">
                <a:pos x="connsiteX1-3" y="connsiteY1-4"/>
              </a:cxn>
              <a:cxn ang="0">
                <a:pos x="connsiteX2-5" y="connsiteY2-6"/>
              </a:cxn>
            </a:cxnLst>
            <a:rect l="l" t="t" r="r" b="b"/>
            <a:pathLst>
              <a:path w="1419225" h="257175">
                <a:moveTo>
                  <a:pt x="0" y="257175"/>
                </a:moveTo>
                <a:lnTo>
                  <a:pt x="1171575" y="257175"/>
                </a:lnTo>
                <a:lnTo>
                  <a:pt x="1419225" y="0"/>
                </a:lnTo>
              </a:path>
            </a:pathLst>
          </a:cu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9" name="矩形 78"/>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03</a:t>
            </a:r>
            <a:endParaRPr lang="en-US" altLang="zh-CN" sz="2800" dirty="0">
              <a:latin typeface="+mj-lt"/>
              <a:ea typeface="+mj-ea"/>
            </a:endParaRPr>
          </a:p>
        </p:txBody>
      </p:sp>
      <p:sp>
        <p:nvSpPr>
          <p:cNvPr id="81" name="文本框 80"/>
          <p:cNvSpPr txBox="1"/>
          <p:nvPr/>
        </p:nvSpPr>
        <p:spPr>
          <a:xfrm>
            <a:off x="1402304" y="241629"/>
            <a:ext cx="5136482" cy="521970"/>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rPr>
              <a:t>Final Result</a:t>
            </a:r>
            <a:endParaRPr lang="en-US" altLang="zh-CN" sz="2800" dirty="0">
              <a:latin typeface="黑体" panose="02010609060101010101" pitchFamily="49" charset="-122"/>
              <a:ea typeface="黑体" panose="02010609060101010101" pitchFamily="49" charset="-122"/>
            </a:endParaRPr>
          </a:p>
        </p:txBody>
      </p:sp>
      <p:grpSp>
        <p:nvGrpSpPr>
          <p:cNvPr id="82" name="组合 81"/>
          <p:cNvGrpSpPr/>
          <p:nvPr/>
        </p:nvGrpSpPr>
        <p:grpSpPr>
          <a:xfrm rot="17100000">
            <a:off x="175953" y="261388"/>
            <a:ext cx="481872" cy="469661"/>
            <a:chOff x="1032060" y="5022216"/>
            <a:chExt cx="753746" cy="734645"/>
          </a:xfrm>
        </p:grpSpPr>
        <p:sp>
          <p:nvSpPr>
            <p:cNvPr id="83" name="等腰三角形 8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847824" y="1860813"/>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47824" y="2916807"/>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47824" y="3972800"/>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47824" y="5028793"/>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47824" y="6084788"/>
            <a:ext cx="3360373" cy="0"/>
          </a:xfrm>
          <a:prstGeom prst="line">
            <a:avLst/>
          </a:prstGeom>
          <a:ln w="19050">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rot="5400000">
            <a:off x="1679695" y="3832320"/>
            <a:ext cx="3950829" cy="52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85" name="矩形 84"/>
          <p:cNvSpPr/>
          <p:nvPr/>
        </p:nvSpPr>
        <p:spPr>
          <a:xfrm rot="5400000">
            <a:off x="1484483" y="4766799"/>
            <a:ext cx="2085999" cy="52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86" name="矩形 85"/>
          <p:cNvSpPr/>
          <p:nvPr/>
        </p:nvSpPr>
        <p:spPr>
          <a:xfrm rot="5400000">
            <a:off x="833964" y="5241888"/>
            <a:ext cx="1131785" cy="52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87" name="TextBox 37"/>
          <p:cNvSpPr txBox="1"/>
          <p:nvPr/>
        </p:nvSpPr>
        <p:spPr>
          <a:xfrm>
            <a:off x="425681" y="5869378"/>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 0</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sp>
        <p:nvSpPr>
          <p:cNvPr id="88" name="TextBox 45"/>
          <p:cNvSpPr txBox="1"/>
          <p:nvPr/>
        </p:nvSpPr>
        <p:spPr>
          <a:xfrm>
            <a:off x="425681" y="4814348"/>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25</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sp>
        <p:nvSpPr>
          <p:cNvPr id="89" name="TextBox 46"/>
          <p:cNvSpPr txBox="1"/>
          <p:nvPr/>
        </p:nvSpPr>
        <p:spPr>
          <a:xfrm>
            <a:off x="425681" y="3759319"/>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50</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sp>
        <p:nvSpPr>
          <p:cNvPr id="90" name="TextBox 47"/>
          <p:cNvSpPr txBox="1"/>
          <p:nvPr/>
        </p:nvSpPr>
        <p:spPr>
          <a:xfrm>
            <a:off x="425681" y="2704290"/>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75</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sp>
        <p:nvSpPr>
          <p:cNvPr id="91" name="TextBox 48"/>
          <p:cNvSpPr txBox="1"/>
          <p:nvPr/>
        </p:nvSpPr>
        <p:spPr>
          <a:xfrm>
            <a:off x="425681" y="1649261"/>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100</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sp>
        <p:nvSpPr>
          <p:cNvPr id="92" name="TextBox 70"/>
          <p:cNvSpPr txBox="1"/>
          <p:nvPr/>
        </p:nvSpPr>
        <p:spPr>
          <a:xfrm>
            <a:off x="996311" y="6175542"/>
            <a:ext cx="747320" cy="318100"/>
          </a:xfrm>
          <a:prstGeom prst="rect">
            <a:avLst/>
          </a:prstGeom>
          <a:noFill/>
        </p:spPr>
        <p:txBody>
          <a:bodyPr wrap="none" rtlCol="0">
            <a:spAutoFit/>
          </a:bodyPr>
          <a:lstStyle/>
          <a:p>
            <a:pPr defTabSz="1218565"/>
            <a:r>
              <a:rPr lang="zh-CN" altLang="en-US" sz="1465" kern="0" dirty="0">
                <a:solidFill>
                  <a:sysClr val="windowText" lastClr="000000"/>
                </a:solidFill>
                <a:latin typeface="微软雅黑" panose="020B0503020204020204" pitchFamily="34" charset="-122"/>
                <a:ea typeface="微软雅黑" panose="020B0503020204020204" pitchFamily="34" charset="-122"/>
                <a:cs typeface="Arial" panose="020B0604020202090204" pitchFamily="34" charset="0"/>
              </a:rPr>
              <a:t>五月份</a:t>
            </a:r>
            <a:endParaRPr lang="zh-CN" altLang="en-US" sz="1465" kern="0" dirty="0">
              <a:solidFill>
                <a:sysClr val="windowText" lastClr="000000"/>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93" name="TextBox 75"/>
          <p:cNvSpPr txBox="1"/>
          <p:nvPr/>
        </p:nvSpPr>
        <p:spPr>
          <a:xfrm>
            <a:off x="2122771" y="6175542"/>
            <a:ext cx="747320" cy="318100"/>
          </a:xfrm>
          <a:prstGeom prst="rect">
            <a:avLst/>
          </a:prstGeom>
          <a:noFill/>
        </p:spPr>
        <p:txBody>
          <a:bodyPr wrap="none" rtlCol="0">
            <a:spAutoFit/>
          </a:bodyPr>
          <a:lstStyle/>
          <a:p>
            <a:pPr defTabSz="1218565"/>
            <a:r>
              <a:rPr lang="zh-CN" altLang="en-US" sz="1465" kern="0" dirty="0">
                <a:solidFill>
                  <a:sysClr val="windowText" lastClr="000000"/>
                </a:solidFill>
                <a:latin typeface="微软雅黑" panose="020B0503020204020204" pitchFamily="34" charset="-122"/>
                <a:ea typeface="微软雅黑" panose="020B0503020204020204" pitchFamily="34" charset="-122"/>
                <a:cs typeface="Arial" panose="020B0604020202090204" pitchFamily="34" charset="0"/>
              </a:rPr>
              <a:t>六月份</a:t>
            </a:r>
            <a:endParaRPr lang="zh-CN" altLang="en-US" sz="1465" kern="0" dirty="0">
              <a:solidFill>
                <a:sysClr val="windowText" lastClr="000000"/>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94" name="TextBox 76"/>
          <p:cNvSpPr txBox="1"/>
          <p:nvPr/>
        </p:nvSpPr>
        <p:spPr>
          <a:xfrm>
            <a:off x="3249869" y="6175542"/>
            <a:ext cx="747320" cy="318100"/>
          </a:xfrm>
          <a:prstGeom prst="rect">
            <a:avLst/>
          </a:prstGeom>
          <a:noFill/>
        </p:spPr>
        <p:txBody>
          <a:bodyPr wrap="none" rtlCol="0">
            <a:spAutoFit/>
          </a:bodyPr>
          <a:lstStyle/>
          <a:p>
            <a:pPr defTabSz="1218565"/>
            <a:r>
              <a:rPr lang="zh-CN" altLang="en-US" sz="1465" kern="0" dirty="0">
                <a:solidFill>
                  <a:sysClr val="windowText" lastClr="000000"/>
                </a:solidFill>
                <a:latin typeface="微软雅黑" panose="020B0503020204020204" pitchFamily="34" charset="-122"/>
                <a:ea typeface="微软雅黑" panose="020B0503020204020204" pitchFamily="34" charset="-122"/>
                <a:cs typeface="Arial" panose="020B0604020202090204" pitchFamily="34" charset="0"/>
              </a:rPr>
              <a:t>七月份</a:t>
            </a:r>
            <a:endParaRPr lang="zh-CN" altLang="en-US" sz="1465" kern="0" dirty="0">
              <a:solidFill>
                <a:sysClr val="windowText" lastClr="000000"/>
              </a:solidFill>
              <a:latin typeface="微软雅黑" panose="020B0503020204020204" pitchFamily="34" charset="-122"/>
              <a:ea typeface="微软雅黑" panose="020B0503020204020204" pitchFamily="34"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 calcmode="lin" valueType="num">
                                      <p:cBhvr>
                                        <p:cTn id="9" dur="500" fill="hold"/>
                                        <p:tgtEl>
                                          <p:spTgt spid="82"/>
                                        </p:tgtEl>
                                        <p:attrNameLst>
                                          <p:attrName>style.rotation</p:attrName>
                                        </p:attrNameLst>
                                      </p:cBhvr>
                                      <p:tavLst>
                                        <p:tav tm="0">
                                          <p:val>
                                            <p:fltVal val="360"/>
                                          </p:val>
                                        </p:tav>
                                        <p:tav tm="100000">
                                          <p:val>
                                            <p:fltVal val="0"/>
                                          </p:val>
                                        </p:tav>
                                      </p:tavLst>
                                    </p:anim>
                                    <p:animEffect transition="in" filter="fade">
                                      <p:cBhvr>
                                        <p:cTn id="10" dur="500"/>
                                        <p:tgtEl>
                                          <p:spTgt spid="8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up)">
                                      <p:cBhvr>
                                        <p:cTn id="14" dur="650"/>
                                        <p:tgtEl>
                                          <p:spTgt spid="75"/>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650"/>
                                        <p:tgtEl>
                                          <p:spTgt spid="56"/>
                                        </p:tgtEl>
                                      </p:cBhvr>
                                    </p:animEffect>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750"/>
                                        <p:tgtEl>
                                          <p:spTgt spid="54"/>
                                        </p:tgtEl>
                                      </p:cBhvr>
                                    </p:animEffect>
                                    <p:anim calcmode="lin" valueType="num">
                                      <p:cBhvr>
                                        <p:cTn id="27" dur="750" fill="hold"/>
                                        <p:tgtEl>
                                          <p:spTgt spid="54"/>
                                        </p:tgtEl>
                                        <p:attrNameLst>
                                          <p:attrName>ppt_x</p:attrName>
                                        </p:attrNameLst>
                                      </p:cBhvr>
                                      <p:tavLst>
                                        <p:tav tm="0">
                                          <p:val>
                                            <p:strVal val="#ppt_x"/>
                                          </p:val>
                                        </p:tav>
                                        <p:tav tm="100000">
                                          <p:val>
                                            <p:strVal val="#ppt_x"/>
                                          </p:val>
                                        </p:tav>
                                      </p:tavLst>
                                    </p:anim>
                                    <p:anim calcmode="lin" valueType="num">
                                      <p:cBhvr>
                                        <p:cTn id="28" dur="750" fill="hold"/>
                                        <p:tgtEl>
                                          <p:spTgt spid="54"/>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1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left)">
                                      <p:cBhvr>
                                        <p:cTn id="36" dur="650"/>
                                        <p:tgtEl>
                                          <p:spTgt spid="72"/>
                                        </p:tgtEl>
                                      </p:cBhvr>
                                    </p:animEffect>
                                  </p:childTnLst>
                                </p:cTn>
                              </p:par>
                            </p:childTnLst>
                          </p:cTn>
                        </p:par>
                        <p:par>
                          <p:cTn id="37" fill="hold">
                            <p:stCondLst>
                              <p:cond delay="5500"/>
                            </p:stCondLst>
                            <p:childTnLst>
                              <p:par>
                                <p:cTn id="38" presetID="42" presetClass="entr" presetSubtype="0" fill="hold"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750"/>
                                        <p:tgtEl>
                                          <p:spTgt spid="61"/>
                                        </p:tgtEl>
                                      </p:cBhvr>
                                    </p:animEffect>
                                    <p:anim calcmode="lin" valueType="num">
                                      <p:cBhvr>
                                        <p:cTn id="41" dur="750" fill="hold"/>
                                        <p:tgtEl>
                                          <p:spTgt spid="61"/>
                                        </p:tgtEl>
                                        <p:attrNameLst>
                                          <p:attrName>ppt_x</p:attrName>
                                        </p:attrNameLst>
                                      </p:cBhvr>
                                      <p:tavLst>
                                        <p:tav tm="0">
                                          <p:val>
                                            <p:strVal val="#ppt_x"/>
                                          </p:val>
                                        </p:tav>
                                        <p:tav tm="100000">
                                          <p:val>
                                            <p:strVal val="#ppt_x"/>
                                          </p:val>
                                        </p:tav>
                                      </p:tavLst>
                                    </p:anim>
                                    <p:anim calcmode="lin" valueType="num">
                                      <p:cBhvr>
                                        <p:cTn id="42" dur="750" fill="hold"/>
                                        <p:tgtEl>
                                          <p:spTgt spid="61"/>
                                        </p:tgtEl>
                                        <p:attrNameLst>
                                          <p:attrName>ppt_y</p:attrName>
                                        </p:attrNameLst>
                                      </p:cBhvr>
                                      <p:tavLst>
                                        <p:tav tm="0">
                                          <p:val>
                                            <p:strVal val="#ppt_y+.1"/>
                                          </p:val>
                                        </p:tav>
                                        <p:tav tm="100000">
                                          <p:val>
                                            <p:strVal val="#ppt_y"/>
                                          </p:val>
                                        </p:tav>
                                      </p:tavLst>
                                    </p:anim>
                                  </p:childTnLst>
                                </p:cTn>
                              </p:par>
                            </p:childTnLst>
                          </p:cTn>
                        </p:par>
                        <p:par>
                          <p:cTn id="43" fill="hold">
                            <p:stCondLst>
                              <p:cond delay="6500"/>
                            </p:stCondLst>
                            <p:childTnLst>
                              <p:par>
                                <p:cTn id="44" presetID="10" presetClass="entr" presetSubtype="0"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par>
                          <p:cTn id="47" fill="hold">
                            <p:stCondLst>
                              <p:cond delay="7000"/>
                            </p:stCondLst>
                            <p:childTnLst>
                              <p:par>
                                <p:cTn id="48" presetID="22" presetClass="entr" presetSubtype="8" fill="hold" grpId="0" nodeType="after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wipe(left)">
                                      <p:cBhvr>
                                        <p:cTn id="50" dur="650"/>
                                        <p:tgtEl>
                                          <p:spTgt spid="73"/>
                                        </p:tgtEl>
                                      </p:cBhvr>
                                    </p:animEffect>
                                  </p:childTnLst>
                                </p:cTn>
                              </p:par>
                            </p:childTnLst>
                          </p:cTn>
                        </p:par>
                        <p:par>
                          <p:cTn id="51" fill="hold">
                            <p:stCondLst>
                              <p:cond delay="8000"/>
                            </p:stCondLst>
                            <p:childTnLst>
                              <p:par>
                                <p:cTn id="52" presetID="42" presetClass="entr" presetSubtype="0" fill="hold" nodeType="after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750"/>
                                        <p:tgtEl>
                                          <p:spTgt spid="66"/>
                                        </p:tgtEl>
                                      </p:cBhvr>
                                    </p:animEffect>
                                    <p:anim calcmode="lin" valueType="num">
                                      <p:cBhvr>
                                        <p:cTn id="55" dur="750" fill="hold"/>
                                        <p:tgtEl>
                                          <p:spTgt spid="66"/>
                                        </p:tgtEl>
                                        <p:attrNameLst>
                                          <p:attrName>ppt_x</p:attrName>
                                        </p:attrNameLst>
                                      </p:cBhvr>
                                      <p:tavLst>
                                        <p:tav tm="0">
                                          <p:val>
                                            <p:strVal val="#ppt_x"/>
                                          </p:val>
                                        </p:tav>
                                        <p:tav tm="100000">
                                          <p:val>
                                            <p:strVal val="#ppt_x"/>
                                          </p:val>
                                        </p:tav>
                                      </p:tavLst>
                                    </p:anim>
                                    <p:anim calcmode="lin" valueType="num">
                                      <p:cBhvr>
                                        <p:cTn id="56" dur="750" fill="hold"/>
                                        <p:tgtEl>
                                          <p:spTgt spid="66"/>
                                        </p:tgtEl>
                                        <p:attrNameLst>
                                          <p:attrName>ppt_y</p:attrName>
                                        </p:attrNameLst>
                                      </p:cBhvr>
                                      <p:tavLst>
                                        <p:tav tm="0">
                                          <p:val>
                                            <p:strVal val="#ppt_y+.1"/>
                                          </p:val>
                                        </p:tav>
                                        <p:tav tm="100000">
                                          <p:val>
                                            <p:strVal val="#ppt_y"/>
                                          </p:val>
                                        </p:tav>
                                      </p:tavLst>
                                    </p:anim>
                                  </p:childTnLst>
                                </p:cTn>
                              </p:par>
                            </p:childTnLst>
                          </p:cTn>
                        </p:par>
                        <p:par>
                          <p:cTn id="57" fill="hold">
                            <p:stCondLst>
                              <p:cond delay="9000"/>
                            </p:stCondLst>
                            <p:childTnLst>
                              <p:par>
                                <p:cTn id="58" presetID="22" presetClass="entr" presetSubtype="8" fill="hold" nodeType="after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left)">
                                      <p:cBhvr>
                                        <p:cTn id="60" dur="500"/>
                                        <p:tgtEl>
                                          <p:spTgt spid="74"/>
                                        </p:tgtEl>
                                      </p:cBhvr>
                                    </p:animEffect>
                                  </p:childTnLst>
                                </p:cTn>
                              </p:par>
                              <p:par>
                                <p:cTn id="61" presetID="22" presetClass="entr" presetSubtype="8"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wipe(left)">
                                      <p:cBhvr>
                                        <p:cTn id="63" dur="500"/>
                                        <p:tgtEl>
                                          <p:spTgt spid="60"/>
                                        </p:tgtEl>
                                      </p:cBhvr>
                                    </p:animEffect>
                                  </p:childTnLst>
                                </p:cTn>
                              </p:par>
                              <p:par>
                                <p:cTn id="64" presetID="22" presetClass="entr" presetSubtype="8" fill="hold"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wipe(left)">
                                      <p:cBhvr>
                                        <p:cTn id="66" dur="500"/>
                                        <p:tgtEl>
                                          <p:spTgt spid="59"/>
                                        </p:tgtEl>
                                      </p:cBhvr>
                                    </p:animEffect>
                                  </p:childTnLst>
                                </p:cTn>
                              </p:par>
                              <p:par>
                                <p:cTn id="67" presetID="22" presetClass="entr" presetSubtype="8"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left)">
                                      <p:cBhvr>
                                        <p:cTn id="69" dur="500"/>
                                        <p:tgtEl>
                                          <p:spTgt spid="58"/>
                                        </p:tgtEl>
                                      </p:cBhvr>
                                    </p:animEffect>
                                  </p:childTnLst>
                                </p:cTn>
                              </p:par>
                              <p:par>
                                <p:cTn id="70" presetID="22" presetClass="entr" presetSubtype="8" fill="hold"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left)">
                                      <p:cBhvr>
                                        <p:cTn id="72" dur="500"/>
                                        <p:tgtEl>
                                          <p:spTgt spid="57"/>
                                        </p:tgtEl>
                                      </p:cBhvr>
                                    </p:animEffect>
                                  </p:childTnLst>
                                </p:cTn>
                              </p:par>
                            </p:childTnLst>
                          </p:cTn>
                        </p:par>
                        <p:par>
                          <p:cTn id="73" fill="hold">
                            <p:stCondLst>
                              <p:cond delay="9500"/>
                            </p:stCondLst>
                            <p:childTnLst>
                              <p:par>
                                <p:cTn id="74" presetID="53" presetClass="entr" presetSubtype="16" fill="hold" grpId="0" nodeType="afterEffect">
                                  <p:stCondLst>
                                    <p:cond delay="0"/>
                                  </p:stCondLst>
                                  <p:childTnLst>
                                    <p:set>
                                      <p:cBhvr>
                                        <p:cTn id="75" dur="1" fill="hold">
                                          <p:stCondLst>
                                            <p:cond delay="0"/>
                                          </p:stCondLst>
                                        </p:cTn>
                                        <p:tgtEl>
                                          <p:spTgt spid="88"/>
                                        </p:tgtEl>
                                        <p:attrNameLst>
                                          <p:attrName>style.visibility</p:attrName>
                                        </p:attrNameLst>
                                      </p:cBhvr>
                                      <p:to>
                                        <p:strVal val="visible"/>
                                      </p:to>
                                    </p:set>
                                    <p:anim calcmode="lin" valueType="num">
                                      <p:cBhvr>
                                        <p:cTn id="76" dur="650" fill="hold"/>
                                        <p:tgtEl>
                                          <p:spTgt spid="88"/>
                                        </p:tgtEl>
                                        <p:attrNameLst>
                                          <p:attrName>ppt_w</p:attrName>
                                        </p:attrNameLst>
                                      </p:cBhvr>
                                      <p:tavLst>
                                        <p:tav tm="0">
                                          <p:val>
                                            <p:fltVal val="0"/>
                                          </p:val>
                                        </p:tav>
                                        <p:tav tm="100000">
                                          <p:val>
                                            <p:strVal val="#ppt_w"/>
                                          </p:val>
                                        </p:tav>
                                      </p:tavLst>
                                    </p:anim>
                                    <p:anim calcmode="lin" valueType="num">
                                      <p:cBhvr>
                                        <p:cTn id="77" dur="650" fill="hold"/>
                                        <p:tgtEl>
                                          <p:spTgt spid="88"/>
                                        </p:tgtEl>
                                        <p:attrNameLst>
                                          <p:attrName>ppt_h</p:attrName>
                                        </p:attrNameLst>
                                      </p:cBhvr>
                                      <p:tavLst>
                                        <p:tav tm="0">
                                          <p:val>
                                            <p:fltVal val="0"/>
                                          </p:val>
                                        </p:tav>
                                        <p:tav tm="100000">
                                          <p:val>
                                            <p:strVal val="#ppt_h"/>
                                          </p:val>
                                        </p:tav>
                                      </p:tavLst>
                                    </p:anim>
                                    <p:animEffect transition="in" filter="fade">
                                      <p:cBhvr>
                                        <p:cTn id="78" dur="650"/>
                                        <p:tgtEl>
                                          <p:spTgt spid="88"/>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anim calcmode="lin" valueType="num">
                                      <p:cBhvr>
                                        <p:cTn id="81" dur="650" fill="hold"/>
                                        <p:tgtEl>
                                          <p:spTgt spid="89"/>
                                        </p:tgtEl>
                                        <p:attrNameLst>
                                          <p:attrName>ppt_w</p:attrName>
                                        </p:attrNameLst>
                                      </p:cBhvr>
                                      <p:tavLst>
                                        <p:tav tm="0">
                                          <p:val>
                                            <p:fltVal val="0"/>
                                          </p:val>
                                        </p:tav>
                                        <p:tav tm="100000">
                                          <p:val>
                                            <p:strVal val="#ppt_w"/>
                                          </p:val>
                                        </p:tav>
                                      </p:tavLst>
                                    </p:anim>
                                    <p:anim calcmode="lin" valueType="num">
                                      <p:cBhvr>
                                        <p:cTn id="82" dur="650" fill="hold"/>
                                        <p:tgtEl>
                                          <p:spTgt spid="89"/>
                                        </p:tgtEl>
                                        <p:attrNameLst>
                                          <p:attrName>ppt_h</p:attrName>
                                        </p:attrNameLst>
                                      </p:cBhvr>
                                      <p:tavLst>
                                        <p:tav tm="0">
                                          <p:val>
                                            <p:fltVal val="0"/>
                                          </p:val>
                                        </p:tav>
                                        <p:tav tm="100000">
                                          <p:val>
                                            <p:strVal val="#ppt_h"/>
                                          </p:val>
                                        </p:tav>
                                      </p:tavLst>
                                    </p:anim>
                                    <p:animEffect transition="in" filter="fade">
                                      <p:cBhvr>
                                        <p:cTn id="83" dur="650"/>
                                        <p:tgtEl>
                                          <p:spTgt spid="89"/>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90"/>
                                        </p:tgtEl>
                                        <p:attrNameLst>
                                          <p:attrName>style.visibility</p:attrName>
                                        </p:attrNameLst>
                                      </p:cBhvr>
                                      <p:to>
                                        <p:strVal val="visible"/>
                                      </p:to>
                                    </p:set>
                                    <p:anim calcmode="lin" valueType="num">
                                      <p:cBhvr>
                                        <p:cTn id="86" dur="650" fill="hold"/>
                                        <p:tgtEl>
                                          <p:spTgt spid="90"/>
                                        </p:tgtEl>
                                        <p:attrNameLst>
                                          <p:attrName>ppt_w</p:attrName>
                                        </p:attrNameLst>
                                      </p:cBhvr>
                                      <p:tavLst>
                                        <p:tav tm="0">
                                          <p:val>
                                            <p:fltVal val="0"/>
                                          </p:val>
                                        </p:tav>
                                        <p:tav tm="100000">
                                          <p:val>
                                            <p:strVal val="#ppt_w"/>
                                          </p:val>
                                        </p:tav>
                                      </p:tavLst>
                                    </p:anim>
                                    <p:anim calcmode="lin" valueType="num">
                                      <p:cBhvr>
                                        <p:cTn id="87" dur="650" fill="hold"/>
                                        <p:tgtEl>
                                          <p:spTgt spid="90"/>
                                        </p:tgtEl>
                                        <p:attrNameLst>
                                          <p:attrName>ppt_h</p:attrName>
                                        </p:attrNameLst>
                                      </p:cBhvr>
                                      <p:tavLst>
                                        <p:tav tm="0">
                                          <p:val>
                                            <p:fltVal val="0"/>
                                          </p:val>
                                        </p:tav>
                                        <p:tav tm="100000">
                                          <p:val>
                                            <p:strVal val="#ppt_h"/>
                                          </p:val>
                                        </p:tav>
                                      </p:tavLst>
                                    </p:anim>
                                    <p:animEffect transition="in" filter="fade">
                                      <p:cBhvr>
                                        <p:cTn id="88" dur="650"/>
                                        <p:tgtEl>
                                          <p:spTgt spid="90"/>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anim calcmode="lin" valueType="num">
                                      <p:cBhvr>
                                        <p:cTn id="91" dur="650" fill="hold"/>
                                        <p:tgtEl>
                                          <p:spTgt spid="91"/>
                                        </p:tgtEl>
                                        <p:attrNameLst>
                                          <p:attrName>ppt_w</p:attrName>
                                        </p:attrNameLst>
                                      </p:cBhvr>
                                      <p:tavLst>
                                        <p:tav tm="0">
                                          <p:val>
                                            <p:fltVal val="0"/>
                                          </p:val>
                                        </p:tav>
                                        <p:tav tm="100000">
                                          <p:val>
                                            <p:strVal val="#ppt_w"/>
                                          </p:val>
                                        </p:tav>
                                      </p:tavLst>
                                    </p:anim>
                                    <p:anim calcmode="lin" valueType="num">
                                      <p:cBhvr>
                                        <p:cTn id="92" dur="650" fill="hold"/>
                                        <p:tgtEl>
                                          <p:spTgt spid="91"/>
                                        </p:tgtEl>
                                        <p:attrNameLst>
                                          <p:attrName>ppt_h</p:attrName>
                                        </p:attrNameLst>
                                      </p:cBhvr>
                                      <p:tavLst>
                                        <p:tav tm="0">
                                          <p:val>
                                            <p:fltVal val="0"/>
                                          </p:val>
                                        </p:tav>
                                        <p:tav tm="100000">
                                          <p:val>
                                            <p:strVal val="#ppt_h"/>
                                          </p:val>
                                        </p:tav>
                                      </p:tavLst>
                                    </p:anim>
                                    <p:animEffect transition="in" filter="fade">
                                      <p:cBhvr>
                                        <p:cTn id="93" dur="650"/>
                                        <p:tgtEl>
                                          <p:spTgt spid="91"/>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87"/>
                                        </p:tgtEl>
                                        <p:attrNameLst>
                                          <p:attrName>style.visibility</p:attrName>
                                        </p:attrNameLst>
                                      </p:cBhvr>
                                      <p:to>
                                        <p:strVal val="visible"/>
                                      </p:to>
                                    </p:set>
                                    <p:anim calcmode="lin" valueType="num">
                                      <p:cBhvr>
                                        <p:cTn id="96" dur="650" fill="hold"/>
                                        <p:tgtEl>
                                          <p:spTgt spid="87"/>
                                        </p:tgtEl>
                                        <p:attrNameLst>
                                          <p:attrName>ppt_w</p:attrName>
                                        </p:attrNameLst>
                                      </p:cBhvr>
                                      <p:tavLst>
                                        <p:tav tm="0">
                                          <p:val>
                                            <p:fltVal val="0"/>
                                          </p:val>
                                        </p:tav>
                                        <p:tav tm="100000">
                                          <p:val>
                                            <p:strVal val="#ppt_w"/>
                                          </p:val>
                                        </p:tav>
                                      </p:tavLst>
                                    </p:anim>
                                    <p:anim calcmode="lin" valueType="num">
                                      <p:cBhvr>
                                        <p:cTn id="97" dur="650" fill="hold"/>
                                        <p:tgtEl>
                                          <p:spTgt spid="87"/>
                                        </p:tgtEl>
                                        <p:attrNameLst>
                                          <p:attrName>ppt_h</p:attrName>
                                        </p:attrNameLst>
                                      </p:cBhvr>
                                      <p:tavLst>
                                        <p:tav tm="0">
                                          <p:val>
                                            <p:fltVal val="0"/>
                                          </p:val>
                                        </p:tav>
                                        <p:tav tm="100000">
                                          <p:val>
                                            <p:strVal val="#ppt_h"/>
                                          </p:val>
                                        </p:tav>
                                      </p:tavLst>
                                    </p:anim>
                                    <p:animEffect transition="in" filter="fade">
                                      <p:cBhvr>
                                        <p:cTn id="98" dur="650"/>
                                        <p:tgtEl>
                                          <p:spTgt spid="87"/>
                                        </p:tgtEl>
                                      </p:cBhvr>
                                    </p:animEffect>
                                  </p:childTnLst>
                                </p:cTn>
                              </p:par>
                            </p:childTnLst>
                          </p:cTn>
                        </p:par>
                        <p:par>
                          <p:cTn id="99" fill="hold">
                            <p:stCondLst>
                              <p:cond delay="10500"/>
                            </p:stCondLst>
                            <p:childTnLst>
                              <p:par>
                                <p:cTn id="100" presetID="53" presetClass="entr" presetSubtype="16" fill="hold" grpId="0" nodeType="after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p:cTn id="102" dur="600" fill="hold"/>
                                        <p:tgtEl>
                                          <p:spTgt spid="92"/>
                                        </p:tgtEl>
                                        <p:attrNameLst>
                                          <p:attrName>ppt_w</p:attrName>
                                        </p:attrNameLst>
                                      </p:cBhvr>
                                      <p:tavLst>
                                        <p:tav tm="0">
                                          <p:val>
                                            <p:fltVal val="0"/>
                                          </p:val>
                                        </p:tav>
                                        <p:tav tm="100000">
                                          <p:val>
                                            <p:strVal val="#ppt_w"/>
                                          </p:val>
                                        </p:tav>
                                      </p:tavLst>
                                    </p:anim>
                                    <p:anim calcmode="lin" valueType="num">
                                      <p:cBhvr>
                                        <p:cTn id="103" dur="600" fill="hold"/>
                                        <p:tgtEl>
                                          <p:spTgt spid="92"/>
                                        </p:tgtEl>
                                        <p:attrNameLst>
                                          <p:attrName>ppt_h</p:attrName>
                                        </p:attrNameLst>
                                      </p:cBhvr>
                                      <p:tavLst>
                                        <p:tav tm="0">
                                          <p:val>
                                            <p:fltVal val="0"/>
                                          </p:val>
                                        </p:tav>
                                        <p:tav tm="100000">
                                          <p:val>
                                            <p:strVal val="#ppt_h"/>
                                          </p:val>
                                        </p:tav>
                                      </p:tavLst>
                                    </p:anim>
                                    <p:animEffect transition="in" filter="fade">
                                      <p:cBhvr>
                                        <p:cTn id="104" dur="600"/>
                                        <p:tgtEl>
                                          <p:spTgt spid="9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3"/>
                                        </p:tgtEl>
                                        <p:attrNameLst>
                                          <p:attrName>style.visibility</p:attrName>
                                        </p:attrNameLst>
                                      </p:cBhvr>
                                      <p:to>
                                        <p:strVal val="visible"/>
                                      </p:to>
                                    </p:set>
                                    <p:anim calcmode="lin" valueType="num">
                                      <p:cBhvr>
                                        <p:cTn id="107" dur="600" fill="hold"/>
                                        <p:tgtEl>
                                          <p:spTgt spid="93"/>
                                        </p:tgtEl>
                                        <p:attrNameLst>
                                          <p:attrName>ppt_w</p:attrName>
                                        </p:attrNameLst>
                                      </p:cBhvr>
                                      <p:tavLst>
                                        <p:tav tm="0">
                                          <p:val>
                                            <p:fltVal val="0"/>
                                          </p:val>
                                        </p:tav>
                                        <p:tav tm="100000">
                                          <p:val>
                                            <p:strVal val="#ppt_w"/>
                                          </p:val>
                                        </p:tav>
                                      </p:tavLst>
                                    </p:anim>
                                    <p:anim calcmode="lin" valueType="num">
                                      <p:cBhvr>
                                        <p:cTn id="108" dur="600" fill="hold"/>
                                        <p:tgtEl>
                                          <p:spTgt spid="93"/>
                                        </p:tgtEl>
                                        <p:attrNameLst>
                                          <p:attrName>ppt_h</p:attrName>
                                        </p:attrNameLst>
                                      </p:cBhvr>
                                      <p:tavLst>
                                        <p:tav tm="0">
                                          <p:val>
                                            <p:fltVal val="0"/>
                                          </p:val>
                                        </p:tav>
                                        <p:tav tm="100000">
                                          <p:val>
                                            <p:strVal val="#ppt_h"/>
                                          </p:val>
                                        </p:tav>
                                      </p:tavLst>
                                    </p:anim>
                                    <p:animEffect transition="in" filter="fade">
                                      <p:cBhvr>
                                        <p:cTn id="109" dur="600"/>
                                        <p:tgtEl>
                                          <p:spTgt spid="9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94"/>
                                        </p:tgtEl>
                                        <p:attrNameLst>
                                          <p:attrName>style.visibility</p:attrName>
                                        </p:attrNameLst>
                                      </p:cBhvr>
                                      <p:to>
                                        <p:strVal val="visible"/>
                                      </p:to>
                                    </p:set>
                                    <p:anim calcmode="lin" valueType="num">
                                      <p:cBhvr>
                                        <p:cTn id="112" dur="600" fill="hold"/>
                                        <p:tgtEl>
                                          <p:spTgt spid="94"/>
                                        </p:tgtEl>
                                        <p:attrNameLst>
                                          <p:attrName>ppt_w</p:attrName>
                                        </p:attrNameLst>
                                      </p:cBhvr>
                                      <p:tavLst>
                                        <p:tav tm="0">
                                          <p:val>
                                            <p:fltVal val="0"/>
                                          </p:val>
                                        </p:tav>
                                        <p:tav tm="100000">
                                          <p:val>
                                            <p:strVal val="#ppt_w"/>
                                          </p:val>
                                        </p:tav>
                                      </p:tavLst>
                                    </p:anim>
                                    <p:anim calcmode="lin" valueType="num">
                                      <p:cBhvr>
                                        <p:cTn id="113" dur="600" fill="hold"/>
                                        <p:tgtEl>
                                          <p:spTgt spid="94"/>
                                        </p:tgtEl>
                                        <p:attrNameLst>
                                          <p:attrName>ppt_h</p:attrName>
                                        </p:attrNameLst>
                                      </p:cBhvr>
                                      <p:tavLst>
                                        <p:tav tm="0">
                                          <p:val>
                                            <p:fltVal val="0"/>
                                          </p:val>
                                        </p:tav>
                                        <p:tav tm="100000">
                                          <p:val>
                                            <p:strVal val="#ppt_h"/>
                                          </p:val>
                                        </p:tav>
                                      </p:tavLst>
                                    </p:anim>
                                    <p:animEffect transition="in" filter="fade">
                                      <p:cBhvr>
                                        <p:cTn id="114" dur="600"/>
                                        <p:tgtEl>
                                          <p:spTgt spid="94"/>
                                        </p:tgtEl>
                                      </p:cBhvr>
                                    </p:animEffect>
                                  </p:childTnLst>
                                </p:cTn>
                              </p:par>
                            </p:childTnLst>
                          </p:cTn>
                        </p:par>
                        <p:par>
                          <p:cTn id="115" fill="hold">
                            <p:stCondLst>
                              <p:cond delay="11500"/>
                            </p:stCondLst>
                            <p:childTnLst>
                              <p:par>
                                <p:cTn id="116" presetID="22" presetClass="entr" presetSubtype="4" fill="hold" grpId="0" nodeType="afterEffect">
                                  <p:stCondLst>
                                    <p:cond delay="0"/>
                                  </p:stCondLst>
                                  <p:childTnLst>
                                    <p:set>
                                      <p:cBhvr>
                                        <p:cTn id="117" dur="1" fill="hold">
                                          <p:stCondLst>
                                            <p:cond delay="0"/>
                                          </p:stCondLst>
                                        </p:cTn>
                                        <p:tgtEl>
                                          <p:spTgt spid="86"/>
                                        </p:tgtEl>
                                        <p:attrNameLst>
                                          <p:attrName>style.visibility</p:attrName>
                                        </p:attrNameLst>
                                      </p:cBhvr>
                                      <p:to>
                                        <p:strVal val="visible"/>
                                      </p:to>
                                    </p:set>
                                    <p:animEffect transition="in" filter="wipe(down)">
                                      <p:cBhvr>
                                        <p:cTn id="118" dur="500"/>
                                        <p:tgtEl>
                                          <p:spTgt spid="86"/>
                                        </p:tgtEl>
                                      </p:cBhvr>
                                    </p:animEffect>
                                  </p:childTnLst>
                                </p:cTn>
                              </p:par>
                            </p:childTnLst>
                          </p:cTn>
                        </p:par>
                        <p:par>
                          <p:cTn id="119" fill="hold">
                            <p:stCondLst>
                              <p:cond delay="12000"/>
                            </p:stCondLst>
                            <p:childTnLst>
                              <p:par>
                                <p:cTn id="120" presetID="22" presetClass="entr" presetSubtype="4" fill="hold" grpId="0" nodeType="afterEffect">
                                  <p:stCondLst>
                                    <p:cond delay="0"/>
                                  </p:stCondLst>
                                  <p:childTnLst>
                                    <p:set>
                                      <p:cBhvr>
                                        <p:cTn id="121" dur="1" fill="hold">
                                          <p:stCondLst>
                                            <p:cond delay="0"/>
                                          </p:stCondLst>
                                        </p:cTn>
                                        <p:tgtEl>
                                          <p:spTgt spid="85"/>
                                        </p:tgtEl>
                                        <p:attrNameLst>
                                          <p:attrName>style.visibility</p:attrName>
                                        </p:attrNameLst>
                                      </p:cBhvr>
                                      <p:to>
                                        <p:strVal val="visible"/>
                                      </p:to>
                                    </p:set>
                                    <p:animEffect transition="in" filter="wipe(down)">
                                      <p:cBhvr>
                                        <p:cTn id="122" dur="500"/>
                                        <p:tgtEl>
                                          <p:spTgt spid="85"/>
                                        </p:tgtEl>
                                      </p:cBhvr>
                                    </p:animEffect>
                                  </p:childTnLst>
                                </p:cTn>
                              </p:par>
                            </p:childTnLst>
                          </p:cTn>
                        </p:par>
                        <p:par>
                          <p:cTn id="123" fill="hold">
                            <p:stCondLst>
                              <p:cond delay="12500"/>
                            </p:stCondLst>
                            <p:childTnLst>
                              <p:par>
                                <p:cTn id="124" presetID="22" presetClass="entr" presetSubtype="4" fill="hold" grpId="0" nodeType="afterEffect">
                                  <p:stCondLst>
                                    <p:cond delay="0"/>
                                  </p:stCondLst>
                                  <p:childTnLst>
                                    <p:set>
                                      <p:cBhvr>
                                        <p:cTn id="125" dur="1" fill="hold">
                                          <p:stCondLst>
                                            <p:cond delay="0"/>
                                          </p:stCondLst>
                                        </p:cTn>
                                        <p:tgtEl>
                                          <p:spTgt spid="78"/>
                                        </p:tgtEl>
                                        <p:attrNameLst>
                                          <p:attrName>style.visibility</p:attrName>
                                        </p:attrNameLst>
                                      </p:cBhvr>
                                      <p:to>
                                        <p:strVal val="visible"/>
                                      </p:to>
                                    </p:set>
                                    <p:animEffect transition="in" filter="wipe(down)">
                                      <p:cBhvr>
                                        <p:cTn id="12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56" grpId="0" animBg="1"/>
      <p:bldP spid="72" grpId="0" animBg="1"/>
      <p:bldP spid="73" grpId="0" animBg="1"/>
      <p:bldP spid="78" grpId="0" animBg="1"/>
      <p:bldP spid="85" grpId="0" animBg="1"/>
      <p:bldP spid="86" grpId="0" animBg="1"/>
      <p:bldP spid="87" grpId="0"/>
      <p:bldP spid="88" grpId="0"/>
      <p:bldP spid="89" grpId="0"/>
      <p:bldP spid="90" grpId="0"/>
      <p:bldP spid="91" grpId="0"/>
      <p:bldP spid="92" grpId="0"/>
      <p:bldP spid="93" grpId="0"/>
      <p:bldP spid="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37690" y="2991478"/>
            <a:ext cx="5184576" cy="1200329"/>
          </a:xfrm>
          <a:prstGeom prst="rect">
            <a:avLst/>
          </a:prstGeom>
        </p:spPr>
        <p:txBody>
          <a:bodyPr wrap="square">
            <a:spAutoFit/>
          </a:bodyPr>
          <a:lstStyle/>
          <a:p>
            <a:pPr algn="ctr" fontAlgn="auto">
              <a:spcBef>
                <a:spcPts val="0"/>
              </a:spcBef>
              <a:spcAft>
                <a:spcPts val="0"/>
              </a:spcAft>
              <a:defRPr/>
            </a:pPr>
            <a:r>
              <a:rPr lang="en-US" altLang="zh-CN" sz="72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Thanks</a:t>
            </a:r>
            <a:endParaRPr lang="zh-CN" altLang="en-US" sz="72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p:txBody>
      </p:sp>
      <p:grpSp>
        <p:nvGrpSpPr>
          <p:cNvPr id="22" name="组合 21"/>
          <p:cNvGrpSpPr/>
          <p:nvPr/>
        </p:nvGrpSpPr>
        <p:grpSpPr>
          <a:xfrm rot="14400000">
            <a:off x="2301188" y="1695937"/>
            <a:ext cx="6181853" cy="5325620"/>
            <a:chOff x="3404893" y="666070"/>
            <a:chExt cx="5374594" cy="4630173"/>
          </a:xfrm>
        </p:grpSpPr>
        <p:sp>
          <p:nvSpPr>
            <p:cNvPr id="23" name="等腰三角形 22"/>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800" fill="hold"/>
                                        <p:tgtEl>
                                          <p:spTgt spid="17"/>
                                        </p:tgtEl>
                                        <p:attrNameLst>
                                          <p:attrName>ppt_w</p:attrName>
                                        </p:attrNameLst>
                                      </p:cBhvr>
                                      <p:tavLst>
                                        <p:tav tm="0">
                                          <p:val>
                                            <p:fltVal val="0"/>
                                          </p:val>
                                        </p:tav>
                                        <p:tav tm="100000">
                                          <p:val>
                                            <p:strVal val="#ppt_w"/>
                                          </p:val>
                                        </p:tav>
                                      </p:tavLst>
                                    </p:anim>
                                    <p:anim calcmode="lin" valueType="num">
                                      <p:cBhvr>
                                        <p:cTn id="8" dur="800" fill="hold"/>
                                        <p:tgtEl>
                                          <p:spTgt spid="17"/>
                                        </p:tgtEl>
                                        <p:attrNameLst>
                                          <p:attrName>ppt_h</p:attrName>
                                        </p:attrNameLst>
                                      </p:cBhvr>
                                      <p:tavLst>
                                        <p:tav tm="0">
                                          <p:val>
                                            <p:fltVal val="0"/>
                                          </p:val>
                                        </p:tav>
                                        <p:tav tm="100000">
                                          <p:val>
                                            <p:strVal val="#ppt_h"/>
                                          </p:val>
                                        </p:tav>
                                      </p:tavLst>
                                    </p:anim>
                                    <p:anim calcmode="lin" valueType="num">
                                      <p:cBhvr>
                                        <p:cTn id="9" dur="800" fill="hold"/>
                                        <p:tgtEl>
                                          <p:spTgt spid="17"/>
                                        </p:tgtEl>
                                        <p:attrNameLst>
                                          <p:attrName>style.rotation</p:attrName>
                                        </p:attrNameLst>
                                      </p:cBhvr>
                                      <p:tavLst>
                                        <p:tav tm="0">
                                          <p:val>
                                            <p:fltVal val="360"/>
                                          </p:val>
                                        </p:tav>
                                        <p:tav tm="100000">
                                          <p:val>
                                            <p:fltVal val="0"/>
                                          </p:val>
                                        </p:tav>
                                      </p:tavLst>
                                    </p:anim>
                                    <p:animEffect transition="in" filter="fade">
                                      <p:cBhvr>
                                        <p:cTn id="10" dur="800"/>
                                        <p:tgtEl>
                                          <p:spTgt spid="1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800" fill="hold"/>
                                        <p:tgtEl>
                                          <p:spTgt spid="18"/>
                                        </p:tgtEl>
                                        <p:attrNameLst>
                                          <p:attrName>ppt_w</p:attrName>
                                        </p:attrNameLst>
                                      </p:cBhvr>
                                      <p:tavLst>
                                        <p:tav tm="0">
                                          <p:val>
                                            <p:fltVal val="0"/>
                                          </p:val>
                                        </p:tav>
                                        <p:tav tm="100000">
                                          <p:val>
                                            <p:strVal val="#ppt_w"/>
                                          </p:val>
                                        </p:tav>
                                      </p:tavLst>
                                    </p:anim>
                                    <p:anim calcmode="lin" valueType="num">
                                      <p:cBhvr>
                                        <p:cTn id="14" dur="800" fill="hold"/>
                                        <p:tgtEl>
                                          <p:spTgt spid="18"/>
                                        </p:tgtEl>
                                        <p:attrNameLst>
                                          <p:attrName>ppt_h</p:attrName>
                                        </p:attrNameLst>
                                      </p:cBhvr>
                                      <p:tavLst>
                                        <p:tav tm="0">
                                          <p:val>
                                            <p:fltVal val="0"/>
                                          </p:val>
                                        </p:tav>
                                        <p:tav tm="100000">
                                          <p:val>
                                            <p:strVal val="#ppt_h"/>
                                          </p:val>
                                        </p:tav>
                                      </p:tavLst>
                                    </p:anim>
                                    <p:anim calcmode="lin" valueType="num">
                                      <p:cBhvr>
                                        <p:cTn id="15" dur="800" fill="hold"/>
                                        <p:tgtEl>
                                          <p:spTgt spid="18"/>
                                        </p:tgtEl>
                                        <p:attrNameLst>
                                          <p:attrName>style.rotation</p:attrName>
                                        </p:attrNameLst>
                                      </p:cBhvr>
                                      <p:tavLst>
                                        <p:tav tm="0">
                                          <p:val>
                                            <p:fltVal val="360"/>
                                          </p:val>
                                        </p:tav>
                                        <p:tav tm="100000">
                                          <p:val>
                                            <p:fltVal val="0"/>
                                          </p:val>
                                        </p:tav>
                                      </p:tavLst>
                                    </p:anim>
                                    <p:animEffect transition="in" filter="fade">
                                      <p:cBhvr>
                                        <p:cTn id="16" dur="800"/>
                                        <p:tgtEl>
                                          <p:spTgt spid="1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800" fill="hold"/>
                                        <p:tgtEl>
                                          <p:spTgt spid="19"/>
                                        </p:tgtEl>
                                        <p:attrNameLst>
                                          <p:attrName>ppt_w</p:attrName>
                                        </p:attrNameLst>
                                      </p:cBhvr>
                                      <p:tavLst>
                                        <p:tav tm="0">
                                          <p:val>
                                            <p:fltVal val="0"/>
                                          </p:val>
                                        </p:tav>
                                        <p:tav tm="100000">
                                          <p:val>
                                            <p:strVal val="#ppt_w"/>
                                          </p:val>
                                        </p:tav>
                                      </p:tavLst>
                                    </p:anim>
                                    <p:anim calcmode="lin" valueType="num">
                                      <p:cBhvr>
                                        <p:cTn id="20" dur="800" fill="hold"/>
                                        <p:tgtEl>
                                          <p:spTgt spid="19"/>
                                        </p:tgtEl>
                                        <p:attrNameLst>
                                          <p:attrName>ppt_h</p:attrName>
                                        </p:attrNameLst>
                                      </p:cBhvr>
                                      <p:tavLst>
                                        <p:tav tm="0">
                                          <p:val>
                                            <p:fltVal val="0"/>
                                          </p:val>
                                        </p:tav>
                                        <p:tav tm="100000">
                                          <p:val>
                                            <p:strVal val="#ppt_h"/>
                                          </p:val>
                                        </p:tav>
                                      </p:tavLst>
                                    </p:anim>
                                    <p:anim calcmode="lin" valueType="num">
                                      <p:cBhvr>
                                        <p:cTn id="21" dur="800" fill="hold"/>
                                        <p:tgtEl>
                                          <p:spTgt spid="19"/>
                                        </p:tgtEl>
                                        <p:attrNameLst>
                                          <p:attrName>style.rotation</p:attrName>
                                        </p:attrNameLst>
                                      </p:cBhvr>
                                      <p:tavLst>
                                        <p:tav tm="0">
                                          <p:val>
                                            <p:fltVal val="360"/>
                                          </p:val>
                                        </p:tav>
                                        <p:tav tm="100000">
                                          <p:val>
                                            <p:fltVal val="0"/>
                                          </p:val>
                                        </p:tav>
                                      </p:tavLst>
                                    </p:anim>
                                    <p:animEffect transition="in" filter="fade">
                                      <p:cBhvr>
                                        <p:cTn id="22" dur="800"/>
                                        <p:tgtEl>
                                          <p:spTgt spid="19"/>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800" fill="hold"/>
                                        <p:tgtEl>
                                          <p:spTgt spid="20"/>
                                        </p:tgtEl>
                                        <p:attrNameLst>
                                          <p:attrName>ppt_w</p:attrName>
                                        </p:attrNameLst>
                                      </p:cBhvr>
                                      <p:tavLst>
                                        <p:tav tm="0">
                                          <p:val>
                                            <p:fltVal val="0"/>
                                          </p:val>
                                        </p:tav>
                                        <p:tav tm="100000">
                                          <p:val>
                                            <p:strVal val="#ppt_w"/>
                                          </p:val>
                                        </p:tav>
                                      </p:tavLst>
                                    </p:anim>
                                    <p:anim calcmode="lin" valueType="num">
                                      <p:cBhvr>
                                        <p:cTn id="26" dur="800" fill="hold"/>
                                        <p:tgtEl>
                                          <p:spTgt spid="20"/>
                                        </p:tgtEl>
                                        <p:attrNameLst>
                                          <p:attrName>ppt_h</p:attrName>
                                        </p:attrNameLst>
                                      </p:cBhvr>
                                      <p:tavLst>
                                        <p:tav tm="0">
                                          <p:val>
                                            <p:fltVal val="0"/>
                                          </p:val>
                                        </p:tav>
                                        <p:tav tm="100000">
                                          <p:val>
                                            <p:strVal val="#ppt_h"/>
                                          </p:val>
                                        </p:tav>
                                      </p:tavLst>
                                    </p:anim>
                                    <p:anim calcmode="lin" valueType="num">
                                      <p:cBhvr>
                                        <p:cTn id="27" dur="800" fill="hold"/>
                                        <p:tgtEl>
                                          <p:spTgt spid="20"/>
                                        </p:tgtEl>
                                        <p:attrNameLst>
                                          <p:attrName>style.rotation</p:attrName>
                                        </p:attrNameLst>
                                      </p:cBhvr>
                                      <p:tavLst>
                                        <p:tav tm="0">
                                          <p:val>
                                            <p:fltVal val="360"/>
                                          </p:val>
                                        </p:tav>
                                        <p:tav tm="100000">
                                          <p:val>
                                            <p:fltVal val="0"/>
                                          </p:val>
                                        </p:tav>
                                      </p:tavLst>
                                    </p:anim>
                                    <p:animEffect transition="in" filter="fade">
                                      <p:cBhvr>
                                        <p:cTn id="28" dur="800"/>
                                        <p:tgtEl>
                                          <p:spTgt spid="20"/>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800" fill="hold"/>
                                        <p:tgtEl>
                                          <p:spTgt spid="14"/>
                                        </p:tgtEl>
                                        <p:attrNameLst>
                                          <p:attrName>ppt_w</p:attrName>
                                        </p:attrNameLst>
                                      </p:cBhvr>
                                      <p:tavLst>
                                        <p:tav tm="0">
                                          <p:val>
                                            <p:fltVal val="0"/>
                                          </p:val>
                                        </p:tav>
                                        <p:tav tm="100000">
                                          <p:val>
                                            <p:strVal val="#ppt_w"/>
                                          </p:val>
                                        </p:tav>
                                      </p:tavLst>
                                    </p:anim>
                                    <p:anim calcmode="lin" valueType="num">
                                      <p:cBhvr>
                                        <p:cTn id="32" dur="800" fill="hold"/>
                                        <p:tgtEl>
                                          <p:spTgt spid="14"/>
                                        </p:tgtEl>
                                        <p:attrNameLst>
                                          <p:attrName>ppt_h</p:attrName>
                                        </p:attrNameLst>
                                      </p:cBhvr>
                                      <p:tavLst>
                                        <p:tav tm="0">
                                          <p:val>
                                            <p:fltVal val="0"/>
                                          </p:val>
                                        </p:tav>
                                        <p:tav tm="100000">
                                          <p:val>
                                            <p:strVal val="#ppt_h"/>
                                          </p:val>
                                        </p:tav>
                                      </p:tavLst>
                                    </p:anim>
                                    <p:anim calcmode="lin" valueType="num">
                                      <p:cBhvr>
                                        <p:cTn id="33" dur="800" fill="hold"/>
                                        <p:tgtEl>
                                          <p:spTgt spid="14"/>
                                        </p:tgtEl>
                                        <p:attrNameLst>
                                          <p:attrName>style.rotation</p:attrName>
                                        </p:attrNameLst>
                                      </p:cBhvr>
                                      <p:tavLst>
                                        <p:tav tm="0">
                                          <p:val>
                                            <p:fltVal val="360"/>
                                          </p:val>
                                        </p:tav>
                                        <p:tav tm="100000">
                                          <p:val>
                                            <p:fltVal val="0"/>
                                          </p:val>
                                        </p:tav>
                                      </p:tavLst>
                                    </p:anim>
                                    <p:animEffect transition="in" filter="fade">
                                      <p:cBhvr>
                                        <p:cTn id="34"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
          <p:cNvSpPr txBox="1">
            <a:spLocks noChangeArrowheads="1"/>
          </p:cNvSpPr>
          <p:nvPr/>
        </p:nvSpPr>
        <p:spPr bwMode="auto">
          <a:xfrm>
            <a:off x="776731" y="159688"/>
            <a:ext cx="26056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ctr" eaLnBrk="1" hangingPunct="1">
              <a:lnSpc>
                <a:spcPct val="150000"/>
              </a:lnSpc>
            </a:pPr>
            <a:r>
              <a:rPr lang="en-US" altLang="zh-CN" sz="2400" b="1" dirty="0">
                <a:latin typeface="+mn-lt"/>
                <a:ea typeface="黑体" panose="02010609060101010101" pitchFamily="49" charset="-122"/>
              </a:rPr>
              <a:t>Purpose</a:t>
            </a:r>
            <a:endParaRPr lang="en-US" altLang="zh-CN" sz="2400" b="1" dirty="0">
              <a:latin typeface="+mn-lt"/>
              <a:ea typeface="黑体" panose="02010609060101010101" pitchFamily="49" charset="-122"/>
            </a:endParaRPr>
          </a:p>
        </p:txBody>
      </p:sp>
      <p:grpSp>
        <p:nvGrpSpPr>
          <p:cNvPr id="50" name="组合 49"/>
          <p:cNvGrpSpPr/>
          <p:nvPr/>
        </p:nvGrpSpPr>
        <p:grpSpPr>
          <a:xfrm>
            <a:off x="230802" y="5920261"/>
            <a:ext cx="753746" cy="734645"/>
            <a:chOff x="1032060" y="5022216"/>
            <a:chExt cx="753746" cy="734645"/>
          </a:xfrm>
        </p:grpSpPr>
        <p:sp>
          <p:nvSpPr>
            <p:cNvPr id="51" name="等腰三角形 5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等腰三角形 52"/>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1614805" y="693420"/>
            <a:ext cx="8961755" cy="59416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
          <p:cNvSpPr txBox="1">
            <a:spLocks noChangeArrowheads="1"/>
          </p:cNvSpPr>
          <p:nvPr/>
        </p:nvSpPr>
        <p:spPr bwMode="auto">
          <a:xfrm>
            <a:off x="776731" y="159688"/>
            <a:ext cx="26056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ctr" eaLnBrk="1" hangingPunct="1">
              <a:lnSpc>
                <a:spcPct val="150000"/>
              </a:lnSpc>
            </a:pPr>
            <a:r>
              <a:rPr lang="en-US" altLang="zh-CN" sz="2400" b="1" dirty="0">
                <a:latin typeface="+mn-lt"/>
                <a:ea typeface="黑体" panose="02010609060101010101" pitchFamily="49" charset="-122"/>
              </a:rPr>
              <a:t>Purpose</a:t>
            </a:r>
            <a:endParaRPr lang="en-US" altLang="zh-CN" sz="2400" b="1" dirty="0">
              <a:latin typeface="+mn-lt"/>
              <a:ea typeface="黑体" panose="02010609060101010101" pitchFamily="49" charset="-122"/>
            </a:endParaRPr>
          </a:p>
        </p:txBody>
      </p:sp>
      <p:sp>
        <p:nvSpPr>
          <p:cNvPr id="49" name="TextBox 4"/>
          <p:cNvSpPr txBox="1">
            <a:spLocks noChangeArrowheads="1"/>
          </p:cNvSpPr>
          <p:nvPr/>
        </p:nvSpPr>
        <p:spPr bwMode="auto">
          <a:xfrm>
            <a:off x="1296834" y="1593208"/>
            <a:ext cx="9529416"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dist" eaLnBrk="1" hangingPunct="1">
              <a:lnSpc>
                <a:spcPct val="150000"/>
              </a:lnSpc>
            </a:pPr>
            <a:r>
              <a:rPr lang="en-US" altLang="zh-CN" sz="4000" b="1" dirty="0">
                <a:latin typeface="+mn-lt"/>
                <a:ea typeface="黑体" panose="02010609060101010101" pitchFamily="49" charset="-122"/>
              </a:rPr>
              <a:t>Bitcoin‘s price volatility is great.</a:t>
            </a:r>
            <a:endParaRPr lang="en-US" altLang="zh-CN" sz="4000" b="1" dirty="0">
              <a:latin typeface="+mn-lt"/>
              <a:ea typeface="黑体" panose="02010609060101010101" pitchFamily="49" charset="-122"/>
            </a:endParaRPr>
          </a:p>
          <a:p>
            <a:pPr algn="dist" eaLnBrk="1" hangingPunct="1">
              <a:lnSpc>
                <a:spcPct val="150000"/>
              </a:lnSpc>
            </a:pPr>
            <a:r>
              <a:rPr lang="en-US" altLang="zh-CN" sz="4000" b="1" dirty="0">
                <a:latin typeface="+mn-lt"/>
                <a:ea typeface="黑体" panose="02010609060101010101" pitchFamily="49" charset="-122"/>
              </a:rPr>
              <a:t>Returns of </a:t>
            </a:r>
            <a:r>
              <a:rPr lang="en-US" altLang="zh-CN" sz="4000" b="1" dirty="0">
                <a:latin typeface="+mn-lt"/>
                <a:ea typeface="黑体" panose="02010609060101010101" pitchFamily="49" charset="-122"/>
                <a:sym typeface="+mn-ea"/>
              </a:rPr>
              <a:t>time the market </a:t>
            </a:r>
            <a:r>
              <a:rPr lang="en-US" altLang="zh-CN" sz="4000" b="1" dirty="0">
                <a:latin typeface="+mn-lt"/>
                <a:ea typeface="黑体" panose="02010609060101010101" pitchFamily="49" charset="-122"/>
              </a:rPr>
              <a:t>are large. </a:t>
            </a:r>
            <a:endParaRPr lang="en-US" altLang="zh-CN" sz="4000" b="1" dirty="0">
              <a:latin typeface="+mn-lt"/>
              <a:ea typeface="黑体" panose="02010609060101010101" pitchFamily="49" charset="-122"/>
            </a:endParaRPr>
          </a:p>
          <a:p>
            <a:pPr algn="dist" eaLnBrk="1" hangingPunct="1">
              <a:lnSpc>
                <a:spcPct val="150000"/>
              </a:lnSpc>
            </a:pPr>
            <a:r>
              <a:rPr lang="en-US" altLang="zh-CN" sz="4000" b="1" dirty="0">
                <a:latin typeface="+mn-lt"/>
                <a:ea typeface="黑体" panose="02010609060101010101" pitchFamily="49" charset="-122"/>
              </a:rPr>
              <a:t>Short at high price, long at low price.</a:t>
            </a:r>
            <a:endParaRPr lang="en-US" altLang="zh-CN" sz="4000" b="1" dirty="0">
              <a:latin typeface="+mn-lt"/>
              <a:ea typeface="黑体" panose="02010609060101010101" pitchFamily="49" charset="-122"/>
            </a:endParaRPr>
          </a:p>
        </p:txBody>
      </p:sp>
      <p:grpSp>
        <p:nvGrpSpPr>
          <p:cNvPr id="50" name="组合 49"/>
          <p:cNvGrpSpPr/>
          <p:nvPr/>
        </p:nvGrpSpPr>
        <p:grpSpPr>
          <a:xfrm>
            <a:off x="230802" y="5920261"/>
            <a:ext cx="753746" cy="734645"/>
            <a:chOff x="1032060" y="5022216"/>
            <a:chExt cx="753746" cy="734645"/>
          </a:xfrm>
        </p:grpSpPr>
        <p:sp>
          <p:nvSpPr>
            <p:cNvPr id="51" name="等腰三角形 5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等腰三角形 52"/>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1676400" y="2608872"/>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349828" y="2257877"/>
            <a:ext cx="2736850" cy="1567544"/>
            <a:chOff x="1349828" y="2257877"/>
            <a:chExt cx="2736850" cy="1567544"/>
          </a:xfrm>
        </p:grpSpPr>
        <p:sp>
          <p:nvSpPr>
            <p:cNvPr id="7" name="任意多边形 6"/>
            <p:cNvSpPr/>
            <p:nvPr/>
          </p:nvSpPr>
          <p:spPr>
            <a:xfrm>
              <a:off x="1349828" y="2257877"/>
              <a:ext cx="2467428" cy="1567544"/>
            </a:xfrm>
            <a:custGeom>
              <a:avLst/>
              <a:gdLst>
                <a:gd name="connsiteX0" fmla="*/ 222558 w 2467428"/>
                <a:gd name="connsiteY0" fmla="*/ 145144 h 1567544"/>
                <a:gd name="connsiteX1" fmla="*/ 126866 w 2467428"/>
                <a:gd name="connsiteY1" fmla="*/ 240836 h 1567544"/>
                <a:gd name="connsiteX2" fmla="*/ 126866 w 2467428"/>
                <a:gd name="connsiteY2" fmla="*/ 1326708 h 1567544"/>
                <a:gd name="connsiteX3" fmla="*/ 222558 w 2467428"/>
                <a:gd name="connsiteY3" fmla="*/ 1422400 h 1567544"/>
                <a:gd name="connsiteX4" fmla="*/ 2226591 w 2467428"/>
                <a:gd name="connsiteY4" fmla="*/ 1422400 h 1567544"/>
                <a:gd name="connsiteX5" fmla="*/ 2322283 w 2467428"/>
                <a:gd name="connsiteY5" fmla="*/ 1326708 h 1567544"/>
                <a:gd name="connsiteX6" fmla="*/ 2322283 w 2467428"/>
                <a:gd name="connsiteY6" fmla="*/ 240836 h 1567544"/>
                <a:gd name="connsiteX7" fmla="*/ 2226591 w 2467428"/>
                <a:gd name="connsiteY7" fmla="*/ 145144 h 1567544"/>
                <a:gd name="connsiteX8" fmla="*/ 188685 w 2467428"/>
                <a:gd name="connsiteY8" fmla="*/ 0 h 1567544"/>
                <a:gd name="connsiteX9" fmla="*/ 2278743 w 2467428"/>
                <a:gd name="connsiteY9" fmla="*/ 0 h 1567544"/>
                <a:gd name="connsiteX10" fmla="*/ 2467428 w 2467428"/>
                <a:gd name="connsiteY10" fmla="*/ 188685 h 1567544"/>
                <a:gd name="connsiteX11" fmla="*/ 2467428 w 2467428"/>
                <a:gd name="connsiteY11" fmla="*/ 1378859 h 1567544"/>
                <a:gd name="connsiteX12" fmla="*/ 2278743 w 2467428"/>
                <a:gd name="connsiteY12" fmla="*/ 1567544 h 1567544"/>
                <a:gd name="connsiteX13" fmla="*/ 188685 w 2467428"/>
                <a:gd name="connsiteY13" fmla="*/ 1567544 h 1567544"/>
                <a:gd name="connsiteX14" fmla="*/ 0 w 2467428"/>
                <a:gd name="connsiteY14" fmla="*/ 1378859 h 1567544"/>
                <a:gd name="connsiteX15" fmla="*/ 0 w 2467428"/>
                <a:gd name="connsiteY15" fmla="*/ 188685 h 1567544"/>
                <a:gd name="connsiteX16" fmla="*/ 188685 w 2467428"/>
                <a:gd name="connsiteY16" fmla="*/ 0 h 15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7428" h="1567544">
                  <a:moveTo>
                    <a:pt x="222558" y="145144"/>
                  </a:moveTo>
                  <a:cubicBezTo>
                    <a:pt x="169709" y="145144"/>
                    <a:pt x="126866" y="187987"/>
                    <a:pt x="126866" y="240836"/>
                  </a:cubicBezTo>
                  <a:lnTo>
                    <a:pt x="126866" y="1326708"/>
                  </a:lnTo>
                  <a:cubicBezTo>
                    <a:pt x="126866" y="1379557"/>
                    <a:pt x="169709" y="1422400"/>
                    <a:pt x="222558" y="1422400"/>
                  </a:cubicBezTo>
                  <a:lnTo>
                    <a:pt x="2226591" y="1422400"/>
                  </a:lnTo>
                  <a:cubicBezTo>
                    <a:pt x="2279440" y="1422400"/>
                    <a:pt x="2322283" y="1379557"/>
                    <a:pt x="2322283" y="1326708"/>
                  </a:cubicBezTo>
                  <a:lnTo>
                    <a:pt x="2322283" y="240836"/>
                  </a:lnTo>
                  <a:cubicBezTo>
                    <a:pt x="2322283" y="187987"/>
                    <a:pt x="2279440" y="145144"/>
                    <a:pt x="2226591" y="145144"/>
                  </a:cubicBezTo>
                  <a:close/>
                  <a:moveTo>
                    <a:pt x="188685" y="0"/>
                  </a:moveTo>
                  <a:lnTo>
                    <a:pt x="2278743" y="0"/>
                  </a:lnTo>
                  <a:cubicBezTo>
                    <a:pt x="2382951" y="0"/>
                    <a:pt x="2467428" y="84477"/>
                    <a:pt x="2467428" y="188685"/>
                  </a:cubicBezTo>
                  <a:lnTo>
                    <a:pt x="2467428" y="1378859"/>
                  </a:lnTo>
                  <a:cubicBezTo>
                    <a:pt x="2467428" y="1483067"/>
                    <a:pt x="2382951" y="1567544"/>
                    <a:pt x="2278743" y="1567544"/>
                  </a:cubicBezTo>
                  <a:lnTo>
                    <a:pt x="188685" y="1567544"/>
                  </a:lnTo>
                  <a:cubicBezTo>
                    <a:pt x="84477" y="1567544"/>
                    <a:pt x="0" y="1483067"/>
                    <a:pt x="0" y="1378859"/>
                  </a:cubicBezTo>
                  <a:lnTo>
                    <a:pt x="0" y="188685"/>
                  </a:lnTo>
                  <a:cubicBezTo>
                    <a:pt x="0" y="84477"/>
                    <a:pt x="84477" y="0"/>
                    <a:pt x="188685" y="0"/>
                  </a:cubicBezTo>
                  <a:close/>
                </a:path>
              </a:pathLst>
            </a:cu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781878" y="2736848"/>
              <a:ext cx="304800" cy="654051"/>
            </a:xfrm>
            <a:prstGeom prst="roundRect">
              <a:avLst>
                <a:gd name="adj" fmla="val 16667"/>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4951682"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4625110" y="2257877"/>
            <a:ext cx="2755900" cy="1567544"/>
            <a:chOff x="4625110" y="2257877"/>
            <a:chExt cx="2755900" cy="1567544"/>
          </a:xfrm>
        </p:grpSpPr>
        <p:sp>
          <p:nvSpPr>
            <p:cNvPr id="12" name="任意多边形 11"/>
            <p:cNvSpPr/>
            <p:nvPr/>
          </p:nvSpPr>
          <p:spPr>
            <a:xfrm>
              <a:off x="4625110" y="2257877"/>
              <a:ext cx="2467428" cy="1567544"/>
            </a:xfrm>
            <a:custGeom>
              <a:avLst/>
              <a:gdLst>
                <a:gd name="connsiteX0" fmla="*/ 222558 w 2467428"/>
                <a:gd name="connsiteY0" fmla="*/ 145144 h 1567544"/>
                <a:gd name="connsiteX1" fmla="*/ 126866 w 2467428"/>
                <a:gd name="connsiteY1" fmla="*/ 240836 h 1567544"/>
                <a:gd name="connsiteX2" fmla="*/ 126866 w 2467428"/>
                <a:gd name="connsiteY2" fmla="*/ 1326708 h 1567544"/>
                <a:gd name="connsiteX3" fmla="*/ 222558 w 2467428"/>
                <a:gd name="connsiteY3" fmla="*/ 1422400 h 1567544"/>
                <a:gd name="connsiteX4" fmla="*/ 2226591 w 2467428"/>
                <a:gd name="connsiteY4" fmla="*/ 1422400 h 1567544"/>
                <a:gd name="connsiteX5" fmla="*/ 2322283 w 2467428"/>
                <a:gd name="connsiteY5" fmla="*/ 1326708 h 1567544"/>
                <a:gd name="connsiteX6" fmla="*/ 2322283 w 2467428"/>
                <a:gd name="connsiteY6" fmla="*/ 240836 h 1567544"/>
                <a:gd name="connsiteX7" fmla="*/ 2226591 w 2467428"/>
                <a:gd name="connsiteY7" fmla="*/ 145144 h 1567544"/>
                <a:gd name="connsiteX8" fmla="*/ 188685 w 2467428"/>
                <a:gd name="connsiteY8" fmla="*/ 0 h 1567544"/>
                <a:gd name="connsiteX9" fmla="*/ 2278743 w 2467428"/>
                <a:gd name="connsiteY9" fmla="*/ 0 h 1567544"/>
                <a:gd name="connsiteX10" fmla="*/ 2467428 w 2467428"/>
                <a:gd name="connsiteY10" fmla="*/ 188685 h 1567544"/>
                <a:gd name="connsiteX11" fmla="*/ 2467428 w 2467428"/>
                <a:gd name="connsiteY11" fmla="*/ 1378859 h 1567544"/>
                <a:gd name="connsiteX12" fmla="*/ 2278743 w 2467428"/>
                <a:gd name="connsiteY12" fmla="*/ 1567544 h 1567544"/>
                <a:gd name="connsiteX13" fmla="*/ 188685 w 2467428"/>
                <a:gd name="connsiteY13" fmla="*/ 1567544 h 1567544"/>
                <a:gd name="connsiteX14" fmla="*/ 0 w 2467428"/>
                <a:gd name="connsiteY14" fmla="*/ 1378859 h 1567544"/>
                <a:gd name="connsiteX15" fmla="*/ 0 w 2467428"/>
                <a:gd name="connsiteY15" fmla="*/ 188685 h 1567544"/>
                <a:gd name="connsiteX16" fmla="*/ 188685 w 2467428"/>
                <a:gd name="connsiteY16" fmla="*/ 0 h 15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7428" h="1567544">
                  <a:moveTo>
                    <a:pt x="222558" y="145144"/>
                  </a:moveTo>
                  <a:cubicBezTo>
                    <a:pt x="169709" y="145144"/>
                    <a:pt x="126866" y="187987"/>
                    <a:pt x="126866" y="240836"/>
                  </a:cubicBezTo>
                  <a:lnTo>
                    <a:pt x="126866" y="1326708"/>
                  </a:lnTo>
                  <a:cubicBezTo>
                    <a:pt x="126866" y="1379557"/>
                    <a:pt x="169709" y="1422400"/>
                    <a:pt x="222558" y="1422400"/>
                  </a:cubicBezTo>
                  <a:lnTo>
                    <a:pt x="2226591" y="1422400"/>
                  </a:lnTo>
                  <a:cubicBezTo>
                    <a:pt x="2279440" y="1422400"/>
                    <a:pt x="2322283" y="1379557"/>
                    <a:pt x="2322283" y="1326708"/>
                  </a:cubicBezTo>
                  <a:lnTo>
                    <a:pt x="2322283" y="240836"/>
                  </a:lnTo>
                  <a:cubicBezTo>
                    <a:pt x="2322283" y="187987"/>
                    <a:pt x="2279440" y="145144"/>
                    <a:pt x="2226591" y="145144"/>
                  </a:cubicBezTo>
                  <a:close/>
                  <a:moveTo>
                    <a:pt x="188685" y="0"/>
                  </a:moveTo>
                  <a:lnTo>
                    <a:pt x="2278743" y="0"/>
                  </a:lnTo>
                  <a:cubicBezTo>
                    <a:pt x="2382951" y="0"/>
                    <a:pt x="2467428" y="84477"/>
                    <a:pt x="2467428" y="188685"/>
                  </a:cubicBezTo>
                  <a:lnTo>
                    <a:pt x="2467428" y="1378859"/>
                  </a:lnTo>
                  <a:cubicBezTo>
                    <a:pt x="2467428" y="1483067"/>
                    <a:pt x="2382951" y="1567544"/>
                    <a:pt x="2278743" y="1567544"/>
                  </a:cubicBezTo>
                  <a:lnTo>
                    <a:pt x="188685" y="1567544"/>
                  </a:lnTo>
                  <a:cubicBezTo>
                    <a:pt x="84477" y="1567544"/>
                    <a:pt x="0" y="1483067"/>
                    <a:pt x="0" y="1378859"/>
                  </a:cubicBezTo>
                  <a:lnTo>
                    <a:pt x="0" y="188685"/>
                  </a:lnTo>
                  <a:cubicBezTo>
                    <a:pt x="0" y="84477"/>
                    <a:pt x="84477" y="0"/>
                    <a:pt x="188685" y="0"/>
                  </a:cubicBezTo>
                  <a:close/>
                </a:path>
              </a:pathLst>
            </a:cu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076210" y="2736848"/>
              <a:ext cx="304800" cy="654051"/>
            </a:xfrm>
            <a:prstGeom prst="roundRect">
              <a:avLst>
                <a:gd name="adj" fmla="val 16667"/>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5370000"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88319"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24156"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7919441" y="2257877"/>
            <a:ext cx="2755900" cy="1567544"/>
            <a:chOff x="7919441" y="2257877"/>
            <a:chExt cx="2755900" cy="1567544"/>
          </a:xfrm>
        </p:grpSpPr>
        <p:sp>
          <p:nvSpPr>
            <p:cNvPr id="18" name="任意多边形 17"/>
            <p:cNvSpPr/>
            <p:nvPr/>
          </p:nvSpPr>
          <p:spPr>
            <a:xfrm>
              <a:off x="7919441" y="2257877"/>
              <a:ext cx="2467428" cy="1567544"/>
            </a:xfrm>
            <a:custGeom>
              <a:avLst/>
              <a:gdLst>
                <a:gd name="connsiteX0" fmla="*/ 222558 w 2467428"/>
                <a:gd name="connsiteY0" fmla="*/ 145144 h 1567544"/>
                <a:gd name="connsiteX1" fmla="*/ 126866 w 2467428"/>
                <a:gd name="connsiteY1" fmla="*/ 240836 h 1567544"/>
                <a:gd name="connsiteX2" fmla="*/ 126866 w 2467428"/>
                <a:gd name="connsiteY2" fmla="*/ 1326708 h 1567544"/>
                <a:gd name="connsiteX3" fmla="*/ 222558 w 2467428"/>
                <a:gd name="connsiteY3" fmla="*/ 1422400 h 1567544"/>
                <a:gd name="connsiteX4" fmla="*/ 2226591 w 2467428"/>
                <a:gd name="connsiteY4" fmla="*/ 1422400 h 1567544"/>
                <a:gd name="connsiteX5" fmla="*/ 2322283 w 2467428"/>
                <a:gd name="connsiteY5" fmla="*/ 1326708 h 1567544"/>
                <a:gd name="connsiteX6" fmla="*/ 2322283 w 2467428"/>
                <a:gd name="connsiteY6" fmla="*/ 240836 h 1567544"/>
                <a:gd name="connsiteX7" fmla="*/ 2226591 w 2467428"/>
                <a:gd name="connsiteY7" fmla="*/ 145144 h 1567544"/>
                <a:gd name="connsiteX8" fmla="*/ 188685 w 2467428"/>
                <a:gd name="connsiteY8" fmla="*/ 0 h 1567544"/>
                <a:gd name="connsiteX9" fmla="*/ 2278743 w 2467428"/>
                <a:gd name="connsiteY9" fmla="*/ 0 h 1567544"/>
                <a:gd name="connsiteX10" fmla="*/ 2467428 w 2467428"/>
                <a:gd name="connsiteY10" fmla="*/ 188685 h 1567544"/>
                <a:gd name="connsiteX11" fmla="*/ 2467428 w 2467428"/>
                <a:gd name="connsiteY11" fmla="*/ 1378859 h 1567544"/>
                <a:gd name="connsiteX12" fmla="*/ 2278743 w 2467428"/>
                <a:gd name="connsiteY12" fmla="*/ 1567544 h 1567544"/>
                <a:gd name="connsiteX13" fmla="*/ 188685 w 2467428"/>
                <a:gd name="connsiteY13" fmla="*/ 1567544 h 1567544"/>
                <a:gd name="connsiteX14" fmla="*/ 0 w 2467428"/>
                <a:gd name="connsiteY14" fmla="*/ 1378859 h 1567544"/>
                <a:gd name="connsiteX15" fmla="*/ 0 w 2467428"/>
                <a:gd name="connsiteY15" fmla="*/ 188685 h 1567544"/>
                <a:gd name="connsiteX16" fmla="*/ 188685 w 2467428"/>
                <a:gd name="connsiteY16" fmla="*/ 0 h 15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7428" h="1567544">
                  <a:moveTo>
                    <a:pt x="222558" y="145144"/>
                  </a:moveTo>
                  <a:cubicBezTo>
                    <a:pt x="169709" y="145144"/>
                    <a:pt x="126866" y="187987"/>
                    <a:pt x="126866" y="240836"/>
                  </a:cubicBezTo>
                  <a:lnTo>
                    <a:pt x="126866" y="1326708"/>
                  </a:lnTo>
                  <a:cubicBezTo>
                    <a:pt x="126866" y="1379557"/>
                    <a:pt x="169709" y="1422400"/>
                    <a:pt x="222558" y="1422400"/>
                  </a:cubicBezTo>
                  <a:lnTo>
                    <a:pt x="2226591" y="1422400"/>
                  </a:lnTo>
                  <a:cubicBezTo>
                    <a:pt x="2279440" y="1422400"/>
                    <a:pt x="2322283" y="1379557"/>
                    <a:pt x="2322283" y="1326708"/>
                  </a:cubicBezTo>
                  <a:lnTo>
                    <a:pt x="2322283" y="240836"/>
                  </a:lnTo>
                  <a:cubicBezTo>
                    <a:pt x="2322283" y="187987"/>
                    <a:pt x="2279440" y="145144"/>
                    <a:pt x="2226591" y="145144"/>
                  </a:cubicBezTo>
                  <a:close/>
                  <a:moveTo>
                    <a:pt x="188685" y="0"/>
                  </a:moveTo>
                  <a:lnTo>
                    <a:pt x="2278743" y="0"/>
                  </a:lnTo>
                  <a:cubicBezTo>
                    <a:pt x="2382951" y="0"/>
                    <a:pt x="2467428" y="84477"/>
                    <a:pt x="2467428" y="188685"/>
                  </a:cubicBezTo>
                  <a:lnTo>
                    <a:pt x="2467428" y="1378859"/>
                  </a:lnTo>
                  <a:cubicBezTo>
                    <a:pt x="2467428" y="1483067"/>
                    <a:pt x="2382951" y="1567544"/>
                    <a:pt x="2278743" y="1567544"/>
                  </a:cubicBezTo>
                  <a:lnTo>
                    <a:pt x="188685" y="1567544"/>
                  </a:lnTo>
                  <a:cubicBezTo>
                    <a:pt x="84477" y="1567544"/>
                    <a:pt x="0" y="1483067"/>
                    <a:pt x="0" y="1378859"/>
                  </a:cubicBezTo>
                  <a:lnTo>
                    <a:pt x="0" y="188685"/>
                  </a:lnTo>
                  <a:cubicBezTo>
                    <a:pt x="0" y="84477"/>
                    <a:pt x="84477" y="0"/>
                    <a:pt x="188685" y="0"/>
                  </a:cubicBezTo>
                  <a:close/>
                </a:path>
              </a:pathLst>
            </a:cu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370541" y="2736848"/>
              <a:ext cx="304800" cy="654051"/>
            </a:xfrm>
            <a:prstGeom prst="roundRect">
              <a:avLst>
                <a:gd name="adj" fmla="val 16667"/>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8630642"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037128"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443614"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850100"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140409" y="4125663"/>
            <a:ext cx="886265" cy="523220"/>
          </a:xfrm>
          <a:prstGeom prst="rect">
            <a:avLst/>
          </a:prstGeom>
          <a:noFill/>
        </p:spPr>
        <p:txBody>
          <a:bodyPr wrap="square" rtlCol="0">
            <a:spAutoFit/>
          </a:bodyPr>
          <a:lstStyle/>
          <a:p>
            <a:r>
              <a:rPr lang="en-US" altLang="zh-CN" sz="2800" dirty="0">
                <a:solidFill>
                  <a:schemeClr val="tx1">
                    <a:lumMod val="75000"/>
                    <a:lumOff val="25000"/>
                  </a:schemeClr>
                </a:solidFill>
                <a:latin typeface="Arial" panose="020B0604020202090204" pitchFamily="34" charset="0"/>
                <a:cs typeface="Arial" panose="020B0604020202090204" pitchFamily="34" charset="0"/>
              </a:rPr>
              <a:t>15</a:t>
            </a:r>
            <a:r>
              <a:rPr lang="en-US" altLang="zh-CN" sz="2000" dirty="0">
                <a:solidFill>
                  <a:schemeClr val="tx1">
                    <a:lumMod val="75000"/>
                    <a:lumOff val="25000"/>
                  </a:schemeClr>
                </a:solidFill>
                <a:latin typeface="Arial" panose="020B0604020202090204" pitchFamily="34" charset="0"/>
                <a:cs typeface="Arial" panose="020B0604020202090204" pitchFamily="34" charset="0"/>
              </a:rPr>
              <a:t>%</a:t>
            </a:r>
            <a:endParaRPr lang="zh-CN" altLang="en-US" sz="2800" dirty="0">
              <a:solidFill>
                <a:schemeClr val="tx1">
                  <a:lumMod val="75000"/>
                  <a:lumOff val="25000"/>
                </a:schemeClr>
              </a:solidFill>
              <a:latin typeface="Arial" panose="020B0604020202090204" pitchFamily="34" charset="0"/>
              <a:cs typeface="Arial" panose="020B0604020202090204" pitchFamily="34" charset="0"/>
            </a:endParaRPr>
          </a:p>
        </p:txBody>
      </p:sp>
      <p:sp>
        <p:nvSpPr>
          <p:cNvPr id="26" name="文本框 25"/>
          <p:cNvSpPr txBox="1"/>
          <p:nvPr/>
        </p:nvSpPr>
        <p:spPr>
          <a:xfrm>
            <a:off x="5490301" y="4125663"/>
            <a:ext cx="886265" cy="523220"/>
          </a:xfrm>
          <a:prstGeom prst="rect">
            <a:avLst/>
          </a:prstGeom>
          <a:noFill/>
        </p:spPr>
        <p:txBody>
          <a:bodyPr wrap="square" rtlCol="0">
            <a:spAutoFit/>
          </a:bodyPr>
          <a:lstStyle/>
          <a:p>
            <a:r>
              <a:rPr lang="en-US" altLang="zh-CN" sz="2800" dirty="0">
                <a:solidFill>
                  <a:schemeClr val="tx1">
                    <a:lumMod val="75000"/>
                    <a:lumOff val="25000"/>
                  </a:schemeClr>
                </a:solidFill>
                <a:latin typeface="Arial" panose="020B0604020202090204" pitchFamily="34" charset="0"/>
                <a:cs typeface="Arial" panose="020B0604020202090204" pitchFamily="34" charset="0"/>
              </a:rPr>
              <a:t>55</a:t>
            </a:r>
            <a:r>
              <a:rPr lang="en-US" altLang="zh-CN" sz="2000" dirty="0">
                <a:solidFill>
                  <a:schemeClr val="tx1">
                    <a:lumMod val="75000"/>
                    <a:lumOff val="25000"/>
                  </a:schemeClr>
                </a:solidFill>
                <a:latin typeface="Arial" panose="020B0604020202090204" pitchFamily="34" charset="0"/>
                <a:cs typeface="Arial" panose="020B0604020202090204" pitchFamily="34" charset="0"/>
              </a:rPr>
              <a:t>%</a:t>
            </a:r>
            <a:endParaRPr lang="zh-CN" altLang="en-US" sz="2800" dirty="0">
              <a:solidFill>
                <a:schemeClr val="tx1">
                  <a:lumMod val="75000"/>
                  <a:lumOff val="25000"/>
                </a:schemeClr>
              </a:solidFill>
              <a:latin typeface="Arial" panose="020B0604020202090204" pitchFamily="34" charset="0"/>
              <a:cs typeface="Arial" panose="020B0604020202090204" pitchFamily="34" charset="0"/>
            </a:endParaRPr>
          </a:p>
        </p:txBody>
      </p:sp>
      <p:sp>
        <p:nvSpPr>
          <p:cNvPr id="27" name="文本框 26"/>
          <p:cNvSpPr txBox="1"/>
          <p:nvPr/>
        </p:nvSpPr>
        <p:spPr>
          <a:xfrm>
            <a:off x="8840192" y="4135523"/>
            <a:ext cx="1235242" cy="523220"/>
          </a:xfrm>
          <a:prstGeom prst="rect">
            <a:avLst/>
          </a:prstGeom>
          <a:noFill/>
        </p:spPr>
        <p:txBody>
          <a:bodyPr wrap="square" rtlCol="0">
            <a:spAutoFit/>
          </a:bodyPr>
          <a:lstStyle/>
          <a:p>
            <a:r>
              <a:rPr lang="en-US" altLang="zh-CN" sz="2800" dirty="0">
                <a:solidFill>
                  <a:schemeClr val="tx1">
                    <a:lumMod val="75000"/>
                    <a:lumOff val="25000"/>
                  </a:schemeClr>
                </a:solidFill>
                <a:latin typeface="Arial" panose="020B0604020202090204" pitchFamily="34" charset="0"/>
                <a:cs typeface="Arial" panose="020B0604020202090204" pitchFamily="34" charset="0"/>
              </a:rPr>
              <a:t>100</a:t>
            </a:r>
            <a:r>
              <a:rPr lang="en-US" altLang="zh-CN" sz="2000" dirty="0">
                <a:solidFill>
                  <a:schemeClr val="tx1">
                    <a:lumMod val="75000"/>
                    <a:lumOff val="25000"/>
                  </a:schemeClr>
                </a:solidFill>
                <a:latin typeface="Arial" panose="020B0604020202090204" pitchFamily="34" charset="0"/>
                <a:cs typeface="Arial" panose="020B0604020202090204" pitchFamily="34" charset="0"/>
              </a:rPr>
              <a:t>%</a:t>
            </a:r>
            <a:endParaRPr lang="zh-CN" altLang="en-US" sz="2800" dirty="0">
              <a:solidFill>
                <a:schemeClr val="tx1">
                  <a:lumMod val="75000"/>
                  <a:lumOff val="25000"/>
                </a:schemeClr>
              </a:solidFill>
              <a:latin typeface="Arial" panose="020B0604020202090204" pitchFamily="34" charset="0"/>
              <a:cs typeface="Arial" panose="020B0604020202090204" pitchFamily="34" charset="0"/>
            </a:endParaRPr>
          </a:p>
        </p:txBody>
      </p:sp>
      <p:sp>
        <p:nvSpPr>
          <p:cNvPr id="28" name="TextBox 29"/>
          <p:cNvSpPr txBox="1"/>
          <p:nvPr/>
        </p:nvSpPr>
        <p:spPr>
          <a:xfrm>
            <a:off x="1108075" y="4968875"/>
            <a:ext cx="2708910" cy="681355"/>
          </a:xfrm>
          <a:prstGeom prst="rect">
            <a:avLst/>
          </a:prstGeom>
          <a:noFill/>
        </p:spPr>
        <p:txBody>
          <a:bodyPr wrap="square" rtlCol="0">
            <a:spAutoFit/>
          </a:bodyPr>
          <a:lstStyle>
            <a:defPPr>
              <a:defRPr lang="zh-CN"/>
            </a:defPPr>
            <a:lvl1pPr algn="ctr">
              <a:lnSpc>
                <a:spcPts val="2300"/>
              </a:lnSpc>
              <a:defRPr sz="1200"/>
            </a:lvl1pPr>
          </a:lstStyle>
          <a:p>
            <a:r>
              <a:rPr lang="en-US" sz="2000" dirty="0"/>
              <a:t>Simulate trade-related cost</a:t>
            </a:r>
            <a:endParaRPr lang="en-US" sz="2000" dirty="0"/>
          </a:p>
        </p:txBody>
      </p:sp>
      <p:sp>
        <p:nvSpPr>
          <p:cNvPr id="29" name="TextBox 29"/>
          <p:cNvSpPr txBox="1"/>
          <p:nvPr/>
        </p:nvSpPr>
        <p:spPr>
          <a:xfrm>
            <a:off x="4539615" y="4968875"/>
            <a:ext cx="2639060" cy="681355"/>
          </a:xfrm>
          <a:prstGeom prst="rect">
            <a:avLst/>
          </a:prstGeom>
          <a:noFill/>
        </p:spPr>
        <p:txBody>
          <a:bodyPr wrap="square" rtlCol="0">
            <a:spAutoFit/>
          </a:bodyPr>
          <a:lstStyle>
            <a:defPPr>
              <a:defRPr lang="zh-CN"/>
            </a:defPPr>
            <a:lvl1pPr algn="ctr">
              <a:lnSpc>
                <a:spcPts val="2300"/>
              </a:lnSpc>
              <a:defRPr sz="1200"/>
            </a:lvl1pPr>
          </a:lstStyle>
          <a:p>
            <a:r>
              <a:rPr lang="en-US" altLang="zh-CN" sz="2000" dirty="0"/>
              <a:t>Build up EMA Margin Trade Strategy </a:t>
            </a:r>
            <a:endParaRPr lang="en-US" altLang="zh-CN" sz="2000" dirty="0"/>
          </a:p>
        </p:txBody>
      </p:sp>
      <p:sp>
        <p:nvSpPr>
          <p:cNvPr id="30" name="TextBox 29"/>
          <p:cNvSpPr txBox="1"/>
          <p:nvPr/>
        </p:nvSpPr>
        <p:spPr>
          <a:xfrm>
            <a:off x="7919442" y="4968845"/>
            <a:ext cx="2451100" cy="1271270"/>
          </a:xfrm>
          <a:prstGeom prst="rect">
            <a:avLst/>
          </a:prstGeom>
          <a:noFill/>
        </p:spPr>
        <p:txBody>
          <a:bodyPr wrap="square" rtlCol="0">
            <a:spAutoFit/>
          </a:bodyPr>
          <a:lstStyle>
            <a:defPPr>
              <a:defRPr lang="zh-CN"/>
            </a:defPPr>
            <a:lvl1pPr algn="ctr">
              <a:lnSpc>
                <a:spcPts val="2300"/>
              </a:lnSpc>
              <a:defRPr sz="1200"/>
            </a:lvl1pPr>
          </a:lstStyle>
          <a:p>
            <a:r>
              <a:rPr lang="en-US" altLang="zh-CN" sz="2000" dirty="0"/>
              <a:t>Optimise the Strategy and Select the Best Strategy</a:t>
            </a:r>
            <a:endParaRPr lang="en-US" altLang="zh-CN" sz="2000" dirty="0"/>
          </a:p>
          <a:p>
            <a:endParaRPr lang="en-US" altLang="zh-CN" sz="2000" dirty="0"/>
          </a:p>
        </p:txBody>
      </p:sp>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41" name="组合 40"/>
          <p:cNvGrpSpPr/>
          <p:nvPr/>
        </p:nvGrpSpPr>
        <p:grpSpPr>
          <a:xfrm rot="17100000">
            <a:off x="175953" y="261388"/>
            <a:ext cx="481872" cy="469661"/>
            <a:chOff x="1032060" y="5022216"/>
            <a:chExt cx="753746" cy="734645"/>
          </a:xfrm>
        </p:grpSpPr>
        <p:sp>
          <p:nvSpPr>
            <p:cNvPr id="42" name="等腰三角形 4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4"/>
          <p:cNvSpPr txBox="1">
            <a:spLocks noChangeArrowheads="1"/>
          </p:cNvSpPr>
          <p:nvPr/>
        </p:nvSpPr>
        <p:spPr bwMode="auto">
          <a:xfrm>
            <a:off x="991971" y="159688"/>
            <a:ext cx="230473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ctr" eaLnBrk="1" hangingPunct="1">
              <a:lnSpc>
                <a:spcPct val="150000"/>
              </a:lnSpc>
            </a:pPr>
            <a:r>
              <a:rPr lang="en-US" altLang="zh-CN" sz="2400" b="1" dirty="0">
                <a:latin typeface="+mn-lt"/>
                <a:ea typeface="黑体" panose="02010609060101010101" pitchFamily="49" charset="-122"/>
              </a:rPr>
              <a:t>Main idea</a:t>
            </a:r>
            <a:endParaRPr lang="en-US" altLang="zh-CN" sz="2400" b="1" dirty="0">
              <a:latin typeface="+mn-lt"/>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style.rotation</p:attrName>
                                        </p:attrNameLst>
                                      </p:cBhvr>
                                      <p:tavLst>
                                        <p:tav tm="0">
                                          <p:val>
                                            <p:fltVal val="360"/>
                                          </p:val>
                                        </p:tav>
                                        <p:tav tm="100000">
                                          <p:val>
                                            <p:fltVal val="0"/>
                                          </p:val>
                                        </p:tav>
                                      </p:tavLst>
                                    </p:anim>
                                    <p:animEffect transition="in" filter="fade">
                                      <p:cBhvr>
                                        <p:cTn id="10" dur="500"/>
                                        <p:tgtEl>
                                          <p:spTgt spid="41"/>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650"/>
                                        <p:tgtEl>
                                          <p:spTgt spid="3"/>
                                        </p:tgtEl>
                                      </p:cBhvr>
                                    </p:animEffect>
                                    <p:anim calcmode="lin" valueType="num">
                                      <p:cBhvr>
                                        <p:cTn id="15" dur="650" fill="hold"/>
                                        <p:tgtEl>
                                          <p:spTgt spid="3"/>
                                        </p:tgtEl>
                                        <p:attrNameLst>
                                          <p:attrName>ppt_x</p:attrName>
                                        </p:attrNameLst>
                                      </p:cBhvr>
                                      <p:tavLst>
                                        <p:tav tm="0">
                                          <p:val>
                                            <p:strVal val="#ppt_x"/>
                                          </p:val>
                                        </p:tav>
                                        <p:tav tm="100000">
                                          <p:val>
                                            <p:strVal val="#ppt_x"/>
                                          </p:val>
                                        </p:tav>
                                      </p:tavLst>
                                    </p:anim>
                                    <p:anim calcmode="lin" valueType="num">
                                      <p:cBhvr>
                                        <p:cTn id="16" dur="65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650"/>
                                        <p:tgtEl>
                                          <p:spTgt spid="4"/>
                                        </p:tgtEl>
                                      </p:cBhvr>
                                    </p:animEffect>
                                    <p:anim calcmode="lin" valueType="num">
                                      <p:cBhvr>
                                        <p:cTn id="20" dur="650" fill="hold"/>
                                        <p:tgtEl>
                                          <p:spTgt spid="4"/>
                                        </p:tgtEl>
                                        <p:attrNameLst>
                                          <p:attrName>ppt_x</p:attrName>
                                        </p:attrNameLst>
                                      </p:cBhvr>
                                      <p:tavLst>
                                        <p:tav tm="0">
                                          <p:val>
                                            <p:strVal val="#ppt_x"/>
                                          </p:val>
                                        </p:tav>
                                        <p:tav tm="100000">
                                          <p:val>
                                            <p:strVal val="#ppt_x"/>
                                          </p:val>
                                        </p:tav>
                                      </p:tavLst>
                                    </p:anim>
                                    <p:anim calcmode="lin" valueType="num">
                                      <p:cBhvr>
                                        <p:cTn id="21" dur="65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650"/>
                                        <p:tgtEl>
                                          <p:spTgt spid="5"/>
                                        </p:tgtEl>
                                      </p:cBhvr>
                                    </p:animEffect>
                                    <p:anim calcmode="lin" valueType="num">
                                      <p:cBhvr>
                                        <p:cTn id="25" dur="650" fill="hold"/>
                                        <p:tgtEl>
                                          <p:spTgt spid="5"/>
                                        </p:tgtEl>
                                        <p:attrNameLst>
                                          <p:attrName>ppt_x</p:attrName>
                                        </p:attrNameLst>
                                      </p:cBhvr>
                                      <p:tavLst>
                                        <p:tav tm="0">
                                          <p:val>
                                            <p:strVal val="#ppt_x"/>
                                          </p:val>
                                        </p:tav>
                                        <p:tav tm="100000">
                                          <p:val>
                                            <p:strVal val="#ppt_x"/>
                                          </p:val>
                                        </p:tav>
                                      </p:tavLst>
                                    </p:anim>
                                    <p:anim calcmode="lin" valueType="num">
                                      <p:cBhvr>
                                        <p:cTn id="26" dur="6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2000"/>
                            </p:stCondLst>
                            <p:childTnLst>
                              <p:par>
                                <p:cTn id="32" presetID="49" presetClass="entr" presetSubtype="0" decel="10000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750" fill="hold"/>
                                        <p:tgtEl>
                                          <p:spTgt spid="25"/>
                                        </p:tgtEl>
                                        <p:attrNameLst>
                                          <p:attrName>ppt_w</p:attrName>
                                        </p:attrNameLst>
                                      </p:cBhvr>
                                      <p:tavLst>
                                        <p:tav tm="0">
                                          <p:val>
                                            <p:fltVal val="0"/>
                                          </p:val>
                                        </p:tav>
                                        <p:tav tm="100000">
                                          <p:val>
                                            <p:strVal val="#ppt_w"/>
                                          </p:val>
                                        </p:tav>
                                      </p:tavLst>
                                    </p:anim>
                                    <p:anim calcmode="lin" valueType="num">
                                      <p:cBhvr>
                                        <p:cTn id="35" dur="750" fill="hold"/>
                                        <p:tgtEl>
                                          <p:spTgt spid="25"/>
                                        </p:tgtEl>
                                        <p:attrNameLst>
                                          <p:attrName>ppt_h</p:attrName>
                                        </p:attrNameLst>
                                      </p:cBhvr>
                                      <p:tavLst>
                                        <p:tav tm="0">
                                          <p:val>
                                            <p:fltVal val="0"/>
                                          </p:val>
                                        </p:tav>
                                        <p:tav tm="100000">
                                          <p:val>
                                            <p:strVal val="#ppt_h"/>
                                          </p:val>
                                        </p:tav>
                                      </p:tavLst>
                                    </p:anim>
                                    <p:anim calcmode="lin" valueType="num">
                                      <p:cBhvr>
                                        <p:cTn id="36" dur="750" fill="hold"/>
                                        <p:tgtEl>
                                          <p:spTgt spid="25"/>
                                        </p:tgtEl>
                                        <p:attrNameLst>
                                          <p:attrName>style.rotation</p:attrName>
                                        </p:attrNameLst>
                                      </p:cBhvr>
                                      <p:tavLst>
                                        <p:tav tm="0">
                                          <p:val>
                                            <p:fltVal val="360"/>
                                          </p:val>
                                        </p:tav>
                                        <p:tav tm="100000">
                                          <p:val>
                                            <p:fltVal val="0"/>
                                          </p:val>
                                        </p:tav>
                                      </p:tavLst>
                                    </p:anim>
                                    <p:animEffect transition="in" filter="fade">
                                      <p:cBhvr>
                                        <p:cTn id="37" dur="750"/>
                                        <p:tgtEl>
                                          <p:spTgt spid="25"/>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650"/>
                                        <p:tgtEl>
                                          <p:spTgt spid="2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750" fill="hold"/>
                                        <p:tgtEl>
                                          <p:spTgt spid="26"/>
                                        </p:tgtEl>
                                        <p:attrNameLst>
                                          <p:attrName>ppt_w</p:attrName>
                                        </p:attrNameLst>
                                      </p:cBhvr>
                                      <p:tavLst>
                                        <p:tav tm="0">
                                          <p:val>
                                            <p:fltVal val="0"/>
                                          </p:val>
                                        </p:tav>
                                        <p:tav tm="100000">
                                          <p:val>
                                            <p:strVal val="#ppt_w"/>
                                          </p:val>
                                        </p:tav>
                                      </p:tavLst>
                                    </p:anim>
                                    <p:anim calcmode="lin" valueType="num">
                                      <p:cBhvr>
                                        <p:cTn id="57" dur="750" fill="hold"/>
                                        <p:tgtEl>
                                          <p:spTgt spid="26"/>
                                        </p:tgtEl>
                                        <p:attrNameLst>
                                          <p:attrName>ppt_h</p:attrName>
                                        </p:attrNameLst>
                                      </p:cBhvr>
                                      <p:tavLst>
                                        <p:tav tm="0">
                                          <p:val>
                                            <p:fltVal val="0"/>
                                          </p:val>
                                        </p:tav>
                                        <p:tav tm="100000">
                                          <p:val>
                                            <p:strVal val="#ppt_h"/>
                                          </p:val>
                                        </p:tav>
                                      </p:tavLst>
                                    </p:anim>
                                    <p:anim calcmode="lin" valueType="num">
                                      <p:cBhvr>
                                        <p:cTn id="58" dur="750" fill="hold"/>
                                        <p:tgtEl>
                                          <p:spTgt spid="26"/>
                                        </p:tgtEl>
                                        <p:attrNameLst>
                                          <p:attrName>style.rotation</p:attrName>
                                        </p:attrNameLst>
                                      </p:cBhvr>
                                      <p:tavLst>
                                        <p:tav tm="0">
                                          <p:val>
                                            <p:fltVal val="360"/>
                                          </p:val>
                                        </p:tav>
                                        <p:tav tm="100000">
                                          <p:val>
                                            <p:fltVal val="0"/>
                                          </p:val>
                                        </p:tav>
                                      </p:tavLst>
                                    </p:anim>
                                    <p:animEffect transition="in" filter="fade">
                                      <p:cBhvr>
                                        <p:cTn id="59" dur="750"/>
                                        <p:tgtEl>
                                          <p:spTgt spid="26"/>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650"/>
                                        <p:tgtEl>
                                          <p:spTgt spid="29"/>
                                        </p:tgtEl>
                                      </p:cBhvr>
                                    </p:animEffect>
                                  </p:childTnLst>
                                </p:cTn>
                              </p:par>
                            </p:childTnLst>
                          </p:cTn>
                        </p:par>
                        <p:par>
                          <p:cTn id="64" fill="hold">
                            <p:stCondLst>
                              <p:cond delay="6500"/>
                            </p:stCondLst>
                            <p:childTnLst>
                              <p:par>
                                <p:cTn id="65" presetID="10"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par>
                          <p:cTn id="68" fill="hold">
                            <p:stCondLst>
                              <p:cond delay="70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par>
                          <p:cTn id="80" fill="hold">
                            <p:stCondLst>
                              <p:cond delay="8500"/>
                            </p:stCondLst>
                            <p:childTnLst>
                              <p:par>
                                <p:cTn id="81" presetID="10" presetClass="entr" presetSubtype="0" fill="hold" grpId="0"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49" presetClass="entr" presetSubtype="0" decel="10000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p:cTn id="86" dur="750" fill="hold"/>
                                        <p:tgtEl>
                                          <p:spTgt spid="27"/>
                                        </p:tgtEl>
                                        <p:attrNameLst>
                                          <p:attrName>ppt_w</p:attrName>
                                        </p:attrNameLst>
                                      </p:cBhvr>
                                      <p:tavLst>
                                        <p:tav tm="0">
                                          <p:val>
                                            <p:fltVal val="0"/>
                                          </p:val>
                                        </p:tav>
                                        <p:tav tm="100000">
                                          <p:val>
                                            <p:strVal val="#ppt_w"/>
                                          </p:val>
                                        </p:tav>
                                      </p:tavLst>
                                    </p:anim>
                                    <p:anim calcmode="lin" valueType="num">
                                      <p:cBhvr>
                                        <p:cTn id="87" dur="750" fill="hold"/>
                                        <p:tgtEl>
                                          <p:spTgt spid="27"/>
                                        </p:tgtEl>
                                        <p:attrNameLst>
                                          <p:attrName>ppt_h</p:attrName>
                                        </p:attrNameLst>
                                      </p:cBhvr>
                                      <p:tavLst>
                                        <p:tav tm="0">
                                          <p:val>
                                            <p:fltVal val="0"/>
                                          </p:val>
                                        </p:tav>
                                        <p:tav tm="100000">
                                          <p:val>
                                            <p:strVal val="#ppt_h"/>
                                          </p:val>
                                        </p:tav>
                                      </p:tavLst>
                                    </p:anim>
                                    <p:anim calcmode="lin" valueType="num">
                                      <p:cBhvr>
                                        <p:cTn id="88" dur="750" fill="hold"/>
                                        <p:tgtEl>
                                          <p:spTgt spid="27"/>
                                        </p:tgtEl>
                                        <p:attrNameLst>
                                          <p:attrName>style.rotation</p:attrName>
                                        </p:attrNameLst>
                                      </p:cBhvr>
                                      <p:tavLst>
                                        <p:tav tm="0">
                                          <p:val>
                                            <p:fltVal val="360"/>
                                          </p:val>
                                        </p:tav>
                                        <p:tav tm="100000">
                                          <p:val>
                                            <p:fltVal val="0"/>
                                          </p:val>
                                        </p:tav>
                                      </p:tavLst>
                                    </p:anim>
                                    <p:animEffect transition="in" filter="fade">
                                      <p:cBhvr>
                                        <p:cTn id="89" dur="750"/>
                                        <p:tgtEl>
                                          <p:spTgt spid="27"/>
                                        </p:tgtEl>
                                      </p:cBhvr>
                                    </p:animEffect>
                                  </p:childTnLst>
                                </p:cTn>
                              </p:par>
                            </p:childTnLst>
                          </p:cTn>
                        </p:par>
                        <p:par>
                          <p:cTn id="90" fill="hold">
                            <p:stCondLst>
                              <p:cond delay="9000"/>
                            </p:stCondLst>
                            <p:childTnLst>
                              <p:par>
                                <p:cTn id="91" presetID="22" presetClass="entr" presetSubtype="8"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6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6" grpId="0" animBg="1"/>
      <p:bldP spid="19" grpId="0" animBg="1"/>
      <p:bldP spid="21" grpId="0" animBg="1"/>
      <p:bldP spid="22" grpId="0" animBg="1"/>
      <p:bldP spid="23" grpId="0" animBg="1"/>
      <p:bldP spid="24" grpId="0" animBg="1"/>
      <p:bldP spid="25" grpId="0"/>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1665219"/>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3" name="文本框 22"/>
          <p:cNvSpPr txBox="1"/>
          <p:nvPr/>
        </p:nvSpPr>
        <p:spPr>
          <a:xfrm>
            <a:off x="3993029" y="3610069"/>
            <a:ext cx="4213862" cy="559769"/>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211445" y="1851660"/>
            <a:ext cx="1777365" cy="156845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TWO</a:t>
            </a:r>
            <a:endParaRPr lang="zh-CN" altLang="en-US" sz="4800" b="1" dirty="0">
              <a:solidFill>
                <a:schemeClr val="tx1">
                  <a:lumMod val="75000"/>
                  <a:lumOff val="25000"/>
                </a:schemeClr>
              </a:solidFill>
              <a:latin typeface="+mj-lt"/>
              <a:ea typeface="微软雅黑" panose="020B0503020204020204" pitchFamily="34" charset="-122"/>
            </a:endParaRPr>
          </a:p>
        </p:txBody>
      </p:sp>
      <p:sp>
        <p:nvSpPr>
          <p:cNvPr id="9" name="TextBox 4"/>
          <p:cNvSpPr txBox="1">
            <a:spLocks noChangeArrowheads="1"/>
          </p:cNvSpPr>
          <p:nvPr/>
        </p:nvSpPr>
        <p:spPr bwMode="auto">
          <a:xfrm>
            <a:off x="3993029" y="3637919"/>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solidFill>
                  <a:schemeClr val="bg1"/>
                </a:solidFill>
                <a:ea typeface="黑体" panose="02010609060101010101" pitchFamily="49" charset="-122"/>
              </a:rPr>
              <a:t>Specific methods and steps</a:t>
            </a:r>
            <a:endParaRPr lang="zh-CN" altLang="en-US" sz="2400" b="1" dirty="0">
              <a:solidFill>
                <a:schemeClr val="bg1"/>
              </a:solidFill>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4"/>
          <p:cNvSpPr txBox="1">
            <a:spLocks noChangeArrowheads="1"/>
          </p:cNvSpPr>
          <p:nvPr/>
        </p:nvSpPr>
        <p:spPr bwMode="auto">
          <a:xfrm>
            <a:off x="2631567" y="2158892"/>
            <a:ext cx="6928867"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eaLnBrk="1" hangingPunct="1">
              <a:lnSpc>
                <a:spcPct val="150000"/>
              </a:lnSpc>
              <a:buFont typeface="Wingdings" panose="05000000000000000000" pitchFamily="2" charset="2"/>
              <a:buChar char="l"/>
            </a:pPr>
            <a:r>
              <a:rPr lang="en-US" altLang="zh-CN" sz="2400" b="1" dirty="0">
                <a:ea typeface="黑体" panose="02010609060101010101" pitchFamily="49" charset="-122"/>
              </a:rPr>
              <a:t>We use Volume Weighted Average Price(VWAP) trading strategy to simulate the trade-related cost.</a:t>
            </a:r>
            <a:endParaRPr lang="en-US" altLang="zh-CN" sz="2400" b="1" dirty="0">
              <a:latin typeface="+mn-lt"/>
              <a:ea typeface="黑体" panose="02010609060101010101" pitchFamily="49" charset="-122"/>
            </a:endParaRPr>
          </a:p>
        </p:txBody>
      </p:sp>
      <p:sp>
        <p:nvSpPr>
          <p:cNvPr id="10" name="TextBox 4"/>
          <p:cNvSpPr txBox="1">
            <a:spLocks noChangeArrowheads="1"/>
          </p:cNvSpPr>
          <p:nvPr/>
        </p:nvSpPr>
        <p:spPr bwMode="auto">
          <a:xfrm>
            <a:off x="2631303" y="3912235"/>
            <a:ext cx="694082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algn="l" eaLnBrk="1" hangingPunct="1">
              <a:lnSpc>
                <a:spcPct val="150000"/>
              </a:lnSpc>
              <a:buFont typeface="Wingdings" panose="05000000000000000000" pitchFamily="2" charset="2"/>
              <a:buChar char="l"/>
            </a:pPr>
            <a:r>
              <a:rPr lang="en-US" altLang="zh-CN" sz="2400" b="1" dirty="0">
                <a:ea typeface="黑体" panose="02010609060101010101" pitchFamily="49" charset="-122"/>
              </a:rPr>
              <a:t>The evaluation indexes include the pecentage of </a:t>
            </a:r>
            <a:r>
              <a:rPr lang="en-US" altLang="zh-CN" sz="2400" b="1" dirty="0">
                <a:ea typeface="黑体" panose="02010609060101010101" pitchFamily="49" charset="-122"/>
                <a:sym typeface="+mn-ea"/>
              </a:rPr>
              <a:t> trade-related cost.</a:t>
            </a:r>
            <a:endParaRPr lang="en-US" altLang="zh-CN" sz="2400" b="1" dirty="0">
              <a:latin typeface="+mn-lt"/>
              <a:ea typeface="黑体" panose="02010609060101010101" pitchFamily="49" charset="-122"/>
            </a:endParaRPr>
          </a:p>
        </p:txBody>
      </p:sp>
      <p:sp>
        <p:nvSpPr>
          <p:cNvPr id="11" name="TextBox 4"/>
          <p:cNvSpPr txBox="1">
            <a:spLocks noChangeArrowheads="1"/>
          </p:cNvSpPr>
          <p:nvPr/>
        </p:nvSpPr>
        <p:spPr bwMode="auto">
          <a:xfrm>
            <a:off x="5402580" y="628015"/>
            <a:ext cx="138684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latin typeface="+mn-lt"/>
                <a:ea typeface="黑体" panose="02010609060101010101" pitchFamily="49" charset="-122"/>
              </a:rPr>
              <a:t>First</a:t>
            </a:r>
            <a:endParaRPr lang="en-US" altLang="zh-CN" sz="4000" b="1" dirty="0">
              <a:latin typeface="+mn-lt"/>
              <a:ea typeface="黑体" panose="02010609060101010101" pitchFamily="49" charset="-122"/>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p:cNvCxnSpPr/>
          <p:nvPr/>
        </p:nvCxnSpPr>
        <p:spPr>
          <a:xfrm>
            <a:off x="1155700" y="3918947"/>
            <a:ext cx="9855200" cy="0"/>
          </a:xfrm>
          <a:prstGeom prst="straightConnector1">
            <a:avLst/>
          </a:prstGeom>
          <a:ln w="5715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25" name="椭圆 34"/>
          <p:cNvSpPr/>
          <p:nvPr/>
        </p:nvSpPr>
        <p:spPr>
          <a:xfrm>
            <a:off x="1541579" y="2888261"/>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矩形 25"/>
          <p:cNvSpPr/>
          <p:nvPr/>
        </p:nvSpPr>
        <p:spPr>
          <a:xfrm>
            <a:off x="6849866" y="5032742"/>
            <a:ext cx="1905000" cy="975995"/>
          </a:xfrm>
          <a:prstGeom prst="rect">
            <a:avLst/>
          </a:prstGeom>
          <a:noFill/>
        </p:spPr>
        <p:txBody>
          <a:bodyPr wrap="square" rtlCol="0">
            <a:spAutoFit/>
          </a:bodyPr>
          <a:lstStyle/>
          <a:p>
            <a:pPr algn="ctr">
              <a:lnSpc>
                <a:spcPts val="2300"/>
              </a:lnSpc>
            </a:pPr>
            <a:r>
              <a:rPr lang="en-US" altLang="zh-CN" sz="2000" b="1" dirty="0"/>
              <a:t>Trade with the Model every minute</a:t>
            </a:r>
            <a:endParaRPr lang="en-US" altLang="zh-CN" sz="2000" b="1" dirty="0"/>
          </a:p>
        </p:txBody>
      </p:sp>
      <p:sp>
        <p:nvSpPr>
          <p:cNvPr id="27" name="矩形 26"/>
          <p:cNvSpPr/>
          <p:nvPr/>
        </p:nvSpPr>
        <p:spPr>
          <a:xfrm>
            <a:off x="1057275" y="1605280"/>
            <a:ext cx="2162810" cy="1271270"/>
          </a:xfrm>
          <a:prstGeom prst="rect">
            <a:avLst/>
          </a:prstGeom>
          <a:noFill/>
        </p:spPr>
        <p:txBody>
          <a:bodyPr wrap="square" rtlCol="0">
            <a:spAutoFit/>
          </a:bodyPr>
          <a:lstStyle/>
          <a:p>
            <a:pPr algn="ctr">
              <a:lnSpc>
                <a:spcPts val="2300"/>
              </a:lnSpc>
            </a:pPr>
            <a:r>
              <a:rPr lang="en-US" sz="2000" b="1" dirty="0"/>
              <a:t>Download BTC market chart and trade history data</a:t>
            </a:r>
            <a:endParaRPr lang="en-US" sz="2000" b="1" dirty="0"/>
          </a:p>
        </p:txBody>
      </p:sp>
      <p:sp>
        <p:nvSpPr>
          <p:cNvPr id="28" name="矩形 27"/>
          <p:cNvSpPr/>
          <p:nvPr/>
        </p:nvSpPr>
        <p:spPr>
          <a:xfrm>
            <a:off x="8585200" y="1653917"/>
            <a:ext cx="1898567" cy="1271270"/>
          </a:xfrm>
          <a:prstGeom prst="rect">
            <a:avLst/>
          </a:prstGeom>
          <a:noFill/>
        </p:spPr>
        <p:txBody>
          <a:bodyPr wrap="square" rtlCol="0">
            <a:spAutoFit/>
          </a:bodyPr>
          <a:lstStyle/>
          <a:p>
            <a:pPr algn="ctr">
              <a:lnSpc>
                <a:spcPts val="2300"/>
              </a:lnSpc>
            </a:pPr>
            <a:r>
              <a:rPr lang="en-US" altLang="zh-CN" sz="2000" b="1" dirty="0"/>
              <a:t>Calculate Trade-related Cost and the pecentage.</a:t>
            </a:r>
            <a:endParaRPr lang="en-US" altLang="zh-CN" sz="2000" b="1" dirty="0"/>
          </a:p>
        </p:txBody>
      </p:sp>
      <p:sp>
        <p:nvSpPr>
          <p:cNvPr id="30" name="矩形 29"/>
          <p:cNvSpPr/>
          <p:nvPr/>
        </p:nvSpPr>
        <p:spPr>
          <a:xfrm>
            <a:off x="2859405" y="5042535"/>
            <a:ext cx="2362200" cy="1271270"/>
          </a:xfrm>
          <a:prstGeom prst="rect">
            <a:avLst/>
          </a:prstGeom>
          <a:noFill/>
        </p:spPr>
        <p:txBody>
          <a:bodyPr wrap="square" rtlCol="0">
            <a:spAutoFit/>
          </a:bodyPr>
          <a:lstStyle/>
          <a:p>
            <a:pPr algn="ctr">
              <a:lnSpc>
                <a:spcPts val="2300"/>
              </a:lnSpc>
            </a:pPr>
            <a:r>
              <a:rPr lang="en-US" altLang="zh-CN" sz="2000" b="1" dirty="0"/>
              <a:t>Index, fill, split, random select start time. Train and test dataset. </a:t>
            </a:r>
            <a:endParaRPr lang="en-US" altLang="zh-CN" sz="2000" b="1" dirty="0"/>
          </a:p>
        </p:txBody>
      </p:sp>
      <p:sp>
        <p:nvSpPr>
          <p:cNvPr id="31" name="椭圆 34"/>
          <p:cNvSpPr/>
          <p:nvPr/>
        </p:nvSpPr>
        <p:spPr>
          <a:xfrm>
            <a:off x="5285995" y="2912961"/>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4"/>
          <p:cNvSpPr/>
          <p:nvPr/>
        </p:nvSpPr>
        <p:spPr>
          <a:xfrm>
            <a:off x="8852859" y="2877187"/>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3" name="组合 32"/>
          <p:cNvGrpSpPr/>
          <p:nvPr/>
        </p:nvGrpSpPr>
        <p:grpSpPr>
          <a:xfrm rot="10800000">
            <a:off x="7075144" y="3200993"/>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rot="10800000">
            <a:off x="3330728" y="3231412"/>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39" name="TextBox 73"/>
          <p:cNvSpPr txBox="1"/>
          <p:nvPr/>
        </p:nvSpPr>
        <p:spPr>
          <a:xfrm>
            <a:off x="1447800" y="3672205"/>
            <a:ext cx="1356360" cy="681355"/>
          </a:xfrm>
          <a:prstGeom prst="rect">
            <a:avLst/>
          </a:prstGeom>
          <a:noFill/>
        </p:spPr>
        <p:txBody>
          <a:bodyPr wrap="square" rtlCol="0">
            <a:spAutoFit/>
          </a:bodyPr>
          <a:lstStyle>
            <a:defPPr>
              <a:defRPr lang="zh-CN"/>
            </a:defPPr>
            <a:lvl1pPr algn="ctr">
              <a:lnSpc>
                <a:spcPts val="2300"/>
              </a:lnSpc>
              <a:defRPr sz="1200"/>
            </a:lvl1pPr>
          </a:lstStyle>
          <a:p>
            <a:r>
              <a:rPr lang="en-US" altLang="zh-CN" sz="1800" b="1" dirty="0">
                <a:solidFill>
                  <a:schemeClr val="bg1"/>
                </a:solidFill>
              </a:rPr>
              <a:t>Download Data</a:t>
            </a:r>
            <a:endParaRPr lang="en-US" altLang="zh-CN" sz="1800" b="1" dirty="0">
              <a:solidFill>
                <a:schemeClr val="bg1"/>
              </a:solidFill>
            </a:endParaRPr>
          </a:p>
        </p:txBody>
      </p:sp>
      <p:sp>
        <p:nvSpPr>
          <p:cNvPr id="40" name="TextBox 74"/>
          <p:cNvSpPr txBox="1"/>
          <p:nvPr/>
        </p:nvSpPr>
        <p:spPr>
          <a:xfrm>
            <a:off x="3409052" y="3744296"/>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Process Data</a:t>
            </a:r>
            <a:endParaRPr lang="en-US" altLang="zh-CN" b="1" dirty="0"/>
          </a:p>
        </p:txBody>
      </p:sp>
      <p:sp>
        <p:nvSpPr>
          <p:cNvPr id="41" name="TextBox 75"/>
          <p:cNvSpPr txBox="1"/>
          <p:nvPr/>
        </p:nvSpPr>
        <p:spPr>
          <a:xfrm>
            <a:off x="5285670" y="3671906"/>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Build Model</a:t>
            </a:r>
            <a:endParaRPr lang="en-US" altLang="zh-CN" b="1" dirty="0"/>
          </a:p>
        </p:txBody>
      </p:sp>
      <p:sp>
        <p:nvSpPr>
          <p:cNvPr id="42" name="TextBox 76"/>
          <p:cNvSpPr txBox="1"/>
          <p:nvPr/>
        </p:nvSpPr>
        <p:spPr>
          <a:xfrm>
            <a:off x="7141217" y="3524586"/>
            <a:ext cx="1262609" cy="97599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Trade with Model</a:t>
            </a:r>
            <a:endParaRPr lang="en-US" altLang="zh-CN" b="1" dirty="0"/>
          </a:p>
        </p:txBody>
      </p:sp>
      <p:sp>
        <p:nvSpPr>
          <p:cNvPr id="43" name="TextBox 77"/>
          <p:cNvSpPr txBox="1"/>
          <p:nvPr/>
        </p:nvSpPr>
        <p:spPr>
          <a:xfrm>
            <a:off x="8852860" y="3671906"/>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Calculate Cost</a:t>
            </a:r>
            <a:endParaRPr lang="en-US" altLang="zh-CN" b="1" dirty="0"/>
          </a:p>
        </p:txBody>
      </p:sp>
      <p:sp>
        <p:nvSpPr>
          <p:cNvPr id="44" name="矩形 4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47" name="组合 46"/>
          <p:cNvGrpSpPr/>
          <p:nvPr/>
        </p:nvGrpSpPr>
        <p:grpSpPr>
          <a:xfrm rot="17100000">
            <a:off x="175953" y="261388"/>
            <a:ext cx="481872" cy="469661"/>
            <a:chOff x="1032060" y="5022216"/>
            <a:chExt cx="753746" cy="734645"/>
          </a:xfrm>
        </p:grpSpPr>
        <p:sp>
          <p:nvSpPr>
            <p:cNvPr id="48" name="等腰三角形 4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
        <p:nvSpPr>
          <p:cNvPr id="11" name="TextBox 4"/>
          <p:cNvSpPr txBox="1">
            <a:spLocks noChangeArrowheads="1"/>
          </p:cNvSpPr>
          <p:nvPr/>
        </p:nvSpPr>
        <p:spPr bwMode="auto">
          <a:xfrm>
            <a:off x="5402580" y="590550"/>
            <a:ext cx="138684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latin typeface="+mn-lt"/>
                <a:ea typeface="黑体" panose="02010609060101010101" pitchFamily="49" charset="-122"/>
              </a:rPr>
              <a:t>First</a:t>
            </a:r>
            <a:endParaRPr lang="en-US" altLang="zh-CN" sz="4000" b="1" dirty="0">
              <a:latin typeface="+mn-lt"/>
              <a:ea typeface="黑体" panose="02010609060101010101" pitchFamily="49" charset="-122"/>
            </a:endParaRPr>
          </a:p>
        </p:txBody>
      </p:sp>
      <p:sp>
        <p:nvSpPr>
          <p:cNvPr id="4" name="矩形 3"/>
          <p:cNvSpPr/>
          <p:nvPr/>
        </p:nvSpPr>
        <p:spPr>
          <a:xfrm>
            <a:off x="4724400" y="1654175"/>
            <a:ext cx="2162810" cy="1271270"/>
          </a:xfrm>
          <a:prstGeom prst="rect">
            <a:avLst/>
          </a:prstGeom>
          <a:noFill/>
        </p:spPr>
        <p:txBody>
          <a:bodyPr wrap="square" rtlCol="0">
            <a:spAutoFit/>
          </a:bodyPr>
          <a:p>
            <a:pPr algn="ctr">
              <a:lnSpc>
                <a:spcPts val="2300"/>
              </a:lnSpc>
            </a:pPr>
            <a:r>
              <a:rPr lang="en-US" sz="2000" b="1" dirty="0"/>
              <a:t>Build Polinomial Linear Model with train data</a:t>
            </a:r>
            <a:endParaRPr lang="en-US" altLang="en-US" sz="2000" b="1"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14:presetBounceEnd="44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4000">
                                          <p:cBhvr additive="base">
                                            <p:cTn id="11"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14:presetBounceEnd="44000">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14:bounceEnd="44000">
                                          <p:cBhvr additive="base">
                                            <p:cTn id="21" dur="500" fill="hold"/>
                                            <p:tgtEl>
                                              <p:spTgt spid="36"/>
                                            </p:tgtEl>
                                            <p:attrNameLst>
                                              <p:attrName>ppt_x</p:attrName>
                                            </p:attrNameLst>
                                          </p:cBhvr>
                                          <p:tavLst>
                                            <p:tav tm="0">
                                              <p:val>
                                                <p:strVal val="0-#ppt_w/2"/>
                                              </p:val>
                                            </p:tav>
                                            <p:tav tm="100000">
                                              <p:val>
                                                <p:strVal val="#ppt_x"/>
                                              </p:val>
                                            </p:tav>
                                          </p:tavLst>
                                        </p:anim>
                                        <p:anim calcmode="lin" valueType="num" p14:bounceEnd="44000">
                                          <p:cBhvr additive="base">
                                            <p:cTn id="22" dur="500" fill="hold"/>
                                            <p:tgtEl>
                                              <p:spTgt spid="3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14:presetBounceEnd="44000">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14:bounceEnd="44000">
                                          <p:cBhvr additive="base">
                                            <p:cTn id="31" dur="500" fill="hold"/>
                                            <p:tgtEl>
                                              <p:spTgt spid="31"/>
                                            </p:tgtEl>
                                            <p:attrNameLst>
                                              <p:attrName>ppt_x</p:attrName>
                                            </p:attrNameLst>
                                          </p:cBhvr>
                                          <p:tavLst>
                                            <p:tav tm="0">
                                              <p:val>
                                                <p:strVal val="0-#ppt_w/2"/>
                                              </p:val>
                                            </p:tav>
                                            <p:tav tm="100000">
                                              <p:val>
                                                <p:strVal val="#ppt_x"/>
                                              </p:val>
                                            </p:tav>
                                          </p:tavLst>
                                        </p:anim>
                                        <p:anim calcmode="lin" valueType="num" p14:bounceEnd="44000">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0-#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14:presetBounceEnd="44000">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14:bounceEnd="44000">
                                          <p:cBhvr additive="base">
                                            <p:cTn id="41" dur="500" fill="hold"/>
                                            <p:tgtEl>
                                              <p:spTgt spid="33"/>
                                            </p:tgtEl>
                                            <p:attrNameLst>
                                              <p:attrName>ppt_x</p:attrName>
                                            </p:attrNameLst>
                                          </p:cBhvr>
                                          <p:tavLst>
                                            <p:tav tm="0">
                                              <p:val>
                                                <p:strVal val="0-#ppt_w/2"/>
                                              </p:val>
                                            </p:tav>
                                            <p:tav tm="100000">
                                              <p:val>
                                                <p:strVal val="#ppt_x"/>
                                              </p:val>
                                            </p:tav>
                                          </p:tavLst>
                                        </p:anim>
                                        <p:anim calcmode="lin" valueType="num" p14:bounceEnd="44000">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0-#ppt_w/2"/>
                                              </p:val>
                                            </p:tav>
                                            <p:tav tm="100000">
                                              <p:val>
                                                <p:strVal val="#ppt_x"/>
                                              </p:val>
                                            </p:tav>
                                          </p:tavLst>
                                        </p:anim>
                                        <p:anim calcmode="lin" valueType="num">
                                          <p:cBhvr additive="base">
                                            <p:cTn id="47" dur="500" fill="hold"/>
                                            <p:tgtEl>
                                              <p:spTgt spid="42"/>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8" fill="hold" grpId="0" nodeType="afterEffect" p14:presetBounceEnd="44000">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14:bounceEnd="44000">
                                          <p:cBhvr additive="base">
                                            <p:cTn id="51" dur="500" fill="hold"/>
                                            <p:tgtEl>
                                              <p:spTgt spid="32"/>
                                            </p:tgtEl>
                                            <p:attrNameLst>
                                              <p:attrName>ppt_x</p:attrName>
                                            </p:attrNameLst>
                                          </p:cBhvr>
                                          <p:tavLst>
                                            <p:tav tm="0">
                                              <p:val>
                                                <p:strVal val="0-#ppt_w/2"/>
                                              </p:val>
                                            </p:tav>
                                            <p:tav tm="100000">
                                              <p:val>
                                                <p:strVal val="#ppt_x"/>
                                              </p:val>
                                            </p:tav>
                                          </p:tavLst>
                                        </p:anim>
                                        <p:anim calcmode="lin" valueType="num" p14:bounceEnd="44000">
                                          <p:cBhvr additive="base">
                                            <p:cTn id="52" dur="500" fill="hold"/>
                                            <p:tgtEl>
                                              <p:spTgt spid="32"/>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ppt_x"/>
                                              </p:val>
                                            </p:tav>
                                            <p:tav tm="100000">
                                              <p:val>
                                                <p:strVal val="#ppt_x"/>
                                              </p:val>
                                            </p:tav>
                                          </p:tavLst>
                                        </p:anim>
                                        <p:anim calcmode="lin" valueType="num">
                                          <p:cBhvr additive="base">
                                            <p:cTn id="70" dur="500" fill="hold"/>
                                            <p:tgtEl>
                                              <p:spTgt spid="30"/>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0-#ppt_h/2"/>
                                              </p:val>
                                            </p:tav>
                                            <p:tav tm="100000">
                                              <p:val>
                                                <p:strVal val="#ppt_y"/>
                                              </p:val>
                                            </p:tav>
                                          </p:tavLst>
                                        </p:anim>
                                      </p:childTnLst>
                                    </p:cTn>
                                  </p:par>
                                </p:childTnLst>
                              </p:cTn>
                            </p:par>
                            <p:par>
                              <p:cTn id="75" fill="hold">
                                <p:stCondLst>
                                  <p:cond delay="6000"/>
                                </p:stCondLst>
                                <p:childTnLst>
                                  <p:par>
                                    <p:cTn id="76" presetID="49" presetClass="entr" presetSubtype="0" decel="100000" fill="hold" nodeType="afterEffect">
                                      <p:stCondLst>
                                        <p:cond delay="0"/>
                                      </p:stCondLst>
                                      <p:childTnLst>
                                        <p:set>
                                          <p:cBhvr>
                                            <p:cTn id="77" dur="1" fill="hold">
                                              <p:stCondLst>
                                                <p:cond delay="0"/>
                                              </p:stCondLst>
                                            </p:cTn>
                                            <p:tgtEl>
                                              <p:spTgt spid="47"/>
                                            </p:tgtEl>
                                            <p:attrNameLst>
                                              <p:attrName>style.visibility</p:attrName>
                                            </p:attrNameLst>
                                          </p:cBhvr>
                                          <p:to>
                                            <p:strVal val="visible"/>
                                          </p:to>
                                        </p:set>
                                        <p:anim calcmode="lin" valueType="num">
                                          <p:cBhvr>
                                            <p:cTn id="78" dur="500" fill="hold"/>
                                            <p:tgtEl>
                                              <p:spTgt spid="47"/>
                                            </p:tgtEl>
                                            <p:attrNameLst>
                                              <p:attrName>ppt_w</p:attrName>
                                            </p:attrNameLst>
                                          </p:cBhvr>
                                          <p:tavLst>
                                            <p:tav tm="0">
                                              <p:val>
                                                <p:fltVal val="0"/>
                                              </p:val>
                                            </p:tav>
                                            <p:tav tm="100000">
                                              <p:val>
                                                <p:strVal val="#ppt_w"/>
                                              </p:val>
                                            </p:tav>
                                          </p:tavLst>
                                        </p:anim>
                                        <p:anim calcmode="lin" valueType="num">
                                          <p:cBhvr>
                                            <p:cTn id="79" dur="500" fill="hold"/>
                                            <p:tgtEl>
                                              <p:spTgt spid="47"/>
                                            </p:tgtEl>
                                            <p:attrNameLst>
                                              <p:attrName>ppt_h</p:attrName>
                                            </p:attrNameLst>
                                          </p:cBhvr>
                                          <p:tavLst>
                                            <p:tav tm="0">
                                              <p:val>
                                                <p:fltVal val="0"/>
                                              </p:val>
                                            </p:tav>
                                            <p:tav tm="100000">
                                              <p:val>
                                                <p:strVal val="#ppt_h"/>
                                              </p:val>
                                            </p:tav>
                                          </p:tavLst>
                                        </p:anim>
                                        <p:anim calcmode="lin" valueType="num">
                                          <p:cBhvr>
                                            <p:cTn id="80" dur="500" fill="hold"/>
                                            <p:tgtEl>
                                              <p:spTgt spid="47"/>
                                            </p:tgtEl>
                                            <p:attrNameLst>
                                              <p:attrName>style.rotation</p:attrName>
                                            </p:attrNameLst>
                                          </p:cBhvr>
                                          <p:tavLst>
                                            <p:tav tm="0">
                                              <p:val>
                                                <p:fltVal val="360"/>
                                              </p:val>
                                            </p:tav>
                                            <p:tav tm="100000">
                                              <p:val>
                                                <p:fltVal val="0"/>
                                              </p:val>
                                            </p:tav>
                                          </p:tavLst>
                                        </p:anim>
                                        <p:animEffect transition="in" filter="fade">
                                          <p:cBhvr>
                                            <p:cTn id="8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p:bldP spid="30" grpId="0"/>
          <p:bldP spid="31" grpId="0" animBg="1"/>
          <p:bldP spid="32" grpId="0" animBg="1"/>
          <p:bldP spid="39" grpId="0"/>
          <p:bldP spid="40" grpId="0"/>
          <p:bldP spid="41" grpId="0"/>
          <p:bldP spid="42" grpId="0"/>
          <p:bldP spid="4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0-#ppt_w/2"/>
                                              </p:val>
                                            </p:tav>
                                            <p:tav tm="100000">
                                              <p:val>
                                                <p:strVal val="#ppt_x"/>
                                              </p:val>
                                            </p:tav>
                                          </p:tavLst>
                                        </p:anim>
                                        <p:anim calcmode="lin" valueType="num">
                                          <p:cBhvr additive="base">
                                            <p:cTn id="22" dur="500" fill="hold"/>
                                            <p:tgtEl>
                                              <p:spTgt spid="3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0-#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0-#ppt_w/2"/>
                                              </p:val>
                                            </p:tav>
                                            <p:tav tm="100000">
                                              <p:val>
                                                <p:strVal val="#ppt_x"/>
                                              </p:val>
                                            </p:tav>
                                          </p:tavLst>
                                        </p:anim>
                                        <p:anim calcmode="lin" valueType="num">
                                          <p:cBhvr additive="base">
                                            <p:cTn id="47" dur="500" fill="hold"/>
                                            <p:tgtEl>
                                              <p:spTgt spid="42"/>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8"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0-#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ppt_x"/>
                                              </p:val>
                                            </p:tav>
                                            <p:tav tm="100000">
                                              <p:val>
                                                <p:strVal val="#ppt_x"/>
                                              </p:val>
                                            </p:tav>
                                          </p:tavLst>
                                        </p:anim>
                                        <p:anim calcmode="lin" valueType="num">
                                          <p:cBhvr additive="base">
                                            <p:cTn id="70" dur="500" fill="hold"/>
                                            <p:tgtEl>
                                              <p:spTgt spid="30"/>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0-#ppt_h/2"/>
                                              </p:val>
                                            </p:tav>
                                            <p:tav tm="100000">
                                              <p:val>
                                                <p:strVal val="#ppt_y"/>
                                              </p:val>
                                            </p:tav>
                                          </p:tavLst>
                                        </p:anim>
                                      </p:childTnLst>
                                    </p:cTn>
                                  </p:par>
                                </p:childTnLst>
                              </p:cTn>
                            </p:par>
                            <p:par>
                              <p:cTn id="75" fill="hold">
                                <p:stCondLst>
                                  <p:cond delay="6000"/>
                                </p:stCondLst>
                                <p:childTnLst>
                                  <p:par>
                                    <p:cTn id="76" presetID="49" presetClass="entr" presetSubtype="0" decel="100000" fill="hold" nodeType="afterEffect">
                                      <p:stCondLst>
                                        <p:cond delay="0"/>
                                      </p:stCondLst>
                                      <p:childTnLst>
                                        <p:set>
                                          <p:cBhvr>
                                            <p:cTn id="77" dur="1" fill="hold">
                                              <p:stCondLst>
                                                <p:cond delay="0"/>
                                              </p:stCondLst>
                                            </p:cTn>
                                            <p:tgtEl>
                                              <p:spTgt spid="47"/>
                                            </p:tgtEl>
                                            <p:attrNameLst>
                                              <p:attrName>style.visibility</p:attrName>
                                            </p:attrNameLst>
                                          </p:cBhvr>
                                          <p:to>
                                            <p:strVal val="visible"/>
                                          </p:to>
                                        </p:set>
                                        <p:anim calcmode="lin" valueType="num">
                                          <p:cBhvr>
                                            <p:cTn id="78" dur="500" fill="hold"/>
                                            <p:tgtEl>
                                              <p:spTgt spid="47"/>
                                            </p:tgtEl>
                                            <p:attrNameLst>
                                              <p:attrName>ppt_w</p:attrName>
                                            </p:attrNameLst>
                                          </p:cBhvr>
                                          <p:tavLst>
                                            <p:tav tm="0">
                                              <p:val>
                                                <p:fltVal val="0"/>
                                              </p:val>
                                            </p:tav>
                                            <p:tav tm="100000">
                                              <p:val>
                                                <p:strVal val="#ppt_w"/>
                                              </p:val>
                                            </p:tav>
                                          </p:tavLst>
                                        </p:anim>
                                        <p:anim calcmode="lin" valueType="num">
                                          <p:cBhvr>
                                            <p:cTn id="79" dur="500" fill="hold"/>
                                            <p:tgtEl>
                                              <p:spTgt spid="47"/>
                                            </p:tgtEl>
                                            <p:attrNameLst>
                                              <p:attrName>ppt_h</p:attrName>
                                            </p:attrNameLst>
                                          </p:cBhvr>
                                          <p:tavLst>
                                            <p:tav tm="0">
                                              <p:val>
                                                <p:fltVal val="0"/>
                                              </p:val>
                                            </p:tav>
                                            <p:tav tm="100000">
                                              <p:val>
                                                <p:strVal val="#ppt_h"/>
                                              </p:val>
                                            </p:tav>
                                          </p:tavLst>
                                        </p:anim>
                                        <p:anim calcmode="lin" valueType="num">
                                          <p:cBhvr>
                                            <p:cTn id="80" dur="500" fill="hold"/>
                                            <p:tgtEl>
                                              <p:spTgt spid="47"/>
                                            </p:tgtEl>
                                            <p:attrNameLst>
                                              <p:attrName>style.rotation</p:attrName>
                                            </p:attrNameLst>
                                          </p:cBhvr>
                                          <p:tavLst>
                                            <p:tav tm="0">
                                              <p:val>
                                                <p:fltVal val="360"/>
                                              </p:val>
                                            </p:tav>
                                            <p:tav tm="100000">
                                              <p:val>
                                                <p:fltVal val="0"/>
                                              </p:val>
                                            </p:tav>
                                          </p:tavLst>
                                        </p:anim>
                                        <p:animEffect transition="in" filter="fade">
                                          <p:cBhvr>
                                            <p:cTn id="8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p:bldP spid="30" grpId="0"/>
          <p:bldP spid="31" grpId="0" animBg="1"/>
          <p:bldP spid="32" grpId="0" animBg="1"/>
          <p:bldP spid="39" grpId="0"/>
          <p:bldP spid="40" grpId="0"/>
          <p:bldP spid="41" grpId="0"/>
          <p:bldP spid="42" grpId="0"/>
          <p:bldP spid="43" grpId="0"/>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gency FB"/>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2990</Words>
  <Application>WPS 文字</Application>
  <PresentationFormat>宽屏</PresentationFormat>
  <Paragraphs>296</Paragraphs>
  <Slides>31</Slides>
  <Notes>24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31</vt:i4>
      </vt:variant>
    </vt:vector>
  </HeadingPairs>
  <TitlesOfParts>
    <vt:vector size="50" baseType="lpstr">
      <vt:lpstr>Arial</vt:lpstr>
      <vt:lpstr>方正书宋_GBK</vt:lpstr>
      <vt:lpstr>Wingdings</vt:lpstr>
      <vt:lpstr>经典圆体简</vt:lpstr>
      <vt:lpstr>微软雅黑</vt:lpstr>
      <vt:lpstr>Agency FB</vt:lpstr>
      <vt:lpstr>黑体</vt:lpstr>
      <vt:lpstr>Mistral</vt:lpstr>
      <vt:lpstr>幼圆</vt:lpstr>
      <vt:lpstr>汉仪旗黑KW</vt:lpstr>
      <vt:lpstr>宋体</vt:lpstr>
      <vt:lpstr>Arial Unicode MS</vt:lpstr>
      <vt:lpstr>苹方-简</vt:lpstr>
      <vt:lpstr>Calibri</vt:lpstr>
      <vt:lpstr>Helvetica Neue</vt:lpstr>
      <vt:lpstr>汉仪书宋二KW</vt:lpstr>
      <vt:lpstr>华文宋体</vt:lpstr>
      <vt:lpstr>汉仪中黑KW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建春</dc:creator>
  <cp:lastModifiedBy>linda</cp:lastModifiedBy>
  <cp:revision>248</cp:revision>
  <dcterms:created xsi:type="dcterms:W3CDTF">2019-05-02T10:04:19Z</dcterms:created>
  <dcterms:modified xsi:type="dcterms:W3CDTF">2019-05-02T10:04:19Z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2052-1.0.0.1203</vt:lpwstr>
  </property>
</Properties>
</file>