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295" r:id="rId5"/>
    <p:sldId id="298" r:id="rId6"/>
    <p:sldId id="277" r:id="rId7"/>
    <p:sldId id="338" r:id="rId8"/>
    <p:sldId id="279" r:id="rId9"/>
    <p:sldId id="319" r:id="rId10"/>
    <p:sldId id="318" r:id="rId11"/>
    <p:sldId id="339" r:id="rId12"/>
    <p:sldId id="320" r:id="rId13"/>
    <p:sldId id="305" r:id="rId14"/>
    <p:sldId id="342" r:id="rId15"/>
    <p:sldId id="343" r:id="rId16"/>
    <p:sldId id="344" r:id="rId17"/>
    <p:sldId id="345" r:id="rId18"/>
    <p:sldId id="346" r:id="rId19"/>
    <p:sldId id="347" r:id="rId20"/>
    <p:sldId id="370" r:id="rId21"/>
    <p:sldId id="348" r:id="rId22"/>
    <p:sldId id="341" r:id="rId23"/>
    <p:sldId id="349" r:id="rId24"/>
    <p:sldId id="351" r:id="rId25"/>
    <p:sldId id="353" r:id="rId26"/>
    <p:sldId id="352" r:id="rId27"/>
    <p:sldId id="354" r:id="rId28"/>
    <p:sldId id="340" r:id="rId29"/>
    <p:sldId id="350" r:id="rId30"/>
    <p:sldId id="355" r:id="rId31"/>
    <p:sldId id="356" r:id="rId32"/>
    <p:sldId id="321" r:id="rId33"/>
    <p:sldId id="365" r:id="rId34"/>
    <p:sldId id="366" r:id="rId35"/>
    <p:sldId id="367" r:id="rId36"/>
    <p:sldId id="304" r:id="rId37"/>
    <p:sldId id="31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75050"/>
    <a:srgbClr val="404040"/>
    <a:srgbClr val="9BC2DF"/>
    <a:srgbClr val="A6CAEE"/>
    <a:srgbClr val="CCCC33"/>
    <a:srgbClr val="FFC885"/>
    <a:srgbClr val="FEE3AD"/>
    <a:srgbClr val="FFFFFF"/>
    <a:srgbClr val="92B5DB"/>
    <a:srgbClr val="A4A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312" autoAdjust="0"/>
  </p:normalViewPr>
  <p:slideViewPr>
    <p:cSldViewPr snapToGrid="0" showGuides="1">
      <p:cViewPr varScale="1">
        <p:scale>
          <a:sx n="76" d="100"/>
          <a:sy n="76" d="100"/>
        </p:scale>
        <p:origin x="1128" y="58"/>
      </p:cViewPr>
      <p:guideLst>
        <p:guide orient="horz" pos="4224"/>
        <p:guide pos="5110"/>
        <p:guide orient="horz" pos="175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66" d="100"/>
          <a:sy n="66" d="100"/>
        </p:scale>
        <p:origin x="2322" y="-3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BE96E-66E5-4AE0-97D7-7FDAD5BCA6D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71971-2C66-405E-A74D-7E371BACBA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65918-C45C-46E3-971A-E05B3271271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AF99F-76E7-41BC-BC3B-28E0C22733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7257250">
            <a:off x="3468864" y="1449524"/>
            <a:ext cx="6181853" cy="5325620"/>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p:nvSpPr>
        <p:spPr>
          <a:xfrm>
            <a:off x="3716655" y="1335405"/>
            <a:ext cx="4121785" cy="4121785"/>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000639" y="1935004"/>
            <a:ext cx="3627723" cy="1753235"/>
          </a:xfrm>
          <a:prstGeom prst="rect">
            <a:avLst/>
          </a:prstGeom>
        </p:spPr>
        <p:txBody>
          <a:bodyPr wrap="square">
            <a:spAutoFit/>
          </a:bodyPr>
          <a:lstStyle/>
          <a:p>
            <a:pPr algn="ctr" fontAlgn="auto">
              <a:spcBef>
                <a:spcPts val="0"/>
              </a:spcBef>
              <a:spcAft>
                <a:spcPts val="0"/>
              </a:spcAft>
              <a:defRPr/>
            </a:pPr>
            <a:r>
              <a:rPr lang="en-US" altLang="zh-CN" sz="36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rPr>
              <a:t>Bitcoin EMA </a:t>
            </a:r>
            <a:endParaRPr lang="en-US" altLang="zh-CN" sz="36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endParaRPr>
          </a:p>
          <a:p>
            <a:pPr algn="ctr" fontAlgn="auto">
              <a:spcBef>
                <a:spcPts val="0"/>
              </a:spcBef>
              <a:spcAft>
                <a:spcPts val="0"/>
              </a:spcAft>
              <a:defRPr/>
            </a:pPr>
            <a:r>
              <a:rPr lang="en-US" altLang="zh-CN" sz="36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rPr>
              <a:t> Margin trade Strategy </a:t>
            </a:r>
            <a:endParaRPr lang="en-US" altLang="zh-CN" sz="36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endParaRPr>
          </a:p>
        </p:txBody>
      </p:sp>
      <p:sp>
        <p:nvSpPr>
          <p:cNvPr id="22" name="矩形 21"/>
          <p:cNvSpPr/>
          <p:nvPr/>
        </p:nvSpPr>
        <p:spPr>
          <a:xfrm>
            <a:off x="3295021" y="3797120"/>
            <a:ext cx="5184576" cy="400110"/>
          </a:xfrm>
          <a:prstGeom prst="rect">
            <a:avLst/>
          </a:prstGeom>
        </p:spPr>
        <p:txBody>
          <a:bodyPr wrap="square">
            <a:spAutoFit/>
          </a:bodyPr>
          <a:lstStyle/>
          <a:p>
            <a:pPr algn="ctr" fontAlgn="auto">
              <a:spcBef>
                <a:spcPts val="0"/>
              </a:spcBef>
              <a:spcAft>
                <a:spcPts val="0"/>
              </a:spcAft>
              <a:defRPr/>
            </a:pPr>
            <a:r>
              <a:rPr lang="en-US" altLang="zh-CN" sz="20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rPr>
              <a:t>Group 3</a:t>
            </a:r>
            <a:endParaRPr lang="zh-CN" altLang="en-US" sz="20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endParaRPr>
          </a:p>
        </p:txBody>
      </p:sp>
      <p:sp>
        <p:nvSpPr>
          <p:cNvPr id="23" name="矩形 22"/>
          <p:cNvSpPr/>
          <p:nvPr/>
        </p:nvSpPr>
        <p:spPr>
          <a:xfrm>
            <a:off x="4961646" y="4197091"/>
            <a:ext cx="1851325" cy="738664"/>
          </a:xfrm>
          <a:prstGeom prst="rect">
            <a:avLst/>
          </a:prstGeom>
        </p:spPr>
        <p:txBody>
          <a:bodyPr wrap="square">
            <a:spAutoFit/>
          </a:bodyPr>
          <a:lstStyle/>
          <a:p>
            <a:pPr algn="r" fontAlgn="auto">
              <a:spcBef>
                <a:spcPts val="0"/>
              </a:spcBef>
              <a:spcAft>
                <a:spcPts val="0"/>
              </a:spcAft>
              <a:defRPr/>
            </a:pPr>
            <a:r>
              <a:rPr lang="en-US" altLang="zh-CN" sz="14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rPr>
              <a:t>Li </a:t>
            </a:r>
            <a:r>
              <a:rPr lang="en-US" altLang="zh-CN" sz="1400" b="1" dirty="0" err="1">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rPr>
              <a:t>li</a:t>
            </a:r>
            <a:endParaRPr lang="en-US" altLang="zh-CN" sz="14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endParaRPr>
          </a:p>
          <a:p>
            <a:pPr algn="r" fontAlgn="auto">
              <a:spcBef>
                <a:spcPts val="0"/>
              </a:spcBef>
              <a:spcAft>
                <a:spcPts val="0"/>
              </a:spcAft>
              <a:defRPr/>
            </a:pPr>
            <a:r>
              <a:rPr lang="en-US" altLang="zh-CN" sz="1400" b="1" dirty="0" err="1">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rPr>
              <a:t>Siqi</a:t>
            </a:r>
            <a:r>
              <a:rPr lang="en-US" altLang="zh-CN" sz="14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rPr>
              <a:t> Yi</a:t>
            </a:r>
            <a:endParaRPr lang="en-US" altLang="zh-CN" sz="14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endParaRPr>
          </a:p>
          <a:p>
            <a:pPr algn="r" fontAlgn="auto">
              <a:spcBef>
                <a:spcPts val="0"/>
              </a:spcBef>
              <a:spcAft>
                <a:spcPts val="0"/>
              </a:spcAft>
              <a:defRPr/>
            </a:pPr>
            <a:r>
              <a:rPr lang="en-US" altLang="zh-CN" sz="1400" b="1" dirty="0" err="1">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rPr>
              <a:t>Yutao</a:t>
            </a:r>
            <a:r>
              <a:rPr lang="en-US" altLang="zh-CN" sz="14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rPr>
              <a:t> Liang</a:t>
            </a:r>
            <a:endParaRPr lang="zh-CN" altLang="en-US" sz="14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endParaRPr>
          </a:p>
        </p:txBody>
      </p:sp>
      <p:cxnSp>
        <p:nvCxnSpPr>
          <p:cNvPr id="3" name="直接连接符 2"/>
          <p:cNvCxnSpPr/>
          <p:nvPr/>
        </p:nvCxnSpPr>
        <p:spPr>
          <a:xfrm>
            <a:off x="4491613" y="3729370"/>
            <a:ext cx="267286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1665219"/>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3" name="文本框 22"/>
          <p:cNvSpPr txBox="1"/>
          <p:nvPr/>
        </p:nvSpPr>
        <p:spPr>
          <a:xfrm>
            <a:off x="3993029" y="3610069"/>
            <a:ext cx="4213862" cy="559769"/>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7" name="文本框 26"/>
          <p:cNvSpPr txBox="1"/>
          <p:nvPr/>
        </p:nvSpPr>
        <p:spPr>
          <a:xfrm>
            <a:off x="5211445" y="1851660"/>
            <a:ext cx="1777365" cy="156845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TWO</a:t>
            </a:r>
            <a:endParaRPr lang="zh-CN" altLang="en-US" sz="4800" b="1" dirty="0">
              <a:solidFill>
                <a:schemeClr val="tx1">
                  <a:lumMod val="75000"/>
                  <a:lumOff val="25000"/>
                </a:schemeClr>
              </a:solidFill>
              <a:latin typeface="+mj-lt"/>
              <a:ea typeface="微软雅黑" panose="020B0503020204020204" pitchFamily="34" charset="-122"/>
            </a:endParaRPr>
          </a:p>
        </p:txBody>
      </p:sp>
      <p:sp>
        <p:nvSpPr>
          <p:cNvPr id="9" name="TextBox 4"/>
          <p:cNvSpPr txBox="1">
            <a:spLocks noChangeArrowheads="1"/>
          </p:cNvSpPr>
          <p:nvPr/>
        </p:nvSpPr>
        <p:spPr bwMode="auto">
          <a:xfrm>
            <a:off x="3993029" y="3637919"/>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solidFill>
                  <a:schemeClr val="bg1"/>
                </a:solidFill>
                <a:ea typeface="黑体" panose="02010609060101010101" pitchFamily="49" charset="-122"/>
              </a:rPr>
              <a:t>Specific methods and steps</a:t>
            </a:r>
            <a:endParaRPr lang="zh-CN" altLang="en-US" sz="2400" b="1" dirty="0">
              <a:solidFill>
                <a:schemeClr val="bg1"/>
              </a:solidFill>
              <a:ea typeface="黑体" panose="02010609060101010101" pitchFamily="49" charset="-122"/>
            </a:endParaRPr>
          </a:p>
        </p:txBody>
      </p:sp>
      <p:grpSp>
        <p:nvGrpSpPr>
          <p:cNvPr id="7" name="组合 6"/>
          <p:cNvGrpSpPr/>
          <p:nvPr/>
        </p:nvGrpSpPr>
        <p:grpSpPr>
          <a:xfrm rot="5400000">
            <a:off x="130319" y="158400"/>
            <a:ext cx="753746" cy="734645"/>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等腰三角形 10"/>
          <p:cNvSpPr/>
          <p:nvPr/>
        </p:nvSpPr>
        <p:spPr>
          <a:xfrm rot="7200000" flipH="1" flipV="1">
            <a:off x="11531409" y="6238716"/>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箭头连接符 23"/>
          <p:cNvCxnSpPr/>
          <p:nvPr/>
        </p:nvCxnSpPr>
        <p:spPr>
          <a:xfrm>
            <a:off x="1431259" y="4182720"/>
            <a:ext cx="9855200" cy="0"/>
          </a:xfrm>
          <a:prstGeom prst="straightConnector1">
            <a:avLst/>
          </a:prstGeom>
          <a:ln w="5715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25" name="椭圆 34"/>
          <p:cNvSpPr/>
          <p:nvPr/>
        </p:nvSpPr>
        <p:spPr>
          <a:xfrm>
            <a:off x="1817138" y="3152034"/>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矩形 25"/>
          <p:cNvSpPr/>
          <p:nvPr/>
        </p:nvSpPr>
        <p:spPr>
          <a:xfrm>
            <a:off x="7125425" y="5402382"/>
            <a:ext cx="1905000" cy="975995"/>
          </a:xfrm>
          <a:prstGeom prst="rect">
            <a:avLst/>
          </a:prstGeom>
          <a:noFill/>
        </p:spPr>
        <p:txBody>
          <a:bodyPr wrap="square" rtlCol="0">
            <a:spAutoFit/>
          </a:bodyPr>
          <a:lstStyle/>
          <a:p>
            <a:pPr algn="ctr">
              <a:lnSpc>
                <a:spcPts val="2300"/>
              </a:lnSpc>
            </a:pPr>
            <a:r>
              <a:rPr lang="en-US" altLang="zh-CN" sz="2000" b="1" dirty="0"/>
              <a:t>Trade with the Model and test data</a:t>
            </a:r>
            <a:endParaRPr lang="en-US" altLang="zh-CN" sz="2000" b="1" dirty="0"/>
          </a:p>
        </p:txBody>
      </p:sp>
      <p:sp>
        <p:nvSpPr>
          <p:cNvPr id="27" name="矩形 26"/>
          <p:cNvSpPr/>
          <p:nvPr/>
        </p:nvSpPr>
        <p:spPr>
          <a:xfrm>
            <a:off x="1332834" y="1758380"/>
            <a:ext cx="2162810" cy="1271270"/>
          </a:xfrm>
          <a:prstGeom prst="rect">
            <a:avLst/>
          </a:prstGeom>
          <a:noFill/>
        </p:spPr>
        <p:txBody>
          <a:bodyPr wrap="square" rtlCol="0">
            <a:spAutoFit/>
          </a:bodyPr>
          <a:lstStyle/>
          <a:p>
            <a:pPr algn="ctr">
              <a:lnSpc>
                <a:spcPts val="2300"/>
              </a:lnSpc>
            </a:pPr>
            <a:r>
              <a:rPr lang="en-US" sz="2000" b="1" dirty="0"/>
              <a:t>Download Bitcoin market chart and trade history data</a:t>
            </a:r>
            <a:endParaRPr lang="en-US" sz="2000" b="1" dirty="0"/>
          </a:p>
        </p:txBody>
      </p:sp>
      <p:sp>
        <p:nvSpPr>
          <p:cNvPr id="28" name="矩形 27"/>
          <p:cNvSpPr/>
          <p:nvPr/>
        </p:nvSpPr>
        <p:spPr>
          <a:xfrm>
            <a:off x="8860759" y="1806235"/>
            <a:ext cx="1898567" cy="1271270"/>
          </a:xfrm>
          <a:prstGeom prst="rect">
            <a:avLst/>
          </a:prstGeom>
          <a:noFill/>
        </p:spPr>
        <p:txBody>
          <a:bodyPr wrap="square" rtlCol="0">
            <a:spAutoFit/>
          </a:bodyPr>
          <a:lstStyle/>
          <a:p>
            <a:pPr algn="ctr">
              <a:lnSpc>
                <a:spcPts val="2300"/>
              </a:lnSpc>
            </a:pPr>
            <a:r>
              <a:rPr lang="en-US" altLang="zh-CN" sz="2000" b="1" dirty="0"/>
              <a:t>Calculate </a:t>
            </a:r>
            <a:r>
              <a:rPr lang="en-US" altLang="zh-CN" sz="2000" b="1" dirty="0">
                <a:sym typeface="+mn-ea"/>
              </a:rPr>
              <a:t> the Percentage of </a:t>
            </a:r>
            <a:r>
              <a:rPr lang="en-US" altLang="zh-CN" sz="2000" b="1" dirty="0"/>
              <a:t>Trade-related Cost</a:t>
            </a:r>
            <a:endParaRPr lang="en-US" altLang="zh-CN" sz="2000" b="1" dirty="0"/>
          </a:p>
        </p:txBody>
      </p:sp>
      <p:sp>
        <p:nvSpPr>
          <p:cNvPr id="30" name="矩形 29"/>
          <p:cNvSpPr/>
          <p:nvPr/>
        </p:nvSpPr>
        <p:spPr>
          <a:xfrm>
            <a:off x="3134964" y="5364822"/>
            <a:ext cx="2362200" cy="1271270"/>
          </a:xfrm>
          <a:prstGeom prst="rect">
            <a:avLst/>
          </a:prstGeom>
          <a:noFill/>
        </p:spPr>
        <p:txBody>
          <a:bodyPr wrap="square" rtlCol="0">
            <a:spAutoFit/>
          </a:bodyPr>
          <a:lstStyle/>
          <a:p>
            <a:pPr algn="ctr">
              <a:lnSpc>
                <a:spcPts val="2300"/>
              </a:lnSpc>
            </a:pPr>
            <a:r>
              <a:rPr lang="en-US" altLang="zh-CN" sz="2000" b="1" dirty="0"/>
              <a:t>Index, fill, split, randomly select start time. Train and test data. </a:t>
            </a:r>
            <a:endParaRPr lang="en-US" altLang="zh-CN" sz="2000" b="1" dirty="0"/>
          </a:p>
        </p:txBody>
      </p:sp>
      <p:sp>
        <p:nvSpPr>
          <p:cNvPr id="31" name="椭圆 34"/>
          <p:cNvSpPr/>
          <p:nvPr/>
        </p:nvSpPr>
        <p:spPr>
          <a:xfrm>
            <a:off x="5561554" y="3176734"/>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4"/>
          <p:cNvSpPr/>
          <p:nvPr/>
        </p:nvSpPr>
        <p:spPr>
          <a:xfrm>
            <a:off x="9128418" y="3140960"/>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3" name="组合 32"/>
          <p:cNvGrpSpPr/>
          <p:nvPr/>
        </p:nvGrpSpPr>
        <p:grpSpPr>
          <a:xfrm rot="10800000">
            <a:off x="7350703" y="3464766"/>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rot="10800000">
            <a:off x="3606287" y="3495185"/>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39" name="TextBox 73"/>
          <p:cNvSpPr txBox="1"/>
          <p:nvPr/>
        </p:nvSpPr>
        <p:spPr>
          <a:xfrm>
            <a:off x="1783153" y="3842042"/>
            <a:ext cx="1356360" cy="681355"/>
          </a:xfrm>
          <a:prstGeom prst="rect">
            <a:avLst/>
          </a:prstGeom>
          <a:noFill/>
        </p:spPr>
        <p:txBody>
          <a:bodyPr wrap="square" rtlCol="0">
            <a:spAutoFit/>
          </a:bodyPr>
          <a:lstStyle>
            <a:defPPr>
              <a:defRPr lang="zh-CN"/>
            </a:defPPr>
            <a:lvl1pPr algn="ctr">
              <a:lnSpc>
                <a:spcPts val="2300"/>
              </a:lnSpc>
              <a:defRPr sz="1200"/>
            </a:lvl1pPr>
          </a:lstStyle>
          <a:p>
            <a:r>
              <a:rPr lang="en-US" altLang="zh-CN" sz="1800" b="1" dirty="0">
                <a:solidFill>
                  <a:schemeClr val="bg1"/>
                </a:solidFill>
              </a:rPr>
              <a:t>Download Data</a:t>
            </a:r>
            <a:endParaRPr lang="en-US" altLang="zh-CN" sz="1800" b="1" dirty="0">
              <a:solidFill>
                <a:schemeClr val="bg1"/>
              </a:solidFill>
            </a:endParaRPr>
          </a:p>
        </p:txBody>
      </p:sp>
      <p:sp>
        <p:nvSpPr>
          <p:cNvPr id="40" name="TextBox 74"/>
          <p:cNvSpPr txBox="1"/>
          <p:nvPr/>
        </p:nvSpPr>
        <p:spPr>
          <a:xfrm>
            <a:off x="3684611" y="3902441"/>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Process Data</a:t>
            </a:r>
            <a:endParaRPr lang="en-US" altLang="zh-CN" b="1" dirty="0"/>
          </a:p>
        </p:txBody>
      </p:sp>
      <p:sp>
        <p:nvSpPr>
          <p:cNvPr id="41" name="TextBox 75"/>
          <p:cNvSpPr txBox="1"/>
          <p:nvPr/>
        </p:nvSpPr>
        <p:spPr>
          <a:xfrm>
            <a:off x="5561229" y="3842042"/>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Build Model</a:t>
            </a:r>
            <a:endParaRPr lang="en-US" altLang="zh-CN" b="1" dirty="0"/>
          </a:p>
        </p:txBody>
      </p:sp>
      <p:sp>
        <p:nvSpPr>
          <p:cNvPr id="42" name="TextBox 76"/>
          <p:cNvSpPr txBox="1"/>
          <p:nvPr/>
        </p:nvSpPr>
        <p:spPr>
          <a:xfrm>
            <a:off x="7416234" y="3684673"/>
            <a:ext cx="1262609" cy="97599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Trade with Model</a:t>
            </a:r>
            <a:endParaRPr lang="en-US" altLang="zh-CN" b="1" dirty="0"/>
          </a:p>
        </p:txBody>
      </p:sp>
      <p:sp>
        <p:nvSpPr>
          <p:cNvPr id="43" name="TextBox 77"/>
          <p:cNvSpPr txBox="1"/>
          <p:nvPr/>
        </p:nvSpPr>
        <p:spPr>
          <a:xfrm>
            <a:off x="9128419" y="3831992"/>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Calculate Cost</a:t>
            </a:r>
            <a:endParaRPr lang="en-US" altLang="zh-CN" b="1" dirty="0"/>
          </a:p>
        </p:txBody>
      </p:sp>
      <p:sp>
        <p:nvSpPr>
          <p:cNvPr id="44" name="矩形 4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47" name="组合 46"/>
          <p:cNvGrpSpPr/>
          <p:nvPr/>
        </p:nvGrpSpPr>
        <p:grpSpPr>
          <a:xfrm rot="17100000">
            <a:off x="175953" y="261388"/>
            <a:ext cx="481872" cy="469661"/>
            <a:chOff x="1032060" y="5022216"/>
            <a:chExt cx="753746" cy="734645"/>
          </a:xfrm>
        </p:grpSpPr>
        <p:sp>
          <p:nvSpPr>
            <p:cNvPr id="48" name="等腰三角形 4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
        <p:nvSpPr>
          <p:cNvPr id="4" name="矩形 3"/>
          <p:cNvSpPr/>
          <p:nvPr/>
        </p:nvSpPr>
        <p:spPr>
          <a:xfrm>
            <a:off x="4999959" y="1867171"/>
            <a:ext cx="2162810" cy="1271270"/>
          </a:xfrm>
          <a:prstGeom prst="rect">
            <a:avLst/>
          </a:prstGeom>
          <a:noFill/>
        </p:spPr>
        <p:txBody>
          <a:bodyPr wrap="square" rtlCol="0">
            <a:spAutoFit/>
          </a:bodyPr>
          <a:lstStyle/>
          <a:p>
            <a:pPr algn="ctr">
              <a:lnSpc>
                <a:spcPts val="2300"/>
              </a:lnSpc>
            </a:pPr>
            <a:r>
              <a:rPr lang="en-US" sz="2000" b="1" dirty="0"/>
              <a:t>Build Polynomial Linear Model with train data</a:t>
            </a:r>
            <a:endParaRPr lang="en-US" altLang="en-US" sz="2000" b="1" dirty="0"/>
          </a:p>
        </p:txBody>
      </p:sp>
      <p:grpSp>
        <p:nvGrpSpPr>
          <p:cNvPr id="29" name="组合 28"/>
          <p:cNvGrpSpPr/>
          <p:nvPr/>
        </p:nvGrpSpPr>
        <p:grpSpPr>
          <a:xfrm>
            <a:off x="230802" y="5920261"/>
            <a:ext cx="753746" cy="734645"/>
            <a:chOff x="1032060" y="5022216"/>
            <a:chExt cx="753746" cy="734645"/>
          </a:xfrm>
        </p:grpSpPr>
        <p:sp>
          <p:nvSpPr>
            <p:cNvPr id="46" name="等腰三角形 45"/>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等腰三角形 50"/>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857500" y="786749"/>
            <a:ext cx="7003415" cy="677561"/>
            <a:chOff x="4719335" y="1115441"/>
            <a:chExt cx="2111408" cy="677514"/>
          </a:xfrm>
        </p:grpSpPr>
        <p:sp>
          <p:nvSpPr>
            <p:cNvPr id="52" name="TextBox 4"/>
            <p:cNvSpPr txBox="1">
              <a:spLocks noChangeArrowheads="1"/>
            </p:cNvSpPr>
            <p:nvPr/>
          </p:nvSpPr>
          <p:spPr bwMode="auto">
            <a:xfrm>
              <a:off x="5121234" y="1115441"/>
              <a:ext cx="1631079" cy="64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2400" b="1" dirty="0">
                  <a:solidFill>
                    <a:srgbClr val="C00000"/>
                  </a:solidFill>
                  <a:latin typeface="+mn-lt"/>
                  <a:ea typeface="黑体" panose="02010609060101010101" pitchFamily="49" charset="-122"/>
                </a:rPr>
                <a:t>1.</a:t>
              </a:r>
              <a:r>
                <a:rPr lang="en-US" sz="2400" b="1" dirty="0">
                  <a:solidFill>
                    <a:srgbClr val="C00000"/>
                  </a:solidFill>
                  <a:sym typeface="+mn-ea"/>
                </a:rPr>
                <a:t>Simulate trade-related cost</a:t>
              </a:r>
              <a:endParaRPr lang="en-US" altLang="zh-CN" sz="2400" b="1" dirty="0">
                <a:solidFill>
                  <a:srgbClr val="C00000"/>
                </a:solidFill>
                <a:latin typeface="+mn-lt"/>
                <a:ea typeface="黑体" panose="02010609060101010101" pitchFamily="49" charset="-122"/>
                <a:sym typeface="+mn-ea"/>
              </a:endParaRPr>
            </a:p>
          </p:txBody>
        </p:sp>
        <p:sp>
          <p:nvSpPr>
            <p:cNvPr id="53" name="等腰三角形 52"/>
            <p:cNvSpPr/>
            <p:nvPr/>
          </p:nvSpPr>
          <p:spPr>
            <a:xfrm rot="5400000" flipH="1" flipV="1">
              <a:off x="6396701" y="13589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6200000" flipH="1" flipV="1">
              <a:off x="4687184" y="1330631"/>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灯片编号占位符 4"/>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136359" y="1074609"/>
            <a:ext cx="3919283"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Download Data</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692150" y="2595691"/>
            <a:ext cx="10807700" cy="3187700"/>
          </a:xfrm>
          <a:prstGeom prst="rect">
            <a:avLst/>
          </a:prstGeom>
        </p:spPr>
      </p:pic>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927225" y="3931285"/>
            <a:ext cx="188595" cy="629285"/>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灯片编号占位符 3"/>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858203" y="2276154"/>
            <a:ext cx="10475595" cy="3709670"/>
          </a:xfrm>
          <a:prstGeom prst="rect">
            <a:avLst/>
          </a:prstGeom>
        </p:spPr>
      </p:pic>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4"/>
          <p:cNvSpPr txBox="1">
            <a:spLocks noChangeArrowheads="1"/>
          </p:cNvSpPr>
          <p:nvPr/>
        </p:nvSpPr>
        <p:spPr bwMode="auto">
          <a:xfrm>
            <a:off x="4136359" y="1074609"/>
            <a:ext cx="3919283"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Download Data</a:t>
            </a:r>
            <a:endParaRPr lang="en-US" altLang="zh-CN" sz="4000" b="1" dirty="0">
              <a:solidFill>
                <a:srgbClr val="C00000"/>
              </a:solidFill>
              <a:latin typeface="+mn-lt"/>
              <a:ea typeface="黑体" panose="02010609060101010101" pitchFamily="49" charset="-122"/>
              <a:sym typeface="+mn-ea"/>
            </a:endParaRPr>
          </a:p>
        </p:txBody>
      </p:sp>
      <p:sp>
        <p:nvSpPr>
          <p:cNvPr id="2" name="圆角矩形 1"/>
          <p:cNvSpPr/>
          <p:nvPr/>
        </p:nvSpPr>
        <p:spPr>
          <a:xfrm>
            <a:off x="2524760" y="3816350"/>
            <a:ext cx="267335" cy="691515"/>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灯片编号占位符 3"/>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372495" y="1009294"/>
            <a:ext cx="344701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Process Data</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939800" y="2380412"/>
            <a:ext cx="10312400" cy="3884930"/>
          </a:xfrm>
          <a:prstGeom prst="rect">
            <a:avLst/>
          </a:prstGeom>
        </p:spPr>
      </p:pic>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939800" y="2380615"/>
            <a:ext cx="2045335" cy="50355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灯片编号占位符 3"/>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4"/>
          <p:cNvSpPr txBox="1">
            <a:spLocks noChangeArrowheads="1"/>
          </p:cNvSpPr>
          <p:nvPr/>
        </p:nvSpPr>
        <p:spPr bwMode="auto">
          <a:xfrm>
            <a:off x="4372495" y="1009294"/>
            <a:ext cx="344701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Process Data</a:t>
            </a:r>
            <a:endParaRPr lang="en-US" altLang="zh-CN" sz="4000" b="1" dirty="0">
              <a:solidFill>
                <a:srgbClr val="C00000"/>
              </a:solidFill>
              <a:latin typeface="+mn-lt"/>
              <a:ea typeface="黑体" panose="02010609060101010101" pitchFamily="49" charset="-122"/>
              <a:sym typeface="+mn-ea"/>
            </a:endParaRPr>
          </a:p>
        </p:txBody>
      </p:sp>
      <p:pic>
        <p:nvPicPr>
          <p:cNvPr id="2" name="图片 1"/>
          <p:cNvPicPr>
            <a:picLocks noChangeAspect="1"/>
          </p:cNvPicPr>
          <p:nvPr/>
        </p:nvPicPr>
        <p:blipFill>
          <a:blip r:embed="rId1"/>
          <a:stretch>
            <a:fillRect/>
          </a:stretch>
        </p:blipFill>
        <p:spPr>
          <a:xfrm>
            <a:off x="1117600" y="1962150"/>
            <a:ext cx="9956800" cy="3695700"/>
          </a:xfrm>
          <a:prstGeom prst="rect">
            <a:avLst/>
          </a:prstGeom>
        </p:spPr>
      </p:pic>
      <p:sp>
        <p:nvSpPr>
          <p:cNvPr id="4" name="圆角矩形 3"/>
          <p:cNvSpPr/>
          <p:nvPr/>
        </p:nvSpPr>
        <p:spPr>
          <a:xfrm>
            <a:off x="1117600" y="1962150"/>
            <a:ext cx="2045335" cy="50355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灯片编号占位符 2"/>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792480" y="2361286"/>
            <a:ext cx="10607040" cy="3487420"/>
          </a:xfrm>
          <a:prstGeom prst="rect">
            <a:avLst/>
          </a:prstGeom>
        </p:spPr>
      </p:pic>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4"/>
          <p:cNvSpPr txBox="1">
            <a:spLocks noChangeArrowheads="1"/>
          </p:cNvSpPr>
          <p:nvPr/>
        </p:nvSpPr>
        <p:spPr bwMode="auto">
          <a:xfrm>
            <a:off x="4372495" y="1009294"/>
            <a:ext cx="344701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Process Data</a:t>
            </a:r>
            <a:endParaRPr lang="en-US" altLang="zh-CN" sz="4000" b="1" dirty="0">
              <a:solidFill>
                <a:srgbClr val="C00000"/>
              </a:solidFill>
              <a:latin typeface="+mn-lt"/>
              <a:ea typeface="黑体" panose="02010609060101010101" pitchFamily="49" charset="-122"/>
              <a:sym typeface="+mn-ea"/>
            </a:endParaRPr>
          </a:p>
        </p:txBody>
      </p:sp>
      <p:sp>
        <p:nvSpPr>
          <p:cNvPr id="3" name="圆角矩形 2"/>
          <p:cNvSpPr/>
          <p:nvPr/>
        </p:nvSpPr>
        <p:spPr>
          <a:xfrm>
            <a:off x="792480" y="2361565"/>
            <a:ext cx="2045335" cy="50355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灯片编号占位符 3"/>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63675" y="922174"/>
            <a:ext cx="10664650" cy="5895032"/>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101190" y="862695"/>
            <a:ext cx="3989621"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sym typeface="+mn-ea"/>
              </a:rPr>
              <a:t>Build the Model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112520" y="1061720"/>
            <a:ext cx="2390775" cy="50355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灯片编号占位符 3"/>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p:nvPr/>
        </p:nvGraphicFramePr>
        <p:xfrm>
          <a:off x="2291080" y="2082800"/>
          <a:ext cx="7609840" cy="3310255"/>
        </p:xfrm>
        <a:graphic>
          <a:graphicData uri="http://schemas.openxmlformats.org/presentationml/2006/ole">
            <mc:AlternateContent xmlns:mc="http://schemas.openxmlformats.org/markup-compatibility/2006">
              <mc:Choice xmlns:v="urn:schemas-microsoft-com:vml" Requires="v">
                <p:oleObj spid="_x0000_s6" name="" r:id="rId1" imgW="5248275" imgH="1885950" progId="Paint.Picture">
                  <p:embed/>
                </p:oleObj>
              </mc:Choice>
              <mc:Fallback>
                <p:oleObj name="" r:id="rId1" imgW="5248275" imgH="1885950" progId="Paint.Picture">
                  <p:embed/>
                  <p:pic>
                    <p:nvPicPr>
                      <p:cNvPr id="0" name="图片 5"/>
                      <p:cNvPicPr/>
                      <p:nvPr/>
                    </p:nvPicPr>
                    <p:blipFill>
                      <a:blip r:embed="rId2"/>
                      <a:stretch>
                        <a:fillRect/>
                      </a:stretch>
                    </p:blipFill>
                    <p:spPr>
                      <a:xfrm>
                        <a:off x="2291080" y="2082800"/>
                        <a:ext cx="7609840" cy="3310255"/>
                      </a:xfrm>
                      <a:prstGeom prst="rect">
                        <a:avLst/>
                      </a:prstGeom>
                    </p:spPr>
                  </p:pic>
                </p:oleObj>
              </mc:Fallback>
            </mc:AlternateContent>
          </a:graphicData>
        </a:graphic>
      </p:graphicFrame>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101190" y="862695"/>
            <a:ext cx="3989621"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sym typeface="+mn-ea"/>
              </a:rPr>
              <a:t>Build the Model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2454910" y="4303395"/>
            <a:ext cx="2390775" cy="100393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灯片编号占位符 3"/>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522095" y="722630"/>
            <a:ext cx="8613140" cy="603377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930650" y="379095"/>
            <a:ext cx="47205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Trade with Model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502410" y="1414780"/>
            <a:ext cx="1934845" cy="26733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8651240" y="2065655"/>
            <a:ext cx="1483995" cy="48831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3917"/>
            <a:ext cx="12192000" cy="402045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content"/>
          <p:cNvSpPr txBox="1"/>
          <p:nvPr/>
        </p:nvSpPr>
        <p:spPr>
          <a:xfrm>
            <a:off x="-16322" y="2888056"/>
            <a:ext cx="2859701" cy="923330"/>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sz="5400" b="1" dirty="0">
                <a:latin typeface="Arial" panose="020B0604020202020204" pitchFamily="34" charset="0"/>
                <a:cs typeface="Arial" panose="020B0604020202020204" pitchFamily="34" charset="0"/>
              </a:rPr>
              <a:t>Content</a:t>
            </a:r>
            <a:endParaRPr lang="zh-CN" altLang="en-US" sz="5400" b="1" dirty="0">
              <a:latin typeface="Arial" panose="020B0604020202020204" pitchFamily="34" charset="0"/>
              <a:cs typeface="Arial" panose="020B0604020202020204" pitchFamily="34" charset="0"/>
            </a:endParaRPr>
          </a:p>
        </p:txBody>
      </p:sp>
      <p:cxnSp>
        <p:nvCxnSpPr>
          <p:cNvPr id="6" name="直接连接符 5"/>
          <p:cNvCxnSpPr/>
          <p:nvPr/>
        </p:nvCxnSpPr>
        <p:spPr>
          <a:xfrm>
            <a:off x="2927350" y="1991835"/>
            <a:ext cx="0" cy="2893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207002" y="1961056"/>
            <a:ext cx="486807" cy="645160"/>
            <a:chOff x="3207002" y="2256658"/>
            <a:chExt cx="486807" cy="645160"/>
          </a:xfrm>
        </p:grpSpPr>
        <p:sp>
          <p:nvSpPr>
            <p:cNvPr id="8" name="矩形 7"/>
            <p:cNvSpPr/>
            <p:nvPr/>
          </p:nvSpPr>
          <p:spPr>
            <a:xfrm>
              <a:off x="3225809"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7002" y="2256658"/>
              <a:ext cx="478972" cy="645160"/>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1</a:t>
              </a:r>
              <a:endParaRPr lang="zh-CN" altLang="en-US" sz="3600" dirty="0">
                <a:solidFill>
                  <a:schemeClr val="bg1"/>
                </a:solidFill>
                <a:latin typeface="Agency FB" panose="020B0503020202020204" pitchFamily="34" charset="0"/>
              </a:endParaRPr>
            </a:p>
          </p:txBody>
        </p:sp>
      </p:grpSp>
      <p:sp>
        <p:nvSpPr>
          <p:cNvPr id="10" name="文本框 9"/>
          <p:cNvSpPr txBox="1"/>
          <p:nvPr/>
        </p:nvSpPr>
        <p:spPr>
          <a:xfrm>
            <a:off x="3775024" y="1961056"/>
            <a:ext cx="4723170" cy="584775"/>
          </a:xfrm>
          <a:prstGeom prst="rect">
            <a:avLst/>
          </a:prstGeom>
          <a:noFill/>
        </p:spPr>
        <p:txBody>
          <a:bodyPr wrap="square" rtlCol="0">
            <a:spAutoFit/>
          </a:bodyPr>
          <a:lstStyle/>
          <a:p>
            <a:r>
              <a:rPr lang="en-US" altLang="zh-CN" sz="3200" b="1" dirty="0">
                <a:solidFill>
                  <a:schemeClr val="bg1"/>
                </a:solidFill>
                <a:ea typeface="黑体" panose="02010609060101010101" pitchFamily="49" charset="-122"/>
              </a:rPr>
              <a:t>Purpose and main idea</a:t>
            </a:r>
            <a:endParaRPr lang="zh-CN" altLang="en-US" sz="3200" b="1" dirty="0">
              <a:solidFill>
                <a:schemeClr val="bg1"/>
              </a:solidFill>
              <a:ea typeface="黑体" panose="02010609060101010101" pitchFamily="49" charset="-122"/>
            </a:endParaRPr>
          </a:p>
        </p:txBody>
      </p:sp>
      <p:grpSp>
        <p:nvGrpSpPr>
          <p:cNvPr id="11" name="组合 10"/>
          <p:cNvGrpSpPr/>
          <p:nvPr/>
        </p:nvGrpSpPr>
        <p:grpSpPr>
          <a:xfrm>
            <a:off x="3175991" y="3070752"/>
            <a:ext cx="668791" cy="645160"/>
            <a:chOff x="7312218" y="2256657"/>
            <a:chExt cx="668791" cy="645160"/>
          </a:xfrm>
        </p:grpSpPr>
        <p:sp>
          <p:nvSpPr>
            <p:cNvPr id="12" name="矩形 11"/>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12218" y="2256657"/>
              <a:ext cx="668791" cy="645160"/>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2</a:t>
              </a:r>
              <a:endParaRPr lang="zh-CN" altLang="en-US" sz="3600" dirty="0">
                <a:solidFill>
                  <a:schemeClr val="bg1"/>
                </a:solidFill>
                <a:latin typeface="Agency FB" panose="020B0503020202020204" pitchFamily="34" charset="0"/>
              </a:endParaRPr>
            </a:p>
          </p:txBody>
        </p:sp>
      </p:grpSp>
      <p:grpSp>
        <p:nvGrpSpPr>
          <p:cNvPr id="15" name="组合 14"/>
          <p:cNvGrpSpPr/>
          <p:nvPr/>
        </p:nvGrpSpPr>
        <p:grpSpPr>
          <a:xfrm>
            <a:off x="3175991" y="4162392"/>
            <a:ext cx="657601" cy="645160"/>
            <a:chOff x="3175991" y="3700229"/>
            <a:chExt cx="657601" cy="645160"/>
          </a:xfrm>
        </p:grpSpPr>
        <p:sp>
          <p:nvSpPr>
            <p:cNvPr id="16" name="矩形 15"/>
            <p:cNvSpPr/>
            <p:nvPr/>
          </p:nvSpPr>
          <p:spPr>
            <a:xfrm>
              <a:off x="3225809"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175991" y="3700229"/>
              <a:ext cx="657601" cy="645160"/>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3</a:t>
              </a:r>
              <a:endParaRPr lang="zh-CN" altLang="en-US" sz="3600" dirty="0">
                <a:solidFill>
                  <a:schemeClr val="bg1"/>
                </a:solidFill>
                <a:latin typeface="Agency FB" panose="020B0503020202020204" pitchFamily="34" charset="0"/>
              </a:endParaRPr>
            </a:p>
          </p:txBody>
        </p:sp>
      </p:grpSp>
      <p:grpSp>
        <p:nvGrpSpPr>
          <p:cNvPr id="23" name="组合 22"/>
          <p:cNvGrpSpPr/>
          <p:nvPr/>
        </p:nvGrpSpPr>
        <p:grpSpPr>
          <a:xfrm>
            <a:off x="253949" y="596965"/>
            <a:ext cx="753746" cy="734645"/>
            <a:chOff x="1032060" y="5022216"/>
            <a:chExt cx="753746" cy="734645"/>
          </a:xfrm>
        </p:grpSpPr>
        <p:sp>
          <p:nvSpPr>
            <p:cNvPr id="24" name="等腰三角形 2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等腰三角形 25"/>
          <p:cNvSpPr/>
          <p:nvPr/>
        </p:nvSpPr>
        <p:spPr>
          <a:xfrm rot="3050067" flipH="1" flipV="1">
            <a:off x="134549"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775023" y="3070752"/>
            <a:ext cx="5710618" cy="584775"/>
          </a:xfrm>
          <a:prstGeom prst="rect">
            <a:avLst/>
          </a:prstGeom>
          <a:noFill/>
        </p:spPr>
        <p:txBody>
          <a:bodyPr wrap="square" rtlCol="0">
            <a:spAutoFit/>
          </a:bodyPr>
          <a:lstStyle/>
          <a:p>
            <a:r>
              <a:rPr lang="en-US" altLang="zh-CN" sz="3200" b="1" dirty="0">
                <a:solidFill>
                  <a:schemeClr val="bg1"/>
                </a:solidFill>
                <a:ea typeface="黑体" panose="02010609060101010101" pitchFamily="49" charset="-122"/>
              </a:rPr>
              <a:t>Specific methods and steps</a:t>
            </a:r>
            <a:endParaRPr lang="zh-CN" altLang="en-US" sz="3200" b="1" dirty="0">
              <a:solidFill>
                <a:schemeClr val="bg1"/>
              </a:solidFill>
              <a:ea typeface="黑体" panose="02010609060101010101" pitchFamily="49" charset="-122"/>
            </a:endParaRPr>
          </a:p>
        </p:txBody>
      </p:sp>
      <p:sp>
        <p:nvSpPr>
          <p:cNvPr id="31" name="文本框 30"/>
          <p:cNvSpPr txBox="1"/>
          <p:nvPr/>
        </p:nvSpPr>
        <p:spPr>
          <a:xfrm>
            <a:off x="3775024" y="4158382"/>
            <a:ext cx="3379396" cy="583565"/>
          </a:xfrm>
          <a:prstGeom prst="rect">
            <a:avLst/>
          </a:prstGeom>
          <a:noFill/>
        </p:spPr>
        <p:txBody>
          <a:bodyPr wrap="square" rtlCol="0">
            <a:spAutoFit/>
          </a:bodyPr>
          <a:lstStyle/>
          <a:p>
            <a:r>
              <a:rPr lang="en-US" altLang="zh-CN" sz="3200" b="1" dirty="0">
                <a:solidFill>
                  <a:schemeClr val="bg1"/>
                </a:solidFill>
                <a:ea typeface="黑体" panose="02010609060101010101" pitchFamily="49" charset="-122"/>
              </a:rPr>
              <a:t>Final</a:t>
            </a:r>
            <a:r>
              <a:rPr lang="zh-CN" altLang="en-US" sz="3200" b="1" dirty="0">
                <a:solidFill>
                  <a:schemeClr val="bg1"/>
                </a:solidFill>
                <a:ea typeface="黑体" panose="02010609060101010101" pitchFamily="49" charset="-122"/>
              </a:rPr>
              <a:t> </a:t>
            </a:r>
            <a:r>
              <a:rPr lang="en-US" altLang="zh-CN" sz="3200" b="1" dirty="0">
                <a:solidFill>
                  <a:schemeClr val="bg1"/>
                </a:solidFill>
                <a:ea typeface="黑体" panose="02010609060101010101" pitchFamily="49" charset="-122"/>
              </a:rPr>
              <a:t>result</a:t>
            </a:r>
            <a:endParaRPr lang="zh-CN" altLang="en-US" sz="3200" b="1" dirty="0">
              <a:solidFill>
                <a:schemeClr val="bg1"/>
              </a:solidFill>
              <a:ea typeface="黑体" panose="02010609060101010101" pitchFamily="49" charset="-122"/>
            </a:endParaRPr>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箭头连接符 23"/>
          <p:cNvCxnSpPr/>
          <p:nvPr/>
        </p:nvCxnSpPr>
        <p:spPr>
          <a:xfrm>
            <a:off x="1155700" y="4348363"/>
            <a:ext cx="9855200" cy="0"/>
          </a:xfrm>
          <a:prstGeom prst="straightConnector1">
            <a:avLst/>
          </a:prstGeom>
          <a:ln w="5715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25" name="椭圆 34"/>
          <p:cNvSpPr/>
          <p:nvPr/>
        </p:nvSpPr>
        <p:spPr>
          <a:xfrm>
            <a:off x="1541579" y="3317677"/>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矩形 25"/>
          <p:cNvSpPr/>
          <p:nvPr/>
        </p:nvSpPr>
        <p:spPr>
          <a:xfrm>
            <a:off x="6487795" y="5537450"/>
            <a:ext cx="2568575" cy="1271270"/>
          </a:xfrm>
          <a:prstGeom prst="rect">
            <a:avLst/>
          </a:prstGeom>
          <a:noFill/>
        </p:spPr>
        <p:txBody>
          <a:bodyPr wrap="square" rtlCol="0">
            <a:spAutoFit/>
          </a:bodyPr>
          <a:lstStyle/>
          <a:p>
            <a:pPr algn="ctr">
              <a:lnSpc>
                <a:spcPts val="2300"/>
              </a:lnSpc>
            </a:pPr>
            <a:r>
              <a:rPr lang="en-US" altLang="zh-CN" sz="2000" b="1" dirty="0"/>
              <a:t>Long Signal at Negative Abnormal, Short Signal at Positive one</a:t>
            </a:r>
            <a:endParaRPr lang="en-US" altLang="zh-CN" sz="2000" b="1" dirty="0"/>
          </a:p>
        </p:txBody>
      </p:sp>
      <p:sp>
        <p:nvSpPr>
          <p:cNvPr id="27" name="矩形 26"/>
          <p:cNvSpPr/>
          <p:nvPr/>
        </p:nvSpPr>
        <p:spPr>
          <a:xfrm>
            <a:off x="1057275" y="1967265"/>
            <a:ext cx="2162810" cy="1271270"/>
          </a:xfrm>
          <a:prstGeom prst="rect">
            <a:avLst/>
          </a:prstGeom>
          <a:noFill/>
        </p:spPr>
        <p:txBody>
          <a:bodyPr wrap="square" rtlCol="0">
            <a:spAutoFit/>
          </a:bodyPr>
          <a:lstStyle/>
          <a:p>
            <a:pPr algn="ctr">
              <a:lnSpc>
                <a:spcPts val="2300"/>
              </a:lnSpc>
            </a:pPr>
            <a:r>
              <a:rPr lang="en-US" sz="2000" b="1" dirty="0"/>
              <a:t>Calculate </a:t>
            </a:r>
            <a:r>
              <a:rPr lang="en-US" altLang="zh-CN" sz="2000" b="1" dirty="0">
                <a:ea typeface="黑体" panose="02010609060101010101" pitchFamily="49" charset="-122"/>
                <a:sym typeface="+mn-ea"/>
              </a:rPr>
              <a:t>Exponential Moving Average(EMA) </a:t>
            </a:r>
            <a:r>
              <a:rPr lang="en-US" sz="2000" b="1" dirty="0"/>
              <a:t> </a:t>
            </a:r>
            <a:endParaRPr lang="en-US" sz="2000" b="1" dirty="0"/>
          </a:p>
        </p:txBody>
      </p:sp>
      <p:sp>
        <p:nvSpPr>
          <p:cNvPr id="28" name="矩形 27"/>
          <p:cNvSpPr/>
          <p:nvPr/>
        </p:nvSpPr>
        <p:spPr>
          <a:xfrm>
            <a:off x="8409305" y="1723380"/>
            <a:ext cx="2150110" cy="1565910"/>
          </a:xfrm>
          <a:prstGeom prst="rect">
            <a:avLst/>
          </a:prstGeom>
          <a:noFill/>
        </p:spPr>
        <p:txBody>
          <a:bodyPr wrap="square" rtlCol="0">
            <a:spAutoFit/>
          </a:bodyPr>
          <a:lstStyle/>
          <a:p>
            <a:pPr algn="ctr">
              <a:lnSpc>
                <a:spcPts val="2300"/>
              </a:lnSpc>
            </a:pPr>
            <a:r>
              <a:rPr lang="en-US" altLang="zh-CN" sz="2000" b="1" dirty="0"/>
              <a:t>Long at Long Signal, Short at Short Signal, Including Trade Cost</a:t>
            </a:r>
            <a:endParaRPr lang="en-US" altLang="zh-CN" sz="2000" b="1" dirty="0"/>
          </a:p>
        </p:txBody>
      </p:sp>
      <p:sp>
        <p:nvSpPr>
          <p:cNvPr id="30" name="矩形 29"/>
          <p:cNvSpPr/>
          <p:nvPr/>
        </p:nvSpPr>
        <p:spPr>
          <a:xfrm>
            <a:off x="2859405" y="5576670"/>
            <a:ext cx="2362200" cy="975995"/>
          </a:xfrm>
          <a:prstGeom prst="rect">
            <a:avLst/>
          </a:prstGeom>
          <a:noFill/>
        </p:spPr>
        <p:txBody>
          <a:bodyPr wrap="square" rtlCol="0">
            <a:spAutoFit/>
          </a:bodyPr>
          <a:lstStyle/>
          <a:p>
            <a:pPr algn="ctr">
              <a:lnSpc>
                <a:spcPts val="2300"/>
              </a:lnSpc>
            </a:pPr>
            <a:r>
              <a:rPr lang="en-US" altLang="zh-CN" sz="2000" b="1" dirty="0"/>
              <a:t>Calculate pecentage of Close vs EMA</a:t>
            </a:r>
            <a:endParaRPr lang="en-US" altLang="zh-CN" sz="2000" b="1" dirty="0"/>
          </a:p>
        </p:txBody>
      </p:sp>
      <p:sp>
        <p:nvSpPr>
          <p:cNvPr id="31" name="椭圆 34"/>
          <p:cNvSpPr/>
          <p:nvPr/>
        </p:nvSpPr>
        <p:spPr>
          <a:xfrm>
            <a:off x="5285995" y="3342377"/>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4"/>
          <p:cNvSpPr/>
          <p:nvPr/>
        </p:nvSpPr>
        <p:spPr>
          <a:xfrm>
            <a:off x="8852859" y="3306603"/>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3" name="组合 32"/>
          <p:cNvGrpSpPr/>
          <p:nvPr/>
        </p:nvGrpSpPr>
        <p:grpSpPr>
          <a:xfrm rot="10800000">
            <a:off x="7075144" y="3630409"/>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rot="10800000">
            <a:off x="3330728" y="3660828"/>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39" name="TextBox 73"/>
          <p:cNvSpPr txBox="1"/>
          <p:nvPr/>
        </p:nvSpPr>
        <p:spPr>
          <a:xfrm>
            <a:off x="1541578" y="4008128"/>
            <a:ext cx="1262609" cy="681355"/>
          </a:xfrm>
          <a:prstGeom prst="rect">
            <a:avLst/>
          </a:prstGeom>
          <a:noFill/>
        </p:spPr>
        <p:txBody>
          <a:bodyPr wrap="square" rtlCol="0">
            <a:spAutoFit/>
          </a:bodyPr>
          <a:lstStyle>
            <a:defPPr>
              <a:defRPr lang="zh-CN"/>
            </a:defPPr>
            <a:lvl1pPr algn="ctr">
              <a:lnSpc>
                <a:spcPts val="2300"/>
              </a:lnSpc>
              <a:defRPr sz="1200"/>
            </a:lvl1pPr>
          </a:lstStyle>
          <a:p>
            <a:r>
              <a:rPr lang="en-US" altLang="zh-CN" sz="1800" b="1" dirty="0">
                <a:solidFill>
                  <a:schemeClr val="bg1"/>
                </a:solidFill>
              </a:rPr>
              <a:t>Calculate EMA</a:t>
            </a:r>
            <a:endParaRPr lang="en-US" altLang="zh-CN" sz="1800" b="1" dirty="0">
              <a:solidFill>
                <a:schemeClr val="bg1"/>
              </a:solidFill>
            </a:endParaRPr>
          </a:p>
        </p:txBody>
      </p:sp>
      <p:sp>
        <p:nvSpPr>
          <p:cNvPr id="40" name="TextBox 74"/>
          <p:cNvSpPr txBox="1"/>
          <p:nvPr/>
        </p:nvSpPr>
        <p:spPr>
          <a:xfrm>
            <a:off x="3360792" y="3860022"/>
            <a:ext cx="1262609" cy="97599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Calculate %Close vs EMA</a:t>
            </a:r>
            <a:endParaRPr lang="en-US" altLang="zh-CN" b="1" dirty="0"/>
          </a:p>
        </p:txBody>
      </p:sp>
      <p:sp>
        <p:nvSpPr>
          <p:cNvPr id="41" name="TextBox 75"/>
          <p:cNvSpPr txBox="1"/>
          <p:nvPr/>
        </p:nvSpPr>
        <p:spPr>
          <a:xfrm>
            <a:off x="5285670" y="4007342"/>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Define Abnormal </a:t>
            </a:r>
            <a:endParaRPr lang="en-US" altLang="zh-CN" b="1" dirty="0"/>
          </a:p>
        </p:txBody>
      </p:sp>
      <p:sp>
        <p:nvSpPr>
          <p:cNvPr id="42" name="TextBox 76"/>
          <p:cNvSpPr txBox="1"/>
          <p:nvPr/>
        </p:nvSpPr>
        <p:spPr>
          <a:xfrm>
            <a:off x="7171062" y="4007977"/>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Build Signal</a:t>
            </a:r>
            <a:endParaRPr lang="en-US" altLang="zh-CN" b="1" dirty="0"/>
          </a:p>
        </p:txBody>
      </p:sp>
      <p:sp>
        <p:nvSpPr>
          <p:cNvPr id="43" name="TextBox 77"/>
          <p:cNvSpPr txBox="1"/>
          <p:nvPr/>
        </p:nvSpPr>
        <p:spPr>
          <a:xfrm>
            <a:off x="8852860" y="3860657"/>
            <a:ext cx="1262609" cy="97599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Trade with Signal</a:t>
            </a:r>
            <a:endParaRPr lang="en-US" altLang="zh-CN" b="1" dirty="0"/>
          </a:p>
        </p:txBody>
      </p:sp>
      <p:sp>
        <p:nvSpPr>
          <p:cNvPr id="44" name="矩形 4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47" name="组合 46"/>
          <p:cNvGrpSpPr/>
          <p:nvPr/>
        </p:nvGrpSpPr>
        <p:grpSpPr>
          <a:xfrm rot="17100000">
            <a:off x="175953" y="261388"/>
            <a:ext cx="481872" cy="469661"/>
            <a:chOff x="1032060" y="5022216"/>
            <a:chExt cx="753746" cy="734645"/>
          </a:xfrm>
        </p:grpSpPr>
        <p:sp>
          <p:nvSpPr>
            <p:cNvPr id="48" name="等腰三角形 4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
        <p:nvSpPr>
          <p:cNvPr id="4" name="矩形 3"/>
          <p:cNvSpPr/>
          <p:nvPr/>
        </p:nvSpPr>
        <p:spPr>
          <a:xfrm>
            <a:off x="4724400" y="2262918"/>
            <a:ext cx="2560656" cy="975995"/>
          </a:xfrm>
          <a:prstGeom prst="rect">
            <a:avLst/>
          </a:prstGeom>
          <a:noFill/>
        </p:spPr>
        <p:txBody>
          <a:bodyPr wrap="square" rtlCol="0">
            <a:spAutoFit/>
          </a:bodyPr>
          <a:lstStyle/>
          <a:p>
            <a:pPr algn="ctr">
              <a:lnSpc>
                <a:spcPts val="2300"/>
              </a:lnSpc>
            </a:pPr>
            <a:r>
              <a:rPr lang="en-US" altLang="zh-CN" sz="2000" b="1" dirty="0"/>
              <a:t>Abnormal was mean +- 3*standard deviation</a:t>
            </a:r>
            <a:endParaRPr lang="en-US" altLang="zh-CN" sz="2000" b="1" dirty="0"/>
          </a:p>
        </p:txBody>
      </p:sp>
      <p:grpSp>
        <p:nvGrpSpPr>
          <p:cNvPr id="29" name="组合 28"/>
          <p:cNvGrpSpPr/>
          <p:nvPr/>
        </p:nvGrpSpPr>
        <p:grpSpPr>
          <a:xfrm>
            <a:off x="230802" y="5920261"/>
            <a:ext cx="753746" cy="734645"/>
            <a:chOff x="1032060" y="5022216"/>
            <a:chExt cx="753746" cy="734645"/>
          </a:xfrm>
        </p:grpSpPr>
        <p:sp>
          <p:nvSpPr>
            <p:cNvPr id="46" name="等腰三角形 45"/>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等腰三角形 50"/>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1950720" y="965833"/>
            <a:ext cx="8265160" cy="677547"/>
            <a:chOff x="4719335" y="1249027"/>
            <a:chExt cx="2111408" cy="677527"/>
          </a:xfrm>
        </p:grpSpPr>
        <p:sp>
          <p:nvSpPr>
            <p:cNvPr id="57" name="TextBox 4"/>
            <p:cNvSpPr txBox="1">
              <a:spLocks noChangeArrowheads="1"/>
            </p:cNvSpPr>
            <p:nvPr/>
          </p:nvSpPr>
          <p:spPr bwMode="auto">
            <a:xfrm>
              <a:off x="5121223" y="1249027"/>
              <a:ext cx="1460322" cy="6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2400" b="1" dirty="0">
                  <a:solidFill>
                    <a:srgbClr val="C00000"/>
                  </a:solidFill>
                  <a:sym typeface="+mn-ea"/>
                </a:rPr>
                <a:t>2.Build EMA Margin Trade Strategy</a:t>
              </a:r>
              <a:endParaRPr lang="en-US" altLang="zh-CN" sz="2400" b="1" dirty="0">
                <a:solidFill>
                  <a:srgbClr val="C00000"/>
                </a:solidFill>
                <a:latin typeface="+mn-lt"/>
                <a:ea typeface="黑体" panose="02010609060101010101" pitchFamily="49" charset="-122"/>
                <a:sym typeface="+mn-ea"/>
              </a:endParaRPr>
            </a:p>
          </p:txBody>
        </p:sp>
        <p:sp>
          <p:nvSpPr>
            <p:cNvPr id="58" name="等腰三角形 57"/>
            <p:cNvSpPr/>
            <p:nvPr/>
          </p:nvSpPr>
          <p:spPr>
            <a:xfrm rot="5400000" flipH="1" flipV="1">
              <a:off x="6396701" y="149251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6200000" flipH="1" flipV="1">
              <a:off x="4687184" y="1464230"/>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94153" y="1055077"/>
            <a:ext cx="10803694" cy="5660976"/>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235363" y="980691"/>
            <a:ext cx="3721274"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Calculate EMA</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9819005" y="1363345"/>
            <a:ext cx="878840" cy="264795"/>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灯片编号占位符 2"/>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55650" y="744220"/>
            <a:ext cx="10005060" cy="575818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977640" y="429895"/>
            <a:ext cx="51181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Define Abnormal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361950" y="1721836"/>
            <a:ext cx="11468100" cy="4953000"/>
          </a:xfrm>
          <a:prstGeom prst="rect">
            <a:avLst/>
          </a:prstGeom>
        </p:spPr>
      </p:pic>
      <p:sp>
        <p:nvSpPr>
          <p:cNvPr id="4" name="TextBox 4"/>
          <p:cNvSpPr txBox="1">
            <a:spLocks noChangeArrowheads="1"/>
          </p:cNvSpPr>
          <p:nvPr/>
        </p:nvSpPr>
        <p:spPr bwMode="auto">
          <a:xfrm>
            <a:off x="3977640" y="584835"/>
            <a:ext cx="530606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Define Abnormal</a:t>
            </a:r>
            <a:endParaRPr lang="en-US" altLang="zh-CN" sz="4000" b="1" dirty="0">
              <a:solidFill>
                <a:srgbClr val="C00000"/>
              </a:solidFill>
              <a:latin typeface="+mn-lt"/>
              <a:ea typeface="黑体" panose="02010609060101010101" pitchFamily="49" charset="-122"/>
              <a:sym typeface="+mn-ea"/>
            </a:endParaRPr>
          </a:p>
        </p:txBody>
      </p:sp>
      <p:grpSp>
        <p:nvGrpSpPr>
          <p:cNvPr id="10" name="组合 9"/>
          <p:cNvGrpSpPr/>
          <p:nvPr/>
        </p:nvGrpSpPr>
        <p:grpSpPr>
          <a:xfrm>
            <a:off x="11438254" y="596965"/>
            <a:ext cx="753746" cy="734645"/>
            <a:chOff x="1032060" y="5022216"/>
            <a:chExt cx="753746" cy="734645"/>
          </a:xfrm>
        </p:grpSpPr>
        <p:sp>
          <p:nvSpPr>
            <p:cNvPr id="11" name="等腰三角形 1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77900" y="1162685"/>
            <a:ext cx="10236200" cy="556260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537710" y="391160"/>
            <a:ext cx="456438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Build Signal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958850" y="1238885"/>
            <a:ext cx="10274300" cy="546100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814463" y="398957"/>
            <a:ext cx="45630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Trade with Signal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箭头连接符 23"/>
          <p:cNvCxnSpPr/>
          <p:nvPr/>
        </p:nvCxnSpPr>
        <p:spPr>
          <a:xfrm>
            <a:off x="1155700" y="4040154"/>
            <a:ext cx="9855200" cy="0"/>
          </a:xfrm>
          <a:prstGeom prst="straightConnector1">
            <a:avLst/>
          </a:prstGeom>
          <a:ln w="5715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25" name="椭圆 34"/>
          <p:cNvSpPr/>
          <p:nvPr/>
        </p:nvSpPr>
        <p:spPr>
          <a:xfrm>
            <a:off x="1541579" y="3009468"/>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矩形 25"/>
          <p:cNvSpPr/>
          <p:nvPr/>
        </p:nvSpPr>
        <p:spPr>
          <a:xfrm>
            <a:off x="8255635" y="5332402"/>
            <a:ext cx="2568575" cy="1271270"/>
          </a:xfrm>
          <a:prstGeom prst="rect">
            <a:avLst/>
          </a:prstGeom>
          <a:noFill/>
        </p:spPr>
        <p:txBody>
          <a:bodyPr wrap="square" rtlCol="0">
            <a:spAutoFit/>
          </a:bodyPr>
          <a:lstStyle/>
          <a:p>
            <a:pPr algn="ctr">
              <a:lnSpc>
                <a:spcPts val="2300"/>
              </a:lnSpc>
            </a:pPr>
            <a:r>
              <a:rPr lang="en-US" altLang="zh-CN" sz="2000" b="1" dirty="0"/>
              <a:t>Find the Best EMA with Max Sharpe and high Winning Rate</a:t>
            </a:r>
            <a:endParaRPr lang="en-US" altLang="zh-CN" sz="2000" b="1" dirty="0"/>
          </a:p>
        </p:txBody>
      </p:sp>
      <p:sp>
        <p:nvSpPr>
          <p:cNvPr id="27" name="矩形 26"/>
          <p:cNvSpPr/>
          <p:nvPr/>
        </p:nvSpPr>
        <p:spPr>
          <a:xfrm>
            <a:off x="1091477" y="1665276"/>
            <a:ext cx="2162810" cy="1271270"/>
          </a:xfrm>
          <a:prstGeom prst="rect">
            <a:avLst/>
          </a:prstGeom>
          <a:noFill/>
        </p:spPr>
        <p:txBody>
          <a:bodyPr wrap="square" rtlCol="0">
            <a:spAutoFit/>
          </a:bodyPr>
          <a:lstStyle/>
          <a:p>
            <a:pPr algn="ctr">
              <a:lnSpc>
                <a:spcPts val="2300"/>
              </a:lnSpc>
            </a:pPr>
            <a:r>
              <a:rPr lang="en-US" altLang="zh-CN" sz="2000" b="1" dirty="0">
                <a:ea typeface="黑体" panose="02010609060101010101" pitchFamily="49" charset="-122"/>
                <a:sym typeface="+mn-ea"/>
              </a:rPr>
              <a:t>Select Multiple Span of EMA, Calculate Multiple EMAs </a:t>
            </a:r>
            <a:r>
              <a:rPr lang="en-US" sz="2000" b="1" dirty="0"/>
              <a:t> </a:t>
            </a:r>
            <a:endParaRPr lang="en-US" sz="2000" b="1" dirty="0"/>
          </a:p>
        </p:txBody>
      </p:sp>
      <p:sp>
        <p:nvSpPr>
          <p:cNvPr id="30" name="矩形 29"/>
          <p:cNvSpPr/>
          <p:nvPr/>
        </p:nvSpPr>
        <p:spPr>
          <a:xfrm>
            <a:off x="3423285" y="5332442"/>
            <a:ext cx="2362200" cy="975995"/>
          </a:xfrm>
          <a:prstGeom prst="rect">
            <a:avLst/>
          </a:prstGeom>
          <a:noFill/>
        </p:spPr>
        <p:txBody>
          <a:bodyPr wrap="square" rtlCol="0">
            <a:spAutoFit/>
          </a:bodyPr>
          <a:lstStyle/>
          <a:p>
            <a:pPr algn="ctr">
              <a:lnSpc>
                <a:spcPts val="2300"/>
              </a:lnSpc>
            </a:pPr>
            <a:r>
              <a:rPr lang="en-US" altLang="zh-CN" sz="2000" b="1" dirty="0">
                <a:sym typeface="+mn-ea"/>
              </a:rPr>
              <a:t>Execute Strategy with different EMAs</a:t>
            </a:r>
            <a:endParaRPr lang="en-US" altLang="zh-CN" sz="2000" b="1" dirty="0"/>
          </a:p>
        </p:txBody>
      </p:sp>
      <p:sp>
        <p:nvSpPr>
          <p:cNvPr id="31" name="椭圆 34"/>
          <p:cNvSpPr/>
          <p:nvPr/>
        </p:nvSpPr>
        <p:spPr>
          <a:xfrm>
            <a:off x="6444235" y="3034168"/>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3" name="组合 32"/>
          <p:cNvGrpSpPr/>
          <p:nvPr/>
        </p:nvGrpSpPr>
        <p:grpSpPr>
          <a:xfrm rot="10800000">
            <a:off x="8842984" y="3322200"/>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rot="10800000">
            <a:off x="3894608" y="3352619"/>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39" name="TextBox 73"/>
          <p:cNvSpPr txBox="1"/>
          <p:nvPr/>
        </p:nvSpPr>
        <p:spPr>
          <a:xfrm>
            <a:off x="1541578" y="3551812"/>
            <a:ext cx="1262609" cy="975995"/>
          </a:xfrm>
          <a:prstGeom prst="rect">
            <a:avLst/>
          </a:prstGeom>
          <a:noFill/>
        </p:spPr>
        <p:txBody>
          <a:bodyPr wrap="square" rtlCol="0">
            <a:spAutoFit/>
          </a:bodyPr>
          <a:lstStyle>
            <a:defPPr>
              <a:defRPr lang="zh-CN"/>
            </a:defPPr>
            <a:lvl1pPr algn="ctr">
              <a:lnSpc>
                <a:spcPts val="2300"/>
              </a:lnSpc>
              <a:defRPr sz="1200"/>
            </a:lvl1pPr>
          </a:lstStyle>
          <a:p>
            <a:r>
              <a:rPr lang="en-US" altLang="zh-CN" sz="1800" b="1" dirty="0">
                <a:solidFill>
                  <a:schemeClr val="bg1"/>
                </a:solidFill>
              </a:rPr>
              <a:t>Select Multiple Span</a:t>
            </a:r>
            <a:endParaRPr lang="en-US" altLang="zh-CN" sz="1800" b="1" dirty="0">
              <a:solidFill>
                <a:schemeClr val="bg1"/>
              </a:solidFill>
            </a:endParaRPr>
          </a:p>
        </p:txBody>
      </p:sp>
      <p:sp>
        <p:nvSpPr>
          <p:cNvPr id="40" name="TextBox 74"/>
          <p:cNvSpPr txBox="1"/>
          <p:nvPr/>
        </p:nvSpPr>
        <p:spPr>
          <a:xfrm>
            <a:off x="3973080" y="3456645"/>
            <a:ext cx="1262609" cy="1271270"/>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Execute Strategy with EMAs</a:t>
            </a:r>
            <a:endParaRPr lang="en-US" altLang="zh-CN" b="1" dirty="0"/>
          </a:p>
        </p:txBody>
      </p:sp>
      <p:sp>
        <p:nvSpPr>
          <p:cNvPr id="41" name="TextBox 75"/>
          <p:cNvSpPr txBox="1"/>
          <p:nvPr/>
        </p:nvSpPr>
        <p:spPr>
          <a:xfrm>
            <a:off x="6388735" y="3698875"/>
            <a:ext cx="1435100"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Calculate Indicators </a:t>
            </a:r>
            <a:endParaRPr lang="en-US" altLang="zh-CN" b="1" dirty="0"/>
          </a:p>
        </p:txBody>
      </p:sp>
      <p:sp>
        <p:nvSpPr>
          <p:cNvPr id="42" name="TextBox 76"/>
          <p:cNvSpPr txBox="1"/>
          <p:nvPr/>
        </p:nvSpPr>
        <p:spPr>
          <a:xfrm>
            <a:off x="8938902" y="3699768"/>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Find </a:t>
            </a:r>
            <a:r>
              <a:rPr lang="en-US" altLang="zh-CN" b="1" dirty="0">
                <a:sym typeface="+mn-ea"/>
              </a:rPr>
              <a:t>the Best EMA</a:t>
            </a:r>
            <a:endParaRPr lang="en-US" altLang="zh-CN" b="1" dirty="0"/>
          </a:p>
        </p:txBody>
      </p:sp>
      <p:sp>
        <p:nvSpPr>
          <p:cNvPr id="44" name="矩形 4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47" name="组合 46"/>
          <p:cNvGrpSpPr/>
          <p:nvPr/>
        </p:nvGrpSpPr>
        <p:grpSpPr>
          <a:xfrm rot="17100000">
            <a:off x="175953" y="261388"/>
            <a:ext cx="481872" cy="469661"/>
            <a:chOff x="1032060" y="5022216"/>
            <a:chExt cx="753746" cy="734645"/>
          </a:xfrm>
        </p:grpSpPr>
        <p:sp>
          <p:nvSpPr>
            <p:cNvPr id="48" name="等腰三角形 4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
        <p:nvSpPr>
          <p:cNvPr id="4" name="矩形 3"/>
          <p:cNvSpPr/>
          <p:nvPr/>
        </p:nvSpPr>
        <p:spPr>
          <a:xfrm>
            <a:off x="5882640" y="2205838"/>
            <a:ext cx="2447290" cy="681355"/>
          </a:xfrm>
          <a:prstGeom prst="rect">
            <a:avLst/>
          </a:prstGeom>
          <a:noFill/>
        </p:spPr>
        <p:txBody>
          <a:bodyPr wrap="square" rtlCol="0">
            <a:spAutoFit/>
          </a:bodyPr>
          <a:lstStyle/>
          <a:p>
            <a:pPr algn="ctr">
              <a:lnSpc>
                <a:spcPts val="2300"/>
              </a:lnSpc>
            </a:pPr>
            <a:r>
              <a:rPr lang="en-US" altLang="zh-CN" sz="2000" b="1" dirty="0"/>
              <a:t>Calculate Sharpe and Winning Rate</a:t>
            </a:r>
            <a:endParaRPr lang="en-US" altLang="zh-CN" sz="2000" b="1" dirty="0"/>
          </a:p>
        </p:txBody>
      </p:sp>
      <p:grpSp>
        <p:nvGrpSpPr>
          <p:cNvPr id="28" name="组合 27"/>
          <p:cNvGrpSpPr/>
          <p:nvPr/>
        </p:nvGrpSpPr>
        <p:grpSpPr>
          <a:xfrm>
            <a:off x="230802" y="5920261"/>
            <a:ext cx="753746" cy="734645"/>
            <a:chOff x="1032060" y="5022216"/>
            <a:chExt cx="753746" cy="734645"/>
          </a:xfrm>
        </p:grpSpPr>
        <p:sp>
          <p:nvSpPr>
            <p:cNvPr id="29" name="等腰三角形 28"/>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等腰三角形 42"/>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3052445" y="868029"/>
            <a:ext cx="5791200" cy="677561"/>
            <a:chOff x="4719335" y="1249040"/>
            <a:chExt cx="2111408" cy="677514"/>
          </a:xfrm>
        </p:grpSpPr>
        <p:sp>
          <p:nvSpPr>
            <p:cNvPr id="54" name="TextBox 4"/>
            <p:cNvSpPr txBox="1">
              <a:spLocks noChangeArrowheads="1"/>
            </p:cNvSpPr>
            <p:nvPr/>
          </p:nvSpPr>
          <p:spPr bwMode="auto">
            <a:xfrm>
              <a:off x="5121226" y="1249040"/>
              <a:ext cx="1386840" cy="64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2400" b="1" dirty="0">
                  <a:solidFill>
                    <a:srgbClr val="C00000"/>
                  </a:solidFill>
                  <a:sym typeface="+mn-ea"/>
                </a:rPr>
                <a:t>3.Optimize the Strategy</a:t>
              </a:r>
              <a:r>
                <a:rPr lang="en-US" altLang="zh-CN" sz="2400" dirty="0">
                  <a:sym typeface="+mn-ea"/>
                </a:rPr>
                <a:t> </a:t>
              </a:r>
              <a:endParaRPr lang="en-US" altLang="zh-CN" sz="2400" b="1" dirty="0">
                <a:solidFill>
                  <a:srgbClr val="C00000"/>
                </a:solidFill>
                <a:latin typeface="+mn-lt"/>
                <a:ea typeface="黑体" panose="02010609060101010101" pitchFamily="49" charset="-122"/>
              </a:endParaRPr>
            </a:p>
          </p:txBody>
        </p:sp>
        <p:sp>
          <p:nvSpPr>
            <p:cNvPr id="55" name="等腰三角形 54"/>
            <p:cNvSpPr/>
            <p:nvPr/>
          </p:nvSpPr>
          <p:spPr>
            <a:xfrm rot="5400000" flipH="1" flipV="1">
              <a:off x="6396701" y="149251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6200000" flipH="1" flipV="1">
              <a:off x="4687184" y="1464230"/>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531978" y="478146"/>
            <a:ext cx="5128044"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Select Multiple Span</a:t>
            </a:r>
            <a:endParaRPr lang="en-US" altLang="zh-CN" sz="4000" b="1" dirty="0">
              <a:solidFill>
                <a:srgbClr val="C00000"/>
              </a:solidFill>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825500" y="1353417"/>
            <a:ext cx="10541000" cy="5397500"/>
          </a:xfrm>
          <a:prstGeom prst="rect">
            <a:avLst/>
          </a:prstGeom>
        </p:spPr>
      </p:pic>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9765030" y="1640205"/>
            <a:ext cx="1049655" cy="34607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灯片编号占位符 2"/>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747165" y="1484073"/>
            <a:ext cx="469767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Find the Best EMA</a:t>
            </a:r>
            <a:endParaRPr lang="en-US" altLang="zh-CN" sz="4000" b="1" dirty="0">
              <a:solidFill>
                <a:srgbClr val="C00000"/>
              </a:solidFill>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681355" y="2750185"/>
            <a:ext cx="10701655" cy="1356995"/>
          </a:xfrm>
          <a:prstGeom prst="rect">
            <a:avLst/>
          </a:prstGeom>
        </p:spPr>
      </p:pic>
      <p:sp>
        <p:nvSpPr>
          <p:cNvPr id="3" name="圆角矩形 2"/>
          <p:cNvSpPr/>
          <p:nvPr/>
        </p:nvSpPr>
        <p:spPr>
          <a:xfrm>
            <a:off x="700405" y="3428365"/>
            <a:ext cx="1006475" cy="692150"/>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灯片编号占位符 3"/>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727305" y="1133234"/>
            <a:ext cx="4737391"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sym typeface="+mn-ea"/>
              </a:rPr>
              <a:t>Find the Best EMA</a:t>
            </a:r>
            <a:endParaRPr lang="en-US" altLang="zh-CN" sz="4000" b="1" dirty="0">
              <a:solidFill>
                <a:srgbClr val="C00000"/>
              </a:solidFill>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2965450" y="2140585"/>
            <a:ext cx="6261100" cy="3740785"/>
          </a:xfrm>
          <a:prstGeom prst="rect">
            <a:avLst/>
          </a:prstGeom>
        </p:spPr>
      </p:pic>
      <p:sp>
        <p:nvSpPr>
          <p:cNvPr id="4" name="圆角矩形 3"/>
          <p:cNvSpPr/>
          <p:nvPr/>
        </p:nvSpPr>
        <p:spPr>
          <a:xfrm>
            <a:off x="3107055" y="3428365"/>
            <a:ext cx="5914390" cy="1510030"/>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灯片编号占位符 2"/>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89068" y="3598862"/>
            <a:ext cx="4213862" cy="559769"/>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1" name="矩形 20"/>
          <p:cNvSpPr/>
          <p:nvPr/>
        </p:nvSpPr>
        <p:spPr>
          <a:xfrm>
            <a:off x="5138703" y="1665219"/>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7" name="文本框 26"/>
          <p:cNvSpPr txBox="1"/>
          <p:nvPr/>
        </p:nvSpPr>
        <p:spPr>
          <a:xfrm>
            <a:off x="5197475" y="1944370"/>
            <a:ext cx="1855470" cy="156845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ONE</a:t>
            </a:r>
            <a:endParaRPr lang="zh-CN" altLang="en-US" sz="4800" b="1" dirty="0">
              <a:solidFill>
                <a:schemeClr val="tx1">
                  <a:lumMod val="75000"/>
                  <a:lumOff val="25000"/>
                </a:schemeClr>
              </a:solidFill>
              <a:latin typeface="+mj-lt"/>
              <a:ea typeface="微软雅黑" panose="020B0503020204020204" pitchFamily="34" charset="-122"/>
            </a:endParaRPr>
          </a:p>
        </p:txBody>
      </p:sp>
      <p:sp>
        <p:nvSpPr>
          <p:cNvPr id="9" name="TextBox 4"/>
          <p:cNvSpPr txBox="1">
            <a:spLocks noChangeArrowheads="1"/>
          </p:cNvSpPr>
          <p:nvPr/>
        </p:nvSpPr>
        <p:spPr bwMode="auto">
          <a:xfrm>
            <a:off x="3022923" y="3512694"/>
            <a:ext cx="635449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400" b="1" dirty="0">
                <a:solidFill>
                  <a:schemeClr val="bg1"/>
                </a:solidFill>
                <a:latin typeface="+mn-lt"/>
                <a:ea typeface="黑体" panose="02010609060101010101" pitchFamily="49" charset="-122"/>
              </a:rPr>
              <a:t>Purpose and main idea</a:t>
            </a:r>
            <a:endParaRPr lang="en-US" altLang="zh-CN" sz="2400" b="1" dirty="0">
              <a:solidFill>
                <a:schemeClr val="bg1"/>
              </a:solidFill>
              <a:latin typeface="+mn-lt"/>
              <a:ea typeface="黑体" panose="02010609060101010101" pitchFamily="49" charset="-122"/>
            </a:endParaRPr>
          </a:p>
        </p:txBody>
      </p:sp>
      <p:grpSp>
        <p:nvGrpSpPr>
          <p:cNvPr id="7" name="组合 6"/>
          <p:cNvGrpSpPr/>
          <p:nvPr/>
        </p:nvGrpSpPr>
        <p:grpSpPr>
          <a:xfrm rot="5400000">
            <a:off x="130319" y="158400"/>
            <a:ext cx="753746" cy="734645"/>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p:nvSpPr>
        <p:spPr>
          <a:xfrm rot="7200000" flipH="1" flipV="1">
            <a:off x="11531409" y="6238716"/>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1665219"/>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3" name="文本框 22"/>
          <p:cNvSpPr txBox="1"/>
          <p:nvPr/>
        </p:nvSpPr>
        <p:spPr>
          <a:xfrm>
            <a:off x="3993029" y="3610069"/>
            <a:ext cx="4213862" cy="559769"/>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7" name="文本框 26"/>
          <p:cNvSpPr txBox="1"/>
          <p:nvPr/>
        </p:nvSpPr>
        <p:spPr>
          <a:xfrm>
            <a:off x="5139055" y="1851660"/>
            <a:ext cx="2024380" cy="1322070"/>
          </a:xfrm>
          <a:prstGeom prst="rect">
            <a:avLst/>
          </a:prstGeom>
          <a:noFill/>
        </p:spPr>
        <p:txBody>
          <a:bodyPr wrap="square" rtlCol="0">
            <a:spAutoFit/>
          </a:bodyPr>
          <a:lstStyle/>
          <a:p>
            <a:pPr algn="ctr"/>
            <a:r>
              <a:rPr lang="en-US" altLang="zh-CN" sz="4000" b="1" dirty="0">
                <a:solidFill>
                  <a:schemeClr val="tx1">
                    <a:lumMod val="75000"/>
                    <a:lumOff val="25000"/>
                  </a:schemeClr>
                </a:solidFill>
                <a:latin typeface="+mj-lt"/>
                <a:ea typeface="微软雅黑" panose="020B0503020204020204" pitchFamily="34" charset="-122"/>
              </a:rPr>
              <a:t>PART   THREE</a:t>
            </a:r>
            <a:endParaRPr lang="en-US" altLang="zh-CN" sz="4000" b="1" dirty="0">
              <a:solidFill>
                <a:schemeClr val="tx1">
                  <a:lumMod val="75000"/>
                  <a:lumOff val="25000"/>
                </a:schemeClr>
              </a:solidFill>
              <a:latin typeface="+mj-lt"/>
              <a:ea typeface="微软雅黑" panose="020B0503020204020204" pitchFamily="34" charset="-122"/>
            </a:endParaRPr>
          </a:p>
        </p:txBody>
      </p:sp>
      <p:sp>
        <p:nvSpPr>
          <p:cNvPr id="9" name="TextBox 4"/>
          <p:cNvSpPr txBox="1">
            <a:spLocks noChangeArrowheads="1"/>
          </p:cNvSpPr>
          <p:nvPr/>
        </p:nvSpPr>
        <p:spPr bwMode="auto">
          <a:xfrm>
            <a:off x="4863465" y="3658870"/>
            <a:ext cx="2984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solidFill>
                  <a:schemeClr val="bg1"/>
                </a:solidFill>
                <a:ea typeface="黑体" panose="02010609060101010101" pitchFamily="49" charset="-122"/>
              </a:rPr>
              <a:t>The Final Result</a:t>
            </a:r>
            <a:endParaRPr lang="zh-CN" altLang="en-US" sz="2400" b="1" dirty="0">
              <a:solidFill>
                <a:schemeClr val="bg1"/>
              </a:solidFill>
              <a:ea typeface="黑体" panose="02010609060101010101" pitchFamily="49" charset="-122"/>
            </a:endParaRPr>
          </a:p>
        </p:txBody>
      </p:sp>
      <p:grpSp>
        <p:nvGrpSpPr>
          <p:cNvPr id="7" name="组合 6"/>
          <p:cNvGrpSpPr/>
          <p:nvPr/>
        </p:nvGrpSpPr>
        <p:grpSpPr>
          <a:xfrm rot="5400000">
            <a:off x="130319" y="158400"/>
            <a:ext cx="753746" cy="734645"/>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等腰三角形 10"/>
          <p:cNvSpPr/>
          <p:nvPr/>
        </p:nvSpPr>
        <p:spPr>
          <a:xfrm rot="7200000" flipH="1" flipV="1">
            <a:off x="11531409" y="6238716"/>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035050" y="1238885"/>
            <a:ext cx="10121900" cy="538480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03</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2828290" y="408940"/>
            <a:ext cx="692531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rPr>
              <a:t>Accumulated Return Curve</a:t>
            </a:r>
            <a:endParaRPr lang="en-US" altLang="zh-CN" sz="4000" b="1" dirty="0">
              <a:solidFill>
                <a:srgbClr val="C00000"/>
              </a:solidFill>
            </a:endParaRPr>
          </a:p>
        </p:txBody>
      </p:sp>
      <p:sp>
        <p:nvSpPr>
          <p:cNvPr id="36" name="TextBox 4"/>
          <p:cNvSpPr txBox="1">
            <a:spLocks noChangeArrowheads="1"/>
          </p:cNvSpPr>
          <p:nvPr/>
        </p:nvSpPr>
        <p:spPr bwMode="auto">
          <a:xfrm>
            <a:off x="1332834" y="287011"/>
            <a:ext cx="63544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Final result</a:t>
            </a:r>
            <a:endParaRPr lang="en-US" altLang="zh-CN"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030605" y="2044065"/>
            <a:ext cx="456565" cy="47180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1068705" y="4545965"/>
            <a:ext cx="456565" cy="47180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0311765" y="2044065"/>
            <a:ext cx="456565" cy="47180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0311765" y="4545965"/>
            <a:ext cx="456565" cy="47180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90725" y="1423670"/>
            <a:ext cx="8211185" cy="5161915"/>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03</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355340" y="408940"/>
            <a:ext cx="548132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rPr>
              <a:t>High Return Low risk</a:t>
            </a:r>
            <a:endParaRPr lang="en-US" altLang="zh-CN" sz="4000" b="1" dirty="0">
              <a:solidFill>
                <a:srgbClr val="C00000"/>
              </a:solidFill>
            </a:endParaRPr>
          </a:p>
        </p:txBody>
      </p:sp>
      <p:sp>
        <p:nvSpPr>
          <p:cNvPr id="36" name="TextBox 4"/>
          <p:cNvSpPr txBox="1">
            <a:spLocks noChangeArrowheads="1"/>
          </p:cNvSpPr>
          <p:nvPr/>
        </p:nvSpPr>
        <p:spPr bwMode="auto">
          <a:xfrm>
            <a:off x="1332834" y="287011"/>
            <a:ext cx="63544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Final result</a:t>
            </a:r>
            <a:endParaRPr lang="en-US" altLang="zh-CN"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9021445" y="1423670"/>
            <a:ext cx="1179830" cy="44132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08355" y="1631315"/>
            <a:ext cx="10575925" cy="311658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03</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Final result</a:t>
            </a:r>
            <a:endParaRPr lang="en-US" altLang="zh-CN"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9006205" y="2799080"/>
            <a:ext cx="2124075" cy="177736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Box 4"/>
          <p:cNvSpPr txBox="1">
            <a:spLocks noChangeArrowheads="1"/>
          </p:cNvSpPr>
          <p:nvPr/>
        </p:nvSpPr>
        <p:spPr bwMode="auto">
          <a:xfrm>
            <a:off x="3355340" y="408940"/>
            <a:ext cx="548132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rPr>
              <a:t>High Return Low risk</a:t>
            </a:r>
            <a:endParaRPr lang="en-US" altLang="zh-CN" sz="4000" b="1" dirty="0">
              <a:solidFill>
                <a:srgbClr val="C00000"/>
              </a:solidFill>
            </a:endParaRPr>
          </a:p>
        </p:txBody>
      </p:sp>
      <p:sp>
        <p:nvSpPr>
          <p:cNvPr id="4" name="灯片编号占位符 3"/>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flipH="1">
            <a:off x="3196888" y="0"/>
            <a:ext cx="3237740" cy="6882408"/>
          </a:xfrm>
          <a:custGeom>
            <a:avLst/>
            <a:gdLst>
              <a:gd name="connsiteX0" fmla="*/ 513267 w 2428305"/>
              <a:gd name="connsiteY0" fmla="*/ 0 h 5161806"/>
              <a:gd name="connsiteX1" fmla="*/ 683837 w 2428305"/>
              <a:gd name="connsiteY1" fmla="*/ 0 h 5161806"/>
              <a:gd name="connsiteX2" fmla="*/ 631377 w 2428305"/>
              <a:gd name="connsiteY2" fmla="*/ 84528 h 5161806"/>
              <a:gd name="connsiteX3" fmla="*/ 169936 w 2428305"/>
              <a:gd name="connsiteY3" fmla="*/ 1863735 h 5161806"/>
              <a:gd name="connsiteX4" fmla="*/ 2159444 w 2428305"/>
              <a:gd name="connsiteY4" fmla="*/ 5057110 h 5161806"/>
              <a:gd name="connsiteX5" fmla="*/ 2428305 w 2428305"/>
              <a:gd name="connsiteY5" fmla="*/ 5161806 h 5161806"/>
              <a:gd name="connsiteX6" fmla="*/ 2187906 w 2428305"/>
              <a:gd name="connsiteY6" fmla="*/ 5161806 h 5161806"/>
              <a:gd name="connsiteX7" fmla="*/ 1962208 w 2428305"/>
              <a:gd name="connsiteY7" fmla="*/ 5072695 h 5161806"/>
              <a:gd name="connsiteX8" fmla="*/ 0 w 2428305"/>
              <a:gd name="connsiteY8" fmla="*/ 1879320 h 5161806"/>
              <a:gd name="connsiteX9" fmla="*/ 364893 w 2428305"/>
              <a:gd name="connsiteY9" fmla="*/ 273595 h 516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8305" h="5161806">
                <a:moveTo>
                  <a:pt x="513267" y="0"/>
                </a:moveTo>
                <a:lnTo>
                  <a:pt x="683837" y="0"/>
                </a:lnTo>
                <a:lnTo>
                  <a:pt x="631377" y="84528"/>
                </a:lnTo>
                <a:cubicBezTo>
                  <a:pt x="338374" y="604622"/>
                  <a:pt x="169936" y="1213251"/>
                  <a:pt x="169936" y="1863735"/>
                </a:cubicBezTo>
                <a:cubicBezTo>
                  <a:pt x="169936" y="3299287"/>
                  <a:pt x="990294" y="4530984"/>
                  <a:pt x="2159444" y="5057110"/>
                </a:cubicBezTo>
                <a:lnTo>
                  <a:pt x="2428305" y="5161806"/>
                </a:lnTo>
                <a:lnTo>
                  <a:pt x="2187906" y="5161806"/>
                </a:lnTo>
                <a:lnTo>
                  <a:pt x="1962208" y="5072695"/>
                </a:lnTo>
                <a:cubicBezTo>
                  <a:pt x="809101" y="4546569"/>
                  <a:pt x="0" y="3314872"/>
                  <a:pt x="0" y="1879320"/>
                </a:cubicBezTo>
                <a:cubicBezTo>
                  <a:pt x="0" y="1299866"/>
                  <a:pt x="131827" y="753625"/>
                  <a:pt x="364893" y="273595"/>
                </a:cubicBezTo>
                <a:close/>
              </a:path>
            </a:pathLst>
          </a:custGeom>
          <a:solidFill>
            <a:srgbClr val="5454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kern="0">
              <a:solidFill>
                <a:sysClr val="windowText" lastClr="000000"/>
              </a:solidFill>
            </a:endParaRPr>
          </a:p>
        </p:txBody>
      </p:sp>
      <p:grpSp>
        <p:nvGrpSpPr>
          <p:cNvPr id="14" name="组合 13"/>
          <p:cNvGrpSpPr/>
          <p:nvPr/>
        </p:nvGrpSpPr>
        <p:grpSpPr>
          <a:xfrm>
            <a:off x="5933413" y="1147282"/>
            <a:ext cx="725324" cy="725324"/>
            <a:chOff x="5000599" y="688042"/>
            <a:chExt cx="543993" cy="543993"/>
          </a:xfrm>
        </p:grpSpPr>
        <p:sp>
          <p:nvSpPr>
            <p:cNvPr id="12" name="椭圆 11"/>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13" name="任意多边形 12"/>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grpSp>
      <p:grpSp>
        <p:nvGrpSpPr>
          <p:cNvPr id="19" name="组合 18"/>
          <p:cNvGrpSpPr/>
          <p:nvPr/>
        </p:nvGrpSpPr>
        <p:grpSpPr>
          <a:xfrm>
            <a:off x="5961938" y="2824352"/>
            <a:ext cx="725324" cy="725324"/>
            <a:chOff x="5000599" y="688042"/>
            <a:chExt cx="543993" cy="543993"/>
          </a:xfrm>
        </p:grpSpPr>
        <p:sp>
          <p:nvSpPr>
            <p:cNvPr id="20" name="椭圆 19"/>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21" name="任意多边形 20"/>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grpSp>
      <p:grpSp>
        <p:nvGrpSpPr>
          <p:cNvPr id="22" name="组合 21"/>
          <p:cNvGrpSpPr/>
          <p:nvPr/>
        </p:nvGrpSpPr>
        <p:grpSpPr>
          <a:xfrm>
            <a:off x="4994788" y="5023189"/>
            <a:ext cx="725324" cy="725324"/>
            <a:chOff x="5000599" y="688042"/>
            <a:chExt cx="543993" cy="543993"/>
          </a:xfrm>
        </p:grpSpPr>
        <p:sp>
          <p:nvSpPr>
            <p:cNvPr id="23" name="椭圆 22"/>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dirty="0">
                <a:solidFill>
                  <a:sysClr val="windowText" lastClr="000000"/>
                </a:solidFill>
              </a:endParaRPr>
            </a:p>
          </p:txBody>
        </p:sp>
        <p:sp>
          <p:nvSpPr>
            <p:cNvPr id="24" name="任意多边形 23"/>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grpSp>
      <p:grpSp>
        <p:nvGrpSpPr>
          <p:cNvPr id="54" name="组合 53"/>
          <p:cNvGrpSpPr/>
          <p:nvPr/>
        </p:nvGrpSpPr>
        <p:grpSpPr>
          <a:xfrm>
            <a:off x="9001760" y="1490980"/>
            <a:ext cx="3429635" cy="1083310"/>
            <a:chOff x="552753" y="1177475"/>
            <a:chExt cx="1971159" cy="717399"/>
          </a:xfrm>
        </p:grpSpPr>
        <p:grpSp>
          <p:nvGrpSpPr>
            <p:cNvPr id="18" name="组合 17"/>
            <p:cNvGrpSpPr/>
            <p:nvPr/>
          </p:nvGrpSpPr>
          <p:grpSpPr>
            <a:xfrm>
              <a:off x="555402" y="1177475"/>
              <a:ext cx="1741170" cy="396000"/>
              <a:chOff x="2122996" y="1277661"/>
              <a:chExt cx="1741170" cy="396000"/>
            </a:xfrm>
          </p:grpSpPr>
          <p:sp>
            <p:nvSpPr>
              <p:cNvPr id="17" name="矩形 16"/>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28" name="TextBox 27"/>
              <p:cNvSpPr txBox="1"/>
              <p:nvPr/>
            </p:nvSpPr>
            <p:spPr>
              <a:xfrm>
                <a:off x="2122996" y="1322429"/>
                <a:ext cx="1741170" cy="264084"/>
              </a:xfrm>
              <a:prstGeom prst="rect">
                <a:avLst/>
              </a:prstGeom>
              <a:noFill/>
            </p:spPr>
            <p:txBody>
              <a:bodyPr wrap="square" rtlCol="0">
                <a:spAutoFit/>
              </a:bodyPr>
              <a:lstStyle/>
              <a:p>
                <a:pPr defTabSz="1218565"/>
                <a:r>
                  <a:rPr lang="en-US" altLang="zh-CN" sz="2000" kern="0" dirty="0">
                    <a:solidFill>
                      <a:schemeClr val="bg1"/>
                    </a:solidFill>
                    <a:latin typeface="Arial" panose="020B0604020202020204" pitchFamily="34" charset="0"/>
                    <a:cs typeface="Arial" panose="020B0604020202020204" pitchFamily="34" charset="0"/>
                  </a:rPr>
                  <a:t>Best Span:150</a:t>
                </a:r>
                <a:endParaRPr lang="en-US" altLang="zh-CN" sz="2000" kern="0" dirty="0">
                  <a:solidFill>
                    <a:schemeClr val="bg1"/>
                  </a:solidFill>
                  <a:latin typeface="Arial" panose="020B0604020202020204" pitchFamily="34" charset="0"/>
                  <a:cs typeface="Arial" panose="020B0604020202020204" pitchFamily="34" charset="0"/>
                </a:endParaRPr>
              </a:p>
            </p:txBody>
          </p:sp>
        </p:grpSp>
        <p:sp>
          <p:nvSpPr>
            <p:cNvPr id="30" name="TextBox 29"/>
            <p:cNvSpPr txBox="1"/>
            <p:nvPr/>
          </p:nvSpPr>
          <p:spPr>
            <a:xfrm>
              <a:off x="552753" y="1605314"/>
              <a:ext cx="1971159" cy="289560"/>
            </a:xfrm>
            <a:prstGeom prst="rect">
              <a:avLst/>
            </a:prstGeom>
            <a:noFill/>
          </p:spPr>
          <p:txBody>
            <a:bodyPr wrap="square" rtlCol="0">
              <a:spAutoFit/>
            </a:bodyPr>
            <a:lstStyle>
              <a:defPPr>
                <a:defRPr lang="zh-CN"/>
              </a:defPPr>
              <a:lvl1pPr algn="ctr">
                <a:lnSpc>
                  <a:spcPts val="2300"/>
                </a:lnSpc>
                <a:defRPr sz="1200"/>
              </a:lvl1pPr>
            </a:lstStyle>
            <a:p>
              <a:pPr algn="l"/>
              <a:endParaRPr lang="en-US" altLang="zh-CN" dirty="0"/>
            </a:p>
          </p:txBody>
        </p:sp>
      </p:grpSp>
      <p:grpSp>
        <p:nvGrpSpPr>
          <p:cNvPr id="61" name="组合 60"/>
          <p:cNvGrpSpPr/>
          <p:nvPr/>
        </p:nvGrpSpPr>
        <p:grpSpPr>
          <a:xfrm>
            <a:off x="8595995" y="3122930"/>
            <a:ext cx="3947795" cy="974725"/>
            <a:chOff x="555402" y="1177475"/>
            <a:chExt cx="1887379" cy="696631"/>
          </a:xfrm>
        </p:grpSpPr>
        <p:grpSp>
          <p:nvGrpSpPr>
            <p:cNvPr id="62" name="组合 61"/>
            <p:cNvGrpSpPr/>
            <p:nvPr/>
          </p:nvGrpSpPr>
          <p:grpSpPr>
            <a:xfrm>
              <a:off x="555402" y="1177475"/>
              <a:ext cx="1887379" cy="396000"/>
              <a:chOff x="2122996" y="1277661"/>
              <a:chExt cx="1887379" cy="396000"/>
            </a:xfrm>
          </p:grpSpPr>
          <p:sp>
            <p:nvSpPr>
              <p:cNvPr id="64" name="矩形 63"/>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65" name="TextBox 64"/>
              <p:cNvSpPr txBox="1"/>
              <p:nvPr/>
            </p:nvSpPr>
            <p:spPr>
              <a:xfrm>
                <a:off x="2133474" y="1299092"/>
                <a:ext cx="1876901" cy="285006"/>
              </a:xfrm>
              <a:prstGeom prst="rect">
                <a:avLst/>
              </a:prstGeom>
              <a:noFill/>
            </p:spPr>
            <p:txBody>
              <a:bodyPr wrap="square" rtlCol="0">
                <a:spAutoFit/>
              </a:bodyPr>
              <a:lstStyle/>
              <a:p>
                <a:pPr defTabSz="1218565"/>
                <a:r>
                  <a:rPr lang="en-US" altLang="zh-CN" sz="2000" kern="0" dirty="0">
                    <a:solidFill>
                      <a:schemeClr val="bg1"/>
                    </a:solidFill>
                    <a:latin typeface="Arial" panose="020B0604020202020204" pitchFamily="34" charset="0"/>
                    <a:cs typeface="Arial" panose="020B0604020202020204" pitchFamily="34" charset="0"/>
                  </a:rPr>
                  <a:t>Annual return:172</a:t>
                </a:r>
                <a:endParaRPr lang="en-US" altLang="zh-CN" sz="2000" kern="0" dirty="0">
                  <a:solidFill>
                    <a:schemeClr val="bg1"/>
                  </a:solidFill>
                  <a:latin typeface="Arial" panose="020B0604020202020204" pitchFamily="34" charset="0"/>
                  <a:cs typeface="Arial" panose="020B0604020202020204" pitchFamily="34" charset="0"/>
                </a:endParaRPr>
              </a:p>
            </p:txBody>
          </p:sp>
        </p:grpSp>
        <p:sp>
          <p:nvSpPr>
            <p:cNvPr id="63" name="TextBox 62"/>
            <p:cNvSpPr txBox="1"/>
            <p:nvPr/>
          </p:nvSpPr>
          <p:spPr>
            <a:xfrm>
              <a:off x="555402" y="1584546"/>
              <a:ext cx="1887249" cy="289560"/>
            </a:xfrm>
            <a:prstGeom prst="rect">
              <a:avLst/>
            </a:prstGeom>
            <a:noFill/>
          </p:spPr>
          <p:txBody>
            <a:bodyPr wrap="square" rtlCol="0">
              <a:spAutoFit/>
            </a:bodyPr>
            <a:lstStyle>
              <a:defPPr>
                <a:defRPr lang="zh-CN"/>
              </a:defPPr>
              <a:lvl1pPr algn="ctr">
                <a:lnSpc>
                  <a:spcPts val="2300"/>
                </a:lnSpc>
                <a:defRPr sz="1200"/>
              </a:lvl1pPr>
            </a:lstStyle>
            <a:p>
              <a:pPr algn="l"/>
              <a:endParaRPr lang="en-US" altLang="zh-CN" dirty="0"/>
            </a:p>
          </p:txBody>
        </p:sp>
      </p:grpSp>
      <p:grpSp>
        <p:nvGrpSpPr>
          <p:cNvPr id="66" name="组合 65"/>
          <p:cNvGrpSpPr/>
          <p:nvPr/>
        </p:nvGrpSpPr>
        <p:grpSpPr>
          <a:xfrm>
            <a:off x="7718425" y="5153660"/>
            <a:ext cx="5640070" cy="1054100"/>
            <a:chOff x="555402" y="1177475"/>
            <a:chExt cx="2611622" cy="727182"/>
          </a:xfrm>
        </p:grpSpPr>
        <p:grpSp>
          <p:nvGrpSpPr>
            <p:cNvPr id="67" name="组合 66"/>
            <p:cNvGrpSpPr/>
            <p:nvPr/>
          </p:nvGrpSpPr>
          <p:grpSpPr>
            <a:xfrm>
              <a:off x="555402" y="1177475"/>
              <a:ext cx="1886789" cy="396000"/>
              <a:chOff x="2122996" y="1277661"/>
              <a:chExt cx="1886789" cy="396000"/>
            </a:xfrm>
          </p:grpSpPr>
          <p:sp>
            <p:nvSpPr>
              <p:cNvPr id="69" name="矩形 68"/>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0" name="TextBox 69"/>
              <p:cNvSpPr txBox="1"/>
              <p:nvPr/>
            </p:nvSpPr>
            <p:spPr>
              <a:xfrm>
                <a:off x="2190346" y="1311918"/>
                <a:ext cx="1819439" cy="275103"/>
              </a:xfrm>
              <a:prstGeom prst="rect">
                <a:avLst/>
              </a:prstGeom>
              <a:noFill/>
            </p:spPr>
            <p:txBody>
              <a:bodyPr wrap="square" rtlCol="0">
                <a:spAutoFit/>
              </a:bodyPr>
              <a:lstStyle/>
              <a:p>
                <a:pPr defTabSz="1218565"/>
                <a:r>
                  <a:rPr lang="en-US" altLang="zh-CN" sz="2000" kern="0" dirty="0">
                    <a:solidFill>
                      <a:schemeClr val="bg1"/>
                    </a:solidFill>
                    <a:latin typeface="Arial" panose="020B0604020202020204" pitchFamily="34" charset="0"/>
                    <a:cs typeface="Arial" panose="020B0604020202020204" pitchFamily="34" charset="0"/>
                  </a:rPr>
                  <a:t>Winning Rate:100%</a:t>
                </a:r>
                <a:endParaRPr lang="en-US" altLang="zh-CN" sz="2000" kern="0" dirty="0">
                  <a:solidFill>
                    <a:schemeClr val="bg1"/>
                  </a:solidFill>
                  <a:latin typeface="Arial" panose="020B0604020202020204" pitchFamily="34" charset="0"/>
                  <a:cs typeface="Arial" panose="020B0604020202020204" pitchFamily="34" charset="0"/>
                </a:endParaRPr>
              </a:p>
            </p:txBody>
          </p:sp>
        </p:grpSp>
        <p:sp>
          <p:nvSpPr>
            <p:cNvPr id="68" name="TextBox 67"/>
            <p:cNvSpPr txBox="1"/>
            <p:nvPr/>
          </p:nvSpPr>
          <p:spPr>
            <a:xfrm>
              <a:off x="557142" y="1615097"/>
              <a:ext cx="2609882" cy="289560"/>
            </a:xfrm>
            <a:prstGeom prst="rect">
              <a:avLst/>
            </a:prstGeom>
            <a:noFill/>
          </p:spPr>
          <p:txBody>
            <a:bodyPr wrap="square" rtlCol="0">
              <a:spAutoFit/>
            </a:bodyPr>
            <a:lstStyle>
              <a:defPPr>
                <a:defRPr lang="zh-CN"/>
              </a:defPPr>
              <a:lvl1pPr>
                <a:lnSpc>
                  <a:spcPts val="2300"/>
                </a:lnSpc>
                <a:defRPr sz="1200"/>
              </a:lvl1pPr>
            </a:lstStyle>
            <a:p>
              <a:endParaRPr lang="en-US" altLang="zh-CN" dirty="0"/>
            </a:p>
          </p:txBody>
        </p:sp>
      </p:grpSp>
      <p:sp>
        <p:nvSpPr>
          <p:cNvPr id="56" name="任意多边形 55"/>
          <p:cNvSpPr/>
          <p:nvPr/>
        </p:nvSpPr>
        <p:spPr>
          <a:xfrm flipH="1">
            <a:off x="6687262" y="1648510"/>
            <a:ext cx="2286000" cy="558800"/>
          </a:xfrm>
          <a:custGeom>
            <a:avLst/>
            <a:gdLst>
              <a:gd name="connsiteX0" fmla="*/ 0 w 2352675"/>
              <a:gd name="connsiteY0" fmla="*/ 447675 h 447675"/>
              <a:gd name="connsiteX1" fmla="*/ 1524000 w 2352675"/>
              <a:gd name="connsiteY1" fmla="*/ 447675 h 447675"/>
              <a:gd name="connsiteX2" fmla="*/ 2352675 w 2352675"/>
              <a:gd name="connsiteY2" fmla="*/ 0 h 447675"/>
              <a:gd name="connsiteX0-1" fmla="*/ 0 w 2219325"/>
              <a:gd name="connsiteY0-2" fmla="*/ 381000 h 381000"/>
              <a:gd name="connsiteX1-3" fmla="*/ 1524000 w 2219325"/>
              <a:gd name="connsiteY1-4" fmla="*/ 381000 h 381000"/>
              <a:gd name="connsiteX2-5" fmla="*/ 2219325 w 2219325"/>
              <a:gd name="connsiteY2-6" fmla="*/ 0 h 381000"/>
              <a:gd name="connsiteX0-7" fmla="*/ 0 w 1971675"/>
              <a:gd name="connsiteY0-8" fmla="*/ 381000 h 381000"/>
              <a:gd name="connsiteX1-9" fmla="*/ 1276350 w 1971675"/>
              <a:gd name="connsiteY1-10" fmla="*/ 381000 h 381000"/>
              <a:gd name="connsiteX2-11" fmla="*/ 1971675 w 1971675"/>
              <a:gd name="connsiteY2-12" fmla="*/ 0 h 381000"/>
              <a:gd name="connsiteX0-13" fmla="*/ 0 w 1714500"/>
              <a:gd name="connsiteY0-14" fmla="*/ 419100 h 419100"/>
              <a:gd name="connsiteX1-15" fmla="*/ 1276350 w 1714500"/>
              <a:gd name="connsiteY1-16" fmla="*/ 419100 h 419100"/>
              <a:gd name="connsiteX2-17" fmla="*/ 1714500 w 1714500"/>
              <a:gd name="connsiteY2-18" fmla="*/ 0 h 419100"/>
              <a:gd name="connsiteX0-19" fmla="*/ 0 w 1714500"/>
              <a:gd name="connsiteY0-20" fmla="*/ 419100 h 419100"/>
              <a:gd name="connsiteX1-21" fmla="*/ 1323975 w 1714500"/>
              <a:gd name="connsiteY1-22" fmla="*/ 419100 h 419100"/>
              <a:gd name="connsiteX2-23" fmla="*/ 1714500 w 1714500"/>
              <a:gd name="connsiteY2-24" fmla="*/ 0 h 419100"/>
              <a:gd name="connsiteX0-25" fmla="*/ 0 w 1714500"/>
              <a:gd name="connsiteY0-26" fmla="*/ 419100 h 419100"/>
              <a:gd name="connsiteX1-27" fmla="*/ 1352550 w 1714500"/>
              <a:gd name="connsiteY1-28" fmla="*/ 419100 h 419100"/>
              <a:gd name="connsiteX2-29" fmla="*/ 1714500 w 1714500"/>
              <a:gd name="connsiteY2-30" fmla="*/ 0 h 419100"/>
            </a:gdLst>
            <a:ahLst/>
            <a:cxnLst>
              <a:cxn ang="0">
                <a:pos x="connsiteX0-1" y="connsiteY0-2"/>
              </a:cxn>
              <a:cxn ang="0">
                <a:pos x="connsiteX1-3" y="connsiteY1-4"/>
              </a:cxn>
              <a:cxn ang="0">
                <a:pos x="connsiteX2-5" y="connsiteY2-6"/>
              </a:cxn>
            </a:cxnLst>
            <a:rect l="l" t="t" r="r" b="b"/>
            <a:pathLst>
              <a:path w="1714500" h="419100">
                <a:moveTo>
                  <a:pt x="0" y="419100"/>
                </a:moveTo>
                <a:lnTo>
                  <a:pt x="1352550" y="419100"/>
                </a:lnTo>
                <a:lnTo>
                  <a:pt x="1714500" y="0"/>
                </a:lnTo>
              </a:path>
            </a:pathLst>
          </a:cu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2" name="任意多边形 71"/>
          <p:cNvSpPr/>
          <p:nvPr/>
        </p:nvSpPr>
        <p:spPr>
          <a:xfrm flipH="1">
            <a:off x="6716586" y="3284637"/>
            <a:ext cx="1879600" cy="482600"/>
          </a:xfrm>
          <a:custGeom>
            <a:avLst/>
            <a:gdLst>
              <a:gd name="connsiteX0" fmla="*/ 0 w 2352675"/>
              <a:gd name="connsiteY0" fmla="*/ 447675 h 447675"/>
              <a:gd name="connsiteX1" fmla="*/ 1524000 w 2352675"/>
              <a:gd name="connsiteY1" fmla="*/ 447675 h 447675"/>
              <a:gd name="connsiteX2" fmla="*/ 2352675 w 2352675"/>
              <a:gd name="connsiteY2" fmla="*/ 0 h 447675"/>
              <a:gd name="connsiteX0-1" fmla="*/ 0 w 2352675"/>
              <a:gd name="connsiteY0-2" fmla="*/ 447675 h 447675"/>
              <a:gd name="connsiteX1-3" fmla="*/ 1171575 w 2352675"/>
              <a:gd name="connsiteY1-4" fmla="*/ 447675 h 447675"/>
              <a:gd name="connsiteX2-5" fmla="*/ 2352675 w 2352675"/>
              <a:gd name="connsiteY2-6" fmla="*/ 0 h 447675"/>
              <a:gd name="connsiteX0-7" fmla="*/ 0 w 1933575"/>
              <a:gd name="connsiteY0-8" fmla="*/ 438150 h 438150"/>
              <a:gd name="connsiteX1-9" fmla="*/ 1171575 w 1933575"/>
              <a:gd name="connsiteY1-10" fmla="*/ 438150 h 438150"/>
              <a:gd name="connsiteX2-11" fmla="*/ 1933575 w 1933575"/>
              <a:gd name="connsiteY2-12" fmla="*/ 0 h 438150"/>
              <a:gd name="connsiteX0-13" fmla="*/ 0 w 1809750"/>
              <a:gd name="connsiteY0-14" fmla="*/ 361950 h 361950"/>
              <a:gd name="connsiteX1-15" fmla="*/ 1171575 w 1809750"/>
              <a:gd name="connsiteY1-16" fmla="*/ 361950 h 361950"/>
              <a:gd name="connsiteX2-17" fmla="*/ 1809750 w 1809750"/>
              <a:gd name="connsiteY2-18" fmla="*/ 0 h 361950"/>
              <a:gd name="connsiteX0-19" fmla="*/ 0 w 1657350"/>
              <a:gd name="connsiteY0-20" fmla="*/ 314325 h 314325"/>
              <a:gd name="connsiteX1-21" fmla="*/ 1171575 w 1657350"/>
              <a:gd name="connsiteY1-22" fmla="*/ 314325 h 314325"/>
              <a:gd name="connsiteX2-23" fmla="*/ 1657350 w 1657350"/>
              <a:gd name="connsiteY2-24" fmla="*/ 0 h 314325"/>
              <a:gd name="connsiteX0-25" fmla="*/ 0 w 1476375"/>
              <a:gd name="connsiteY0-26" fmla="*/ 333375 h 333375"/>
              <a:gd name="connsiteX1-27" fmla="*/ 990600 w 1476375"/>
              <a:gd name="connsiteY1-28" fmla="*/ 314325 h 333375"/>
              <a:gd name="connsiteX2-29" fmla="*/ 1476375 w 1476375"/>
              <a:gd name="connsiteY2-30" fmla="*/ 0 h 333375"/>
              <a:gd name="connsiteX0-31" fmla="*/ 0 w 1333500"/>
              <a:gd name="connsiteY0-32" fmla="*/ 381000 h 381000"/>
              <a:gd name="connsiteX1-33" fmla="*/ 990600 w 1333500"/>
              <a:gd name="connsiteY1-34" fmla="*/ 361950 h 381000"/>
              <a:gd name="connsiteX2-35" fmla="*/ 1333500 w 1333500"/>
              <a:gd name="connsiteY2-36" fmla="*/ 0 h 381000"/>
              <a:gd name="connsiteX0-37" fmla="*/ 0 w 1409700"/>
              <a:gd name="connsiteY0-38" fmla="*/ 361950 h 361950"/>
              <a:gd name="connsiteX1-39" fmla="*/ 1066800 w 1409700"/>
              <a:gd name="connsiteY1-40" fmla="*/ 361950 h 361950"/>
              <a:gd name="connsiteX2-41" fmla="*/ 1409700 w 1409700"/>
              <a:gd name="connsiteY2-42" fmla="*/ 0 h 361950"/>
            </a:gdLst>
            <a:ahLst/>
            <a:cxnLst>
              <a:cxn ang="0">
                <a:pos x="connsiteX0-1" y="connsiteY0-2"/>
              </a:cxn>
              <a:cxn ang="0">
                <a:pos x="connsiteX1-3" y="connsiteY1-4"/>
              </a:cxn>
              <a:cxn ang="0">
                <a:pos x="connsiteX2-5" y="connsiteY2-6"/>
              </a:cxn>
            </a:cxnLst>
            <a:rect l="l" t="t" r="r" b="b"/>
            <a:pathLst>
              <a:path w="1409700" h="361950">
                <a:moveTo>
                  <a:pt x="0" y="361950"/>
                </a:moveTo>
                <a:lnTo>
                  <a:pt x="1066800" y="361950"/>
                </a:lnTo>
                <a:lnTo>
                  <a:pt x="1409700" y="0"/>
                </a:lnTo>
              </a:path>
            </a:pathLst>
          </a:cu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3" name="任意多边形 72"/>
          <p:cNvSpPr/>
          <p:nvPr/>
        </p:nvSpPr>
        <p:spPr>
          <a:xfrm flipH="1">
            <a:off x="5825907" y="5366695"/>
            <a:ext cx="1892300" cy="342900"/>
          </a:xfrm>
          <a:custGeom>
            <a:avLst/>
            <a:gdLst>
              <a:gd name="connsiteX0" fmla="*/ 0 w 2352675"/>
              <a:gd name="connsiteY0" fmla="*/ 447675 h 447675"/>
              <a:gd name="connsiteX1" fmla="*/ 1524000 w 2352675"/>
              <a:gd name="connsiteY1" fmla="*/ 447675 h 447675"/>
              <a:gd name="connsiteX2" fmla="*/ 2352675 w 2352675"/>
              <a:gd name="connsiteY2" fmla="*/ 0 h 447675"/>
              <a:gd name="connsiteX0-1" fmla="*/ 0 w 2352675"/>
              <a:gd name="connsiteY0-2" fmla="*/ 447675 h 447675"/>
              <a:gd name="connsiteX1-3" fmla="*/ 1171575 w 2352675"/>
              <a:gd name="connsiteY1-4" fmla="*/ 447675 h 447675"/>
              <a:gd name="connsiteX2-5" fmla="*/ 2352675 w 2352675"/>
              <a:gd name="connsiteY2-6" fmla="*/ 0 h 447675"/>
              <a:gd name="connsiteX0-7" fmla="*/ 0 w 1933575"/>
              <a:gd name="connsiteY0-8" fmla="*/ 438150 h 438150"/>
              <a:gd name="connsiteX1-9" fmla="*/ 1171575 w 1933575"/>
              <a:gd name="connsiteY1-10" fmla="*/ 438150 h 438150"/>
              <a:gd name="connsiteX2-11" fmla="*/ 1933575 w 1933575"/>
              <a:gd name="connsiteY2-12" fmla="*/ 0 h 438150"/>
              <a:gd name="connsiteX0-13" fmla="*/ 0 w 1724025"/>
              <a:gd name="connsiteY0-14" fmla="*/ 266700 h 266700"/>
              <a:gd name="connsiteX1-15" fmla="*/ 1171575 w 1724025"/>
              <a:gd name="connsiteY1-16" fmla="*/ 266700 h 266700"/>
              <a:gd name="connsiteX2-17" fmla="*/ 1724025 w 1724025"/>
              <a:gd name="connsiteY2-18" fmla="*/ 0 h 266700"/>
              <a:gd name="connsiteX0-19" fmla="*/ 0 w 1638300"/>
              <a:gd name="connsiteY0-20" fmla="*/ 190500 h 190500"/>
              <a:gd name="connsiteX1-21" fmla="*/ 1171575 w 1638300"/>
              <a:gd name="connsiteY1-22" fmla="*/ 190500 h 190500"/>
              <a:gd name="connsiteX2-23" fmla="*/ 1638300 w 1638300"/>
              <a:gd name="connsiteY2-24" fmla="*/ 0 h 190500"/>
              <a:gd name="connsiteX0-25" fmla="*/ 0 w 1562100"/>
              <a:gd name="connsiteY0-26" fmla="*/ 190500 h 190500"/>
              <a:gd name="connsiteX1-27" fmla="*/ 1171575 w 1562100"/>
              <a:gd name="connsiteY1-28" fmla="*/ 190500 h 190500"/>
              <a:gd name="connsiteX2-29" fmla="*/ 1562100 w 1562100"/>
              <a:gd name="connsiteY2-30" fmla="*/ 0 h 190500"/>
              <a:gd name="connsiteX0-31" fmla="*/ 0 w 1419225"/>
              <a:gd name="connsiteY0-32" fmla="*/ 257175 h 257175"/>
              <a:gd name="connsiteX1-33" fmla="*/ 1171575 w 1419225"/>
              <a:gd name="connsiteY1-34" fmla="*/ 257175 h 257175"/>
              <a:gd name="connsiteX2-35" fmla="*/ 1419225 w 1419225"/>
              <a:gd name="connsiteY2-36" fmla="*/ 0 h 257175"/>
            </a:gdLst>
            <a:ahLst/>
            <a:cxnLst>
              <a:cxn ang="0">
                <a:pos x="connsiteX0-1" y="connsiteY0-2"/>
              </a:cxn>
              <a:cxn ang="0">
                <a:pos x="connsiteX1-3" y="connsiteY1-4"/>
              </a:cxn>
              <a:cxn ang="0">
                <a:pos x="connsiteX2-5" y="connsiteY2-6"/>
              </a:cxn>
            </a:cxnLst>
            <a:rect l="l" t="t" r="r" b="b"/>
            <a:pathLst>
              <a:path w="1419225" h="257175">
                <a:moveTo>
                  <a:pt x="0" y="257175"/>
                </a:moveTo>
                <a:lnTo>
                  <a:pt x="1171575" y="257175"/>
                </a:lnTo>
                <a:lnTo>
                  <a:pt x="1419225" y="0"/>
                </a:lnTo>
              </a:path>
            </a:pathLst>
          </a:cu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9" name="矩形 78"/>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03</a:t>
            </a:r>
            <a:endParaRPr lang="en-US" altLang="zh-CN" sz="2800" dirty="0">
              <a:latin typeface="+mj-lt"/>
              <a:ea typeface="+mj-ea"/>
            </a:endParaRPr>
          </a:p>
        </p:txBody>
      </p:sp>
      <p:sp>
        <p:nvSpPr>
          <p:cNvPr id="81" name="文本框 80"/>
          <p:cNvSpPr txBox="1"/>
          <p:nvPr/>
        </p:nvSpPr>
        <p:spPr>
          <a:xfrm>
            <a:off x="1362112" y="241629"/>
            <a:ext cx="2805893" cy="521970"/>
          </a:xfrm>
          <a:prstGeom prst="rect">
            <a:avLst/>
          </a:prstGeom>
          <a:noFill/>
        </p:spPr>
        <p:txBody>
          <a:bodyPr wrap="square" rtlCol="0">
            <a:spAutoFit/>
          </a:bodyPr>
          <a:lstStyle/>
          <a:p>
            <a:r>
              <a:rPr lang="en-US" altLang="zh-CN" sz="2800" b="1" dirty="0">
                <a:ea typeface="黑体" panose="02010609060101010101" pitchFamily="49" charset="-122"/>
              </a:rPr>
              <a:t>The final result</a:t>
            </a:r>
            <a:endParaRPr lang="en-US" altLang="zh-CN" sz="2800" b="1" dirty="0">
              <a:ea typeface="黑体" panose="02010609060101010101" pitchFamily="49" charset="-122"/>
            </a:endParaRPr>
          </a:p>
        </p:txBody>
      </p:sp>
      <p:grpSp>
        <p:nvGrpSpPr>
          <p:cNvPr id="82" name="组合 81"/>
          <p:cNvGrpSpPr/>
          <p:nvPr/>
        </p:nvGrpSpPr>
        <p:grpSpPr>
          <a:xfrm rot="17100000">
            <a:off x="175953" y="261388"/>
            <a:ext cx="481872" cy="469661"/>
            <a:chOff x="1032060" y="5022216"/>
            <a:chExt cx="753746" cy="734645"/>
          </a:xfrm>
        </p:grpSpPr>
        <p:sp>
          <p:nvSpPr>
            <p:cNvPr id="83" name="等腰三角形 8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847824" y="1860813"/>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47824" y="2916807"/>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47824" y="3972800"/>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47824" y="5028793"/>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47824" y="6084788"/>
            <a:ext cx="3360373" cy="0"/>
          </a:xfrm>
          <a:prstGeom prst="line">
            <a:avLst/>
          </a:prstGeom>
          <a:ln w="19050">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rot="5400000">
            <a:off x="1679695" y="3832320"/>
            <a:ext cx="3950829" cy="52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85" name="矩形 84"/>
          <p:cNvSpPr/>
          <p:nvPr/>
        </p:nvSpPr>
        <p:spPr>
          <a:xfrm rot="5400000">
            <a:off x="1484483" y="4766799"/>
            <a:ext cx="2085999" cy="52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86" name="矩形 85"/>
          <p:cNvSpPr/>
          <p:nvPr/>
        </p:nvSpPr>
        <p:spPr>
          <a:xfrm rot="5400000">
            <a:off x="833964" y="5241888"/>
            <a:ext cx="1131785" cy="52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87" name="TextBox 37"/>
          <p:cNvSpPr txBox="1"/>
          <p:nvPr/>
        </p:nvSpPr>
        <p:spPr>
          <a:xfrm>
            <a:off x="425681" y="5869378"/>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20204" pitchFamily="34" charset="0"/>
                <a:cs typeface="Arial" panose="020B0604020202020204" pitchFamily="34" charset="0"/>
              </a:rPr>
              <a:t> 0</a:t>
            </a:r>
            <a:endParaRPr lang="zh-CN" altLang="en-US" sz="1600" kern="0" dirty="0">
              <a:solidFill>
                <a:sysClr val="windowText" lastClr="000000"/>
              </a:solidFill>
              <a:latin typeface="Arial" panose="020B0604020202020204" pitchFamily="34" charset="0"/>
              <a:cs typeface="Arial" panose="020B0604020202020204" pitchFamily="34" charset="0"/>
            </a:endParaRPr>
          </a:p>
        </p:txBody>
      </p:sp>
      <p:sp>
        <p:nvSpPr>
          <p:cNvPr id="88" name="TextBox 45"/>
          <p:cNvSpPr txBox="1"/>
          <p:nvPr/>
        </p:nvSpPr>
        <p:spPr>
          <a:xfrm>
            <a:off x="425681" y="4814348"/>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20204" pitchFamily="34" charset="0"/>
                <a:cs typeface="Arial" panose="020B0604020202020204" pitchFamily="34" charset="0"/>
              </a:rPr>
              <a:t>25</a:t>
            </a:r>
            <a:endParaRPr lang="zh-CN" altLang="en-US" sz="1600" kern="0" dirty="0">
              <a:solidFill>
                <a:sysClr val="windowText" lastClr="000000"/>
              </a:solidFill>
              <a:latin typeface="Arial" panose="020B0604020202020204" pitchFamily="34" charset="0"/>
              <a:cs typeface="Arial" panose="020B0604020202020204" pitchFamily="34" charset="0"/>
            </a:endParaRPr>
          </a:p>
        </p:txBody>
      </p:sp>
      <p:sp>
        <p:nvSpPr>
          <p:cNvPr id="89" name="TextBox 46"/>
          <p:cNvSpPr txBox="1"/>
          <p:nvPr/>
        </p:nvSpPr>
        <p:spPr>
          <a:xfrm>
            <a:off x="425681" y="3759319"/>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20204" pitchFamily="34" charset="0"/>
                <a:cs typeface="Arial" panose="020B0604020202020204" pitchFamily="34" charset="0"/>
              </a:rPr>
              <a:t>50</a:t>
            </a:r>
            <a:endParaRPr lang="zh-CN" altLang="en-US" sz="1600" kern="0" dirty="0">
              <a:solidFill>
                <a:sysClr val="windowText" lastClr="000000"/>
              </a:solidFill>
              <a:latin typeface="Arial" panose="020B0604020202020204" pitchFamily="34" charset="0"/>
              <a:cs typeface="Arial" panose="020B0604020202020204" pitchFamily="34" charset="0"/>
            </a:endParaRPr>
          </a:p>
        </p:txBody>
      </p:sp>
      <p:sp>
        <p:nvSpPr>
          <p:cNvPr id="90" name="TextBox 47"/>
          <p:cNvSpPr txBox="1"/>
          <p:nvPr/>
        </p:nvSpPr>
        <p:spPr>
          <a:xfrm>
            <a:off x="425681" y="2704290"/>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20204" pitchFamily="34" charset="0"/>
                <a:cs typeface="Arial" panose="020B0604020202020204" pitchFamily="34" charset="0"/>
              </a:rPr>
              <a:t>75</a:t>
            </a:r>
            <a:endParaRPr lang="zh-CN" altLang="en-US" sz="1600" kern="0" dirty="0">
              <a:solidFill>
                <a:sysClr val="windowText" lastClr="000000"/>
              </a:solidFill>
              <a:latin typeface="Arial" panose="020B0604020202020204" pitchFamily="34" charset="0"/>
              <a:cs typeface="Arial" panose="020B0604020202020204" pitchFamily="34" charset="0"/>
            </a:endParaRPr>
          </a:p>
        </p:txBody>
      </p:sp>
      <p:sp>
        <p:nvSpPr>
          <p:cNvPr id="91" name="TextBox 48"/>
          <p:cNvSpPr txBox="1"/>
          <p:nvPr/>
        </p:nvSpPr>
        <p:spPr>
          <a:xfrm>
            <a:off x="425681" y="1649261"/>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20204" pitchFamily="34" charset="0"/>
                <a:cs typeface="Arial" panose="020B0604020202020204" pitchFamily="34" charset="0"/>
              </a:rPr>
              <a:t>100</a:t>
            </a:r>
            <a:endParaRPr lang="zh-CN" altLang="en-US" sz="1600" kern="0" dirty="0">
              <a:solidFill>
                <a:sysClr val="windowText" lastClr="000000"/>
              </a:solidFill>
              <a:latin typeface="Arial" panose="020B0604020202020204" pitchFamily="34" charset="0"/>
              <a:cs typeface="Arial" panose="020B0604020202020204" pitchFamily="34" charset="0"/>
            </a:endParaRPr>
          </a:p>
        </p:txBody>
      </p:sp>
      <p:grpSp>
        <p:nvGrpSpPr>
          <p:cNvPr id="76" name="组合 75"/>
          <p:cNvGrpSpPr/>
          <p:nvPr/>
        </p:nvGrpSpPr>
        <p:grpSpPr>
          <a:xfrm>
            <a:off x="11438254" y="596965"/>
            <a:ext cx="753746" cy="734645"/>
            <a:chOff x="1032060" y="5022216"/>
            <a:chExt cx="753746" cy="734645"/>
          </a:xfrm>
        </p:grpSpPr>
        <p:sp>
          <p:nvSpPr>
            <p:cNvPr id="77" name="等腰三角形 76"/>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等腰三角形 95"/>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37690" y="2991478"/>
            <a:ext cx="5184576" cy="1200329"/>
          </a:xfrm>
          <a:prstGeom prst="rect">
            <a:avLst/>
          </a:prstGeom>
        </p:spPr>
        <p:txBody>
          <a:bodyPr wrap="square">
            <a:spAutoFit/>
          </a:bodyPr>
          <a:lstStyle/>
          <a:p>
            <a:pPr algn="ctr" fontAlgn="auto">
              <a:spcBef>
                <a:spcPts val="0"/>
              </a:spcBef>
              <a:spcAft>
                <a:spcPts val="0"/>
              </a:spcAft>
              <a:defRPr/>
            </a:pPr>
            <a:r>
              <a:rPr lang="en-US" altLang="zh-CN" sz="72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rPr>
              <a:t>Thanks</a:t>
            </a:r>
            <a:endParaRPr lang="zh-CN" altLang="en-US" sz="7200" b="1" dirty="0">
              <a:solidFill>
                <a:schemeClr val="bg1"/>
              </a:solidFill>
              <a:latin typeface="Arial" panose="020B0604020202020204" pitchFamily="34" charset="0"/>
              <a:ea typeface="经典圆体简" panose="02010609000101010101" pitchFamily="49" charset="-122"/>
              <a:cs typeface="Arial" panose="020B0604020202020204" pitchFamily="34" charset="0"/>
              <a:sym typeface="微软雅黑" panose="020B0503020204020204" pitchFamily="34" charset="-122"/>
            </a:endParaRPr>
          </a:p>
        </p:txBody>
      </p:sp>
      <p:grpSp>
        <p:nvGrpSpPr>
          <p:cNvPr id="22" name="组合 21"/>
          <p:cNvGrpSpPr/>
          <p:nvPr/>
        </p:nvGrpSpPr>
        <p:grpSpPr>
          <a:xfrm rot="14400000">
            <a:off x="2301188" y="1695937"/>
            <a:ext cx="6181853" cy="5325620"/>
            <a:chOff x="3404893" y="666070"/>
            <a:chExt cx="5374594" cy="4630173"/>
          </a:xfrm>
        </p:grpSpPr>
        <p:sp>
          <p:nvSpPr>
            <p:cNvPr id="23" name="等腰三角形 22"/>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
          <p:cNvSpPr txBox="1">
            <a:spLocks noChangeArrowheads="1"/>
          </p:cNvSpPr>
          <p:nvPr/>
        </p:nvSpPr>
        <p:spPr bwMode="auto">
          <a:xfrm>
            <a:off x="776731" y="159688"/>
            <a:ext cx="26056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400" b="1" dirty="0">
                <a:latin typeface="+mn-lt"/>
                <a:ea typeface="黑体" panose="02010609060101010101" pitchFamily="49" charset="-122"/>
              </a:rPr>
              <a:t>Purpose</a:t>
            </a:r>
            <a:endParaRPr lang="en-US" altLang="zh-CN" sz="2400" b="1" dirty="0">
              <a:latin typeface="+mn-lt"/>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1614805" y="787158"/>
            <a:ext cx="8961755" cy="5941695"/>
          </a:xfrm>
          <a:prstGeom prst="rect">
            <a:avLst/>
          </a:prstGeom>
        </p:spPr>
      </p:pic>
      <p:grpSp>
        <p:nvGrpSpPr>
          <p:cNvPr id="19" name="组合 18"/>
          <p:cNvGrpSpPr/>
          <p:nvPr/>
        </p:nvGrpSpPr>
        <p:grpSpPr>
          <a:xfrm>
            <a:off x="11438254" y="596965"/>
            <a:ext cx="753746" cy="734645"/>
            <a:chOff x="1032060" y="5022216"/>
            <a:chExt cx="753746" cy="734645"/>
          </a:xfrm>
        </p:grpSpPr>
        <p:sp>
          <p:nvSpPr>
            <p:cNvPr id="23" name="等腰三角形 2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等腰三角形 24"/>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2823845" y="785495"/>
            <a:ext cx="2186305" cy="1085850"/>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灯片编号占位符 3"/>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
          <p:cNvSpPr txBox="1">
            <a:spLocks noChangeArrowheads="1"/>
          </p:cNvSpPr>
          <p:nvPr/>
        </p:nvSpPr>
        <p:spPr bwMode="auto">
          <a:xfrm>
            <a:off x="776731" y="159688"/>
            <a:ext cx="26056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400" b="1" dirty="0">
                <a:latin typeface="+mn-lt"/>
                <a:ea typeface="黑体" panose="02010609060101010101" pitchFamily="49" charset="-122"/>
              </a:rPr>
              <a:t>Purpose</a:t>
            </a:r>
            <a:endParaRPr lang="en-US" altLang="zh-CN" sz="2400" b="1" dirty="0">
              <a:latin typeface="+mn-lt"/>
              <a:ea typeface="黑体" panose="02010609060101010101" pitchFamily="49" charset="-122"/>
            </a:endParaRPr>
          </a:p>
        </p:txBody>
      </p:sp>
      <p:sp>
        <p:nvSpPr>
          <p:cNvPr id="49" name="TextBox 4"/>
          <p:cNvSpPr txBox="1">
            <a:spLocks noChangeArrowheads="1"/>
          </p:cNvSpPr>
          <p:nvPr/>
        </p:nvSpPr>
        <p:spPr bwMode="auto">
          <a:xfrm>
            <a:off x="1296834" y="1850728"/>
            <a:ext cx="9529416"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dist" eaLnBrk="1" hangingPunct="1">
              <a:lnSpc>
                <a:spcPct val="150000"/>
              </a:lnSpc>
            </a:pPr>
            <a:r>
              <a:rPr lang="en-US" altLang="zh-CN" sz="4000" b="1" dirty="0">
                <a:latin typeface="+mn-lt"/>
                <a:ea typeface="黑体" panose="02010609060101010101" pitchFamily="49" charset="-122"/>
              </a:rPr>
              <a:t>Bitcoin‘s price volatility is great.</a:t>
            </a:r>
            <a:endParaRPr lang="en-US" altLang="zh-CN" sz="4000" b="1" dirty="0">
              <a:latin typeface="+mn-lt"/>
              <a:ea typeface="黑体" panose="02010609060101010101" pitchFamily="49" charset="-122"/>
            </a:endParaRPr>
          </a:p>
          <a:p>
            <a:pPr algn="dist" eaLnBrk="1" hangingPunct="1">
              <a:lnSpc>
                <a:spcPct val="150000"/>
              </a:lnSpc>
            </a:pPr>
            <a:r>
              <a:rPr lang="en-US" altLang="zh-CN" sz="4000" b="1" dirty="0">
                <a:latin typeface="+mn-lt"/>
                <a:ea typeface="黑体" panose="02010609060101010101" pitchFamily="49" charset="-122"/>
              </a:rPr>
              <a:t>Returns of </a:t>
            </a:r>
            <a:r>
              <a:rPr lang="en-US" altLang="zh-CN" sz="4000" b="1" dirty="0">
                <a:latin typeface="+mn-lt"/>
                <a:ea typeface="黑体" panose="02010609060101010101" pitchFamily="49" charset="-122"/>
                <a:sym typeface="+mn-ea"/>
              </a:rPr>
              <a:t>time the market is</a:t>
            </a:r>
            <a:r>
              <a:rPr lang="en-US" altLang="zh-CN" sz="4000" b="1" dirty="0">
                <a:latin typeface="+mn-lt"/>
                <a:ea typeface="黑体" panose="02010609060101010101" pitchFamily="49" charset="-122"/>
              </a:rPr>
              <a:t> large. </a:t>
            </a:r>
            <a:endParaRPr lang="en-US" altLang="zh-CN" sz="4000" b="1" dirty="0">
              <a:latin typeface="+mn-lt"/>
              <a:ea typeface="黑体" panose="02010609060101010101" pitchFamily="49" charset="-122"/>
            </a:endParaRPr>
          </a:p>
          <a:p>
            <a:pPr algn="dist" eaLnBrk="1" hangingPunct="1">
              <a:lnSpc>
                <a:spcPct val="150000"/>
              </a:lnSpc>
            </a:pPr>
            <a:r>
              <a:rPr lang="en-US" altLang="zh-CN" sz="4000" b="1" dirty="0">
                <a:latin typeface="+mn-lt"/>
                <a:ea typeface="黑体" panose="02010609060101010101" pitchFamily="49" charset="-122"/>
              </a:rPr>
              <a:t>Short at high price, long at low price.</a:t>
            </a:r>
            <a:endParaRPr lang="en-US" altLang="zh-CN" sz="4000" b="1" dirty="0">
              <a:latin typeface="+mn-lt"/>
              <a:ea typeface="黑体" panose="02010609060101010101" pitchFamily="49" charset="-122"/>
            </a:endParaRPr>
          </a:p>
        </p:txBody>
      </p:sp>
      <p:grpSp>
        <p:nvGrpSpPr>
          <p:cNvPr id="50" name="组合 49"/>
          <p:cNvGrpSpPr/>
          <p:nvPr/>
        </p:nvGrpSpPr>
        <p:grpSpPr>
          <a:xfrm>
            <a:off x="230802" y="5920261"/>
            <a:ext cx="753746" cy="734645"/>
            <a:chOff x="1032060" y="5022216"/>
            <a:chExt cx="753746" cy="734645"/>
          </a:xfrm>
        </p:grpSpPr>
        <p:sp>
          <p:nvSpPr>
            <p:cNvPr id="51" name="等腰三角形 5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等腰三角形 52"/>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1676400" y="2608872"/>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349828" y="2257877"/>
            <a:ext cx="2736850" cy="1567544"/>
            <a:chOff x="1349828" y="2257877"/>
            <a:chExt cx="2736850" cy="1567544"/>
          </a:xfrm>
        </p:grpSpPr>
        <p:sp>
          <p:nvSpPr>
            <p:cNvPr id="7" name="任意多边形 6"/>
            <p:cNvSpPr/>
            <p:nvPr/>
          </p:nvSpPr>
          <p:spPr>
            <a:xfrm>
              <a:off x="1349828" y="2257877"/>
              <a:ext cx="2467428" cy="1567544"/>
            </a:xfrm>
            <a:custGeom>
              <a:avLst/>
              <a:gdLst>
                <a:gd name="connsiteX0" fmla="*/ 222558 w 2467428"/>
                <a:gd name="connsiteY0" fmla="*/ 145144 h 1567544"/>
                <a:gd name="connsiteX1" fmla="*/ 126866 w 2467428"/>
                <a:gd name="connsiteY1" fmla="*/ 240836 h 1567544"/>
                <a:gd name="connsiteX2" fmla="*/ 126866 w 2467428"/>
                <a:gd name="connsiteY2" fmla="*/ 1326708 h 1567544"/>
                <a:gd name="connsiteX3" fmla="*/ 222558 w 2467428"/>
                <a:gd name="connsiteY3" fmla="*/ 1422400 h 1567544"/>
                <a:gd name="connsiteX4" fmla="*/ 2226591 w 2467428"/>
                <a:gd name="connsiteY4" fmla="*/ 1422400 h 1567544"/>
                <a:gd name="connsiteX5" fmla="*/ 2322283 w 2467428"/>
                <a:gd name="connsiteY5" fmla="*/ 1326708 h 1567544"/>
                <a:gd name="connsiteX6" fmla="*/ 2322283 w 2467428"/>
                <a:gd name="connsiteY6" fmla="*/ 240836 h 1567544"/>
                <a:gd name="connsiteX7" fmla="*/ 2226591 w 2467428"/>
                <a:gd name="connsiteY7" fmla="*/ 145144 h 1567544"/>
                <a:gd name="connsiteX8" fmla="*/ 188685 w 2467428"/>
                <a:gd name="connsiteY8" fmla="*/ 0 h 1567544"/>
                <a:gd name="connsiteX9" fmla="*/ 2278743 w 2467428"/>
                <a:gd name="connsiteY9" fmla="*/ 0 h 1567544"/>
                <a:gd name="connsiteX10" fmla="*/ 2467428 w 2467428"/>
                <a:gd name="connsiteY10" fmla="*/ 188685 h 1567544"/>
                <a:gd name="connsiteX11" fmla="*/ 2467428 w 2467428"/>
                <a:gd name="connsiteY11" fmla="*/ 1378859 h 1567544"/>
                <a:gd name="connsiteX12" fmla="*/ 2278743 w 2467428"/>
                <a:gd name="connsiteY12" fmla="*/ 1567544 h 1567544"/>
                <a:gd name="connsiteX13" fmla="*/ 188685 w 2467428"/>
                <a:gd name="connsiteY13" fmla="*/ 1567544 h 1567544"/>
                <a:gd name="connsiteX14" fmla="*/ 0 w 2467428"/>
                <a:gd name="connsiteY14" fmla="*/ 1378859 h 1567544"/>
                <a:gd name="connsiteX15" fmla="*/ 0 w 2467428"/>
                <a:gd name="connsiteY15" fmla="*/ 188685 h 1567544"/>
                <a:gd name="connsiteX16" fmla="*/ 188685 w 2467428"/>
                <a:gd name="connsiteY16" fmla="*/ 0 h 15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7428" h="1567544">
                  <a:moveTo>
                    <a:pt x="222558" y="145144"/>
                  </a:moveTo>
                  <a:cubicBezTo>
                    <a:pt x="169709" y="145144"/>
                    <a:pt x="126866" y="187987"/>
                    <a:pt x="126866" y="240836"/>
                  </a:cubicBezTo>
                  <a:lnTo>
                    <a:pt x="126866" y="1326708"/>
                  </a:lnTo>
                  <a:cubicBezTo>
                    <a:pt x="126866" y="1379557"/>
                    <a:pt x="169709" y="1422400"/>
                    <a:pt x="222558" y="1422400"/>
                  </a:cubicBezTo>
                  <a:lnTo>
                    <a:pt x="2226591" y="1422400"/>
                  </a:lnTo>
                  <a:cubicBezTo>
                    <a:pt x="2279440" y="1422400"/>
                    <a:pt x="2322283" y="1379557"/>
                    <a:pt x="2322283" y="1326708"/>
                  </a:cubicBezTo>
                  <a:lnTo>
                    <a:pt x="2322283" y="240836"/>
                  </a:lnTo>
                  <a:cubicBezTo>
                    <a:pt x="2322283" y="187987"/>
                    <a:pt x="2279440" y="145144"/>
                    <a:pt x="2226591" y="145144"/>
                  </a:cubicBezTo>
                  <a:close/>
                  <a:moveTo>
                    <a:pt x="188685" y="0"/>
                  </a:moveTo>
                  <a:lnTo>
                    <a:pt x="2278743" y="0"/>
                  </a:lnTo>
                  <a:cubicBezTo>
                    <a:pt x="2382951" y="0"/>
                    <a:pt x="2467428" y="84477"/>
                    <a:pt x="2467428" y="188685"/>
                  </a:cubicBezTo>
                  <a:lnTo>
                    <a:pt x="2467428" y="1378859"/>
                  </a:lnTo>
                  <a:cubicBezTo>
                    <a:pt x="2467428" y="1483067"/>
                    <a:pt x="2382951" y="1567544"/>
                    <a:pt x="2278743" y="1567544"/>
                  </a:cubicBezTo>
                  <a:lnTo>
                    <a:pt x="188685" y="1567544"/>
                  </a:lnTo>
                  <a:cubicBezTo>
                    <a:pt x="84477" y="1567544"/>
                    <a:pt x="0" y="1483067"/>
                    <a:pt x="0" y="1378859"/>
                  </a:cubicBezTo>
                  <a:lnTo>
                    <a:pt x="0" y="188685"/>
                  </a:lnTo>
                  <a:cubicBezTo>
                    <a:pt x="0" y="84477"/>
                    <a:pt x="84477" y="0"/>
                    <a:pt x="188685" y="0"/>
                  </a:cubicBezTo>
                  <a:close/>
                </a:path>
              </a:pathLst>
            </a:cu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781878" y="2736848"/>
              <a:ext cx="304800" cy="654051"/>
            </a:xfrm>
            <a:prstGeom prst="roundRect">
              <a:avLst>
                <a:gd name="adj" fmla="val 16667"/>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4951682"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4625110" y="2257877"/>
            <a:ext cx="2755900" cy="1567544"/>
            <a:chOff x="4625110" y="2257877"/>
            <a:chExt cx="2755900" cy="1567544"/>
          </a:xfrm>
        </p:grpSpPr>
        <p:sp>
          <p:nvSpPr>
            <p:cNvPr id="12" name="任意多边形 11"/>
            <p:cNvSpPr/>
            <p:nvPr/>
          </p:nvSpPr>
          <p:spPr>
            <a:xfrm>
              <a:off x="4625110" y="2257877"/>
              <a:ext cx="2467428" cy="1567544"/>
            </a:xfrm>
            <a:custGeom>
              <a:avLst/>
              <a:gdLst>
                <a:gd name="connsiteX0" fmla="*/ 222558 w 2467428"/>
                <a:gd name="connsiteY0" fmla="*/ 145144 h 1567544"/>
                <a:gd name="connsiteX1" fmla="*/ 126866 w 2467428"/>
                <a:gd name="connsiteY1" fmla="*/ 240836 h 1567544"/>
                <a:gd name="connsiteX2" fmla="*/ 126866 w 2467428"/>
                <a:gd name="connsiteY2" fmla="*/ 1326708 h 1567544"/>
                <a:gd name="connsiteX3" fmla="*/ 222558 w 2467428"/>
                <a:gd name="connsiteY3" fmla="*/ 1422400 h 1567544"/>
                <a:gd name="connsiteX4" fmla="*/ 2226591 w 2467428"/>
                <a:gd name="connsiteY4" fmla="*/ 1422400 h 1567544"/>
                <a:gd name="connsiteX5" fmla="*/ 2322283 w 2467428"/>
                <a:gd name="connsiteY5" fmla="*/ 1326708 h 1567544"/>
                <a:gd name="connsiteX6" fmla="*/ 2322283 w 2467428"/>
                <a:gd name="connsiteY6" fmla="*/ 240836 h 1567544"/>
                <a:gd name="connsiteX7" fmla="*/ 2226591 w 2467428"/>
                <a:gd name="connsiteY7" fmla="*/ 145144 h 1567544"/>
                <a:gd name="connsiteX8" fmla="*/ 188685 w 2467428"/>
                <a:gd name="connsiteY8" fmla="*/ 0 h 1567544"/>
                <a:gd name="connsiteX9" fmla="*/ 2278743 w 2467428"/>
                <a:gd name="connsiteY9" fmla="*/ 0 h 1567544"/>
                <a:gd name="connsiteX10" fmla="*/ 2467428 w 2467428"/>
                <a:gd name="connsiteY10" fmla="*/ 188685 h 1567544"/>
                <a:gd name="connsiteX11" fmla="*/ 2467428 w 2467428"/>
                <a:gd name="connsiteY11" fmla="*/ 1378859 h 1567544"/>
                <a:gd name="connsiteX12" fmla="*/ 2278743 w 2467428"/>
                <a:gd name="connsiteY12" fmla="*/ 1567544 h 1567544"/>
                <a:gd name="connsiteX13" fmla="*/ 188685 w 2467428"/>
                <a:gd name="connsiteY13" fmla="*/ 1567544 h 1567544"/>
                <a:gd name="connsiteX14" fmla="*/ 0 w 2467428"/>
                <a:gd name="connsiteY14" fmla="*/ 1378859 h 1567544"/>
                <a:gd name="connsiteX15" fmla="*/ 0 w 2467428"/>
                <a:gd name="connsiteY15" fmla="*/ 188685 h 1567544"/>
                <a:gd name="connsiteX16" fmla="*/ 188685 w 2467428"/>
                <a:gd name="connsiteY16" fmla="*/ 0 h 15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7428" h="1567544">
                  <a:moveTo>
                    <a:pt x="222558" y="145144"/>
                  </a:moveTo>
                  <a:cubicBezTo>
                    <a:pt x="169709" y="145144"/>
                    <a:pt x="126866" y="187987"/>
                    <a:pt x="126866" y="240836"/>
                  </a:cubicBezTo>
                  <a:lnTo>
                    <a:pt x="126866" y="1326708"/>
                  </a:lnTo>
                  <a:cubicBezTo>
                    <a:pt x="126866" y="1379557"/>
                    <a:pt x="169709" y="1422400"/>
                    <a:pt x="222558" y="1422400"/>
                  </a:cubicBezTo>
                  <a:lnTo>
                    <a:pt x="2226591" y="1422400"/>
                  </a:lnTo>
                  <a:cubicBezTo>
                    <a:pt x="2279440" y="1422400"/>
                    <a:pt x="2322283" y="1379557"/>
                    <a:pt x="2322283" y="1326708"/>
                  </a:cubicBezTo>
                  <a:lnTo>
                    <a:pt x="2322283" y="240836"/>
                  </a:lnTo>
                  <a:cubicBezTo>
                    <a:pt x="2322283" y="187987"/>
                    <a:pt x="2279440" y="145144"/>
                    <a:pt x="2226591" y="145144"/>
                  </a:cubicBezTo>
                  <a:close/>
                  <a:moveTo>
                    <a:pt x="188685" y="0"/>
                  </a:moveTo>
                  <a:lnTo>
                    <a:pt x="2278743" y="0"/>
                  </a:lnTo>
                  <a:cubicBezTo>
                    <a:pt x="2382951" y="0"/>
                    <a:pt x="2467428" y="84477"/>
                    <a:pt x="2467428" y="188685"/>
                  </a:cubicBezTo>
                  <a:lnTo>
                    <a:pt x="2467428" y="1378859"/>
                  </a:lnTo>
                  <a:cubicBezTo>
                    <a:pt x="2467428" y="1483067"/>
                    <a:pt x="2382951" y="1567544"/>
                    <a:pt x="2278743" y="1567544"/>
                  </a:cubicBezTo>
                  <a:lnTo>
                    <a:pt x="188685" y="1567544"/>
                  </a:lnTo>
                  <a:cubicBezTo>
                    <a:pt x="84477" y="1567544"/>
                    <a:pt x="0" y="1483067"/>
                    <a:pt x="0" y="1378859"/>
                  </a:cubicBezTo>
                  <a:lnTo>
                    <a:pt x="0" y="188685"/>
                  </a:lnTo>
                  <a:cubicBezTo>
                    <a:pt x="0" y="84477"/>
                    <a:pt x="84477" y="0"/>
                    <a:pt x="188685" y="0"/>
                  </a:cubicBezTo>
                  <a:close/>
                </a:path>
              </a:pathLst>
            </a:cu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076210" y="2736848"/>
              <a:ext cx="304800" cy="654051"/>
            </a:xfrm>
            <a:prstGeom prst="roundRect">
              <a:avLst>
                <a:gd name="adj" fmla="val 16667"/>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5370000"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88319"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24156"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7919441" y="2257877"/>
            <a:ext cx="2755900" cy="1567544"/>
            <a:chOff x="7919441" y="2257877"/>
            <a:chExt cx="2755900" cy="1567544"/>
          </a:xfrm>
        </p:grpSpPr>
        <p:sp>
          <p:nvSpPr>
            <p:cNvPr id="18" name="任意多边形 17"/>
            <p:cNvSpPr/>
            <p:nvPr/>
          </p:nvSpPr>
          <p:spPr>
            <a:xfrm>
              <a:off x="7919441" y="2257877"/>
              <a:ext cx="2467428" cy="1567544"/>
            </a:xfrm>
            <a:custGeom>
              <a:avLst/>
              <a:gdLst>
                <a:gd name="connsiteX0" fmla="*/ 222558 w 2467428"/>
                <a:gd name="connsiteY0" fmla="*/ 145144 h 1567544"/>
                <a:gd name="connsiteX1" fmla="*/ 126866 w 2467428"/>
                <a:gd name="connsiteY1" fmla="*/ 240836 h 1567544"/>
                <a:gd name="connsiteX2" fmla="*/ 126866 w 2467428"/>
                <a:gd name="connsiteY2" fmla="*/ 1326708 h 1567544"/>
                <a:gd name="connsiteX3" fmla="*/ 222558 w 2467428"/>
                <a:gd name="connsiteY3" fmla="*/ 1422400 h 1567544"/>
                <a:gd name="connsiteX4" fmla="*/ 2226591 w 2467428"/>
                <a:gd name="connsiteY4" fmla="*/ 1422400 h 1567544"/>
                <a:gd name="connsiteX5" fmla="*/ 2322283 w 2467428"/>
                <a:gd name="connsiteY5" fmla="*/ 1326708 h 1567544"/>
                <a:gd name="connsiteX6" fmla="*/ 2322283 w 2467428"/>
                <a:gd name="connsiteY6" fmla="*/ 240836 h 1567544"/>
                <a:gd name="connsiteX7" fmla="*/ 2226591 w 2467428"/>
                <a:gd name="connsiteY7" fmla="*/ 145144 h 1567544"/>
                <a:gd name="connsiteX8" fmla="*/ 188685 w 2467428"/>
                <a:gd name="connsiteY8" fmla="*/ 0 h 1567544"/>
                <a:gd name="connsiteX9" fmla="*/ 2278743 w 2467428"/>
                <a:gd name="connsiteY9" fmla="*/ 0 h 1567544"/>
                <a:gd name="connsiteX10" fmla="*/ 2467428 w 2467428"/>
                <a:gd name="connsiteY10" fmla="*/ 188685 h 1567544"/>
                <a:gd name="connsiteX11" fmla="*/ 2467428 w 2467428"/>
                <a:gd name="connsiteY11" fmla="*/ 1378859 h 1567544"/>
                <a:gd name="connsiteX12" fmla="*/ 2278743 w 2467428"/>
                <a:gd name="connsiteY12" fmla="*/ 1567544 h 1567544"/>
                <a:gd name="connsiteX13" fmla="*/ 188685 w 2467428"/>
                <a:gd name="connsiteY13" fmla="*/ 1567544 h 1567544"/>
                <a:gd name="connsiteX14" fmla="*/ 0 w 2467428"/>
                <a:gd name="connsiteY14" fmla="*/ 1378859 h 1567544"/>
                <a:gd name="connsiteX15" fmla="*/ 0 w 2467428"/>
                <a:gd name="connsiteY15" fmla="*/ 188685 h 1567544"/>
                <a:gd name="connsiteX16" fmla="*/ 188685 w 2467428"/>
                <a:gd name="connsiteY16" fmla="*/ 0 h 15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7428" h="1567544">
                  <a:moveTo>
                    <a:pt x="222558" y="145144"/>
                  </a:moveTo>
                  <a:cubicBezTo>
                    <a:pt x="169709" y="145144"/>
                    <a:pt x="126866" y="187987"/>
                    <a:pt x="126866" y="240836"/>
                  </a:cubicBezTo>
                  <a:lnTo>
                    <a:pt x="126866" y="1326708"/>
                  </a:lnTo>
                  <a:cubicBezTo>
                    <a:pt x="126866" y="1379557"/>
                    <a:pt x="169709" y="1422400"/>
                    <a:pt x="222558" y="1422400"/>
                  </a:cubicBezTo>
                  <a:lnTo>
                    <a:pt x="2226591" y="1422400"/>
                  </a:lnTo>
                  <a:cubicBezTo>
                    <a:pt x="2279440" y="1422400"/>
                    <a:pt x="2322283" y="1379557"/>
                    <a:pt x="2322283" y="1326708"/>
                  </a:cubicBezTo>
                  <a:lnTo>
                    <a:pt x="2322283" y="240836"/>
                  </a:lnTo>
                  <a:cubicBezTo>
                    <a:pt x="2322283" y="187987"/>
                    <a:pt x="2279440" y="145144"/>
                    <a:pt x="2226591" y="145144"/>
                  </a:cubicBezTo>
                  <a:close/>
                  <a:moveTo>
                    <a:pt x="188685" y="0"/>
                  </a:moveTo>
                  <a:lnTo>
                    <a:pt x="2278743" y="0"/>
                  </a:lnTo>
                  <a:cubicBezTo>
                    <a:pt x="2382951" y="0"/>
                    <a:pt x="2467428" y="84477"/>
                    <a:pt x="2467428" y="188685"/>
                  </a:cubicBezTo>
                  <a:lnTo>
                    <a:pt x="2467428" y="1378859"/>
                  </a:lnTo>
                  <a:cubicBezTo>
                    <a:pt x="2467428" y="1483067"/>
                    <a:pt x="2382951" y="1567544"/>
                    <a:pt x="2278743" y="1567544"/>
                  </a:cubicBezTo>
                  <a:lnTo>
                    <a:pt x="188685" y="1567544"/>
                  </a:lnTo>
                  <a:cubicBezTo>
                    <a:pt x="84477" y="1567544"/>
                    <a:pt x="0" y="1483067"/>
                    <a:pt x="0" y="1378859"/>
                  </a:cubicBezTo>
                  <a:lnTo>
                    <a:pt x="0" y="188685"/>
                  </a:lnTo>
                  <a:cubicBezTo>
                    <a:pt x="0" y="84477"/>
                    <a:pt x="84477" y="0"/>
                    <a:pt x="188685" y="0"/>
                  </a:cubicBezTo>
                  <a:close/>
                </a:path>
              </a:pathLst>
            </a:cu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370541" y="2736848"/>
              <a:ext cx="304800" cy="654051"/>
            </a:xfrm>
            <a:prstGeom prst="roundRect">
              <a:avLst>
                <a:gd name="adj" fmla="val 16667"/>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8630642"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037128"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443614"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850100"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140409" y="4125663"/>
            <a:ext cx="886265" cy="523220"/>
          </a:xfrm>
          <a:prstGeom prst="rect">
            <a:avLst/>
          </a:prstGeom>
          <a:noFill/>
        </p:spPr>
        <p:txBody>
          <a:bodyPr wrap="square" rtlCol="0">
            <a:spAutoFit/>
          </a:bodyPr>
          <a:lstStyle/>
          <a:p>
            <a:r>
              <a:rPr lang="en-US" altLang="zh-CN" sz="2800" dirty="0">
                <a:solidFill>
                  <a:schemeClr val="tx1">
                    <a:lumMod val="75000"/>
                    <a:lumOff val="25000"/>
                  </a:schemeClr>
                </a:solidFill>
                <a:latin typeface="Arial" panose="020B0604020202020204" pitchFamily="34" charset="0"/>
                <a:cs typeface="Arial" panose="020B0604020202020204" pitchFamily="34" charset="0"/>
              </a:rPr>
              <a:t>15</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文本框 25"/>
          <p:cNvSpPr txBox="1"/>
          <p:nvPr/>
        </p:nvSpPr>
        <p:spPr>
          <a:xfrm>
            <a:off x="5490301" y="4125663"/>
            <a:ext cx="886265" cy="523220"/>
          </a:xfrm>
          <a:prstGeom prst="rect">
            <a:avLst/>
          </a:prstGeom>
          <a:noFill/>
        </p:spPr>
        <p:txBody>
          <a:bodyPr wrap="square" rtlCol="0">
            <a:spAutoFit/>
          </a:bodyPr>
          <a:lstStyle/>
          <a:p>
            <a:r>
              <a:rPr lang="en-US" altLang="zh-CN" sz="2800" dirty="0">
                <a:solidFill>
                  <a:schemeClr val="tx1">
                    <a:lumMod val="75000"/>
                    <a:lumOff val="25000"/>
                  </a:schemeClr>
                </a:solidFill>
                <a:latin typeface="Arial" panose="020B0604020202020204" pitchFamily="34" charset="0"/>
                <a:cs typeface="Arial" panose="020B0604020202020204" pitchFamily="34" charset="0"/>
              </a:rPr>
              <a:t>55</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7" name="文本框 26"/>
          <p:cNvSpPr txBox="1"/>
          <p:nvPr/>
        </p:nvSpPr>
        <p:spPr>
          <a:xfrm>
            <a:off x="8840192" y="4135523"/>
            <a:ext cx="1235242" cy="523220"/>
          </a:xfrm>
          <a:prstGeom prst="rect">
            <a:avLst/>
          </a:prstGeom>
          <a:noFill/>
        </p:spPr>
        <p:txBody>
          <a:bodyPr wrap="square" rtlCol="0">
            <a:spAutoFit/>
          </a:bodyPr>
          <a:lstStyle/>
          <a:p>
            <a:r>
              <a:rPr lang="en-US" altLang="zh-CN" sz="2800" dirty="0">
                <a:solidFill>
                  <a:schemeClr val="tx1">
                    <a:lumMod val="75000"/>
                    <a:lumOff val="25000"/>
                  </a:schemeClr>
                </a:solidFill>
                <a:latin typeface="Arial" panose="020B0604020202020204" pitchFamily="34" charset="0"/>
                <a:cs typeface="Arial" panose="020B0604020202020204" pitchFamily="34" charset="0"/>
              </a:rPr>
              <a:t>100</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8" name="TextBox 29"/>
          <p:cNvSpPr txBox="1"/>
          <p:nvPr/>
        </p:nvSpPr>
        <p:spPr>
          <a:xfrm>
            <a:off x="1108075" y="4968875"/>
            <a:ext cx="2708910" cy="681355"/>
          </a:xfrm>
          <a:prstGeom prst="rect">
            <a:avLst/>
          </a:prstGeom>
          <a:noFill/>
        </p:spPr>
        <p:txBody>
          <a:bodyPr wrap="square" rtlCol="0">
            <a:spAutoFit/>
          </a:bodyPr>
          <a:lstStyle>
            <a:defPPr>
              <a:defRPr lang="zh-CN"/>
            </a:defPPr>
            <a:lvl1pPr algn="ctr">
              <a:lnSpc>
                <a:spcPts val="2300"/>
              </a:lnSpc>
              <a:defRPr sz="1200"/>
            </a:lvl1pPr>
          </a:lstStyle>
          <a:p>
            <a:r>
              <a:rPr lang="en-US" sz="2000" dirty="0"/>
              <a:t>Simulate trade-related cost</a:t>
            </a:r>
            <a:endParaRPr lang="en-US" sz="2000" dirty="0"/>
          </a:p>
        </p:txBody>
      </p:sp>
      <p:sp>
        <p:nvSpPr>
          <p:cNvPr id="29" name="TextBox 29"/>
          <p:cNvSpPr txBox="1"/>
          <p:nvPr/>
        </p:nvSpPr>
        <p:spPr>
          <a:xfrm>
            <a:off x="4539615" y="4968875"/>
            <a:ext cx="2639060" cy="681355"/>
          </a:xfrm>
          <a:prstGeom prst="rect">
            <a:avLst/>
          </a:prstGeom>
          <a:noFill/>
        </p:spPr>
        <p:txBody>
          <a:bodyPr wrap="square" rtlCol="0">
            <a:spAutoFit/>
          </a:bodyPr>
          <a:lstStyle>
            <a:defPPr>
              <a:defRPr lang="zh-CN"/>
            </a:defPPr>
            <a:lvl1pPr algn="ctr">
              <a:lnSpc>
                <a:spcPts val="2300"/>
              </a:lnSpc>
              <a:defRPr sz="1200"/>
            </a:lvl1pPr>
          </a:lstStyle>
          <a:p>
            <a:r>
              <a:rPr lang="en-US" altLang="zh-CN" sz="2000" dirty="0"/>
              <a:t>Build EMA Margin Trade Strategy </a:t>
            </a:r>
            <a:endParaRPr lang="en-US" altLang="zh-CN" sz="2000" dirty="0"/>
          </a:p>
        </p:txBody>
      </p:sp>
      <p:sp>
        <p:nvSpPr>
          <p:cNvPr id="30" name="TextBox 29"/>
          <p:cNvSpPr txBox="1"/>
          <p:nvPr/>
        </p:nvSpPr>
        <p:spPr>
          <a:xfrm>
            <a:off x="7919442" y="4968845"/>
            <a:ext cx="2451100" cy="1271270"/>
          </a:xfrm>
          <a:prstGeom prst="rect">
            <a:avLst/>
          </a:prstGeom>
          <a:noFill/>
        </p:spPr>
        <p:txBody>
          <a:bodyPr wrap="square" rtlCol="0">
            <a:spAutoFit/>
          </a:bodyPr>
          <a:lstStyle>
            <a:defPPr>
              <a:defRPr lang="zh-CN"/>
            </a:defPPr>
            <a:lvl1pPr algn="ctr">
              <a:lnSpc>
                <a:spcPts val="2300"/>
              </a:lnSpc>
              <a:defRPr sz="1200"/>
            </a:lvl1pPr>
          </a:lstStyle>
          <a:p>
            <a:r>
              <a:rPr lang="en-US" altLang="zh-CN" sz="2000" dirty="0"/>
              <a:t>Optimise the Strategy and Select the Best Strategy</a:t>
            </a:r>
            <a:endParaRPr lang="en-US" altLang="zh-CN" sz="2000" dirty="0"/>
          </a:p>
          <a:p>
            <a:endParaRPr lang="en-US" altLang="zh-CN" sz="2000" dirty="0"/>
          </a:p>
        </p:txBody>
      </p:sp>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41" name="组合 40"/>
          <p:cNvGrpSpPr/>
          <p:nvPr/>
        </p:nvGrpSpPr>
        <p:grpSpPr>
          <a:xfrm rot="17100000">
            <a:off x="175953" y="261388"/>
            <a:ext cx="481872" cy="469661"/>
            <a:chOff x="1032060" y="5022216"/>
            <a:chExt cx="753746" cy="734645"/>
          </a:xfrm>
        </p:grpSpPr>
        <p:sp>
          <p:nvSpPr>
            <p:cNvPr id="42" name="等腰三角形 4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4"/>
          <p:cNvSpPr txBox="1">
            <a:spLocks noChangeArrowheads="1"/>
          </p:cNvSpPr>
          <p:nvPr/>
        </p:nvSpPr>
        <p:spPr bwMode="auto">
          <a:xfrm>
            <a:off x="991971" y="159688"/>
            <a:ext cx="230473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400" b="1" dirty="0">
                <a:latin typeface="+mn-lt"/>
                <a:ea typeface="黑体" panose="02010609060101010101" pitchFamily="49" charset="-122"/>
              </a:rPr>
              <a:t>Main idea</a:t>
            </a:r>
            <a:endParaRPr lang="en-US" altLang="zh-CN" sz="2400" b="1" dirty="0">
              <a:latin typeface="+mn-lt"/>
              <a:ea typeface="黑体" panose="02010609060101010101" pitchFamily="49" charset="-122"/>
            </a:endParaRPr>
          </a:p>
        </p:txBody>
      </p:sp>
      <p:grpSp>
        <p:nvGrpSpPr>
          <p:cNvPr id="33" name="组合 32"/>
          <p:cNvGrpSpPr/>
          <p:nvPr/>
        </p:nvGrpSpPr>
        <p:grpSpPr>
          <a:xfrm>
            <a:off x="230802" y="5920261"/>
            <a:ext cx="753746" cy="734645"/>
            <a:chOff x="1032060" y="5022216"/>
            <a:chExt cx="753746" cy="734645"/>
          </a:xfrm>
        </p:grpSpPr>
        <p:sp>
          <p:nvSpPr>
            <p:cNvPr id="34" name="等腰三角形 3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等腰三角形 35"/>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4"/>
          <p:cNvSpPr txBox="1">
            <a:spLocks noChangeArrowheads="1"/>
          </p:cNvSpPr>
          <p:nvPr/>
        </p:nvSpPr>
        <p:spPr bwMode="auto">
          <a:xfrm>
            <a:off x="3281911" y="2410101"/>
            <a:ext cx="5628178" cy="168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l"/>
            </a:pPr>
            <a:r>
              <a:rPr lang="en-US" altLang="zh-CN" sz="2400" b="1" dirty="0">
                <a:ea typeface="黑体" panose="02010609060101010101" pitchFamily="49" charset="-122"/>
              </a:rPr>
              <a:t>We use Volume Weighted Average Price(VWAP) trading strategy to simulate the trade-related cost.</a:t>
            </a:r>
            <a:endParaRPr lang="en-US" altLang="zh-CN" sz="2400" b="1" dirty="0">
              <a:latin typeface="+mn-lt"/>
              <a:ea typeface="黑体" panose="02010609060101010101" pitchFamily="49" charset="-122"/>
            </a:endParaRPr>
          </a:p>
        </p:txBody>
      </p:sp>
      <p:sp>
        <p:nvSpPr>
          <p:cNvPr id="10" name="TextBox 4"/>
          <p:cNvSpPr txBox="1">
            <a:spLocks noChangeArrowheads="1"/>
          </p:cNvSpPr>
          <p:nvPr/>
        </p:nvSpPr>
        <p:spPr bwMode="auto">
          <a:xfrm>
            <a:off x="3277055" y="4294073"/>
            <a:ext cx="5637891"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342900" indent="-342900" algn="l" eaLnBrk="1" hangingPunct="1">
              <a:lnSpc>
                <a:spcPct val="150000"/>
              </a:lnSpc>
              <a:buFont typeface="Wingdings" panose="05000000000000000000" pitchFamily="2" charset="2"/>
              <a:buChar char="l"/>
            </a:pPr>
            <a:r>
              <a:rPr lang="en-US" altLang="zh-CN" sz="2400" b="1" dirty="0">
                <a:ea typeface="黑体" panose="02010609060101010101" pitchFamily="49" charset="-122"/>
              </a:rPr>
              <a:t>The evaluation indicators include the pecentage of </a:t>
            </a:r>
            <a:r>
              <a:rPr lang="en-US" altLang="zh-CN" sz="2400" b="1" dirty="0">
                <a:ea typeface="黑体" panose="02010609060101010101" pitchFamily="49" charset="-122"/>
                <a:sym typeface="+mn-ea"/>
              </a:rPr>
              <a:t> trade-related cost.</a:t>
            </a:r>
            <a:endParaRPr lang="en-US" altLang="zh-CN" sz="2400" b="1" dirty="0">
              <a:latin typeface="+mn-lt"/>
              <a:ea typeface="黑体" panose="02010609060101010101" pitchFamily="49" charset="-122"/>
            </a:endParaRPr>
          </a:p>
        </p:txBody>
      </p:sp>
      <p:grpSp>
        <p:nvGrpSpPr>
          <p:cNvPr id="12" name="组合 11"/>
          <p:cNvGrpSpPr/>
          <p:nvPr/>
        </p:nvGrpSpPr>
        <p:grpSpPr>
          <a:xfrm>
            <a:off x="230802" y="5920261"/>
            <a:ext cx="753746" cy="734645"/>
            <a:chOff x="1032060" y="5022216"/>
            <a:chExt cx="753746" cy="734645"/>
          </a:xfrm>
        </p:grpSpPr>
        <p:sp>
          <p:nvSpPr>
            <p:cNvPr id="13" name="等腰三角形 1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等腰三角形 14"/>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040296" y="1120801"/>
            <a:ext cx="2111408" cy="901593"/>
            <a:chOff x="4719335" y="1120801"/>
            <a:chExt cx="2111408" cy="901593"/>
          </a:xfrm>
        </p:grpSpPr>
        <p:sp>
          <p:nvSpPr>
            <p:cNvPr id="11" name="TextBox 4"/>
            <p:cNvSpPr txBox="1">
              <a:spLocks noChangeArrowheads="1"/>
            </p:cNvSpPr>
            <p:nvPr/>
          </p:nvSpPr>
          <p:spPr bwMode="auto">
            <a:xfrm>
              <a:off x="5121226" y="1120801"/>
              <a:ext cx="138684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rPr>
                <a:t>First</a:t>
              </a:r>
              <a:endParaRPr lang="en-US" altLang="zh-CN" sz="4000" b="1" dirty="0">
                <a:solidFill>
                  <a:srgbClr val="C00000"/>
                </a:solidFill>
                <a:latin typeface="+mn-lt"/>
                <a:ea typeface="黑体" panose="02010609060101010101" pitchFamily="49" charset="-122"/>
              </a:endParaRPr>
            </a:p>
          </p:txBody>
        </p:sp>
        <p:sp>
          <p:nvSpPr>
            <p:cNvPr id="16" name="等腰三角形 15"/>
            <p:cNvSpPr/>
            <p:nvPr/>
          </p:nvSpPr>
          <p:spPr>
            <a:xfrm rot="5400000" flipH="1" flipV="1">
              <a:off x="6396701" y="149251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6200000" flipH="1" flipV="1">
              <a:off x="4687184" y="1464230"/>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4"/>
          <p:cNvSpPr txBox="1">
            <a:spLocks noChangeArrowheads="1"/>
          </p:cNvSpPr>
          <p:nvPr/>
        </p:nvSpPr>
        <p:spPr bwMode="auto">
          <a:xfrm>
            <a:off x="991971" y="159688"/>
            <a:ext cx="230473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400" b="1" dirty="0">
                <a:latin typeface="+mn-lt"/>
                <a:ea typeface="黑体" panose="02010609060101010101" pitchFamily="49" charset="-122"/>
              </a:rPr>
              <a:t>Main idea</a:t>
            </a:r>
            <a:endParaRPr lang="en-US" altLang="zh-CN" sz="2400" b="1" dirty="0">
              <a:latin typeface="+mn-lt"/>
              <a:ea typeface="黑体" panose="02010609060101010101" pitchFamily="49" charset="-122"/>
            </a:endParaRPr>
          </a:p>
        </p:txBody>
      </p:sp>
      <p:sp>
        <p:nvSpPr>
          <p:cNvPr id="3" name="灯片编号占位符 2"/>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4"/>
          <p:cNvSpPr txBox="1">
            <a:spLocks noChangeArrowheads="1"/>
          </p:cNvSpPr>
          <p:nvPr/>
        </p:nvSpPr>
        <p:spPr bwMode="auto">
          <a:xfrm>
            <a:off x="1893228" y="1317833"/>
            <a:ext cx="840554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342900" indent="-342900" algn="l" eaLnBrk="1" hangingPunct="1">
              <a:lnSpc>
                <a:spcPct val="150000"/>
              </a:lnSpc>
              <a:buFont typeface="Wingdings" panose="05000000000000000000" pitchFamily="2" charset="2"/>
              <a:buChar char="l"/>
            </a:pPr>
            <a:r>
              <a:rPr lang="en-US" altLang="zh-CN" sz="2400" b="1" dirty="0" err="1">
                <a:latin typeface="+mn-lt"/>
                <a:ea typeface="黑体" panose="02010609060101010101" pitchFamily="49" charset="-122"/>
              </a:rPr>
              <a:t>Analyse</a:t>
            </a:r>
            <a:r>
              <a:rPr lang="en-US" altLang="zh-CN" sz="2400" b="1" dirty="0">
                <a:latin typeface="+mn-lt"/>
                <a:ea typeface="黑体" panose="02010609060101010101" pitchFamily="49" charset="-122"/>
              </a:rPr>
              <a:t> the difference between Bitcoin price and Exponential Moving Average(EMA) price to find the boundary of abnormal high and abnormal low price. Short in abnormal high price and long in abnormal low price. </a:t>
            </a:r>
            <a:endParaRPr lang="en-US" altLang="zh-CN" sz="2400" b="1" dirty="0">
              <a:latin typeface="+mn-lt"/>
              <a:ea typeface="黑体" panose="02010609060101010101" pitchFamily="49" charset="-122"/>
            </a:endParaRPr>
          </a:p>
        </p:txBody>
      </p:sp>
      <p:sp>
        <p:nvSpPr>
          <p:cNvPr id="10" name="TextBox 4"/>
          <p:cNvSpPr txBox="1">
            <a:spLocks noChangeArrowheads="1"/>
          </p:cNvSpPr>
          <p:nvPr/>
        </p:nvSpPr>
        <p:spPr bwMode="auto">
          <a:xfrm>
            <a:off x="1893228" y="3905908"/>
            <a:ext cx="840554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l"/>
            </a:pPr>
            <a:r>
              <a:rPr lang="en-US" altLang="zh-CN" sz="2400" b="1" dirty="0">
                <a:latin typeface="+mn-lt"/>
                <a:ea typeface="黑体" panose="02010609060101010101" pitchFamily="49" charset="-122"/>
              </a:rPr>
              <a:t>The calculated indicators of the model include:</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rPr>
              <a:t>ema</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rPr>
              <a:t>diff_pct_close_vs_ema</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sym typeface="+mn-ea"/>
              </a:rPr>
              <a:t>diff_pct_close_vs_ema_negative_abnormal</a:t>
            </a:r>
            <a:endParaRPr lang="en-US" altLang="zh-CN" sz="2400" b="1" dirty="0">
              <a:latin typeface="+mn-lt"/>
              <a:ea typeface="黑体" panose="02010609060101010101" pitchFamily="49" charset="-122"/>
              <a:sym typeface="+mn-ea"/>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rPr>
              <a:t>diff_pct_close_vs_ema_positive_abnormal</a:t>
            </a:r>
            <a:endParaRPr lang="en-US" altLang="zh-CN" sz="2400" b="1" dirty="0">
              <a:latin typeface="+mn-lt"/>
              <a:ea typeface="黑体" panose="02010609060101010101" pitchFamily="49" charset="-122"/>
            </a:endParaRPr>
          </a:p>
          <a:p>
            <a:pPr lvl="1" indent="0" eaLnBrk="1" hangingPunct="1">
              <a:lnSpc>
                <a:spcPct val="150000"/>
              </a:lnSpc>
              <a:buFont typeface="Wingdings" panose="05000000000000000000" pitchFamily="2" charset="2"/>
              <a:buNone/>
            </a:pPr>
            <a:endParaRPr lang="en-US" altLang="zh-CN" sz="2400" b="1" dirty="0">
              <a:latin typeface="+mn-lt"/>
              <a:ea typeface="黑体" panose="02010609060101010101" pitchFamily="49" charset="-122"/>
            </a:endParaRPr>
          </a:p>
        </p:txBody>
      </p:sp>
      <p:grpSp>
        <p:nvGrpSpPr>
          <p:cNvPr id="12" name="组合 11"/>
          <p:cNvGrpSpPr/>
          <p:nvPr/>
        </p:nvGrpSpPr>
        <p:grpSpPr>
          <a:xfrm>
            <a:off x="230802" y="5920261"/>
            <a:ext cx="753746" cy="734645"/>
            <a:chOff x="1032060" y="5022216"/>
            <a:chExt cx="753746" cy="734645"/>
          </a:xfrm>
        </p:grpSpPr>
        <p:sp>
          <p:nvSpPr>
            <p:cNvPr id="13" name="等腰三角形 1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等腰三角形 14"/>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187191" y="78307"/>
            <a:ext cx="3219449" cy="1824923"/>
            <a:chOff x="4719335" y="659136"/>
            <a:chExt cx="2111408" cy="1824923"/>
          </a:xfrm>
        </p:grpSpPr>
        <p:sp>
          <p:nvSpPr>
            <p:cNvPr id="26" name="TextBox 4"/>
            <p:cNvSpPr txBox="1">
              <a:spLocks noChangeArrowheads="1"/>
            </p:cNvSpPr>
            <p:nvPr/>
          </p:nvSpPr>
          <p:spPr bwMode="auto">
            <a:xfrm>
              <a:off x="5121226" y="659136"/>
              <a:ext cx="1386840" cy="182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rPr>
                <a:t>Second</a:t>
              </a:r>
              <a:endParaRPr lang="en-US" altLang="zh-CN" sz="4000" b="1" dirty="0">
                <a:solidFill>
                  <a:srgbClr val="C00000"/>
                </a:solidFill>
                <a:latin typeface="+mn-lt"/>
                <a:ea typeface="黑体" panose="02010609060101010101" pitchFamily="49" charset="-122"/>
              </a:endParaRPr>
            </a:p>
          </p:txBody>
        </p:sp>
        <p:sp>
          <p:nvSpPr>
            <p:cNvPr id="27" name="等腰三角形 26"/>
            <p:cNvSpPr/>
            <p:nvPr/>
          </p:nvSpPr>
          <p:spPr>
            <a:xfrm rot="5400000" flipH="1" flipV="1">
              <a:off x="6396701" y="149251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6200000" flipH="1" flipV="1">
              <a:off x="4687184" y="1464230"/>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4"/>
          <p:cNvSpPr txBox="1">
            <a:spLocks noChangeArrowheads="1"/>
          </p:cNvSpPr>
          <p:nvPr/>
        </p:nvSpPr>
        <p:spPr bwMode="auto">
          <a:xfrm>
            <a:off x="991971" y="159688"/>
            <a:ext cx="230473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400" b="1" dirty="0">
                <a:latin typeface="+mn-lt"/>
                <a:ea typeface="黑体" panose="02010609060101010101" pitchFamily="49" charset="-122"/>
              </a:rPr>
              <a:t>Main idea</a:t>
            </a:r>
            <a:endParaRPr lang="en-US" altLang="zh-CN" sz="2400" b="1" dirty="0">
              <a:latin typeface="+mn-lt"/>
              <a:ea typeface="黑体" panose="02010609060101010101" pitchFamily="49" charset="-122"/>
            </a:endParaRPr>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4"/>
          <p:cNvSpPr txBox="1">
            <a:spLocks noChangeArrowheads="1"/>
          </p:cNvSpPr>
          <p:nvPr/>
        </p:nvSpPr>
        <p:spPr bwMode="auto">
          <a:xfrm>
            <a:off x="2225545" y="1993346"/>
            <a:ext cx="774091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l"/>
            </a:pPr>
            <a:r>
              <a:rPr lang="en-US" altLang="zh-CN" sz="2400" b="1" dirty="0">
                <a:latin typeface="+mn-lt"/>
                <a:ea typeface="黑体" panose="02010609060101010101" pitchFamily="49" charset="-122"/>
              </a:rPr>
              <a:t>Select multiple span of EMA, execute the strategy many times. Find the optimised stragegy that has the maxmum </a:t>
            </a:r>
            <a:r>
              <a:rPr lang="en-US" altLang="zh-CN" sz="2400" b="1" dirty="0">
                <a:latin typeface="+mn-lt"/>
                <a:ea typeface="黑体" panose="02010609060101010101" pitchFamily="49" charset="-122"/>
                <a:sym typeface="+mn-ea"/>
              </a:rPr>
              <a:t>sharpe ratio</a:t>
            </a:r>
            <a:r>
              <a:rPr lang="en-US" altLang="zh-CN" sz="2400" b="1" dirty="0">
                <a:latin typeface="+mn-lt"/>
                <a:ea typeface="黑体" panose="02010609060101010101" pitchFamily="49" charset="-122"/>
              </a:rPr>
              <a:t> and high winning rate.</a:t>
            </a:r>
            <a:endParaRPr lang="en-US" altLang="zh-CN" sz="2400" b="1" dirty="0">
              <a:latin typeface="+mn-lt"/>
              <a:ea typeface="黑体" panose="02010609060101010101" pitchFamily="49" charset="-122"/>
            </a:endParaRPr>
          </a:p>
        </p:txBody>
      </p:sp>
      <p:sp>
        <p:nvSpPr>
          <p:cNvPr id="10" name="TextBox 4"/>
          <p:cNvSpPr txBox="1">
            <a:spLocks noChangeArrowheads="1"/>
          </p:cNvSpPr>
          <p:nvPr/>
        </p:nvSpPr>
        <p:spPr bwMode="auto">
          <a:xfrm>
            <a:off x="2203774" y="3777147"/>
            <a:ext cx="7784453"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l"/>
            </a:pPr>
            <a:r>
              <a:rPr lang="en-US" altLang="zh-CN" sz="2400" b="1" dirty="0">
                <a:latin typeface="+mn-lt"/>
                <a:ea typeface="黑体" panose="02010609060101010101" pitchFamily="49" charset="-122"/>
              </a:rPr>
              <a:t>The evaluation indicators of the model include:</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rPr>
              <a:t>winning rate</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sym typeface="+mn-ea"/>
              </a:rPr>
              <a:t>annual</a:t>
            </a:r>
            <a:r>
              <a:rPr lang="en-US" altLang="zh-CN" sz="2400" b="1" dirty="0">
                <a:latin typeface="+mn-lt"/>
                <a:ea typeface="黑体" panose="02010609060101010101" pitchFamily="49" charset="-122"/>
              </a:rPr>
              <a:t>  return</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rPr>
              <a:t>annual standard deviation</a:t>
            </a:r>
            <a:endParaRPr lang="en-US" altLang="zh-CN" sz="2400" b="1" dirty="0">
              <a:latin typeface="+mn-lt"/>
              <a:ea typeface="黑体" panose="02010609060101010101" pitchFamily="49" charset="-122"/>
              <a:sym typeface="+mn-ea"/>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sym typeface="+mn-ea"/>
              </a:rPr>
              <a:t>annual sharpe ratio</a:t>
            </a:r>
            <a:endParaRPr lang="en-US" altLang="zh-CN" sz="2400" b="1" dirty="0">
              <a:latin typeface="+mn-lt"/>
              <a:ea typeface="黑体" panose="02010609060101010101" pitchFamily="49" charset="-122"/>
            </a:endParaRPr>
          </a:p>
          <a:p>
            <a:pPr lvl="1" indent="0" eaLnBrk="1" hangingPunct="1">
              <a:lnSpc>
                <a:spcPct val="150000"/>
              </a:lnSpc>
              <a:buFont typeface="Wingdings" panose="05000000000000000000" pitchFamily="2" charset="2"/>
              <a:buNone/>
            </a:pPr>
            <a:endParaRPr lang="en-US" altLang="zh-CN" sz="2400" b="1" dirty="0">
              <a:latin typeface="+mn-lt"/>
              <a:ea typeface="黑体" panose="02010609060101010101" pitchFamily="49" charset="-122"/>
            </a:endParaRPr>
          </a:p>
        </p:txBody>
      </p:sp>
      <p:grpSp>
        <p:nvGrpSpPr>
          <p:cNvPr id="12" name="组合 11"/>
          <p:cNvGrpSpPr/>
          <p:nvPr/>
        </p:nvGrpSpPr>
        <p:grpSpPr>
          <a:xfrm>
            <a:off x="230802" y="5920261"/>
            <a:ext cx="753746" cy="734645"/>
            <a:chOff x="1032060" y="5022216"/>
            <a:chExt cx="753746" cy="734645"/>
          </a:xfrm>
        </p:grpSpPr>
        <p:sp>
          <p:nvSpPr>
            <p:cNvPr id="13" name="等腰三角形 1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等腰三角形 14"/>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486277" y="847312"/>
            <a:ext cx="2316458" cy="901593"/>
            <a:chOff x="4719335" y="1120801"/>
            <a:chExt cx="2111408" cy="901593"/>
          </a:xfrm>
        </p:grpSpPr>
        <p:sp>
          <p:nvSpPr>
            <p:cNvPr id="19" name="TextBox 4"/>
            <p:cNvSpPr txBox="1">
              <a:spLocks noChangeArrowheads="1"/>
            </p:cNvSpPr>
            <p:nvPr/>
          </p:nvSpPr>
          <p:spPr bwMode="auto">
            <a:xfrm>
              <a:off x="5121226" y="1120801"/>
              <a:ext cx="138684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rPr>
                <a:t>Third</a:t>
              </a:r>
              <a:endParaRPr lang="en-US" altLang="zh-CN" sz="4000" b="1" dirty="0">
                <a:solidFill>
                  <a:srgbClr val="C00000"/>
                </a:solidFill>
                <a:latin typeface="+mn-lt"/>
                <a:ea typeface="黑体" panose="02010609060101010101" pitchFamily="49" charset="-122"/>
              </a:endParaRPr>
            </a:p>
          </p:txBody>
        </p:sp>
        <p:sp>
          <p:nvSpPr>
            <p:cNvPr id="23" name="等腰三角形 22"/>
            <p:cNvSpPr/>
            <p:nvPr/>
          </p:nvSpPr>
          <p:spPr>
            <a:xfrm rot="5400000" flipH="1" flipV="1">
              <a:off x="6396701" y="149251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6200000" flipH="1" flipV="1">
              <a:off x="4687184" y="1464230"/>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4"/>
          <p:cNvSpPr txBox="1">
            <a:spLocks noChangeArrowheads="1"/>
          </p:cNvSpPr>
          <p:nvPr/>
        </p:nvSpPr>
        <p:spPr bwMode="auto">
          <a:xfrm>
            <a:off x="991971" y="159688"/>
            <a:ext cx="230473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400" b="1" dirty="0">
                <a:latin typeface="+mn-lt"/>
                <a:ea typeface="黑体" panose="02010609060101010101" pitchFamily="49" charset="-122"/>
              </a:rPr>
              <a:t>Main idea</a:t>
            </a:r>
            <a:endParaRPr lang="en-US" altLang="zh-CN" sz="2400" b="1" dirty="0">
              <a:latin typeface="+mn-lt"/>
              <a:ea typeface="黑体" panose="02010609060101010101" pitchFamily="49" charset="-122"/>
            </a:endParaRPr>
          </a:p>
        </p:txBody>
      </p:sp>
      <p:sp>
        <p:nvSpPr>
          <p:cNvPr id="2" name="灯片编号占位符 1"/>
          <p:cNvSpPr>
            <a:spLocks noGrp="1"/>
          </p:cNvSpPr>
          <p:nvPr>
            <p:ph type="sldNum" sz="quarter" idx="12"/>
          </p:nvPr>
        </p:nvSpPr>
        <p:spPr/>
        <p:txBody>
          <a:bodyPr/>
          <a:p>
            <a:fld id="{7E3AF99F-76E7-41BC-BC3B-28E0C22733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gency FB"/>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3301</Words>
  <Application>WPS 演示</Application>
  <PresentationFormat>宽屏</PresentationFormat>
  <Paragraphs>384</Paragraphs>
  <Slides>35</Slides>
  <Notes>31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50" baseType="lpstr">
      <vt:lpstr>Arial</vt:lpstr>
      <vt:lpstr>宋体</vt:lpstr>
      <vt:lpstr>Wingdings</vt:lpstr>
      <vt:lpstr>经典圆体简</vt:lpstr>
      <vt:lpstr>微软雅黑</vt:lpstr>
      <vt:lpstr>Agency FB</vt:lpstr>
      <vt:lpstr>Malgun Gothic</vt:lpstr>
      <vt:lpstr>黑体</vt:lpstr>
      <vt:lpstr>Mistral</vt:lpstr>
      <vt:lpstr>幼圆</vt:lpstr>
      <vt:lpstr>Arial Unicode MS</vt:lpstr>
      <vt:lpstr>Calibri</vt:lpstr>
      <vt:lpstr>Mongolian Baiti</vt: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建春</dc:creator>
  <cp:lastModifiedBy>弗兰克(QQ账号)</cp:lastModifiedBy>
  <cp:revision>278</cp:revision>
  <dcterms:created xsi:type="dcterms:W3CDTF">2019-05-03T14:37:00Z</dcterms:created>
  <dcterms:modified xsi:type="dcterms:W3CDTF">2019-05-04T08:56:43Z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