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3" r:id="rId8"/>
    <p:sldId id="268" r:id="rId9"/>
    <p:sldId id="262" r:id="rId10"/>
    <p:sldId id="265" r:id="rId11"/>
    <p:sldId id="266" r:id="rId12"/>
    <p:sldId id="267" r:id="rId13"/>
    <p:sldId id="261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739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16T14:53:53.0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E93CD4-F085-4AE7-8DB0-A20B9A14B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9F6036-D61F-4211-8FBA-BAC3FE642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D8656E-3833-4A09-8BC1-9F114366D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21/09/20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CB902C-B6A8-48A0-AAD0-9CA83B448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49FAE9-1A27-4A5B-B40C-91F036CEF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599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62A417-9BB2-493F-A327-3913127D8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CC78BB9-653F-4392-9DF7-014AA3434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2817B3-48A1-4997-9801-0D7390F6C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21/09/20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69287E-1BEB-4C94-A89E-81A7F4CBF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173693-20AD-4BE5-9339-D76E65B75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9072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D29660B-0EDC-4904-A4DB-27B91C069A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B8F8378-79D5-4F68-97FD-145C4B167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501490-00CB-446A-A47E-3411A25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21/09/20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16983E-0EE2-4771-9AAD-EFA452741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9BEDF0-079A-4D8C-BC02-C4AF27067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35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A0343-5AD5-4512-9558-BCDED0E0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124EEB-4F67-40A2-9D38-9F0F289E2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564F77-BB98-4726-9869-D79B21CF5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21/09/20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144E10-3F33-4096-99FA-3A3CDF0B5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D15C1F-4174-494E-A2B4-4394621DE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95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73873-A308-4C23-8347-7D84671B8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924461-230E-40E9-B1EC-6D4419A32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64E3E3-82A4-4711-9213-596D94DF5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21/09/20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9C8652-8F70-44D3-94A0-A9C06837E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0D9701-282C-4E43-971D-A38E5BF90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547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A54AF7-6E17-4FD5-9F41-BAA081B41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DE24C-17AC-42D8-8A8F-E765036BA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2C55D99-55EF-4AEA-AB94-9D37CBE97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E7DA91-AA87-41E2-8712-187CD0C5E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21/09/20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F1D2CC-1B08-46E8-AAFB-D31DE9F8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1234EB-C6D3-4AA7-8547-30B88380A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396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A0203-4AC6-4E6F-8ED7-84232F4ED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F15C36-CD91-4C07-827B-CB903F60F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484AD59-6766-4BD1-B7F5-D3AB86741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8712AA2-147A-4E9A-BA24-B61F2E6E31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DA1F7B1-00FD-46FC-8683-3AF4237A03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03210D2-FD6C-4863-8721-749E3B22A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21/09/20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85704B1-6B56-41CF-8E62-5B14D5963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F78B3AB-94A7-4C44-9718-5DE62414A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511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E7B74-39C9-4B56-A289-DA5117971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660A5C7-49F4-462E-A592-B9EEF856D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21/09/20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9999915-7965-4FBB-A13D-293248CA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BFDBDA6-B8DB-499C-AC9A-8FAA00E5C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3398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86B60B6-86CF-44AC-B9D2-337687E0D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21/09/20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567BF61-6178-4669-97F3-AFD1807C6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AC15BC0-2B72-4AE3-9BF6-950103731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492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0BE623-35A3-40CF-A80D-9AA58E863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D38210-B966-4421-90A9-D13FA6B1B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337036-C5E0-455F-B538-FBF4EC919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0EB07D-8D85-4183-9007-EFDCD6EC2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21/09/20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16B0C5-EA9A-42D8-AEFA-9DE4D31AF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018F71-6C3B-469E-86F2-F4B22F1E8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319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064CC-15C7-4E5D-A5FD-0AA9EA5F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C2B7FAA-DF6D-4A08-B94A-FBFD16A227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AAC3F5-70AF-4352-81B7-4C0CCB3E1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FC0D96-CAF3-4354-AC3E-8918F2244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21/09/20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5444A54-2D78-4533-AD39-F84D264F8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65C6FE-3673-4BD3-B4E4-85F17DD55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89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519C2F7-1970-46B4-81AE-B2A64E4E2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D13A6A-0D04-4D65-85B0-C7E6041D0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99BF98-AC50-4F02-9B12-8A18CDC266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AFB0F-FD72-4B7A-9B91-BDD5A838F994}" type="datetimeFigureOut">
              <a:rPr lang="pt-BR" smtClean="0"/>
              <a:t>21/09/20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EBE310-C351-4C4F-AE59-E50EE1840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07529B-C5B2-471F-89B9-5333547DA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20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mailto:sustabil@bandtec.com.b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3.png"/><Relationship Id="rId5" Type="http://schemas.microsoft.com/office/2007/relationships/hdphoto" Target="../media/hdphoto1.wdp"/><Relationship Id="rId10" Type="http://schemas.openxmlformats.org/officeDocument/2006/relationships/image" Target="../media/image18.png"/><Relationship Id="rId4" Type="http://schemas.openxmlformats.org/officeDocument/2006/relationships/image" Target="../media/image9.png"/><Relationship Id="rId9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A0BA44-4EA1-4E8D-B01E-9C9C8A953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9"/>
            <a:ext cx="5334930" cy="1530782"/>
          </a:xfrm>
        </p:spPr>
        <p:txBody>
          <a:bodyPr>
            <a:normAutofit/>
          </a:bodyPr>
          <a:lstStyle/>
          <a:p>
            <a:r>
              <a:rPr lang="pt-BR" sz="6600" dirty="0">
                <a:latin typeface="Arial" panose="020B0604020202020204" pitchFamily="34" charset="0"/>
                <a:cs typeface="Arial" panose="020B0604020202020204" pitchFamily="34" charset="0"/>
              </a:rPr>
              <a:t>SUSTABIL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6E4049-8F19-4FDA-BFA5-27ADC22F1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88056" y="3927823"/>
            <a:ext cx="2203944" cy="2930177"/>
          </a:xfrm>
        </p:spPr>
        <p:txBody>
          <a:bodyPr>
            <a:normAutofit/>
          </a:bodyPr>
          <a:lstStyle/>
          <a:p>
            <a:pPr algn="l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Grupo 6:</a:t>
            </a:r>
          </a:p>
          <a:p>
            <a:pPr algn="l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Anderson Mariano</a:t>
            </a:r>
          </a:p>
          <a:p>
            <a:pPr algn="l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Arthur de Paula</a:t>
            </a:r>
          </a:p>
          <a:p>
            <a:pPr algn="l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Franklin da Silva</a:t>
            </a:r>
          </a:p>
          <a:p>
            <a:pPr algn="l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Gabriel Ferraz</a:t>
            </a:r>
          </a:p>
          <a:p>
            <a:pPr algn="l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Guilherme Nascimento</a:t>
            </a:r>
          </a:p>
          <a:p>
            <a:pPr algn="l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João Oliveira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5507BF8-2CF5-4C87-81C4-514B69A4E4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09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7CC1BD6-D813-4835-AF95-799787762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76" y="1778916"/>
            <a:ext cx="3548824" cy="417747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890E4AA-4730-4DD6-BECF-0678E65A1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191" y="1778916"/>
            <a:ext cx="3548824" cy="444432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06F92AB-409D-4B71-81F0-71D388E89025}"/>
              </a:ext>
            </a:extLst>
          </p:cNvPr>
          <p:cNvSpPr txBox="1"/>
          <p:nvPr/>
        </p:nvSpPr>
        <p:spPr>
          <a:xfrm>
            <a:off x="642176" y="995958"/>
            <a:ext cx="4875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Criação do banco de dados e tabela tbClientes: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5DF4520-F06C-4C7B-89CE-71C48BC2EA7B}"/>
              </a:ext>
            </a:extLst>
          </p:cNvPr>
          <p:cNvSpPr txBox="1"/>
          <p:nvPr/>
        </p:nvSpPr>
        <p:spPr>
          <a:xfrm>
            <a:off x="6674219" y="995958"/>
            <a:ext cx="4579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Criação das tabelas tbRua e tbSensores:</a:t>
            </a:r>
          </a:p>
        </p:txBody>
      </p:sp>
    </p:spTree>
    <p:extLst>
      <p:ext uri="{BB962C8B-B14F-4D97-AF65-F5344CB8AC3E}">
        <p14:creationId xmlns:p14="http://schemas.microsoft.com/office/powerpoint/2010/main" val="1605510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19F7BEF-21A4-4EBE-ADD4-B61FF1C86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36" y="865966"/>
            <a:ext cx="8085521" cy="157747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8C1A49D-2DB9-43C7-B0F5-F68E4A3D0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6279" y="946508"/>
            <a:ext cx="3482642" cy="134123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7C04DB2-C0B7-468D-85EC-B66F2571B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592" y="3103126"/>
            <a:ext cx="4673265" cy="371598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05F348A-5DC1-4D17-AC3B-97B6FC677767}"/>
              </a:ext>
            </a:extLst>
          </p:cNvPr>
          <p:cNvSpPr txBox="1"/>
          <p:nvPr/>
        </p:nvSpPr>
        <p:spPr>
          <a:xfrm>
            <a:off x="4091940" y="184666"/>
            <a:ext cx="4008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Inserção de dados na tabela Clientes: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97B9B6D-A61B-4497-825B-7A0E52DFBFE7}"/>
              </a:ext>
            </a:extLst>
          </p:cNvPr>
          <p:cNvSpPr txBox="1"/>
          <p:nvPr/>
        </p:nvSpPr>
        <p:spPr>
          <a:xfrm>
            <a:off x="4091940" y="2588618"/>
            <a:ext cx="4008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Inserção de dados na tabela Clientes:</a:t>
            </a:r>
          </a:p>
        </p:txBody>
      </p:sp>
    </p:spTree>
    <p:extLst>
      <p:ext uri="{BB962C8B-B14F-4D97-AF65-F5344CB8AC3E}">
        <p14:creationId xmlns:p14="http://schemas.microsoft.com/office/powerpoint/2010/main" val="2411807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6447FED-6765-4E73-AE34-F23C7D378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9616"/>
            <a:ext cx="10046987" cy="162692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49DA353-C641-4866-875D-4AAB4915D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9735" y="969616"/>
            <a:ext cx="1036198" cy="16096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2D19421-69D7-4531-B451-85EF98AF7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853513"/>
            <a:ext cx="4112506" cy="198694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F6E4D36-B9BA-49A8-BAB3-2E6471FF55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4275" y="3853513"/>
            <a:ext cx="4942358" cy="188688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BD0B5B1-7BAF-419E-9C90-8C3DC283210A}"/>
              </a:ext>
            </a:extLst>
          </p:cNvPr>
          <p:cNvSpPr txBox="1"/>
          <p:nvPr/>
        </p:nvSpPr>
        <p:spPr>
          <a:xfrm>
            <a:off x="3441700" y="185698"/>
            <a:ext cx="459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Buscando os dados da tabela tbClientes: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E11BFA2-0178-4AFE-8FF0-9F3D56EABE5B}"/>
              </a:ext>
            </a:extLst>
          </p:cNvPr>
          <p:cNvSpPr txBox="1"/>
          <p:nvPr/>
        </p:nvSpPr>
        <p:spPr>
          <a:xfrm>
            <a:off x="457200" y="3244334"/>
            <a:ext cx="459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Buscando os dados da tabela tbRua: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0C7EB6A-7384-419D-8FBE-AB3D2D267A80}"/>
              </a:ext>
            </a:extLst>
          </p:cNvPr>
          <p:cNvSpPr txBox="1"/>
          <p:nvPr/>
        </p:nvSpPr>
        <p:spPr>
          <a:xfrm>
            <a:off x="7137400" y="3244334"/>
            <a:ext cx="459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Buscando os dados da tabela tbSensores:</a:t>
            </a:r>
          </a:p>
        </p:txBody>
      </p:sp>
    </p:spTree>
    <p:extLst>
      <p:ext uri="{BB962C8B-B14F-4D97-AF65-F5344CB8AC3E}">
        <p14:creationId xmlns:p14="http://schemas.microsoft.com/office/powerpoint/2010/main" val="1740331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209C2C9-A43E-4733-B56F-3F2914D008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587" b="9414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D73150-65D3-4741-828B-B40CC69E5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pt-BR" sz="3700" dirty="0">
                <a:latin typeface="Arial" panose="020B0604020202020204" pitchFamily="34" charset="0"/>
                <a:cs typeface="Arial" panose="020B0604020202020204" pitchFamily="34" charset="0"/>
              </a:rPr>
              <a:t>Custos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F71043F8-F1AC-46A4-8531-5AB47FD52BAD}"/>
              </a:ext>
            </a:extLst>
          </p:cNvPr>
          <p:cNvSpPr txBox="1"/>
          <p:nvPr/>
        </p:nvSpPr>
        <p:spPr>
          <a:xfrm>
            <a:off x="136328" y="3928087"/>
            <a:ext cx="58808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Não ter um prejuízo de estimados R$38 milhões mensais por vazamentos e somente ter um custo de estimados R$ 9 milhões por ano é: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F005EC4-8AA8-40E3-8432-45BD49F7C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752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9672D8-2279-4C88-8623-C6CD16215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pPr algn="ctr"/>
            <a:r>
              <a:rPr lang="pt-BR" sz="3700" dirty="0">
                <a:latin typeface="Arial" panose="020B0604020202020204" pitchFamily="34" charset="0"/>
                <a:cs typeface="Arial" panose="020B0604020202020204" pitchFamily="34" charset="0"/>
              </a:rPr>
              <a:t>Contexto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24B46F-D3F7-4E4F-9A42-2A1AD4F4D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 lnSpcReduction="10000"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Como funciona o processo de distribuição de água? A água é captada do mar e vai até a usina de dessalinização e segue para o abastecimento e vai até o usuário (nós). Tudo isso acontece por canos subterrâneos, algo acontecendo embaixo do nosso nariz e não nos importamos como deveríamos.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Com isto no nordeste está ocorrendo um grande projeto de instalação de dessalinizadores, com o nosso projeto será mais prático instalar nessa região a princípio.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Nenhuma descrição de foto disponível.">
            <a:extLst>
              <a:ext uri="{FF2B5EF4-FFF2-40B4-BE49-F238E27FC236}">
                <a16:creationId xmlns:a16="http://schemas.microsoft.com/office/drawing/2014/main" id="{1BD0136C-ED1B-4EB4-B788-980FEA39A6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4" r="4" b="1081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A3A087C4-C7E9-4FBA-9D0E-02F75CECA642}"/>
              </a:ext>
            </a:extLst>
          </p:cNvPr>
          <p:cNvSpPr/>
          <p:nvPr/>
        </p:nvSpPr>
        <p:spPr>
          <a:xfrm>
            <a:off x="7403690" y="1083485"/>
            <a:ext cx="1828800" cy="1247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Este é o meu processo até sua residência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2A500B55-AD1A-47D8-8F45-05816A8CBEE9}"/>
                  </a:ext>
                </a:extLst>
              </p14:cNvPr>
              <p14:cNvContentPartPr/>
              <p14:nvPr/>
            </p14:nvContentPartPr>
            <p14:xfrm>
              <a:off x="10471668" y="2167665"/>
              <a:ext cx="360" cy="36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2A500B55-AD1A-47D8-8F45-05816A8CBE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62668" y="2158665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D300A8DB-2963-4BEB-8118-087B58E7B37F}"/>
              </a:ext>
            </a:extLst>
          </p:cNvPr>
          <p:cNvSpPr/>
          <p:nvPr/>
        </p:nvSpPr>
        <p:spPr>
          <a:xfrm>
            <a:off x="9571703" y="798718"/>
            <a:ext cx="1828800" cy="2268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Cuide do vazamento, faça sua parte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7C8FCBC-073B-422B-932F-648F80011394}"/>
              </a:ext>
            </a:extLst>
          </p:cNvPr>
          <p:cNvSpPr/>
          <p:nvPr/>
        </p:nvSpPr>
        <p:spPr>
          <a:xfrm>
            <a:off x="10697670" y="0"/>
            <a:ext cx="1494329" cy="50893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760816A-D101-475E-AF6A-8A0D9C118B8D}"/>
              </a:ext>
            </a:extLst>
          </p:cNvPr>
          <p:cNvSpPr/>
          <p:nvPr/>
        </p:nvSpPr>
        <p:spPr>
          <a:xfrm>
            <a:off x="11695176" y="508936"/>
            <a:ext cx="496823" cy="63484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7392FB23-B092-4742-AD2E-96414F44802F}"/>
              </a:ext>
            </a:extLst>
          </p:cNvPr>
          <p:cNvSpPr/>
          <p:nvPr/>
        </p:nvSpPr>
        <p:spPr>
          <a:xfrm>
            <a:off x="10697671" y="6344147"/>
            <a:ext cx="1494329" cy="50893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F3467704-DFC6-4BF7-9BE3-7D61FA10D731}"/>
              </a:ext>
            </a:extLst>
          </p:cNvPr>
          <p:cNvCxnSpPr>
            <a:cxnSpLocks/>
          </p:cNvCxnSpPr>
          <p:nvPr/>
        </p:nvCxnSpPr>
        <p:spPr>
          <a:xfrm>
            <a:off x="665085" y="2089934"/>
            <a:ext cx="429768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FCF8DC45-32B9-4086-9DBD-2554AB466C36}"/>
              </a:ext>
            </a:extLst>
          </p:cNvPr>
          <p:cNvCxnSpPr>
            <a:cxnSpLocks/>
          </p:cNvCxnSpPr>
          <p:nvPr/>
        </p:nvCxnSpPr>
        <p:spPr>
          <a:xfrm flipV="1">
            <a:off x="665085" y="2104285"/>
            <a:ext cx="4297680" cy="88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tângulo 17">
            <a:extLst>
              <a:ext uri="{FF2B5EF4-FFF2-40B4-BE49-F238E27FC236}">
                <a16:creationId xmlns:a16="http://schemas.microsoft.com/office/drawing/2014/main" id="{17CE0430-C94A-4213-80B0-CA29092AE5FA}"/>
              </a:ext>
            </a:extLst>
          </p:cNvPr>
          <p:cNvSpPr/>
          <p:nvPr/>
        </p:nvSpPr>
        <p:spPr>
          <a:xfrm>
            <a:off x="159341" y="1083484"/>
            <a:ext cx="195855" cy="673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25FEFDD-5BD7-415C-A18B-00916A3BAF7B}"/>
              </a:ext>
            </a:extLst>
          </p:cNvPr>
          <p:cNvSpPr/>
          <p:nvPr/>
        </p:nvSpPr>
        <p:spPr>
          <a:xfrm>
            <a:off x="0" y="1083484"/>
            <a:ext cx="87363" cy="673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BC0DF888-86F0-4473-90AC-49AC87E8DE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529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C4928-2005-41A2-A1DA-BDD434C94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Problemática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5A48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Mapa com linhas pretas em fundo branco&#10;&#10;Descrição gerada automaticamente">
            <a:extLst>
              <a:ext uri="{FF2B5EF4-FFF2-40B4-BE49-F238E27FC236}">
                <a16:creationId xmlns:a16="http://schemas.microsoft.com/office/drawing/2014/main" id="{AD6025A6-3D52-461A-9A88-737CB2E50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243" y="2610355"/>
            <a:ext cx="4310209" cy="3555923"/>
          </a:xfrm>
          <a:prstGeom prst="rect">
            <a:avLst/>
          </a:prstGeom>
        </p:spPr>
      </p:pic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211C7C17-9709-42E7-8B32-8173C9DFA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804" y="3038168"/>
            <a:ext cx="5594514" cy="2461585"/>
          </a:xfrm>
          <a:prstGeom prst="rect">
            <a:avLst/>
          </a:prstGeom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44B6F4DB-AFC2-4938-967C-7CF98C63B08D}"/>
              </a:ext>
            </a:extLst>
          </p:cNvPr>
          <p:cNvCxnSpPr/>
          <p:nvPr/>
        </p:nvCxnSpPr>
        <p:spPr>
          <a:xfrm>
            <a:off x="321564" y="1607575"/>
            <a:ext cx="114368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072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2CAC30E6-CC8D-452B-9AE2-A24C5DF498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4" r="2539"/>
          <a:stretch/>
        </p:blipFill>
        <p:spPr>
          <a:xfrm>
            <a:off x="6096000" y="10"/>
            <a:ext cx="6394152" cy="68579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60B237-C9AC-4ACD-A499-7F6112F49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996" y="150461"/>
            <a:ext cx="3995338" cy="1311664"/>
          </a:xfrm>
        </p:spPr>
        <p:txBody>
          <a:bodyPr>
            <a:normAutofit/>
          </a:bodyPr>
          <a:lstStyle/>
          <a:p>
            <a:r>
              <a:rPr lang="pt-BR" sz="3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Surgimento da Sustabil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1D34CD-F03C-491C-B093-ABAE6022A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599" y="1664168"/>
            <a:ext cx="4706803" cy="5071988"/>
          </a:xfrm>
        </p:spPr>
        <p:txBody>
          <a:bodyPr anchor="ctr">
            <a:normAutofit/>
          </a:bodyPr>
          <a:lstStyle/>
          <a:p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Sustabil surgiu em 2019 afins de resolver o problema de vazamento no Nordeste, de maneira eficaz o descobrimento de vazamento e possíveis vazamentos se tornou simples e rápido com o nosso sistema. </a:t>
            </a:r>
          </a:p>
          <a:p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Somos uma empresa privada que se preocupa com o desperdício e com o meio ambiente.</a:t>
            </a:r>
          </a:p>
          <a:p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Nossos possíveis clientes seriam as distribuidoras de água, como a Sabesp.</a:t>
            </a:r>
          </a:p>
          <a:p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 em contato conosco: </a:t>
            </a:r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sustabil@bandtec.com.br</a:t>
            </a:r>
            <a:endParaRPr lang="pt-BR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EAEFBF8-22EC-44B4-A163-CDD5AA2A84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98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aste Water Treatment Leakage Broke Svg Png Icon Free Download (#569149) -  OnlineWebFonts.COM">
            <a:extLst>
              <a:ext uri="{FF2B5EF4-FFF2-40B4-BE49-F238E27FC236}">
                <a16:creationId xmlns:a16="http://schemas.microsoft.com/office/drawing/2014/main" id="{348C5914-0332-44A9-A263-874DBD14E1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"/>
          <a:stretch/>
        </p:blipFill>
        <p:spPr bwMode="auto">
          <a:xfrm>
            <a:off x="6683974" y="1454277"/>
            <a:ext cx="4703028" cy="504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134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202CBA9-2D61-4174-A1AC-83B90BFD8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638" y="554596"/>
            <a:ext cx="5878976" cy="131166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Solução do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A22FE0-C875-4748-927C-26336D596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8" y="2172440"/>
            <a:ext cx="5073979" cy="4379380"/>
          </a:xfrm>
        </p:spPr>
        <p:txBody>
          <a:bodyPr anchor="ctr">
            <a:normAutofit/>
          </a:bodyPr>
          <a:lstStyle/>
          <a:p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solução proposta pela Sustabil foi implantar sensores de umidade (DHT11) nos encanamentos onde os dados passariam por roteadores das ruas e chegariam no servidor da Sustabil onde terá um site para acessar e checar as informações transmitidas em gráficos. </a:t>
            </a:r>
          </a:p>
          <a:p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Fixados em partes externas dos canos para detecção do vazamento e futuros prejuízos gigantescos.</a:t>
            </a:r>
          </a:p>
          <a:p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Sinal de vazamento? O sensor emitiria um alerta que será possível visualizar no site e assim entraremos em contato com o cliente o mais rápido possível.</a:t>
            </a:r>
          </a:p>
        </p:txBody>
      </p:sp>
      <p:pic>
        <p:nvPicPr>
          <p:cNvPr id="3078" name="Picture 6" descr="temperature and humidity sensor">
            <a:extLst>
              <a:ext uri="{FF2B5EF4-FFF2-40B4-BE49-F238E27FC236}">
                <a16:creationId xmlns:a16="http://schemas.microsoft.com/office/drawing/2014/main" id="{C38E409A-CA7F-4DB1-8501-637D116F0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35752">
            <a:off x="8902044" y="5087401"/>
            <a:ext cx="632643" cy="63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Alert Alt Svg Png Icon Free Download (#565392) - OnlineWebFonts.COM">
            <a:extLst>
              <a:ext uri="{FF2B5EF4-FFF2-40B4-BE49-F238E27FC236}">
                <a16:creationId xmlns:a16="http://schemas.microsoft.com/office/drawing/2014/main" id="{B68E42DD-DD1B-45E6-9C9F-C39EA0794F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6360"/>
                    </a14:imgEffect>
                    <a14:imgEffect>
                      <a14:saturation sat="1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2111"/>
          <a:stretch/>
        </p:blipFill>
        <p:spPr bwMode="auto">
          <a:xfrm rot="13158707">
            <a:off x="8479838" y="5585981"/>
            <a:ext cx="975042" cy="416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2A77FA0-C3E9-4E63-BED4-0B3B92519E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260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9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Rectangle 4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2E59CC-F430-4678-9423-C4E72D202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pPr algn="ctr"/>
            <a:r>
              <a:rPr lang="pt-BR" sz="3700" dirty="0">
                <a:latin typeface="Arial" panose="020B0604020202020204" pitchFamily="34" charset="0"/>
                <a:cs typeface="Arial" panose="020B0604020202020204" pitchFamily="34" charset="0"/>
              </a:rPr>
              <a:t>Onde verificar?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D01A9E-3F7D-4D09-A3E9-8876F598F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Criamos um site institucional para a verificação dos dados nos gráficos, o cliente tem acesso total para acompanhar, mas o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acompanhamento</a:t>
            </a:r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 seria de nossa equipe para o cliente não precisar ficar o dia inteiro olhando gráficos. </a:t>
            </a:r>
          </a:p>
        </p:txBody>
      </p:sp>
      <p:pic>
        <p:nvPicPr>
          <p:cNvPr id="20" name="Imagem 19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3A02DED5-E702-4845-AFB5-A488487D1D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7" r="6182" b="-1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745EBB1-8D29-4430-8E72-390A36EEA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551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D617A6C-987F-432E-9A64-F60CA09DA181}"/>
              </a:ext>
            </a:extLst>
          </p:cNvPr>
          <p:cNvPicPr/>
          <p:nvPr/>
        </p:nvPicPr>
        <p:blipFill rotWithShape="1">
          <a:blip r:embed="rId2"/>
          <a:srcRect l="10374" t="10558" r="18313" b="21207"/>
          <a:stretch/>
        </p:blipFill>
        <p:spPr>
          <a:xfrm>
            <a:off x="6266156" y="1737642"/>
            <a:ext cx="5294716" cy="3001714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Imagem 44">
            <a:extLst>
              <a:ext uri="{FF2B5EF4-FFF2-40B4-BE49-F238E27FC236}">
                <a16:creationId xmlns:a16="http://schemas.microsoft.com/office/drawing/2014/main" id="{6C3D7843-9B0E-41B9-BF20-0E600605C56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49" y="1427620"/>
            <a:ext cx="5158012" cy="3621758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38D5D06E-DEFB-4BAD-8F80-CDFEA4E52522}"/>
              </a:ext>
            </a:extLst>
          </p:cNvPr>
          <p:cNvCxnSpPr/>
          <p:nvPr/>
        </p:nvCxnSpPr>
        <p:spPr>
          <a:xfrm>
            <a:off x="6079958" y="1143000"/>
            <a:ext cx="0" cy="457200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62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1BE3FA7-0D70-4431-814F-D8C40576E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Imagem 1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88621860-DC98-495A-8724-3A4CEB0913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6" r="-1" b="-1"/>
          <a:stretch/>
        </p:blipFill>
        <p:spPr>
          <a:xfrm>
            <a:off x="321731" y="557189"/>
            <a:ext cx="5668684" cy="5743618"/>
          </a:xfrm>
          <a:prstGeom prst="rect">
            <a:avLst/>
          </a:prstGeom>
        </p:spPr>
      </p:pic>
      <p:pic>
        <p:nvPicPr>
          <p:cNvPr id="3" name="Imagem 2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BB301F1E-1159-49B4-AA43-82E455F0FC41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6" r="14560" b="-2"/>
          <a:stretch/>
        </p:blipFill>
        <p:spPr bwMode="auto">
          <a:xfrm>
            <a:off x="6195375" y="557189"/>
            <a:ext cx="5674893" cy="5743618"/>
          </a:xfrm>
          <a:prstGeom prst="rect">
            <a:avLst/>
          </a:prstGeom>
          <a:noFill/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90523EA-AF65-44BB-8210-EBEF2EABF735}"/>
              </a:ext>
            </a:extLst>
          </p:cNvPr>
          <p:cNvCxnSpPr>
            <a:cxnSpLocks/>
          </p:cNvCxnSpPr>
          <p:nvPr/>
        </p:nvCxnSpPr>
        <p:spPr>
          <a:xfrm>
            <a:off x="6096000" y="330200"/>
            <a:ext cx="0" cy="613410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777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717266-6AEC-4E54-ABDD-4B3A2718C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896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3700" dirty="0">
                <a:latin typeface="Arial" panose="020B0604020202020204" pitchFamily="34" charset="0"/>
                <a:cs typeface="Arial" panose="020B0604020202020204" pitchFamily="34" charset="0"/>
              </a:rPr>
              <a:t>Onde os dados são armazenados?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17D884-3835-4901-A2A5-B94BB6781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>
                <a:latin typeface="Arial" panose="020B0604020202020204" pitchFamily="34" charset="0"/>
                <a:cs typeface="Arial" panose="020B0604020202020204" pitchFamily="34" charset="0"/>
              </a:rPr>
              <a:t>Os dados serão armazenados em nosso banco de dados, todas as informações pedidas para o cadastro serão armazenadas e os sensores atribuídos a seus respectivos clientes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Waste Water Treatment Leakage Broke Svg Png Icon Free Download (#569149) -  OnlineWebFonts.COM">
            <a:extLst>
              <a:ext uri="{FF2B5EF4-FFF2-40B4-BE49-F238E27FC236}">
                <a16:creationId xmlns:a16="http://schemas.microsoft.com/office/drawing/2014/main" id="{A9027475-A512-4FFC-B95F-6730DF59B3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"/>
          <a:stretch/>
        </p:blipFill>
        <p:spPr bwMode="auto">
          <a:xfrm>
            <a:off x="314372" y="4851908"/>
            <a:ext cx="1870411" cy="200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temperature and humidity sensor">
            <a:extLst>
              <a:ext uri="{FF2B5EF4-FFF2-40B4-BE49-F238E27FC236}">
                <a16:creationId xmlns:a16="http://schemas.microsoft.com/office/drawing/2014/main" id="{B285B2BE-0AF8-4A57-823E-D0EFFB44C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35752">
            <a:off x="1092002" y="6225041"/>
            <a:ext cx="315149" cy="31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Alert Alt Svg Png Icon Free Download (#565392) - OnlineWebFonts.COM">
            <a:extLst>
              <a:ext uri="{FF2B5EF4-FFF2-40B4-BE49-F238E27FC236}">
                <a16:creationId xmlns:a16="http://schemas.microsoft.com/office/drawing/2014/main" id="{2E7665F3-0BAE-4C54-AF17-EF1B6CAB0B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6360"/>
                    </a14:imgEffect>
                    <a14:imgEffect>
                      <a14:saturation sat="1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2111"/>
          <a:stretch/>
        </p:blipFill>
        <p:spPr bwMode="auto">
          <a:xfrm rot="13158707">
            <a:off x="841771" y="6471416"/>
            <a:ext cx="491158" cy="209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poste elétrico - ícones de eletrônicos grátis">
            <a:extLst>
              <a:ext uri="{FF2B5EF4-FFF2-40B4-BE49-F238E27FC236}">
                <a16:creationId xmlns:a16="http://schemas.microsoft.com/office/drawing/2014/main" id="{49B43E45-D4D5-48F4-8B57-4A932C3C7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610" y="3143029"/>
            <a:ext cx="1708879" cy="1708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oteador Wi-Fi Ícone - Download Grátis, PNG e Vetores">
            <a:extLst>
              <a:ext uri="{FF2B5EF4-FFF2-40B4-BE49-F238E27FC236}">
                <a16:creationId xmlns:a16="http://schemas.microsoft.com/office/drawing/2014/main" id="{7A8BDA75-8082-4131-8F58-CCE859769C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4" b="5242"/>
          <a:stretch/>
        </p:blipFill>
        <p:spPr bwMode="auto">
          <a:xfrm>
            <a:off x="2708612" y="2809952"/>
            <a:ext cx="742512" cy="74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ícone Servidor Livre de WHCompare Isometric Web Hosting &amp; Servers">
            <a:extLst>
              <a:ext uri="{FF2B5EF4-FFF2-40B4-BE49-F238E27FC236}">
                <a16:creationId xmlns:a16="http://schemas.microsoft.com/office/drawing/2014/main" id="{CBDCF82D-42C4-4EB5-BDEF-78695D8E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316" y="4759790"/>
            <a:ext cx="2190327" cy="219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erson using computer icon vector illustration design.">
            <a:extLst>
              <a:ext uri="{FF2B5EF4-FFF2-40B4-BE49-F238E27FC236}">
                <a16:creationId xmlns:a16="http://schemas.microsoft.com/office/drawing/2014/main" id="{54807AD0-A037-46D2-9142-5A86027BD3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60"/>
          <a:stretch/>
        </p:blipFill>
        <p:spPr bwMode="auto">
          <a:xfrm>
            <a:off x="7774512" y="2947883"/>
            <a:ext cx="1940641" cy="166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omputer, desktop, laptop, mac, monitor, pc, screen icon | Conjunto de  ícones, Conjunto de">
            <a:extLst>
              <a:ext uri="{FF2B5EF4-FFF2-40B4-BE49-F238E27FC236}">
                <a16:creationId xmlns:a16="http://schemas.microsoft.com/office/drawing/2014/main" id="{207611DD-ED0F-4EF6-86BE-D157312D6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874" y="2906200"/>
            <a:ext cx="2190327" cy="198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3D9AF88-2C98-4553-B0A1-E0B2F86C0658}"/>
              </a:ext>
            </a:extLst>
          </p:cNvPr>
          <p:cNvSpPr txBox="1"/>
          <p:nvPr/>
        </p:nvSpPr>
        <p:spPr>
          <a:xfrm>
            <a:off x="9674157" y="3169442"/>
            <a:ext cx="2077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Sensor 3 detectou um possível vazamento</a:t>
            </a:r>
          </a:p>
        </p:txBody>
      </p:sp>
      <p:sp>
        <p:nvSpPr>
          <p:cNvPr id="12" name="Seta: Dobrada 11">
            <a:extLst>
              <a:ext uri="{FF2B5EF4-FFF2-40B4-BE49-F238E27FC236}">
                <a16:creationId xmlns:a16="http://schemas.microsoft.com/office/drawing/2014/main" id="{4366ED66-17D2-466D-B291-EE6FBF8C3D21}"/>
              </a:ext>
            </a:extLst>
          </p:cNvPr>
          <p:cNvSpPr/>
          <p:nvPr/>
        </p:nvSpPr>
        <p:spPr>
          <a:xfrm>
            <a:off x="1012728" y="3308498"/>
            <a:ext cx="1459034" cy="1377939"/>
          </a:xfrm>
          <a:prstGeom prst="bentArrow">
            <a:avLst/>
          </a:prstGeom>
          <a:solidFill>
            <a:schemeClr val="tx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7" name="Seta: Dobrada 26">
            <a:extLst>
              <a:ext uri="{FF2B5EF4-FFF2-40B4-BE49-F238E27FC236}">
                <a16:creationId xmlns:a16="http://schemas.microsoft.com/office/drawing/2014/main" id="{E1B164E1-E2B1-4315-87E5-DFE21A4AE3F1}"/>
              </a:ext>
            </a:extLst>
          </p:cNvPr>
          <p:cNvSpPr/>
          <p:nvPr/>
        </p:nvSpPr>
        <p:spPr>
          <a:xfrm rot="5400000">
            <a:off x="4933089" y="3202886"/>
            <a:ext cx="1258227" cy="1708879"/>
          </a:xfrm>
          <a:prstGeom prst="bentArrow">
            <a:avLst>
              <a:gd name="adj1" fmla="val 25000"/>
              <a:gd name="adj2" fmla="val 25535"/>
              <a:gd name="adj3" fmla="val 25000"/>
              <a:gd name="adj4" fmla="val 43750"/>
            </a:avLst>
          </a:prstGeom>
          <a:solidFill>
            <a:schemeClr val="tx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0" name="Seta: Dobrada 29">
            <a:extLst>
              <a:ext uri="{FF2B5EF4-FFF2-40B4-BE49-F238E27FC236}">
                <a16:creationId xmlns:a16="http://schemas.microsoft.com/office/drawing/2014/main" id="{CDD5915B-A970-438D-BF62-32FB5A19344B}"/>
              </a:ext>
            </a:extLst>
          </p:cNvPr>
          <p:cNvSpPr/>
          <p:nvPr/>
        </p:nvSpPr>
        <p:spPr>
          <a:xfrm rot="5400000" flipH="1">
            <a:off x="7666041" y="4223741"/>
            <a:ext cx="1360433" cy="2429231"/>
          </a:xfrm>
          <a:prstGeom prst="bentArrow">
            <a:avLst>
              <a:gd name="adj1" fmla="val 25000"/>
              <a:gd name="adj2" fmla="val 25535"/>
              <a:gd name="adj3" fmla="val 25000"/>
              <a:gd name="adj4" fmla="val 43750"/>
            </a:avLst>
          </a:prstGeom>
          <a:solidFill>
            <a:schemeClr val="tx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6105CB52-E11F-4E14-B6A3-6554486FA74A}"/>
              </a:ext>
            </a:extLst>
          </p:cNvPr>
          <p:cNvCxnSpPr/>
          <p:nvPr/>
        </p:nvCxnSpPr>
        <p:spPr>
          <a:xfrm>
            <a:off x="314372" y="2625213"/>
            <a:ext cx="114368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3" name="Imagem 32">
            <a:extLst>
              <a:ext uri="{FF2B5EF4-FFF2-40B4-BE49-F238E27FC236}">
                <a16:creationId xmlns:a16="http://schemas.microsoft.com/office/drawing/2014/main" id="{B7DA62BD-20DE-46B7-A3D7-DC7738701FE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370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446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SUSTABIL</vt:lpstr>
      <vt:lpstr>Contexto</vt:lpstr>
      <vt:lpstr>Problemática</vt:lpstr>
      <vt:lpstr>Surgimento da Sustabil</vt:lpstr>
      <vt:lpstr>Solução do Problema</vt:lpstr>
      <vt:lpstr>Onde verificar?</vt:lpstr>
      <vt:lpstr>Apresentação do PowerPoint</vt:lpstr>
      <vt:lpstr>Apresentação do PowerPoint</vt:lpstr>
      <vt:lpstr>Onde os dados são armazenados?</vt:lpstr>
      <vt:lpstr>Apresentação do PowerPoint</vt:lpstr>
      <vt:lpstr>Apresentação do PowerPoint</vt:lpstr>
      <vt:lpstr>Apresentação do PowerPoint</vt:lpstr>
      <vt:lpstr>Custos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SUSTABIL</dc:title>
  <dc:creator>Andre Santos</dc:creator>
  <cp:lastModifiedBy>Andre Santos</cp:lastModifiedBy>
  <cp:revision>3</cp:revision>
  <dcterms:created xsi:type="dcterms:W3CDTF">2020-09-21T14:59:36Z</dcterms:created>
  <dcterms:modified xsi:type="dcterms:W3CDTF">2020-09-21T15:26:25Z</dcterms:modified>
</cp:coreProperties>
</file>