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8" r:id="rId5"/>
    <p:sldId id="259" r:id="rId6"/>
    <p:sldId id="262" r:id="rId7"/>
    <p:sldId id="272" r:id="rId8"/>
    <p:sldId id="274" r:id="rId9"/>
    <p:sldId id="263" r:id="rId10"/>
    <p:sldId id="268" r:id="rId11"/>
    <p:sldId id="275" r:id="rId12"/>
    <p:sldId id="273" r:id="rId13"/>
    <p:sldId id="261" r:id="rId14"/>
    <p:sldId id="269" r:id="rId15"/>
    <p:sldId id="266" r:id="rId16"/>
    <p:sldId id="276" r:id="rId17"/>
    <p:sldId id="267" r:id="rId18"/>
    <p:sldId id="27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30:27.3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93CD4-F085-4AE7-8DB0-A20B9A1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F6036-D61F-4211-8FBA-BAC3FE642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8656E-3833-4A09-8BC1-9F114366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B902C-B6A8-48A0-AAD0-9CA83B44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49FAE9-1A27-4A5B-B40C-91F036CE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5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2A417-9BB2-493F-A327-3913127D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78BB9-653F-4392-9DF7-014AA343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817B3-48A1-4997-9801-0D7390F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9287E-1BEB-4C94-A89E-81A7F4CB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173693-20AD-4BE5-9339-D76E65B7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07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29660B-0EDC-4904-A4DB-27B91C069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8F8378-79D5-4F68-97FD-145C4B16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01490-00CB-446A-A47E-3411A25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983E-0EE2-4771-9AAD-EFA45274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9BEDF0-079A-4D8C-BC02-C4AF270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0343-5AD5-4512-9558-BCDED0E0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24EEB-4F67-40A2-9D38-9F0F289E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564F77-BB98-4726-9869-D79B21C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44E10-3F33-4096-99FA-3A3CDF0B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15C1F-4174-494E-A2B4-4394621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3873-A308-4C23-8347-7D84671B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24461-230E-40E9-B1EC-6D4419A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64E3E3-82A4-4711-9213-596D94D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C8652-8F70-44D3-94A0-A9C0683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D9701-282C-4E43-971D-A38E5BF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4AF7-6E17-4FD5-9F41-BAA081B4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E24C-17AC-42D8-8A8F-E765036B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C55D99-55EF-4AEA-AB94-9D37CBE9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7DA91-AA87-41E2-8712-187CD0C5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D2CC-1B08-46E8-AAFB-D31DE9F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234EB-C6D3-4AA7-8547-30B88380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A0203-4AC6-4E6F-8ED7-84232F4E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15C36-CD91-4C07-827B-CB903F60F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84AD59-6766-4BD1-B7F5-D3AB867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712AA2-147A-4E9A-BA24-B61F2E6E3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A1F7B1-00FD-46FC-8683-3AF4237A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3210D2-FD6C-4863-8721-749E3B22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5704B1-6B56-41CF-8E62-5B14D596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78B3AB-94A7-4C44-9718-5DE62414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1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E7B74-39C9-4B56-A289-DA51179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60A5C7-49F4-462E-A592-B9EEF856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99915-7965-4FBB-A13D-293248CA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FDBDA6-B8DB-499C-AC9A-8FAA00E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3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6B60B6-86CF-44AC-B9D2-337687E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67BF61-6178-4669-97F3-AFD1807C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C15BC0-2B72-4AE3-9BF6-95010373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4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BE623-35A3-40CF-A80D-9AA58E8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8210-B966-4421-90A9-D13FA6B1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7036-C5E0-455F-B538-FBF4EC91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0EB07D-8D85-4183-9007-EFDCD6EC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16B0C5-EA9A-42D8-AEFA-9DE4D31A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018F71-6C3B-469E-86F2-F4B22F1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64CC-15C7-4E5D-A5FD-0AA9EA5F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2B7FAA-DF6D-4A08-B94A-FBFD16A22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AAC3F5-70AF-4352-81B7-4C0CCB3E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FC0D96-CAF3-4354-AC3E-8918F224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444A54-2D78-4533-AD39-F84D264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5C6FE-3673-4BD3-B4E4-85F17DD5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19C2F7-1970-46B4-81AE-B2A64E4E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13A6A-0D04-4D65-85B0-C7E6041D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9BF98-AC50-4F02-9B12-8A18CDC2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FB0F-FD72-4B7A-9B91-BDD5A838F994}" type="datetimeFigureOut">
              <a:rPr lang="pt-BR" smtClean="0"/>
              <a:t>24/09/20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EBE310-C351-4C4F-AE59-E50EE184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7529B-C5B2-471F-89B9-5333547D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89E0B-C27D-418E-BE6B-C024B30912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imuladorfinanceiro.netlify.app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aaa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sustabil@bandtec.com.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CPmBase7/banco-de-dados" TargetMode="External"/><Relationship Id="rId2" Type="http://schemas.openxmlformats.org/officeDocument/2006/relationships/hyperlink" Target="https://trello.com/b/gkREIOhE/pagina-web-instituciona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trello.com/b/rW7Jmab2/arduino-simulador-de-sensor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8AF13EC-D9B1-4B8F-A846-8A08903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31" y="629268"/>
            <a:ext cx="5193861" cy="5193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A0BA44-4EA1-4E8D-B01E-9C9C8A95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SUSTABIL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E4049-8F19-4FDA-BFA5-27ADC22F1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Responsáveis pela Sustabil: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Anderson Mariano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Arthur de Paula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Franklin da Silva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Gabriel Ferraz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Guilherme Nascimento</a:t>
            </a:r>
          </a:p>
          <a:p>
            <a:pPr marL="114300" indent="-342900" algn="l">
              <a:buSzPct val="150000"/>
              <a:buBlip>
                <a:blip r:embed="rId3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João Oliveira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18C4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B6DF6-0101-4F5F-AE20-90670C0F20D8}"/>
              </a:ext>
            </a:extLst>
          </p:cNvPr>
          <p:cNvSpPr/>
          <p:nvPr/>
        </p:nvSpPr>
        <p:spPr>
          <a:xfrm>
            <a:off x="-229671" y="5504856"/>
            <a:ext cx="5193861" cy="182509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D1F8C2E-4DB1-4EC6-A714-11C08F261B0A}"/>
              </a:ext>
            </a:extLst>
          </p:cNvPr>
          <p:cNvSpPr/>
          <p:nvPr/>
        </p:nvSpPr>
        <p:spPr>
          <a:xfrm>
            <a:off x="-228432" y="-476861"/>
            <a:ext cx="5193861" cy="1511732"/>
          </a:xfrm>
          <a:prstGeom prst="rect">
            <a:avLst/>
          </a:prstGeom>
          <a:solidFill>
            <a:srgbClr val="5881C0"/>
          </a:solidFill>
          <a:ln>
            <a:noFill/>
          </a:ln>
          <a:effectLst>
            <a:softEdge rad="11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EE5BC0-636C-47F6-BB27-AA0BFFAA383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2EA93DF-9609-4623-BA66-B7E60CA13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93" y="2064770"/>
            <a:ext cx="6297561" cy="5005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5BF5C2-15BF-4116-83A4-9E253E05D021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sobre nós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6B28FD-C5B7-420B-A4B1-8356A6E5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E5ED3-2BC9-470C-B8F8-2F912663349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7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57FA2-FEC4-4DBE-B81C-C5D9960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485D4AB-1C1B-48A4-BEF7-8CC6518E61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724"/>
          <a:stretch/>
        </p:blipFill>
        <p:spPr>
          <a:xfrm>
            <a:off x="2328204" y="2064770"/>
            <a:ext cx="7532541" cy="5269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9A39C0B-FB5B-43A9-8EC0-73A0016C9DE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8B4962-B178-48F3-B8FA-D580F3CC14AD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consulta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C9FE14F-A60F-410C-82EA-897C3511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47B4937-97C4-4531-AEC5-073DE1ADB4B4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8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A1334B-77FD-4059-8A2B-BC02290B3C41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A51DD7-9150-47FA-8BCE-ED3D5E6ABDBD}"/>
              </a:ext>
            </a:extLst>
          </p:cNvPr>
          <p:cNvSpPr txBox="1"/>
          <p:nvPr/>
        </p:nvSpPr>
        <p:spPr>
          <a:xfrm>
            <a:off x="5619134" y="3440679"/>
            <a:ext cx="73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250000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https://simuladorfinanceiro.netlify.app/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E06F42C-9B68-4154-A525-B05F7F4585B5}"/>
              </a:ext>
            </a:extLst>
          </p:cNvPr>
          <p:cNvSpPr txBox="1">
            <a:spLocks/>
          </p:cNvSpPr>
          <p:nvPr/>
        </p:nvSpPr>
        <p:spPr>
          <a:xfrm>
            <a:off x="836674" y="57854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Simulador Financeiro</a:t>
            </a:r>
          </a:p>
        </p:txBody>
      </p:sp>
      <p:pic>
        <p:nvPicPr>
          <p:cNvPr id="1026" name="Picture 2" descr="Ícone de progresso financeiro - Download de Vetor">
            <a:extLst>
              <a:ext uri="{FF2B5EF4-FFF2-40B4-BE49-F238E27FC236}">
                <a16:creationId xmlns:a16="http://schemas.microsoft.com/office/drawing/2014/main" id="{F5769570-8F00-467F-A618-C6498C86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786"/>
            <a:ext cx="5090652" cy="509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stema de Financeiro | Sistema de Gestão | BlueFocus Software">
            <a:extLst>
              <a:ext uri="{FF2B5EF4-FFF2-40B4-BE49-F238E27FC236}">
                <a16:creationId xmlns:a16="http://schemas.microsoft.com/office/drawing/2014/main" id="{944D0104-650F-49A8-A62A-0AA7F3C08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85" y="3381071"/>
            <a:ext cx="465189" cy="4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538C2F-6E15-40BA-A486-EB795084A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4C74E18-2838-4F11-A8AF-3813B8759E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3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09C2C9-A43E-4733-B56F-3F2914D008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7" b="9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73150-65D3-4741-828B-B40CC69E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pt-BR" sz="3700" dirty="0">
                <a:latin typeface="Arial" panose="020B0604020202020204" pitchFamily="34" charset="0"/>
                <a:cs typeface="Arial" panose="020B0604020202020204" pitchFamily="34" charset="0"/>
              </a:rPr>
              <a:t>Custos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6FA31E-45FD-49E7-AD1E-D49B59A10BCD}"/>
              </a:ext>
            </a:extLst>
          </p:cNvPr>
          <p:cNvSpPr txBox="1"/>
          <p:nvPr/>
        </p:nvSpPr>
        <p:spPr>
          <a:xfrm>
            <a:off x="136328" y="3928087"/>
            <a:ext cx="5880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Não ter um prejuízo de estimados R$2 milhões por ano por km² e somente ter um custo de estimados R$ 200 mil por ano é: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4A6122A-C469-4FAC-BBF1-BF0D24516BBE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3A26CA1-9CB8-44F2-9169-7A10D80B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5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42B9527-1E25-4214-A830-AB9BF4110E0E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7CC1BD6-D813-4835-AF95-79978776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2064770"/>
            <a:ext cx="3620108" cy="426138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90E4AA-4730-4DD6-BECF-0678E65A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19" y="2064770"/>
            <a:ext cx="3548824" cy="44443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6F92AB-409D-4B71-81F0-71D388E89025}"/>
              </a:ext>
            </a:extLst>
          </p:cNvPr>
          <p:cNvSpPr txBox="1"/>
          <p:nvPr/>
        </p:nvSpPr>
        <p:spPr>
          <a:xfrm>
            <a:off x="642176" y="1305659"/>
            <a:ext cx="545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do banco de dados e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DF4520-F06C-4C7B-89CE-71C48BC2EA7B}"/>
              </a:ext>
            </a:extLst>
          </p:cNvPr>
          <p:cNvSpPr txBox="1"/>
          <p:nvPr/>
        </p:nvSpPr>
        <p:spPr>
          <a:xfrm>
            <a:off x="6674218" y="1305659"/>
            <a:ext cx="4875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Criação das tabelas tbRua e tbSensores: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E30755-D35E-473C-BF07-6F77EE5D5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30FA537E-648A-4624-B9D8-412C93CA1D7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5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0EC8388-0074-4876-8B60-674DECD9D06F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9F7BEF-21A4-4EBE-ADD4-B61FF1C8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2178" y="2088119"/>
            <a:ext cx="9962752" cy="19437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8C1A49D-2DB9-43C7-B0F5-F68E4A3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3" y="2196085"/>
            <a:ext cx="4291216" cy="16526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5F348A-5DC1-4D17-AC3B-97B6FC677767}"/>
              </a:ext>
            </a:extLst>
          </p:cNvPr>
          <p:cNvSpPr txBox="1"/>
          <p:nvPr/>
        </p:nvSpPr>
        <p:spPr>
          <a:xfrm>
            <a:off x="3900041" y="1271015"/>
            <a:ext cx="439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 tabela Clientes: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B32A0F-8340-47E8-9C8C-988D13670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D0C0969-6D16-4E3D-922E-8F39B44F8566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80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3475942-DAF9-44CC-9B8B-31CDED03B1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F16955-4C2E-4E3E-AC8D-A103AC43E338}"/>
              </a:ext>
            </a:extLst>
          </p:cNvPr>
          <p:cNvSpPr txBox="1"/>
          <p:nvPr/>
        </p:nvSpPr>
        <p:spPr>
          <a:xfrm>
            <a:off x="3066255" y="1300511"/>
            <a:ext cx="605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Inserção de dados nas tabelas tbRua e tbSensores: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4F3A1-5AC1-4DB6-BEF3-8C110344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D84EAFF-80CE-4732-984C-E03CD9AA2F1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675C84-BB1C-43D0-8E53-B9673F0C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01" y="2108449"/>
            <a:ext cx="6018543" cy="43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B4C4C580-EB0B-4199-BCEA-5F431251A365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447FED-6765-4E73-AE34-F23C7D37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2090480"/>
            <a:ext cx="10046987" cy="16269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49DA353-C641-4866-875D-4AAB4915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716" y="2090480"/>
            <a:ext cx="1036198" cy="16096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D0B5B1-7BAF-419E-9C90-8C3DC283210A}"/>
              </a:ext>
            </a:extLst>
          </p:cNvPr>
          <p:cNvSpPr txBox="1"/>
          <p:nvPr/>
        </p:nvSpPr>
        <p:spPr>
          <a:xfrm>
            <a:off x="3673372" y="1318473"/>
            <a:ext cx="484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Buscando os dados da tabela tbClientes: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11BFA2-0178-4AFE-8FF0-9F3D56EABE5B}"/>
              </a:ext>
            </a:extLst>
          </p:cNvPr>
          <p:cNvSpPr txBox="1"/>
          <p:nvPr/>
        </p:nvSpPr>
        <p:spPr>
          <a:xfrm>
            <a:off x="4572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tbRua: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C7EB6A-7384-419D-8FBE-AB3D2D267A80}"/>
              </a:ext>
            </a:extLst>
          </p:cNvPr>
          <p:cNvSpPr txBox="1"/>
          <p:nvPr/>
        </p:nvSpPr>
        <p:spPr>
          <a:xfrm>
            <a:off x="7137400" y="4217723"/>
            <a:ext cx="45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Buscando os dados da tabela tbSensores: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A5E581-82DA-4C80-95EE-CA868C15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34" y="4826903"/>
            <a:ext cx="5201766" cy="19869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5DCBAB-F0B3-41AD-BBAA-24553D8E1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F42C4D0-91BC-4E6B-A9D7-4B2AA9A8F63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20559E-E58E-4706-9EB0-119F82942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1" y="4804779"/>
            <a:ext cx="4692050" cy="19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6D159D-F40E-49A0-9109-605137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Sustabil agradece pela atenção de 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0C41A-5943-4012-80B3-389EB746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contatos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Celular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94834-8922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Tel. Comercial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(11) 5514-3258</a:t>
            </a:r>
          </a:p>
          <a:p>
            <a:pPr marL="0" indent="0">
              <a:buNone/>
            </a:pP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sustabil@bandtec.com.br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ícone Celular Livre de Miu Icons">
            <a:extLst>
              <a:ext uri="{FF2B5EF4-FFF2-40B4-BE49-F238E27FC236}">
                <a16:creationId xmlns:a16="http://schemas.microsoft.com/office/drawing/2014/main" id="{56C7E030-6FFF-42F6-B070-1F83A4F7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379" y="2770306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lefone - ícones de tecnologia grátis">
            <a:extLst>
              <a:ext uri="{FF2B5EF4-FFF2-40B4-BE49-F238E27FC236}">
                <a16:creationId xmlns:a16="http://schemas.microsoft.com/office/drawing/2014/main" id="{8E577168-B402-4C10-92AE-7AA67078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7" y="3680448"/>
            <a:ext cx="346975" cy="3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ail icon">
            <a:extLst>
              <a:ext uri="{FF2B5EF4-FFF2-40B4-BE49-F238E27FC236}">
                <a16:creationId xmlns:a16="http://schemas.microsoft.com/office/drawing/2014/main" id="{87AD6A83-FAE3-4336-97C0-A921F1711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95" y="4502354"/>
            <a:ext cx="583367" cy="58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3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65A38347-2785-4550-9D77-59D57DDF8AFB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B46F-D3F7-4E4F-9A42-2A1AD4F4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2944" y="1936482"/>
            <a:ext cx="5150144" cy="3979585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funciona o processo de distribuição de água? 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Grande projeto no Nordeste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7C8FCBC-073B-422B-932F-648F80011394}"/>
              </a:ext>
            </a:extLst>
          </p:cNvPr>
          <p:cNvSpPr/>
          <p:nvPr/>
        </p:nvSpPr>
        <p:spPr>
          <a:xfrm>
            <a:off x="10697670" y="0"/>
            <a:ext cx="1494329" cy="508936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60816A-D101-475E-AF6A-8A0D9C118B8D}"/>
              </a:ext>
            </a:extLst>
          </p:cNvPr>
          <p:cNvSpPr/>
          <p:nvPr/>
        </p:nvSpPr>
        <p:spPr>
          <a:xfrm>
            <a:off x="11695176" y="508936"/>
            <a:ext cx="496823" cy="6348429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92FB23-B092-4742-AD2E-96414F44802F}"/>
              </a:ext>
            </a:extLst>
          </p:cNvPr>
          <p:cNvSpPr/>
          <p:nvPr/>
        </p:nvSpPr>
        <p:spPr>
          <a:xfrm>
            <a:off x="10697671" y="6344147"/>
            <a:ext cx="1494329" cy="50893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3467704-DFC6-4BF7-9BE3-7D61FA10D731}"/>
              </a:ext>
            </a:extLst>
          </p:cNvPr>
          <p:cNvCxnSpPr>
            <a:cxnSpLocks/>
          </p:cNvCxnSpPr>
          <p:nvPr/>
        </p:nvCxnSpPr>
        <p:spPr>
          <a:xfrm>
            <a:off x="665085" y="2089934"/>
            <a:ext cx="429768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CF8DC45-32B9-4086-9DBD-2554AB466C36}"/>
              </a:ext>
            </a:extLst>
          </p:cNvPr>
          <p:cNvCxnSpPr>
            <a:cxnSpLocks/>
          </p:cNvCxnSpPr>
          <p:nvPr/>
        </p:nvCxnSpPr>
        <p:spPr>
          <a:xfrm flipV="1">
            <a:off x="665085" y="2104285"/>
            <a:ext cx="4297680" cy="8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CE0430-C94A-4213-80B0-CA29092AE5FA}"/>
              </a:ext>
            </a:extLst>
          </p:cNvPr>
          <p:cNvSpPr/>
          <p:nvPr/>
        </p:nvSpPr>
        <p:spPr>
          <a:xfrm>
            <a:off x="159341" y="1083484"/>
            <a:ext cx="195855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25FEFDD-5BD7-415C-A18B-00916A3BAF7B}"/>
              </a:ext>
            </a:extLst>
          </p:cNvPr>
          <p:cNvSpPr/>
          <p:nvPr/>
        </p:nvSpPr>
        <p:spPr>
          <a:xfrm>
            <a:off x="0" y="1083484"/>
            <a:ext cx="87363" cy="67346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2" descr="Nenhuma descrição de foto disponível.">
            <a:extLst>
              <a:ext uri="{FF2B5EF4-FFF2-40B4-BE49-F238E27FC236}">
                <a16:creationId xmlns:a16="http://schemas.microsoft.com/office/drawing/2014/main" id="{3D4667D2-3D8F-461D-8657-F4EF8B127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" r="4" b="1081"/>
          <a:stretch/>
        </p:blipFill>
        <p:spPr bwMode="auto">
          <a:xfrm>
            <a:off x="0" y="2053896"/>
            <a:ext cx="5150144" cy="48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3B2D244-2575-48A3-855C-A32C9FBF09DF}"/>
              </a:ext>
            </a:extLst>
          </p:cNvPr>
          <p:cNvSpPr/>
          <p:nvPr/>
        </p:nvSpPr>
        <p:spPr>
          <a:xfrm>
            <a:off x="1321704" y="2324474"/>
            <a:ext cx="1828800" cy="1115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é o meu processo até sua residência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14:cNvPr>
              <p14:cNvContentPartPr/>
              <p14:nvPr/>
            </p14:nvContentPartPr>
            <p14:xfrm>
              <a:off x="9878388" y="2164889"/>
              <a:ext cx="360" cy="36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B673EA7-6958-4E5D-AEDB-455E41C8B9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9388" y="21558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136D7852-D8F6-4891-9D34-BBCC2B0B1011}"/>
              </a:ext>
            </a:extLst>
          </p:cNvPr>
          <p:cNvSpPr/>
          <p:nvPr/>
        </p:nvSpPr>
        <p:spPr>
          <a:xfrm>
            <a:off x="3321345" y="2046858"/>
            <a:ext cx="1828800" cy="2083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Cuide do vazamento, faça sua parte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625795E-41B8-4A79-9637-17CC3CBCE860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3BD5F25-4A1D-46BA-897E-D2FE53D5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A94CE895-B32E-472B-AD65-3CBDC63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B2AED2-A8F5-4CD9-8E18-4A6C82D5FD42}"/>
              </a:ext>
            </a:extLst>
          </p:cNvPr>
          <p:cNvSpPr/>
          <p:nvPr/>
        </p:nvSpPr>
        <p:spPr>
          <a:xfrm>
            <a:off x="11263088" y="1932038"/>
            <a:ext cx="928911" cy="4940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7AB0B4B-FD3A-4466-B1DB-B84C699E5765}"/>
              </a:ext>
            </a:extLst>
          </p:cNvPr>
          <p:cNvSpPr/>
          <p:nvPr/>
        </p:nvSpPr>
        <p:spPr>
          <a:xfrm>
            <a:off x="10427110" y="5916067"/>
            <a:ext cx="1764889" cy="922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7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62C5624A-A732-4D3A-B827-542A9AEBD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-1" b="-1"/>
          <a:stretch/>
        </p:blipFill>
        <p:spPr>
          <a:xfrm>
            <a:off x="20" y="21522"/>
            <a:ext cx="12191980" cy="685671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E35213D-879D-49E6-B589-EDD17C13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" y="35169"/>
            <a:ext cx="1035488" cy="103548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9EFC94B-D4A4-4568-B086-4E68EC57C7A2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1AC8927-126E-42E6-8145-1833AF60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Problemática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73673C5-717A-4C18-B4C7-35FC37300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4F61E2F-B252-4AD6-ACCD-DA450296DCD1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CAC30E6-CC8D-452B-9AE2-A24C5DF49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2539"/>
          <a:stretch/>
        </p:blipFill>
        <p:spPr>
          <a:xfrm>
            <a:off x="6096000" y="10"/>
            <a:ext cx="6394152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60B237-C9AC-4ACD-A499-7F6112F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94" y="131278"/>
            <a:ext cx="5996387" cy="131166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Surgimento da Sustabil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D34CD-F03C-491C-B093-ABAE6022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99" y="1664168"/>
            <a:ext cx="4706803" cy="5071988"/>
          </a:xfrm>
        </p:spPr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Sustabil surgiu em 2019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Nossos clientes? </a:t>
            </a: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Entre em contato conosco: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sustabil@bandtec.com.br</a:t>
            </a:r>
            <a:endParaRPr lang="pt-BR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C4ACC6B-7393-426C-AE2B-E9A293934775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1B43F0-AD6D-4FDD-BC9E-239369E8D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0" y="310905"/>
            <a:ext cx="1035488" cy="10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F923B6E-39B3-4C76-8E9A-F3B4C9B8B5A0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348C5914-0332-44A9-A263-874DBD14E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7000210" y="2064770"/>
            <a:ext cx="4436310" cy="47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02CBA9-2D61-4174-A1AC-83B90BFD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22FE0-C875-4748-927C-26336D59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solução proposta pela Sustabil?</a:t>
            </a: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Sinal de vazamento? </a:t>
            </a:r>
          </a:p>
        </p:txBody>
      </p:sp>
      <p:pic>
        <p:nvPicPr>
          <p:cNvPr id="3078" name="Picture 6" descr="temperature and humidity sensor">
            <a:extLst>
              <a:ext uri="{FF2B5EF4-FFF2-40B4-BE49-F238E27FC236}">
                <a16:creationId xmlns:a16="http://schemas.microsoft.com/office/drawing/2014/main" id="{C38E409A-CA7F-4DB1-8501-637D116F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9047830" y="5370372"/>
            <a:ext cx="632643" cy="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B68E42DD-DD1B-45E6-9C9F-C39EA079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577463" y="5844203"/>
            <a:ext cx="975042" cy="41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54B68F-D65A-4E9C-82D7-B189C2234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F2E94D9-A75C-4B3D-BA34-52599BE59BDF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2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E468DFAD-6797-401A-B4A1-56E9AFBAA67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717266-6AEC-4E54-ABDD-4B3A2718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896" y="45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Onde os dados são armazenados?</a:t>
            </a:r>
          </a:p>
        </p:txBody>
      </p:sp>
      <p:pic>
        <p:nvPicPr>
          <p:cNvPr id="4" name="Picture 2" descr="Waste Water Treatment Leakage Broke Svg Png Icon Free Download (#569149) -  OnlineWebFonts.COM">
            <a:extLst>
              <a:ext uri="{FF2B5EF4-FFF2-40B4-BE49-F238E27FC236}">
                <a16:creationId xmlns:a16="http://schemas.microsoft.com/office/drawing/2014/main" id="{A9027475-A512-4FFC-B95F-6730DF59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"/>
          <a:stretch/>
        </p:blipFill>
        <p:spPr bwMode="auto">
          <a:xfrm>
            <a:off x="314372" y="4459646"/>
            <a:ext cx="1870411" cy="20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emperature and humidity sensor">
            <a:extLst>
              <a:ext uri="{FF2B5EF4-FFF2-40B4-BE49-F238E27FC236}">
                <a16:creationId xmlns:a16="http://schemas.microsoft.com/office/drawing/2014/main" id="{B285B2BE-0AF8-4A57-823E-D0EFFB44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5752">
            <a:off x="1092002" y="5832779"/>
            <a:ext cx="315149" cy="31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lert Alt Svg Png Icon Free Download (#565392) - OnlineWebFonts.COM">
            <a:extLst>
              <a:ext uri="{FF2B5EF4-FFF2-40B4-BE49-F238E27FC236}">
                <a16:creationId xmlns:a16="http://schemas.microsoft.com/office/drawing/2014/main" id="{2E7665F3-0BAE-4C54-AF17-EF1B6CAB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0"/>
                    </a14:imgEffect>
                    <a14:imgEffect>
                      <a14:saturation sat="1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2111"/>
          <a:stretch/>
        </p:blipFill>
        <p:spPr bwMode="auto">
          <a:xfrm rot="13158707">
            <a:off x="841771" y="6079154"/>
            <a:ext cx="491158" cy="209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poste elétrico - ícones de eletrônicos grátis">
            <a:extLst>
              <a:ext uri="{FF2B5EF4-FFF2-40B4-BE49-F238E27FC236}">
                <a16:creationId xmlns:a16="http://schemas.microsoft.com/office/drawing/2014/main" id="{49B43E45-D4D5-48F4-8B57-4A932C3C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10" y="2750767"/>
            <a:ext cx="1708879" cy="1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teador Wi-Fi Ícone - Download Grátis, PNG e Vetores">
            <a:extLst>
              <a:ext uri="{FF2B5EF4-FFF2-40B4-BE49-F238E27FC236}">
                <a16:creationId xmlns:a16="http://schemas.microsoft.com/office/drawing/2014/main" id="{7A8BDA75-8082-4131-8F58-CCE859769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" b="5242"/>
          <a:stretch/>
        </p:blipFill>
        <p:spPr bwMode="auto">
          <a:xfrm>
            <a:off x="2708612" y="2417690"/>
            <a:ext cx="742512" cy="74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e Servidor Livre de WHCompare Isometric Web Hosting &amp; Servers">
            <a:extLst>
              <a:ext uri="{FF2B5EF4-FFF2-40B4-BE49-F238E27FC236}">
                <a16:creationId xmlns:a16="http://schemas.microsoft.com/office/drawing/2014/main" id="{CBDCF82D-42C4-4EB5-BDEF-78695D8E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16" y="4367528"/>
            <a:ext cx="2190327" cy="219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son using computer icon vector illustration design.">
            <a:extLst>
              <a:ext uri="{FF2B5EF4-FFF2-40B4-BE49-F238E27FC236}">
                <a16:creationId xmlns:a16="http://schemas.microsoft.com/office/drawing/2014/main" id="{54807AD0-A037-46D2-9142-5A86027B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774512" y="2555621"/>
            <a:ext cx="1940641" cy="166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uter, desktop, laptop, mac, monitor, pc, screen icon | Conjunto de  ícones, Conjunto de">
            <a:extLst>
              <a:ext uri="{FF2B5EF4-FFF2-40B4-BE49-F238E27FC236}">
                <a16:creationId xmlns:a16="http://schemas.microsoft.com/office/drawing/2014/main" id="{207611DD-ED0F-4EF6-86BE-D157312D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74" y="2513938"/>
            <a:ext cx="2190327" cy="198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D9AF88-2C98-4553-B0A1-E0B2F86C0658}"/>
              </a:ext>
            </a:extLst>
          </p:cNvPr>
          <p:cNvSpPr txBox="1"/>
          <p:nvPr/>
        </p:nvSpPr>
        <p:spPr>
          <a:xfrm>
            <a:off x="9674157" y="2777180"/>
            <a:ext cx="2077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Sensor 3 detectou um possível vazamento</a:t>
            </a:r>
          </a:p>
        </p:txBody>
      </p:sp>
      <p:sp>
        <p:nvSpPr>
          <p:cNvPr id="12" name="Seta: Dobrada 11">
            <a:extLst>
              <a:ext uri="{FF2B5EF4-FFF2-40B4-BE49-F238E27FC236}">
                <a16:creationId xmlns:a16="http://schemas.microsoft.com/office/drawing/2014/main" id="{4366ED66-17D2-466D-B291-EE6FBF8C3D21}"/>
              </a:ext>
            </a:extLst>
          </p:cNvPr>
          <p:cNvSpPr/>
          <p:nvPr/>
        </p:nvSpPr>
        <p:spPr>
          <a:xfrm>
            <a:off x="1012728" y="2916236"/>
            <a:ext cx="1459034" cy="1377939"/>
          </a:xfrm>
          <a:prstGeom prst="bentArrow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E1B164E1-E2B1-4315-87E5-DFE21A4AE3F1}"/>
              </a:ext>
            </a:extLst>
          </p:cNvPr>
          <p:cNvSpPr/>
          <p:nvPr/>
        </p:nvSpPr>
        <p:spPr>
          <a:xfrm rot="5400000">
            <a:off x="4933089" y="2810624"/>
            <a:ext cx="1258227" cy="1708879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CDD5915B-A970-438D-BF62-32FB5A19344B}"/>
              </a:ext>
            </a:extLst>
          </p:cNvPr>
          <p:cNvSpPr/>
          <p:nvPr/>
        </p:nvSpPr>
        <p:spPr>
          <a:xfrm rot="5400000" flipH="1">
            <a:off x="7666041" y="3831479"/>
            <a:ext cx="1360433" cy="2429231"/>
          </a:xfrm>
          <a:prstGeom prst="bentArrow">
            <a:avLst>
              <a:gd name="adj1" fmla="val 25000"/>
              <a:gd name="adj2" fmla="val 25535"/>
              <a:gd name="adj3" fmla="val 25000"/>
              <a:gd name="adj4" fmla="val 4375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B7DA62BD-20DE-46B7-A3D7-DC7738701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1343372-892B-4C71-8662-EC35965E5FA3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4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DE81B80-99A0-4C8D-9910-F2E22F5A5DF9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42D2F7-1F0E-4187-BF45-586651DFA6B4}"/>
              </a:ext>
            </a:extLst>
          </p:cNvPr>
          <p:cNvSpPr/>
          <p:nvPr/>
        </p:nvSpPr>
        <p:spPr>
          <a:xfrm>
            <a:off x="447368" y="2210620"/>
            <a:ext cx="11297264" cy="43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da Página Web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https://trello.com/b/gkREIOhE/pagina-web-institucional#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Banco de Dados: </a:t>
            </a:r>
            <a:r>
              <a:rPr lang="en-US" sz="2000" dirty="0">
                <a:hlinkClick r:id="rId3"/>
              </a:rPr>
              <a:t>https://trello.com/b/CPmBase7/banco-de-dados#</a:t>
            </a: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 do Simulador de Sensores: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https://trello.com/b/rW7Jmab2/arduino-simulador-de-sensores#</a:t>
            </a:r>
            <a:endParaRPr lang="en-US" sz="20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74A9EC1-24D0-4F52-8BAE-065E9BEF65F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Backlog - Requisitos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C62AE25-4AB8-4DDA-A02B-575024605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DEF9FBC-4F90-4709-8967-A2CF8D126D4C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633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71650AF-280C-4CA0-8090-D41F23F9D98C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BBF75D-40F0-488B-89AB-961FDBB3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B142877-9668-48D1-B6F2-1E0F020C453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374" t="10558" r="18313" b="21207"/>
          <a:stretch/>
        </p:blipFill>
        <p:spPr>
          <a:xfrm>
            <a:off x="2009248" y="2064770"/>
            <a:ext cx="8173502" cy="4715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7EC46F0-A40E-4C02-AF04-C0849E58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85942AF-9615-4B7E-B595-7C41ACE1238D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712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C62075E-7AA8-4F57-BB78-F21564C30F98}"/>
              </a:ext>
            </a:extLst>
          </p:cNvPr>
          <p:cNvSpPr/>
          <p:nvPr/>
        </p:nvSpPr>
        <p:spPr>
          <a:xfrm>
            <a:off x="0" y="0"/>
            <a:ext cx="12192000" cy="1917290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6C3D7843-9B0E-41B9-BF20-0E600605C5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79" y="2064770"/>
            <a:ext cx="7561842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520D6D-F351-4BA5-B71E-4F308930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1AE7F5-F22E-4F0E-ABB5-4A6075C1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1" y="309267"/>
            <a:ext cx="1035488" cy="1035488"/>
          </a:xfrm>
          <a:prstGeom prst="rect">
            <a:avLst/>
          </a:prstGeom>
          <a:solidFill>
            <a:srgbClr val="5881C0"/>
          </a:solidFill>
          <a:ln>
            <a:solidFill>
              <a:srgbClr val="5881C0"/>
            </a:solidFill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B057FFC-DD98-406B-9144-6AE1026D555A}"/>
              </a:ext>
            </a:extLst>
          </p:cNvPr>
          <p:cNvSpPr/>
          <p:nvPr/>
        </p:nvSpPr>
        <p:spPr>
          <a:xfrm>
            <a:off x="85350" y="-43679"/>
            <a:ext cx="10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SUSTABIL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310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SUSTABIL</vt:lpstr>
      <vt:lpstr>Contexto</vt:lpstr>
      <vt:lpstr>Problemática</vt:lpstr>
      <vt:lpstr>Surgimento da Sustabil</vt:lpstr>
      <vt:lpstr>Solução do Problema</vt:lpstr>
      <vt:lpstr>Onde os dados são armazenados?</vt:lpstr>
      <vt:lpstr>Apresentação do PowerPoint</vt:lpstr>
      <vt:lpstr>Tela de login</vt:lpstr>
      <vt:lpstr>Tela de cadastro</vt:lpstr>
      <vt:lpstr>Apresentação do PowerPoint</vt:lpstr>
      <vt:lpstr>Apresentação do PowerPoint</vt:lpstr>
      <vt:lpstr>Apresentação do PowerPoint</vt:lpstr>
      <vt:lpstr>Custos</vt:lpstr>
      <vt:lpstr>Apresentação do PowerPoint</vt:lpstr>
      <vt:lpstr>Apresentação do PowerPoint</vt:lpstr>
      <vt:lpstr>Apresentação do PowerPoint</vt:lpstr>
      <vt:lpstr>Apresentação do PowerPoint</vt:lpstr>
      <vt:lpstr>A Sustabil agradece pela atenção de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SUSTABIL</dc:title>
  <dc:creator>Andre Santos</dc:creator>
  <cp:lastModifiedBy>Andre Santos</cp:lastModifiedBy>
  <cp:revision>10</cp:revision>
  <dcterms:created xsi:type="dcterms:W3CDTF">2020-09-24T13:41:45Z</dcterms:created>
  <dcterms:modified xsi:type="dcterms:W3CDTF">2020-09-24T21:25:27Z</dcterms:modified>
</cp:coreProperties>
</file>